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Oswald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PTSansNarrow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Oswald-regular.fntdata"/><Relationship Id="rId43" Type="http://schemas.openxmlformats.org/officeDocument/2006/relationships/font" Target="fonts/PTSansNarrow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layfairDisplay-bold.fntdata"/><Relationship Id="rId34" Type="http://schemas.openxmlformats.org/officeDocument/2006/relationships/font" Target="fonts/PlayfairDisplay-regular.fntdata"/><Relationship Id="rId37" Type="http://schemas.openxmlformats.org/officeDocument/2006/relationships/font" Target="fonts/PlayfairDisplay-boldItalic.fntdata"/><Relationship Id="rId36" Type="http://schemas.openxmlformats.org/officeDocument/2006/relationships/font" Target="fonts/PlayfairDisplay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a1cb9a1af6f24e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a1cb9a1af6f24e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a1cb9a1af6f24e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a1cb9a1af6f24e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a1cb9a1af6f24e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a1cb9a1af6f24e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a1cb9a1af6f24e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a1cb9a1af6f24e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a1cb9a1af6f24e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a1cb9a1af6f24e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a1cb9a1af6f24e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a1cb9a1af6f24e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173375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173375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a1cb9a1af6f24e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a1cb9a1af6f24e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a1cb9a1af6f24e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a1cb9a1af6f24e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173375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173375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076f05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076f05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a1cb9a1af6f24e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a1cb9a1af6f24e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173375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173375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a1cb9a1af6f24e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a1cb9a1af6f24e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173375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c173375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9ff57f6be553d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9ff57f6be553d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c173375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c173375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9ff57f6be553d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9ff57f6be553d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9ff57f6be553d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9ff57f6be553d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c1733757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c173375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0d18b241c5dc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0d18b241c5dc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0d18b241c5dc5f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0d18b241c5dc5f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0d18b241c5dc5f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0d18b241c5dc5f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173375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173375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a1cb9a1af6f24e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a1cb9a1af6f24e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a1cb9a1af6f24e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a1cb9a1af6f24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a1cb9a1af6f24e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a1cb9a1af6f24e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ogramiz.com/python-programming/statement-indentation-commen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ABC_(programming_language)" TargetMode="External"/><Relationship Id="rId4" Type="http://schemas.openxmlformats.org/officeDocument/2006/relationships/hyperlink" Target="https://en.wikipedia.org/wiki/List_comprehension" TargetMode="External"/><Relationship Id="rId9" Type="http://schemas.openxmlformats.org/officeDocument/2006/relationships/hyperlink" Target="https://www.jetbrains.com/pycharm/download/#section=windows" TargetMode="External"/><Relationship Id="rId5" Type="http://schemas.openxmlformats.org/officeDocument/2006/relationships/hyperlink" Target="https://en.wikipedia.org/wiki/Garbage_collection_(computer_science)" TargetMode="External"/><Relationship Id="rId6" Type="http://schemas.openxmlformats.org/officeDocument/2006/relationships/hyperlink" Target="https://en.wikipedia.org/wiki/Reference_cycle" TargetMode="External"/><Relationship Id="rId7" Type="http://schemas.openxmlformats.org/officeDocument/2006/relationships/hyperlink" Target="https://en.wikipedia.org/wiki/Backward_compatibility" TargetMode="External"/><Relationship Id="rId8" Type="http://schemas.openxmlformats.org/officeDocument/2006/relationships/hyperlink" Target="https://python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gramiz.com/python-programming/list" TargetMode="External"/><Relationship Id="rId4" Type="http://schemas.openxmlformats.org/officeDocument/2006/relationships/hyperlink" Target="https://www.programiz.com/python-programming/tuple" TargetMode="External"/><Relationship Id="rId5" Type="http://schemas.openxmlformats.org/officeDocument/2006/relationships/hyperlink" Target="https://www.programiz.com/python-programming/st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9303B"/>
                </a:solidFill>
                <a:highlight>
                  <a:srgbClr val="FFFFFF"/>
                </a:highlight>
              </a:rPr>
              <a:t>Python course for Beginners</a:t>
            </a:r>
            <a:r>
              <a:rPr lang="en" sz="4800"/>
              <a:t> </a:t>
            </a:r>
            <a:endParaRPr sz="4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Bhumika Shrestha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Jump Statements</a:t>
            </a:r>
            <a:endParaRPr sz="30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65425" y="1051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Unconditionally transfer program within a function.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Break</a:t>
            </a:r>
            <a:r>
              <a:rPr lang="en" sz="1200"/>
              <a:t>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The break statement terminates the loop containing it. Control of the program flows to the statement immediately after the body of the loop.</a:t>
            </a:r>
            <a:endParaRPr sz="1200">
              <a:solidFill>
                <a:srgbClr val="25283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Syntax</a:t>
            </a:r>
            <a:endParaRPr sz="1200">
              <a:solidFill>
                <a:srgbClr val="25283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Break</a:t>
            </a:r>
            <a:endParaRPr sz="1200">
              <a:solidFill>
                <a:srgbClr val="2528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Continue</a:t>
            </a:r>
            <a:r>
              <a:rPr lang="en" sz="1200"/>
              <a:t>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The continue statement is used to skip the rest of the code inside a loop for the current iteration only. Loop does not terminate but continues on with the next iteration.</a:t>
            </a:r>
            <a:endParaRPr sz="1200">
              <a:solidFill>
                <a:srgbClr val="25283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Syntax</a:t>
            </a:r>
            <a:endParaRPr sz="1200">
              <a:solidFill>
                <a:srgbClr val="25283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Continue</a:t>
            </a:r>
            <a:endParaRPr sz="1200">
              <a:solidFill>
                <a:srgbClr val="2528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Pass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In Python programming, </a:t>
            </a:r>
            <a:r>
              <a:rPr lang="en" sz="1200">
                <a:solidFill>
                  <a:srgbClr val="252830"/>
                </a:solidFill>
                <a:highlight>
                  <a:srgbClr val="EFF0F1"/>
                </a:highlight>
              </a:rPr>
              <a:t>pass</a:t>
            </a:r>
            <a:r>
              <a:rPr lang="en" sz="1200">
                <a:solidFill>
                  <a:srgbClr val="252830"/>
                </a:solidFill>
              </a:rPr>
              <a:t> is a null statement. The difference between a </a:t>
            </a:r>
            <a:r>
              <a:rPr lang="en" sz="1200">
                <a:solidFill>
                  <a:srgbClr val="2B6DAD"/>
                </a:solidFill>
                <a:uFill>
                  <a:noFill/>
                </a:uFill>
                <a:hlinkClick r:id="rId3"/>
              </a:rPr>
              <a:t>comment </a:t>
            </a:r>
            <a:r>
              <a:rPr lang="en" sz="1200">
                <a:solidFill>
                  <a:srgbClr val="252830"/>
                </a:solidFill>
              </a:rPr>
              <a:t>and </a:t>
            </a:r>
            <a:r>
              <a:rPr lang="en" sz="1200">
                <a:solidFill>
                  <a:srgbClr val="252830"/>
                </a:solidFill>
                <a:highlight>
                  <a:srgbClr val="EFF0F1"/>
                </a:highlight>
              </a:rPr>
              <a:t>pass</a:t>
            </a:r>
            <a:r>
              <a:rPr lang="en" sz="1200">
                <a:solidFill>
                  <a:srgbClr val="252830"/>
                </a:solidFill>
              </a:rPr>
              <a:t> statement in Python is that, while the interpreter ignores a comment entirely, </a:t>
            </a:r>
            <a:r>
              <a:rPr lang="en" sz="1200">
                <a:solidFill>
                  <a:srgbClr val="252830"/>
                </a:solidFill>
                <a:highlight>
                  <a:srgbClr val="EFF0F1"/>
                </a:highlight>
              </a:rPr>
              <a:t>pass</a:t>
            </a:r>
            <a:r>
              <a:rPr lang="en" sz="1200">
                <a:solidFill>
                  <a:srgbClr val="252830"/>
                </a:solidFill>
              </a:rPr>
              <a:t> is not ignored.</a:t>
            </a:r>
            <a:endParaRPr sz="1200">
              <a:solidFill>
                <a:srgbClr val="25283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Syntax</a:t>
            </a:r>
            <a:endParaRPr sz="1200">
              <a:solidFill>
                <a:srgbClr val="25283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</a:rPr>
              <a:t>pass</a:t>
            </a:r>
            <a:endParaRPr sz="1200">
              <a:solidFill>
                <a:srgbClr val="2528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83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991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830"/>
                </a:solidFill>
                <a:highlight>
                  <a:srgbClr val="FFFFFF"/>
                </a:highlight>
              </a:rPr>
              <a:t>Function is a group of related statements that perform a specific task.</a:t>
            </a:r>
            <a:endParaRPr sz="14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Subprogram that acts on data and often returns a value.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Built in function</a:t>
            </a:r>
            <a:r>
              <a:rPr lang="en" sz="1400"/>
              <a:t>: Predefined functions that can’t be changed by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Eg: print(), range(), 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len(), str(), int(), abs(), sum()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User defined function</a:t>
            </a:r>
            <a:r>
              <a:rPr lang="en" sz="1400"/>
              <a:t>: Created as per user requirement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its easier to maintain update and debug.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2830"/>
                </a:solidFill>
                <a:highlight>
                  <a:srgbClr val="FFFFFF"/>
                </a:highlight>
              </a:rPr>
              <a:t>Syntax of Function</a:t>
            </a:r>
            <a:endParaRPr b="1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def function_name(parameters):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	"""docstring"""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	statement(s)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2830"/>
                </a:solidFill>
                <a:highlight>
                  <a:srgbClr val="FFFFFF"/>
                </a:highlight>
              </a:rPr>
              <a:t>Calling Function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89" y="1597560"/>
            <a:ext cx="3074350" cy="5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900" y="2571750"/>
            <a:ext cx="3074350" cy="8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99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Arguments</a:t>
            </a:r>
            <a:r>
              <a:rPr lang="en" sz="3000"/>
              <a:t> and parameters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006500"/>
            <a:ext cx="8520600" cy="4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Arguments:</a:t>
            </a:r>
            <a:r>
              <a:rPr lang="en" sz="1000"/>
              <a:t> Actual Parameters(parameters appearing in function call) which can be literal, expression and variables.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Positional</a:t>
            </a:r>
            <a:r>
              <a:rPr b="1" lang="en" sz="1000"/>
              <a:t> </a:t>
            </a:r>
            <a:r>
              <a:rPr b="1" lang="en" sz="1000"/>
              <a:t>argument</a:t>
            </a:r>
            <a:r>
              <a:rPr b="1" lang="en" sz="1000"/>
              <a:t>:</a:t>
            </a:r>
            <a:r>
              <a:rPr lang="en" sz="1000"/>
              <a:t> Function call statement must match the number and order of the of argument as defined in the function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definition.</a:t>
            </a:r>
            <a:endParaRPr sz="1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Default argument</a:t>
            </a:r>
            <a:r>
              <a:rPr lang="en" sz="1000"/>
              <a:t>: Argument that provides default value to parameters passed in function definition.</a:t>
            </a:r>
            <a:r>
              <a:rPr lang="en" sz="1000">
                <a:solidFill>
                  <a:srgbClr val="666666"/>
                </a:solidFill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Default values indicate that the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 function argument will take that value if no argument value is passed during function call. The d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efault value is assigned by using 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assignment(=) operator of the form </a:t>
            </a:r>
            <a:r>
              <a:rPr lang="en" sz="1000">
                <a:solidFill>
                  <a:srgbClr val="2B6DAD"/>
                </a:solidFill>
                <a:highlight>
                  <a:srgbClr val="FFFFFF"/>
                </a:highlight>
              </a:rPr>
              <a:t>keywordname=value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Eg: 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B6DAD"/>
                </a:solidFill>
                <a:highlight>
                  <a:srgbClr val="FFFFFF"/>
                </a:highlight>
              </a:rPr>
              <a:t>def student(firstname, lastname ='Mark', standard ='Fifth'):</a:t>
            </a:r>
            <a:endParaRPr sz="1000">
              <a:solidFill>
                <a:srgbClr val="2B6DA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B6DAD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2B6DA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B6DAD"/>
                </a:solidFill>
                <a:highlight>
                  <a:srgbClr val="FFFFFF"/>
                </a:highlight>
              </a:rPr>
              <a:t>     print(firstname, lastname, 'studies in', standard, 'Standard')</a:t>
            </a:r>
            <a:endParaRPr sz="1000">
              <a:solidFill>
                <a:srgbClr val="2B6DA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Parameter</a:t>
            </a:r>
            <a:r>
              <a:rPr b="1" lang="en" sz="1500">
                <a:solidFill>
                  <a:schemeClr val="accent1"/>
                </a:solidFill>
              </a:rPr>
              <a:t>s:</a:t>
            </a:r>
            <a:r>
              <a:rPr lang="en" sz="1000"/>
              <a:t> Formal Parameters(parameters appearing in function definition) which must be variable.</a:t>
            </a:r>
            <a:endParaRPr b="1"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 sz="1400">
                <a:solidFill>
                  <a:schemeClr val="accent1"/>
                </a:solidFill>
              </a:rPr>
              <a:t>Possible Function styles </a:t>
            </a:r>
            <a:endParaRPr b="1" sz="1400"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return + No Parameters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Return + No Parameters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return + Parameters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Return + Parameters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289575"/>
            <a:ext cx="8520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Anonymous Function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Function that are not bond to any function which are created using lambda.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Lmada is created without using any def keyword.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Syntax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lambda arg1, arg2…argn: expression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Eg: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Sum = Lambda n1,n2 : n1+n2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Print (sum(5,2))</a:t>
            </a:r>
            <a:endParaRPr sz="1100"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078850"/>
            <a:ext cx="85206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Scope and Lifetime of Variable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Scope of variable</a:t>
            </a:r>
            <a:r>
              <a:rPr b="0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portion of program where variable is recognized.</a:t>
            </a:r>
            <a:endParaRPr b="0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Lifetime of variable: </a:t>
            </a:r>
            <a:r>
              <a:rPr b="0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period without which data of variable are stored.</a:t>
            </a:r>
            <a:endParaRPr b="0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Types of variables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Local variables: </a:t>
            </a:r>
            <a:r>
              <a:rPr b="0"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Variables declared inside a function.</a:t>
            </a:r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Global variables: </a:t>
            </a:r>
            <a:r>
              <a:rPr b="0"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Variables declared outside the function.</a:t>
            </a:r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237875"/>
            <a:ext cx="8520600" cy="3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Strings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string is a </a:t>
            </a:r>
            <a:r>
              <a:rPr b="1" lang="en" sz="1200">
                <a:solidFill>
                  <a:srgbClr val="000000"/>
                </a:solidFill>
              </a:rPr>
              <a:t>sequence</a:t>
            </a:r>
            <a:r>
              <a:rPr lang="en" sz="1200">
                <a:solidFill>
                  <a:srgbClr val="000000"/>
                </a:solidFill>
              </a:rPr>
              <a:t> of characters. You can access the characters one at a time with the bracket operator: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Can be created enclosing text within single or double quotes.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Types of String Operators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Basic Operators 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Basic operation such as concatenation and replication operator.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Concatenation Operator: Joins two strings of same type.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Replication operator: Replicates a string for </a:t>
            </a:r>
            <a:r>
              <a:rPr lang="en" sz="1200">
                <a:solidFill>
                  <a:srgbClr val="000000"/>
                </a:solidFill>
              </a:rPr>
              <a:t>specific</a:t>
            </a:r>
            <a:r>
              <a:rPr lang="en" sz="1200">
                <a:solidFill>
                  <a:srgbClr val="000000"/>
                </a:solidFill>
              </a:rPr>
              <a:t> times where one operand must be string and another must be integer.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Membership Operators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Check if substrings are part of a string or not.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In: Returns true if substring or character is in specific string otherwise returns false.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Not-</a:t>
            </a:r>
            <a:r>
              <a:rPr lang="en" sz="1200">
                <a:solidFill>
                  <a:srgbClr val="000000"/>
                </a:solidFill>
              </a:rPr>
              <a:t>In: Returns true if substring or character is not in specific string otherwise returns false.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Relational Operators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All comparison operators are application in relational operator as well.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&lt;, &gt;, &lt;=, &gt;=, !=, ==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406825"/>
            <a:ext cx="8520600" cy="4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String Slicing: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of substrings that are </a:t>
            </a:r>
            <a:r>
              <a:rPr lang="en" sz="1200"/>
              <a:t>string.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Syntax: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&lt;string_name&gt;[startindex:endindex],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&lt;string_name&gt;[:endindex],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&lt;string_name&gt;[startindex:]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String Function and Methods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s.capitalize()   </a:t>
            </a:r>
            <a:r>
              <a:rPr lang="en" sz="1100">
                <a:solidFill>
                  <a:srgbClr val="434343"/>
                </a:solidFill>
              </a:rPr>
              <a:t>    	                 Returns a copy of s with its first character capitalized, and the rest of the characters lowercased.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s.center(width[, fillChar=' '])  </a:t>
            </a:r>
            <a:r>
              <a:rPr lang="en" sz="1100">
                <a:solidFill>
                  <a:srgbClr val="434343"/>
                </a:solidFill>
              </a:rPr>
              <a:t>Returns a copy of s centered in a string of length width, surrounded by the appropriate number of fillChar characters.          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s.count(sub[, start[, end]])        </a:t>
            </a:r>
            <a:r>
              <a:rPr lang="en" sz="1100">
                <a:solidFill>
                  <a:srgbClr val="434343"/>
                </a:solidFill>
              </a:rPr>
              <a:t> Returns the number of occurrences of substring sub in string s.      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s.decode([encoding[, errors]])</a:t>
            </a:r>
            <a:r>
              <a:rPr lang="en" sz="1100">
                <a:solidFill>
                  <a:srgbClr val="434343"/>
                </a:solidFill>
              </a:rPr>
              <a:t>   Returns a unicode string representing the decoded version of str s, using the given codec (encoding). Useful when reading from a file or a I/O function that handles only str. Inverse of encode.           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s.encode([encoding[, errors]]) </a:t>
            </a:r>
            <a:r>
              <a:rPr lang="en" sz="1100">
                <a:solidFill>
                  <a:srgbClr val="434343"/>
                </a:solidFill>
              </a:rPr>
              <a:t>     Returns a str representing an encoded version of s. Mostly used to encode a unicode string to a str in order to print it or write it to a file (since these I/O functions only accept str), e.g. u'légère'.encode('utf8'). Also used to encode a str to a str, e.g. to zip (codec 'zip') or uuencode (codec 'uu') it. Inverse of decode.   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s.endswith(suffix [, start[, end]])</a:t>
            </a:r>
            <a:r>
              <a:rPr lang="en" sz="1100">
                <a:solidFill>
                  <a:srgbClr val="434343"/>
                </a:solidFill>
              </a:rPr>
              <a:t>    Returns True if s ends with the specified suffix, otherwise return false. Since 2.5 suffix can also be a tuple of strings to try.  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s.expandtabs([tabsize]) </a:t>
            </a:r>
            <a:r>
              <a:rPr lang="en" sz="1100">
                <a:solidFill>
                  <a:srgbClr val="434343"/>
                </a:solidFill>
              </a:rPr>
              <a:t>     	Returns a copy of s where all tab characters are expanded using spaces.       	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s.find(sub [,start[,end]])  </a:t>
            </a:r>
            <a:r>
              <a:rPr lang="en" sz="1100">
                <a:solidFill>
                  <a:srgbClr val="434343"/>
                </a:solidFill>
              </a:rPr>
              <a:t>   	Returns the lowest index in s where substring sub is found. Returns -1 if sub is not found.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s.format(*args, *kwargs) </a:t>
            </a:r>
            <a:r>
              <a:rPr lang="en" sz="1100">
                <a:solidFill>
                  <a:srgbClr val="000000"/>
                </a:solidFill>
              </a:rPr>
              <a:t>  	Returns s after replacing numeric and named formatting references found in braces {}. (details) 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s.index(sub[, start[, end]])  </a:t>
            </a:r>
            <a:r>
              <a:rPr lang="en" sz="1100">
                <a:solidFill>
                  <a:srgbClr val="000000"/>
                </a:solidFill>
              </a:rPr>
              <a:t>	like find(), but raises ValueError when the substring is not found.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145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String Function and Methods</a:t>
            </a:r>
            <a:r>
              <a:rPr b="0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578350"/>
            <a:ext cx="8520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s.isalnum()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	Returns True if all characters in s are alphanumeric, False otherwise.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s.isalpha()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Returns True if all characters in s are alphabetic, False otherwise.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s.isdigit()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Returns True if all characters in s are digit characters, False otherwise.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s.islower()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Returns True if all characters in s are lowercase, False otherwise.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s.isspace()  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Returns True if all characters in s are whitespace characters, False otherwise. 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s.istitle()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Returns True if string s is a titlecased string, False otherwise.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s.isupper() 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Returns True if all characters in s are uppercase, False otherwise.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separator.join(seq)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Returns a concatenation of the strings in the sequence seq, separated by string separator, e.g.: ",".join(['A', 'B', 'C']) -&gt; "A,B,C"  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s.ljust/rjust/center(width[, fillChar=' '])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s left/right justified/centered in a string of length width.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s.lower()		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copy of s converted to lowercase.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s.lstrip([chars] )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Returns a copy of s with leading chars (default: blank chars) removed. 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s.partition(separ)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Searches for the separator separ in s, and returns a tuple (head, sep, tail) containing the part before it, the separator itself, and the part after it. If the separator is not found, returns (s, '', '').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s.replace(old, new[, maxCount =-1])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Returns a copy of s with the first maxCount (-1: unlimited) occurrences of substring old replaced by new.  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s.rfind(sub[ , start[, end]])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Returns the highest index in s where substring sub is found. Returns -1 if sub is not found. 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s.rindex(sub[ , start[, end]]) 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rfind(), but raises ValueError when the substring is not found.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s.rpartition(separ)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Searches for the separator separ in s, starting at the end of s, and returns a tuple (head, sep, tail) containing the (left) part before it, the separator itself, and the (right) part after it. If the separator is not found, returns ('', '', s).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s.rstrip([chars])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Returns a copy of s with trailing chars(default: blank chars) removed, e.g. aPath.rstrip('/') will remove the trailing '/'from aPath if it exists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s.split([ separator[, maxsplit]])   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Returns a list of the words in s, using separator as the delimiter string.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s.rsplit([ separator[, maxsplit]])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Same as split, but splits from the end of the string.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s.splitlines([ keepends])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Returns a list of the lines in s, breaking at line boundaries. 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s.strip([chars]) 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Returns a copy of s with leading and trailing chars(default: blank chars) removed.    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s.swapcase()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	Returns a copy of s with uppercase characters converted to lowercase and vice versa.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s.title()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Returns a titlecased copy of s, i.e. words start with uppercase characters, all remaining cased characters are lowercase.           	      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s.upper()		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a copy of s converted to uppercase.     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s.zfill(width)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		Returns the numeric string left filled with zeros in a string of length width.       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Lists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Collection of heterogeneous elements, Mutable, </a:t>
            </a:r>
            <a:endParaRPr b="0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be created by enclosing elements separated by commas and placed in square brackets.</a:t>
            </a:r>
            <a:endParaRPr sz="20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Accessing in List 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Indexing: </a:t>
            </a:r>
            <a:r>
              <a:rPr lang="en" sz="1100"/>
              <a:t>Elements can be accessed using index operator[ ]. Index starts from 0.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Negative indexing:</a:t>
            </a:r>
            <a:r>
              <a:rPr lang="en" sz="1100"/>
              <a:t> Reverse indexing where index starts from -1.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can also access elements in list using slicing operator.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Changing or Adding Elements</a:t>
            </a:r>
            <a:endParaRPr b="1"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Assignment operator (=) can be used to change an item or range.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Append() can be used to add elements ast the end of the list.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Insert() can be used to add multiple elements at desired location.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 </a:t>
            </a:r>
            <a:r>
              <a:rPr lang="en" sz="1100"/>
              <a:t>Performs concatenation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 Performs replication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Removing or Deleting Elements </a:t>
            </a:r>
            <a:endParaRPr b="1"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 operator deletes one or more elements or whole list.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remove () removes specified item from list.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pop() deletes specific element at index.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clear() empties entire list.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List function and Methods</a:t>
            </a:r>
            <a:r>
              <a:rPr lang="en" sz="2000"/>
              <a:t> </a:t>
            </a:r>
            <a:endParaRPr sz="20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7885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min(list)</a:t>
            </a:r>
            <a:r>
              <a:rPr lang="en" sz="1200">
                <a:solidFill>
                  <a:srgbClr val="434343"/>
                </a:solidFill>
              </a:rPr>
              <a:t>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minimum of all the elements of List.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appent() </a:t>
            </a:r>
            <a:r>
              <a:rPr lang="en" sz="1200">
                <a:solidFill>
                  <a:srgbClr val="434343"/>
                </a:solidFill>
              </a:rPr>
              <a:t>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Used for appending and adding elements to List.It is used to add elements to the last position of List.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max(list)</a:t>
            </a:r>
            <a:r>
              <a:rPr lang="en" sz="1200">
                <a:solidFill>
                  <a:srgbClr val="434343"/>
                </a:solidFill>
              </a:rPr>
              <a:t>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maximum of all the elements of List.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len(list)</a:t>
            </a:r>
            <a:r>
              <a:rPr lang="en" sz="1200">
                <a:solidFill>
                  <a:srgbClr val="434343"/>
                </a:solidFill>
              </a:rPr>
              <a:t>  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total length of List.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com(list1,list2) </a:t>
            </a:r>
            <a:r>
              <a:rPr lang="en" sz="1200">
                <a:solidFill>
                  <a:srgbClr val="434343"/>
                </a:solidFill>
              </a:rPr>
              <a:t>Compares list1 and list2.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index(object)</a:t>
            </a:r>
            <a:r>
              <a:rPr lang="en" sz="1200">
                <a:solidFill>
                  <a:srgbClr val="434343"/>
                </a:solidFill>
              </a:rPr>
              <a:t>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Returns the index of first occurrence. Start and End index are not necessary parameters.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count(object)</a:t>
            </a:r>
            <a:r>
              <a:rPr lang="en" sz="1200">
                <a:solidFill>
                  <a:srgbClr val="434343"/>
                </a:solidFill>
              </a:rPr>
              <a:t>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total occurrence of given element of List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pop()/pop(index)</a:t>
            </a:r>
            <a:r>
              <a:rPr lang="en" sz="1200">
                <a:solidFill>
                  <a:srgbClr val="434343"/>
                </a:solidFill>
              </a:rPr>
              <a:t>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Index is not a necessary parameter, if not mentioned takes the last index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insert(index,object)</a:t>
            </a:r>
            <a:r>
              <a:rPr lang="en" sz="1200">
                <a:solidFill>
                  <a:srgbClr val="434343"/>
                </a:solidFill>
              </a:rPr>
              <a:t>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Inserts an elements at specified position.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extend(sequence)</a:t>
            </a:r>
            <a:r>
              <a:rPr lang="en" sz="1200">
                <a:solidFill>
                  <a:srgbClr val="434343"/>
                </a:solidFill>
              </a:rPr>
              <a:t>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Adds contents to List2 to the end of List1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remove(object)</a:t>
            </a:r>
            <a:r>
              <a:rPr lang="en" sz="1200">
                <a:solidFill>
                  <a:srgbClr val="434343"/>
                </a:solidFill>
              </a:rPr>
              <a:t>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Element to be deleted is mentioned using list name and element.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Sort[ ]</a:t>
            </a:r>
            <a:r>
              <a:rPr lang="en" sz="1200">
                <a:solidFill>
                  <a:srgbClr val="434343"/>
                </a:solidFill>
              </a:rPr>
              <a:t> 	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sorts the items of </a:t>
            </a:r>
            <a:r>
              <a:rPr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list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Reverse[ ]  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Sort the given data structure (both tuple and list) in ascending order.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highlight>
                  <a:srgbClr val="FFFFFF"/>
                </a:highlight>
              </a:rPr>
              <a:t>del() 	          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Element to be deleted is mentioned using list name and index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List comprehensions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753900" y="986650"/>
            <a:ext cx="792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Concise way to create list.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Eg: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Squares = [ 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x in range(10):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squares.append(x**2)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squares[0,1,4,9,16,25,36,49,64,81]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759600"/>
            <a:ext cx="8520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Why </a:t>
            </a:r>
            <a:r>
              <a:rPr b="1" lang="en" sz="1100">
                <a:highlight>
                  <a:srgbClr val="FFFF00"/>
                </a:highlight>
              </a:rPr>
              <a:t>learn </a:t>
            </a:r>
            <a:r>
              <a:rPr b="1" lang="en" sz="1100">
                <a:highlight>
                  <a:srgbClr val="FFFF00"/>
                </a:highlight>
              </a:rPr>
              <a:t>python</a:t>
            </a:r>
            <a:r>
              <a:rPr b="1" lang="en" sz="1100">
                <a:highlight>
                  <a:srgbClr val="FFFF00"/>
                </a:highlight>
              </a:rPr>
              <a:t> programming?</a:t>
            </a:r>
            <a:endParaRPr b="1" sz="1100"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Perfect for Rookies cause of its simplicity in code, rules and also library and inbuild codes.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Global connectivity with billions of software developer.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Increasing job trends.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Many frameworks like django, flask, remed which are used to power reddit, mozilla.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Helps in implementation real time projects for machine learning and AI.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Comes </a:t>
            </a: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inbuilt</a:t>
            </a: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 with Raspberry Pie thats helps in interacting with outside world, </a:t>
            </a: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digital</a:t>
            </a: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 world, music machines.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What will I learn in this course?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Introduction to core concepts of </a:t>
            </a: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programming fundamentals</a:t>
            </a:r>
            <a:r>
              <a:rPr lang="en" sz="1100">
                <a:solidFill>
                  <a:srgbClr val="29303B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Python Data structures 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Mini Projects 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Who this course is for?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Anybody with desire to learn python. Wants ro develop strong fundaments in Python, wants to develop realtime 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projects 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Who uses Python?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29303B"/>
              </a:buClr>
              <a:buSzPts val="1100"/>
              <a:buChar char="●"/>
            </a:pPr>
            <a:r>
              <a:rPr b="1" lang="en" sz="1100">
                <a:solidFill>
                  <a:srgbClr val="29303B"/>
                </a:solidFill>
                <a:highlight>
                  <a:srgbClr val="FFFFFF"/>
                </a:highlight>
              </a:rPr>
              <a:t>Youtube, Netflix, NASA and Google </a:t>
            </a:r>
            <a:endParaRPr b="1" sz="11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rgbClr val="29303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Tuples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Sequence of immutable elements which can be created by enclosing elements separated by  commas and placed with parenthesis( ).</a:t>
            </a:r>
            <a:endParaRPr b="0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Accessing in Tuple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Indexing: </a:t>
            </a:r>
            <a:r>
              <a:rPr lang="en" sz="1100"/>
              <a:t>Elements can be accessed using index operator[ ]. Index starts from 0.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Negative indexing:</a:t>
            </a:r>
            <a:r>
              <a:rPr lang="en" sz="1100"/>
              <a:t> Reverse indexing where index starts from -1.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can also access elements in list using slicing operator.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Operator in Tuple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Concatenation operator can be used to join two tuples.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Replication operator can be used to replicate tuples.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 keyword can be used to entire tuple.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Membership operator are used to check if the element is present or not.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Advantages of Tuple over List</a:t>
            </a: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Since tuple is immutable, iterating over element is faster hence slight performance is boosted.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Elements can be used to make keywords for dictionaries, which is not possible is case of list.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data that doesn’t change, storing as tuple ensures its protection.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688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Tuple functions and Methods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min(tuple) </a:t>
            </a:r>
            <a:r>
              <a:rPr lang="en" sz="1100">
                <a:solidFill>
                  <a:srgbClr val="434343"/>
                </a:solidFill>
              </a:rPr>
              <a:t>		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minimum of all the elements of tuple.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max(tuple)</a:t>
            </a:r>
            <a:r>
              <a:rPr lang="en" sz="1100">
                <a:solidFill>
                  <a:srgbClr val="434343"/>
                </a:solidFill>
              </a:rPr>
              <a:t>  		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minimum of all the elements of tuple.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len(length)</a:t>
            </a:r>
            <a:r>
              <a:rPr lang="en" sz="1100">
                <a:solidFill>
                  <a:srgbClr val="434343"/>
                </a:solidFill>
              </a:rPr>
              <a:t>  `  	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Calculates length of all the tuple.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com(tuple1, tuple2</a:t>
            </a:r>
            <a:r>
              <a:rPr lang="en" sz="1100">
                <a:solidFill>
                  <a:srgbClr val="434343"/>
                </a:solidFill>
              </a:rPr>
              <a:t>) Compares tuple1 and tuple2.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tuple(sequence)</a:t>
            </a:r>
            <a:r>
              <a:rPr lang="en" sz="1100">
                <a:solidFill>
                  <a:srgbClr val="434343"/>
                </a:solidFill>
              </a:rPr>
              <a:t>	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Sorts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 elements of tuple.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34343"/>
                </a:solidFill>
                <a:highlight>
                  <a:srgbClr val="FFFFFF"/>
                </a:highlight>
              </a:rPr>
              <a:t>count()</a:t>
            </a:r>
            <a:r>
              <a:rPr lang="en" sz="1150">
                <a:solidFill>
                  <a:srgbClr val="434343"/>
                </a:solidFill>
                <a:highlight>
                  <a:srgbClr val="FFFFFF"/>
                </a:highlight>
              </a:rPr>
              <a:t>		Returns the number of times a specified value occurs in a tuple.</a:t>
            </a:r>
            <a:endParaRPr sz="1150" u="sng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34343"/>
                </a:solidFill>
                <a:highlight>
                  <a:srgbClr val="FFFFFF"/>
                </a:highlight>
              </a:rPr>
              <a:t>index()</a:t>
            </a:r>
            <a:r>
              <a:rPr lang="en" sz="1150">
                <a:solidFill>
                  <a:srgbClr val="434343"/>
                </a:solidFill>
                <a:highlight>
                  <a:srgbClr val="FFFFFF"/>
                </a:highlight>
              </a:rPr>
              <a:t> 		Searches the tuple for a specified value and returns the position of where it was found</a:t>
            </a:r>
            <a:endParaRPr sz="1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257975" y="299400"/>
            <a:ext cx="8520600" cy="4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Dictionaries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Unordered set of key value pairs that contains data enclosed within curly braces { }.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and value is separated by colon: and items are separated by commas.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Keys must be unique and immutable where value is mutable.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Manipulating elements of Dictionary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Elements are accessed using keys.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Syntax: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Dictionary_name[key]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value of key can be modified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Item can be deleted using del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Syntax: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</a:t>
            </a:r>
            <a:r>
              <a:rPr lang="en" sz="1100"/>
              <a:t>el key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Dictionary Function</a:t>
            </a:r>
            <a:endParaRPr b="1" sz="2000"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len(dictionary)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str(dictionary)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com(dic1, dic2)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Dictionary Membership Operator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</a:t>
            </a:r>
            <a:r>
              <a:rPr lang="en" sz="1100">
                <a:solidFill>
                  <a:srgbClr val="434343"/>
                </a:solidFill>
              </a:rPr>
              <a:t>heck if substrings are part of a string or not.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In: Returns true if substring or character is in specific string otherwise returns false.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Not-In: Returns true if substring or character is not in specific string otherwise returns false.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676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Dictionary Methods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72500" y="10961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d={'x':42, 'y':3.14, 'z':7}</a:t>
            </a:r>
            <a:r>
              <a:rPr lang="en" sz="1200">
                <a:solidFill>
                  <a:srgbClr val="434343"/>
                </a:solidFill>
              </a:rPr>
              <a:t>	dict creation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D['x']</a:t>
            </a:r>
            <a:r>
              <a:rPr lang="en" sz="1200">
                <a:solidFill>
                  <a:srgbClr val="434343"/>
                </a:solidFill>
              </a:rPr>
              <a:t>				get entry for 'x'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len(d)	</a:t>
            </a:r>
            <a:r>
              <a:rPr lang="en" sz="1200">
                <a:solidFill>
                  <a:srgbClr val="434343"/>
                </a:solidFill>
              </a:rPr>
              <a:t>			number of keys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del(d['x'])</a:t>
            </a:r>
            <a:r>
              <a:rPr lang="en" sz="1200">
                <a:solidFill>
                  <a:srgbClr val="434343"/>
                </a:solidFill>
              </a:rPr>
              <a:t>			delete entry from dict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d.copy()</a:t>
            </a:r>
            <a:r>
              <a:rPr lang="en" sz="1200">
                <a:solidFill>
                  <a:srgbClr val="434343"/>
                </a:solidFill>
              </a:rPr>
              <a:t>			create shallow copy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d.has_key(k)</a:t>
            </a:r>
            <a:r>
              <a:rPr lang="en" sz="1200">
                <a:solidFill>
                  <a:srgbClr val="434343"/>
                </a:solidFill>
              </a:rPr>
              <a:t>		does key exist?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d.items()</a:t>
            </a:r>
            <a:r>
              <a:rPr lang="en" sz="1200">
                <a:solidFill>
                  <a:srgbClr val="434343"/>
                </a:solidFill>
              </a:rPr>
              <a:t>			list of all items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d.keys()</a:t>
            </a:r>
            <a:r>
              <a:rPr lang="en" sz="1200">
                <a:solidFill>
                  <a:srgbClr val="434343"/>
                </a:solidFill>
              </a:rPr>
              <a:t>			list of all keys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d.values()</a:t>
            </a:r>
            <a:r>
              <a:rPr lang="en" sz="1200">
                <a:solidFill>
                  <a:srgbClr val="434343"/>
                </a:solidFill>
              </a:rPr>
              <a:t>			list of all values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i=d.iteritems(); i.next()</a:t>
            </a:r>
            <a:r>
              <a:rPr lang="en" sz="1200">
                <a:solidFill>
                  <a:srgbClr val="434343"/>
                </a:solidFill>
              </a:rPr>
              <a:t>	iterator over items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i=d.iterkeys(); i.next)()	</a:t>
            </a:r>
            <a:r>
              <a:rPr lang="en" sz="1200">
                <a:solidFill>
                  <a:srgbClr val="434343"/>
                </a:solidFill>
              </a:rPr>
              <a:t>iterator over keys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i=d.itervalues(); i.next()</a:t>
            </a:r>
            <a:r>
              <a:rPr lang="en" sz="1200">
                <a:solidFill>
                  <a:srgbClr val="434343"/>
                </a:solidFill>
              </a:rPr>
              <a:t>	iterator over values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d.get(k,x)</a:t>
            </a:r>
            <a:r>
              <a:rPr lang="en" sz="1200">
                <a:solidFill>
                  <a:srgbClr val="434343"/>
                </a:solidFill>
              </a:rPr>
              <a:t>			get entry for k, or return x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d.clear()</a:t>
            </a:r>
            <a:r>
              <a:rPr lang="en" sz="1200">
                <a:solidFill>
                  <a:srgbClr val="434343"/>
                </a:solidFill>
              </a:rPr>
              <a:t>			remove all items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d.setdefault(k,x)</a:t>
            </a:r>
            <a:r>
              <a:rPr lang="en" sz="1200">
                <a:solidFill>
                  <a:srgbClr val="434343"/>
                </a:solidFill>
              </a:rPr>
              <a:t>		return d[k] or set d[k]=x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d.popitem()</a:t>
            </a:r>
            <a:r>
              <a:rPr lang="en" sz="1200">
                <a:solidFill>
                  <a:srgbClr val="434343"/>
                </a:solidFill>
              </a:rPr>
              <a:t>	           		return and delete an item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232250"/>
            <a:ext cx="8520600" cy="4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Set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Unordered collection of items where every element must be unique and immutable.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 can be used to solve mathematical operations like union, symmetric difference and intersection.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Creating Sets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 is created by placing all the items inside curly braces{ } separated using commas with built in function set()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can have any number of items that may be of any type such as integer, float, string etc.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Set Membership Operator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</a:t>
            </a:r>
            <a:r>
              <a:rPr lang="en" sz="1100">
                <a:solidFill>
                  <a:srgbClr val="434343"/>
                </a:solidFill>
              </a:rPr>
              <a:t>heck if substrings are part of a string or not.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In: Returns true if substring or character is in specific string otherwise returns false.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Not-In: Returns true if substring or character is not in specific string otherwise returns false.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Set Methods 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set/frozenset([iterable=None])</a:t>
            </a:r>
            <a:r>
              <a:rPr lang="en" sz="1100">
                <a:solidFill>
                  <a:srgbClr val="434343"/>
                </a:solidFill>
              </a:rPr>
              <a:t> [using built-in types]    Builds a set or frozenset from the given iterable (default: empty), e.g. set([1,2,3]), set("hello").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Set/ImmutableSet([iterable=None])</a:t>
            </a:r>
            <a:r>
              <a:rPr lang="en" sz="1100">
                <a:solidFill>
                  <a:srgbClr val="434343"/>
                </a:solidFill>
              </a:rPr>
              <a:t>[using the sets module] Builds a Set or ImmutableSet from the given iterable (default: empty), e.g. Set([1,2,3]).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len(s)</a:t>
            </a:r>
            <a:r>
              <a:rPr lang="en" sz="1100">
                <a:solidFill>
                  <a:srgbClr val="434343"/>
                </a:solidFill>
              </a:rPr>
              <a:t>			Cardinality of set 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elt in s / not in s</a:t>
            </a:r>
            <a:r>
              <a:rPr lang="en" sz="1100">
                <a:solidFill>
                  <a:srgbClr val="434343"/>
                </a:solidFill>
              </a:rPr>
              <a:t> 	True if element elt belongs / does not belong to set 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for elt in s</a:t>
            </a:r>
            <a:r>
              <a:rPr lang="en" sz="1100">
                <a:solidFill>
                  <a:srgbClr val="434343"/>
                </a:solidFill>
              </a:rPr>
              <a:t>: 		process elt... Iterates on elements of set 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s1.issubset(s2)</a:t>
            </a:r>
            <a:r>
              <a:rPr lang="en" sz="1100">
                <a:solidFill>
                  <a:srgbClr val="434343"/>
                </a:solidFill>
              </a:rPr>
              <a:t>  	True if every element in s1 is in iterable s2.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s1.issuperset(s2)</a:t>
            </a:r>
            <a:r>
              <a:rPr lang="en" sz="1100">
                <a:solidFill>
                  <a:srgbClr val="434343"/>
                </a:solidFill>
              </a:rPr>
              <a:t>      True if every element in s2 is in iterable s1.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834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Set Methods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s.remove(elt)</a:t>
            </a:r>
            <a:r>
              <a:rPr lang="en" sz="1100">
                <a:solidFill>
                  <a:srgbClr val="434343"/>
                </a:solidFill>
              </a:rPr>
              <a:t>		Removes element elt from set s. KeyError if element not found.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s.discard(elt)</a:t>
            </a:r>
            <a:r>
              <a:rPr lang="en" sz="1100">
                <a:solidFill>
                  <a:srgbClr val="434343"/>
                </a:solidFill>
              </a:rPr>
              <a:t>  	Removes element elt from set s if present.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s.pop()</a:t>
            </a:r>
            <a:r>
              <a:rPr lang="en" sz="1100">
                <a:solidFill>
                  <a:srgbClr val="434343"/>
                </a:solidFill>
              </a:rPr>
              <a:t> 		Removes and returns an arbitrary element from set s; raises KeyError if empty.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s.clear()</a:t>
            </a:r>
            <a:r>
              <a:rPr lang="en" sz="1100">
                <a:solidFill>
                  <a:srgbClr val="434343"/>
                </a:solidFill>
              </a:rPr>
              <a:t> 		Removes all elements from this set (not on immutable sets!).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s1.intersection(s2[, s3...]) or s1&amp;s2</a:t>
            </a:r>
            <a:r>
              <a:rPr lang="en" sz="1100">
                <a:solidFill>
                  <a:srgbClr val="434343"/>
                </a:solidFill>
              </a:rPr>
              <a:t>       	Returns a new Set with elements common to all sets (in the method s2, s3,... can be any </a:t>
            </a:r>
            <a:r>
              <a:rPr b="1" lang="en" sz="1100">
                <a:solidFill>
                  <a:srgbClr val="434343"/>
                </a:solidFill>
              </a:rPr>
              <a:t>iterable)</a:t>
            </a:r>
            <a:r>
              <a:rPr lang="en" sz="1100">
                <a:solidFill>
                  <a:srgbClr val="434343"/>
                </a:solidFill>
              </a:rPr>
              <a:t>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s1.union(s2[, s3...])</a:t>
            </a:r>
            <a:r>
              <a:rPr lang="en" sz="1100">
                <a:solidFill>
                  <a:srgbClr val="434343"/>
                </a:solidFill>
              </a:rPr>
              <a:t> </a:t>
            </a:r>
            <a:r>
              <a:rPr b="1" lang="en" sz="1100">
                <a:solidFill>
                  <a:srgbClr val="434343"/>
                </a:solidFill>
              </a:rPr>
              <a:t>or s1|s2</a:t>
            </a:r>
            <a:r>
              <a:rPr lang="en" sz="1100">
                <a:solidFill>
                  <a:srgbClr val="434343"/>
                </a:solidFill>
              </a:rPr>
              <a:t>     	Returns a new Set with elements from either set (in the method s2, s3,... can be any iterable).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s1.difference(s2[, s3...]) or s1-s2</a:t>
            </a:r>
            <a:r>
              <a:rPr lang="en" sz="1100">
                <a:solidFill>
                  <a:srgbClr val="434343"/>
                </a:solidFill>
              </a:rPr>
              <a:t>     Returns a new Set with elements in s1 but not in any of s2, s3 ... (in the method s2, s3,... can be </a:t>
            </a:r>
            <a:r>
              <a:rPr b="1" lang="en" sz="1100">
                <a:solidFill>
                  <a:srgbClr val="434343"/>
                </a:solidFill>
              </a:rPr>
              <a:t>any iterable)</a:t>
            </a:r>
            <a:endParaRPr b="1"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s1.symmetric_difference(s2) or s1^s2</a:t>
            </a:r>
            <a:r>
              <a:rPr lang="en" sz="1100">
                <a:solidFill>
                  <a:srgbClr val="434343"/>
                </a:solidFill>
              </a:rPr>
              <a:t> Returns a new Set with elements in either s1 or s2 but not both.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s.copy()</a:t>
            </a:r>
            <a:r>
              <a:rPr lang="en" sz="1100">
                <a:solidFill>
                  <a:srgbClr val="434343"/>
                </a:solidFill>
              </a:rPr>
              <a:t> 				Returns a shallow copy of set 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s.update(iterable1[, iterable2...]) </a:t>
            </a:r>
            <a:r>
              <a:rPr lang="en" sz="1100">
                <a:solidFill>
                  <a:srgbClr val="434343"/>
                </a:solidFill>
              </a:rPr>
              <a:t>    Adds all values from all given iterables to set 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s.add(elt</a:t>
            </a:r>
            <a:r>
              <a:rPr lang="en" sz="1100">
                <a:solidFill>
                  <a:srgbClr val="434343"/>
                </a:solidFill>
              </a:rPr>
              <a:t>)        	Adds element elt to set s (if it doesn't already exist)</a:t>
            </a:r>
            <a:endParaRPr b="1"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209000"/>
            <a:ext cx="8520600" cy="4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Files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Named location on disk used to store related information permanently and non volatile memory.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Various operation in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Opening, Closing, Reading, Writing.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Modes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File_name: string value that contains the name of file that you want to access.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Access_mode: Mode in which file has to be opened ie: read, write, append etc.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“r” = opens a file for reading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“w” = opens new file for writing.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“a” = opens a file for appending data from end of file.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“rb” = opens a file for reading binary data.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“wb” = opens a file for writing binary data.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Opening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object = open(file_name[, access_model] [, buffering])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Closing a file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file.object.close()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Writing to a File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file.object.write(string)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Performing read to a file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file_object.read([count])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8" name="Google Shape;208;p38"/>
          <p:cNvSpPr txBox="1"/>
          <p:nvPr/>
        </p:nvSpPr>
        <p:spPr>
          <a:xfrm>
            <a:off x="5062925" y="772350"/>
            <a:ext cx="35991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177400" y="232250"/>
            <a:ext cx="8520600" cy="4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File position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tell()</a:t>
            </a:r>
            <a:r>
              <a:rPr lang="en" sz="1100"/>
              <a:t> method tells the current position within the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seek()</a:t>
            </a:r>
            <a:r>
              <a:rPr lang="en" sz="1100"/>
              <a:t> method changes the current file location.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Syntax: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seek(  offset,[, from])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Offset indicates the number of bytes to be moved.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From can take values from -0, 1 or 2.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indicates beginning of file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indicates current position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indicates end of file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Directory Methods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rename()</a:t>
            </a:r>
            <a:r>
              <a:rPr lang="en" sz="1100"/>
              <a:t>	Renames the file.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redirect()</a:t>
            </a:r>
            <a:r>
              <a:rPr lang="en" sz="1100"/>
              <a:t>	Redirects the file.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mkdir()</a:t>
            </a:r>
            <a:r>
              <a:rPr lang="en" sz="1100"/>
              <a:t>	Creates directory for file.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chdir()	</a:t>
            </a:r>
            <a:r>
              <a:rPr lang="en" sz="1100"/>
              <a:t>	Changes directory of file.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getcwd()</a:t>
            </a:r>
            <a:r>
              <a:rPr lang="en" sz="1100"/>
              <a:t>  get current working directory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262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Operators on File Objects</a:t>
            </a:r>
            <a:endParaRPr sz="2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7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f.close() </a:t>
            </a:r>
            <a:r>
              <a:rPr lang="en" sz="1100">
                <a:solidFill>
                  <a:srgbClr val="434343"/>
                </a:solidFill>
              </a:rPr>
              <a:t>            	Close file f.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f.fileno()</a:t>
            </a:r>
            <a:r>
              <a:rPr lang="en" sz="1100">
                <a:solidFill>
                  <a:srgbClr val="434343"/>
                </a:solidFill>
              </a:rPr>
              <a:t>          	Get fileno (fd) for file f.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f.flush()</a:t>
            </a:r>
            <a:r>
              <a:rPr lang="en" sz="1100">
                <a:solidFill>
                  <a:srgbClr val="434343"/>
                </a:solidFill>
              </a:rPr>
              <a:t>             	Flush file f's internal buffer.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f.isatty()</a:t>
            </a:r>
            <a:r>
              <a:rPr lang="en" sz="1100">
                <a:solidFill>
                  <a:srgbClr val="434343"/>
                </a:solidFill>
              </a:rPr>
              <a:t>           	1 if file f is connected to a tty-like dev, else 0.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f.next()</a:t>
            </a:r>
            <a:r>
              <a:rPr lang="en" sz="1100">
                <a:solidFill>
                  <a:srgbClr val="434343"/>
                </a:solidFill>
              </a:rPr>
              <a:t> 		Returns the next input line of file f, or raises StopIteration when EOF is hit. Files are their own iterators. next is implicitly called by constructs like for line in f: print line.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f.read([size])</a:t>
            </a:r>
            <a:r>
              <a:rPr lang="en" sz="1100">
                <a:solidFill>
                  <a:srgbClr val="434343"/>
                </a:solidFill>
              </a:rPr>
              <a:t>  	Read at most size bytes from file f and return as a string object. If size omitted, read to EOF.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f.readline()</a:t>
            </a:r>
            <a:r>
              <a:rPr lang="en" sz="1100">
                <a:solidFill>
                  <a:srgbClr val="434343"/>
                </a:solidFill>
              </a:rPr>
              <a:t>     	Read one entire line from file f. The returned line has a trailing \n, except possibly at EOF. Return '' on EOF.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f.readlines()</a:t>
            </a:r>
            <a:r>
              <a:rPr lang="en" sz="1100">
                <a:solidFill>
                  <a:srgbClr val="434343"/>
                </a:solidFill>
              </a:rPr>
              <a:t>   	Read until EOF with readline() and return a list of lines read.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f.xreadlines()</a:t>
            </a:r>
            <a:r>
              <a:rPr lang="en" sz="1100">
                <a:solidFill>
                  <a:srgbClr val="434343"/>
                </a:solidFill>
              </a:rPr>
              <a:t> 	Return a sequence-like object for reading a file line-by-line without reading the entire file into memory. From 2.2, use rather: for line in f (see below).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for line in f: do something...    	Iterate over the lines of a file (using readline)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f.seek(offset[, whence=0])</a:t>
            </a:r>
            <a:r>
              <a:rPr lang="en" sz="1100">
                <a:solidFill>
                  <a:srgbClr val="434343"/>
                </a:solidFill>
              </a:rPr>
              <a:t>       	Set file f's position, like "stdio's fseek()".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whence == 0 then use absolute indexing.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whence == 1 then offset relative to current pos.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whence == 2 then offset relative to file end.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f.tell()</a:t>
            </a:r>
            <a:r>
              <a:rPr lang="en" sz="1100">
                <a:solidFill>
                  <a:srgbClr val="434343"/>
                </a:solidFill>
              </a:rPr>
              <a:t>   Return file f's current position (byte offset).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f.truncate([size]) </a:t>
            </a:r>
            <a:r>
              <a:rPr lang="en" sz="1100">
                <a:solidFill>
                  <a:srgbClr val="434343"/>
                </a:solidFill>
              </a:rPr>
              <a:t>         	Truncate f's size. If size is present, f is truncated to (at most) that size, otherwise f is truncated at current position (which remains unchanged).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f.write(str) </a:t>
            </a:r>
            <a:r>
              <a:rPr lang="en" sz="1100">
                <a:solidFill>
                  <a:srgbClr val="434343"/>
                </a:solidFill>
              </a:rPr>
              <a:t>     	Write string to file f.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f.writelines(list)</a:t>
            </a:r>
            <a:r>
              <a:rPr lang="en" sz="1100">
                <a:solidFill>
                  <a:srgbClr val="434343"/>
                </a:solidFill>
              </a:rPr>
              <a:t> 	Write list of strings to file f. No EOL are added.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5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Python?</a:t>
            </a:r>
            <a:endParaRPr sz="2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833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 level language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Interpreted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Dynamic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Multipurpose language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Object oriented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Features of </a:t>
            </a: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Python ?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Easy to use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Expressive language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Interpreted</a:t>
            </a:r>
            <a:r>
              <a:rPr lang="en" sz="1000"/>
              <a:t> language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Cross platform language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Free and open source language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Large standard library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GUI programs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Integrated</a:t>
            </a:r>
            <a:r>
              <a:rPr lang="en" sz="1000"/>
              <a:t> (Compatible with other languages)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Application</a:t>
            </a: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of Python?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Web development and </a:t>
            </a:r>
            <a:r>
              <a:rPr lang="en" sz="1000"/>
              <a:t>Softwares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GUI Applications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Education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Games and 3D graphics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Network Programming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History of Python</a:t>
            </a:r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Founded by Guido Van Russom in 1980s in response to ABC programming language.</a:t>
            </a:r>
            <a:endParaRPr b="0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Named after British TV Channel Monty Python.</a:t>
            </a:r>
            <a:endParaRPr b="0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was conceived in the late 1980s as a successor to the 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ABC language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sz="11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2.0, released in 2000, introduced features like 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list comprehensions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a 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/>
              </a:rPr>
              <a:t>garbage collection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system capable </a:t>
            </a:r>
            <a:endParaRPr b="0" sz="11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of collecting 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/>
              </a:rPr>
              <a:t>reference cycles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sz="11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3.0, released in 2008, was a major revision of the language that is not completely 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/>
              </a:rPr>
              <a:t>backward-compatible</a:t>
            </a: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and much Python 2 code does not run unmodified on Python 3.</a:t>
            </a:r>
            <a:endParaRPr b="0" sz="11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Python 2 language, i.e. Python 2.7.x, was officially discontinued on January 1, 2020 (first planned for 2015) </a:t>
            </a:r>
            <a:endParaRPr b="0" sz="11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820950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Installation of Platform</a:t>
            </a:r>
            <a:endParaRPr b="1"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Python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https://python.org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Pycharm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https://www.jetbrains.com/pycharm/download/#section=windows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606050"/>
            <a:ext cx="85206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Tokens</a:t>
            </a:r>
            <a:endParaRPr b="1"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Keyword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Identifier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Operators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628700"/>
            <a:ext cx="8520600" cy="4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Keywords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Reserved words carrying specific function.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Eg: class, break, return, true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Variables 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Named storage locations.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Unique names should used.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declaration needed either for variable or for data types of variables.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Eg: a=2, b=5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Identifier 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Rules for naming.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Specific long character and numbers with no special character except underscore.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keywords should be used.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Eg: num1, num2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00" y="1352500"/>
            <a:ext cx="3375825" cy="1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63050" y="403000"/>
            <a:ext cx="8520600" cy="4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Types 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Identify types of data.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Every value in python has data types.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Primitive data types</a:t>
            </a:r>
            <a:r>
              <a:rPr lang="en" sz="1000"/>
              <a:t>: integer, float, string,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Non Primitive data types</a:t>
            </a:r>
            <a:r>
              <a:rPr lang="en" sz="1000"/>
              <a:t>: Array, list, tuple, dictionary, set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Input and Output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Input: Information provided to program, inbuilt functions in python reads the input.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 : Result of the input  provided by compiler.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0" y="2404500"/>
            <a:ext cx="6714750" cy="67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92275" y="297300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Operators in Python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19275"/>
            <a:ext cx="85206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Arithmetic operator</a:t>
            </a:r>
            <a:r>
              <a:rPr lang="en" sz="1500"/>
              <a:t>: Mathematical operation +, -, /, *, %, //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Eg: num1+num2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C</a:t>
            </a:r>
            <a:r>
              <a:rPr b="1" lang="en" sz="1500"/>
              <a:t>omparison operators</a:t>
            </a:r>
            <a:r>
              <a:rPr lang="en" sz="1500"/>
              <a:t>: Compares values and returns true or false. &lt;, &gt;, ==, &gt;=, &lt;=, !=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Eg: x&lt;y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Logical operator</a:t>
            </a:r>
            <a:r>
              <a:rPr lang="en" sz="1500"/>
              <a:t>: and, or and not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Eg: x and y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Bitwise operator</a:t>
            </a:r>
            <a:r>
              <a:rPr lang="en" sz="1500"/>
              <a:t>: It operates bit by bit as if they are string of binary digits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&amp;, </a:t>
            </a:r>
            <a:r>
              <a:rPr lang="en" sz="1500"/>
              <a:t>!, </a:t>
            </a:r>
            <a:r>
              <a:rPr lang="en" sz="1500"/>
              <a:t>~, &lt;&lt;,  &gt;&gt;, ^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Eg: x and y=0 (0000 0000)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25150" y="236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 Statements </a:t>
            </a:r>
            <a:endParaRPr sz="24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25150" y="543000"/>
            <a:ext cx="8721900" cy="4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830"/>
                </a:solidFill>
                <a:highlight>
                  <a:srgbClr val="FFFFFF"/>
                </a:highlight>
              </a:rPr>
              <a:t>Python if Statement</a:t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</a:t>
            </a:r>
            <a:r>
              <a:rPr lang="en" sz="950">
                <a:solidFill>
                  <a:srgbClr val="252830"/>
                </a:solidFill>
                <a:highlight>
                  <a:srgbClr val="EFF0F1"/>
                </a:highlight>
              </a:rPr>
              <a:t>if…elif…else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 statement is used in Python for decision making.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Syntax: 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if test expression: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   statement(s)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830"/>
                </a:solidFill>
                <a:highlight>
                  <a:srgbClr val="FFFFFF"/>
                </a:highlight>
              </a:rPr>
              <a:t>Python if...else Statement</a:t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</a:t>
            </a:r>
            <a:r>
              <a:rPr lang="en" sz="950">
                <a:solidFill>
                  <a:srgbClr val="252830"/>
                </a:solidFill>
                <a:highlight>
                  <a:srgbClr val="EFF0F1"/>
                </a:highlight>
              </a:rPr>
              <a:t>if..else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 statement evaluates </a:t>
            </a:r>
            <a:r>
              <a:rPr lang="en" sz="950">
                <a:solidFill>
                  <a:srgbClr val="252830"/>
                </a:solidFill>
                <a:highlight>
                  <a:srgbClr val="EFF0F1"/>
                </a:highlight>
              </a:rPr>
              <a:t>test expression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 and will execute body of </a:t>
            </a:r>
            <a:r>
              <a:rPr lang="en" sz="950">
                <a:solidFill>
                  <a:srgbClr val="252830"/>
                </a:solidFill>
                <a:highlight>
                  <a:srgbClr val="EFF0F1"/>
                </a:highlight>
              </a:rPr>
              <a:t>if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 only when test condition is </a:t>
            </a:r>
            <a:r>
              <a:rPr lang="en" sz="950">
                <a:solidFill>
                  <a:srgbClr val="252830"/>
                </a:solidFill>
                <a:highlight>
                  <a:srgbClr val="EFF0F1"/>
                </a:highlight>
              </a:rPr>
              <a:t>True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Syntax: 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if test expression: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if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else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830"/>
                </a:solidFill>
                <a:highlight>
                  <a:srgbClr val="FFFFFF"/>
                </a:highlight>
              </a:rPr>
              <a:t>Python if...elif...else ladder</a:t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Only one block among the several </a:t>
            </a:r>
            <a:r>
              <a:rPr lang="en" sz="950">
                <a:solidFill>
                  <a:srgbClr val="252830"/>
                </a:solidFill>
                <a:highlight>
                  <a:srgbClr val="EFF0F1"/>
                </a:highlight>
              </a:rPr>
              <a:t>if...elif...else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 blocks is executed according to the condition.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Syntax: 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if test expression: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if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elif test expression: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elif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else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Looping statements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830"/>
                </a:solidFill>
                <a:highlight>
                  <a:srgbClr val="FFFFFF"/>
                </a:highlight>
              </a:rPr>
              <a:t>for loop in Python</a:t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for loop in Python is used to iterate over a sequence (</a:t>
            </a:r>
            <a:r>
              <a:rPr lang="en" sz="1200">
                <a:solidFill>
                  <a:srgbClr val="2B6DAD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list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2B6DAD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tuple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2B6DAD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string</a:t>
            </a: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) or other iterable objects.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Syntax: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for val in sequence: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	Body of for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830"/>
                </a:solidFill>
                <a:highlight>
                  <a:srgbClr val="FFFFFF"/>
                </a:highlight>
              </a:rPr>
              <a:t>while loop in Python</a:t>
            </a:r>
            <a:endParaRPr b="1" sz="15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while loop in Python is used to iterate over a block of code as long as the test expression (condition) is true.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Syntax: 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while test_expression: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830"/>
                </a:solidFill>
                <a:highlight>
                  <a:srgbClr val="EFEFF1"/>
                </a:highlight>
                <a:latin typeface="Courier New"/>
                <a:ea typeface="Courier New"/>
                <a:cs typeface="Courier New"/>
                <a:sym typeface="Courier New"/>
              </a:rPr>
              <a:t> Body of while</a:t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830"/>
              </a:solidFill>
              <a:highlight>
                <a:srgbClr val="EFEF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