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91" r:id="rId2"/>
    <p:sldId id="308" r:id="rId3"/>
    <p:sldId id="307" r:id="rId4"/>
    <p:sldId id="304" r:id="rId5"/>
    <p:sldId id="310" r:id="rId6"/>
    <p:sldId id="300" r:id="rId7"/>
    <p:sldId id="301" r:id="rId8"/>
    <p:sldId id="296" r:id="rId9"/>
    <p:sldId id="311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0069"/>
    <a:srgbClr val="FFFF66"/>
    <a:srgbClr val="99FF66"/>
    <a:srgbClr val="000000"/>
    <a:srgbClr val="CC66FF"/>
    <a:srgbClr val="FFCCFF"/>
    <a:srgbClr val="FFFF00"/>
    <a:srgbClr val="010000"/>
    <a:srgbClr val="D03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109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7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7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252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26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89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81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pngimg.com/svg/148903-user-avatar-vector-graphics" TargetMode="External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svg"/><Relationship Id="rId30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svg"/><Relationship Id="rId12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jpeg"/><Relationship Id="rId18" Type="http://schemas.openxmlformats.org/officeDocument/2006/relationships/image" Target="../media/image51.jpe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45.jpeg"/><Relationship Id="rId17" Type="http://schemas.openxmlformats.org/officeDocument/2006/relationships/image" Target="../media/image50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9.png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jpe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jpeg"/><Relationship Id="rId19" Type="http://schemas.openxmlformats.org/officeDocument/2006/relationships/image" Target="../media/image52.png"/><Relationship Id="rId4" Type="http://schemas.openxmlformats.org/officeDocument/2006/relationships/image" Target="../media/image37.jpg"/><Relationship Id="rId9" Type="http://schemas.openxmlformats.org/officeDocument/2006/relationships/image" Target="../media/image42.jpeg"/><Relationship Id="rId14" Type="http://schemas.openxmlformats.org/officeDocument/2006/relationships/image" Target="../media/image4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bdallahalidev/plantvillage-datas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https://www.kaggle.com/datasets/kamal01/top-agriculture-crop-disea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182637" y="1631069"/>
            <a:ext cx="4090987" cy="4375419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CROPGUARD-AI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CB1510-FF1E-502E-A23B-CA21D258C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46574"/>
              </p:ext>
            </p:extLst>
          </p:nvPr>
        </p:nvGraphicFramePr>
        <p:xfrm>
          <a:off x="920882" y="2212937"/>
          <a:ext cx="6900100" cy="3708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53">
                  <a:extLst>
                    <a:ext uri="{9D8B030D-6E8A-4147-A177-3AD203B41FA5}">
                      <a16:colId xmlns:a16="http://schemas.microsoft.com/office/drawing/2014/main" val="4107342391"/>
                    </a:ext>
                  </a:extLst>
                </a:gridCol>
                <a:gridCol w="4041647">
                  <a:extLst>
                    <a:ext uri="{9D8B030D-6E8A-4147-A177-3AD203B41FA5}">
                      <a16:colId xmlns:a16="http://schemas.microsoft.com/office/drawing/2014/main" val="2476964566"/>
                    </a:ext>
                  </a:extLst>
                </a:gridCol>
              </a:tblGrid>
              <a:tr h="73356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1638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743110"/>
                  </a:ext>
                </a:extLst>
              </a:tr>
              <a:tr h="7335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AI-Driven Crop Disease Prediction and Management System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4716"/>
                  </a:ext>
                </a:extLst>
              </a:tr>
              <a:tr h="5336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Agriculture,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FoodTech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Rural Development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83468"/>
                  </a:ext>
                </a:extLst>
              </a:tr>
              <a:tr h="5336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 Category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930890"/>
                  </a:ext>
                </a:extLst>
              </a:tr>
              <a:tr h="5336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045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349111"/>
                  </a:ext>
                </a:extLst>
              </a:tr>
              <a:tr h="5336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Name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DataDynamos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80339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3211690-9CEC-EAB7-4F90-BCEEA4813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4" y="327192"/>
            <a:ext cx="1174721" cy="321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4D3751-AE17-4E5E-1873-6B47BDBD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D4E9AC-8294-0C1E-B8D9-888011E6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06371" y="-6513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Empowering Farmers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9FA8E-2FC7-6E4A-274B-BA81AA22B40D}"/>
              </a:ext>
            </a:extLst>
          </p:cNvPr>
          <p:cNvSpPr/>
          <p:nvPr/>
        </p:nvSpPr>
        <p:spPr>
          <a:xfrm>
            <a:off x="694481" y="1638169"/>
            <a:ext cx="5185458" cy="39469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Early Detection in Crop Diseases- Delayed and inaccurate identification of diseases leads to crop loss, higher costs, and disease spread.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Early Detection System- Uses AI to detect diseases early through image analysis, offers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9C8303-AE56-5B3B-2964-8DA24F75DB27}"/>
              </a:ext>
            </a:extLst>
          </p:cNvPr>
          <p:cNvSpPr/>
          <p:nvPr/>
        </p:nvSpPr>
        <p:spPr>
          <a:xfrm>
            <a:off x="6250200" y="1667381"/>
            <a:ext cx="5185458" cy="39469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Treatment Methods-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often use trial-and-error or generalized treatments, leading to ineffective disease control, increased costs, and environmental harm.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Precision Treatment- AI provides tailored treatment recommendations based on real-time data, ensuring effective and consistent disease management.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4357E-4ECC-8E9F-E3A6-EB2FE05D0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1" y="263184"/>
            <a:ext cx="1174721" cy="3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PROCESS FLOW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61D7AE3-7ABA-5C41-73A3-49AAE6B7A301}"/>
              </a:ext>
            </a:extLst>
          </p:cNvPr>
          <p:cNvGrpSpPr/>
          <p:nvPr/>
        </p:nvGrpSpPr>
        <p:grpSpPr>
          <a:xfrm>
            <a:off x="141514" y="1057811"/>
            <a:ext cx="11707531" cy="4757062"/>
            <a:chOff x="123244" y="1224376"/>
            <a:chExt cx="11707531" cy="47570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1919581-350F-F123-FACE-B78427D29BD6}"/>
                </a:ext>
              </a:extLst>
            </p:cNvPr>
            <p:cNvGrpSpPr/>
            <p:nvPr/>
          </p:nvGrpSpPr>
          <p:grpSpPr>
            <a:xfrm>
              <a:off x="123244" y="3045936"/>
              <a:ext cx="1003688" cy="1394059"/>
              <a:chOff x="79873" y="2495169"/>
              <a:chExt cx="1296663" cy="1721408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9B8FED0-5498-D9CD-EC61-98168FB69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208660" y="2495169"/>
                <a:ext cx="1039091" cy="1143000"/>
              </a:xfrm>
              <a:prstGeom prst="rect">
                <a:avLst/>
              </a:prstGeom>
            </p:spPr>
          </p:pic>
          <p:pic>
            <p:nvPicPr>
              <p:cNvPr id="39" name="Graphic 38" descr="Users with solid fill">
                <a:extLst>
                  <a:ext uri="{FF2B5EF4-FFF2-40B4-BE49-F238E27FC236}">
                    <a16:creationId xmlns:a16="http://schemas.microsoft.com/office/drawing/2014/main" id="{3E9F8386-B79A-9997-CF1F-14667C838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9873" y="2919914"/>
                <a:ext cx="1296663" cy="1296663"/>
              </a:xfrm>
              <a:prstGeom prst="rect">
                <a:avLst/>
              </a:prstGeom>
            </p:spPr>
          </p:pic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40C5575-C532-45D6-33E6-3C17D3D1C3BE}"/>
                </a:ext>
              </a:extLst>
            </p:cNvPr>
            <p:cNvSpPr/>
            <p:nvPr/>
          </p:nvSpPr>
          <p:spPr>
            <a:xfrm>
              <a:off x="1702145" y="3214102"/>
              <a:ext cx="1219788" cy="797399"/>
            </a:xfrm>
            <a:prstGeom prst="round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LOGIN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F7AF6A-1859-EC11-618E-6EB1A37D809E}"/>
                </a:ext>
              </a:extLst>
            </p:cNvPr>
            <p:cNvSpPr/>
            <p:nvPr/>
          </p:nvSpPr>
          <p:spPr>
            <a:xfrm>
              <a:off x="9278075" y="1224376"/>
              <a:ext cx="2552700" cy="1067499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DISEASE PREDICTION</a:t>
              </a:r>
              <a:endParaRPr lang="en-IN" b="1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B106D77-45E3-2F04-BAF4-68540E4B88AA}"/>
                </a:ext>
              </a:extLst>
            </p:cNvPr>
            <p:cNvSpPr/>
            <p:nvPr/>
          </p:nvSpPr>
          <p:spPr>
            <a:xfrm>
              <a:off x="9256333" y="2441258"/>
              <a:ext cx="2552700" cy="1067499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SYMPTOMS</a:t>
              </a:r>
              <a:endParaRPr lang="en-IN" b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E43A8B3-A344-4E84-A69A-A27C6A4EFCA5}"/>
                </a:ext>
              </a:extLst>
            </p:cNvPr>
            <p:cNvSpPr/>
            <p:nvPr/>
          </p:nvSpPr>
          <p:spPr>
            <a:xfrm>
              <a:off x="9256333" y="3658140"/>
              <a:ext cx="2552700" cy="1067499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PRECAUTIONS</a:t>
              </a:r>
              <a:endParaRPr lang="en-IN" b="1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1F6B5BB-4DCB-3202-D0D6-CF41AC6C506D}"/>
                </a:ext>
              </a:extLst>
            </p:cNvPr>
            <p:cNvSpPr/>
            <p:nvPr/>
          </p:nvSpPr>
          <p:spPr>
            <a:xfrm>
              <a:off x="9256333" y="4867964"/>
              <a:ext cx="2552700" cy="1067499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TREATMENTS</a:t>
              </a:r>
              <a:endParaRPr lang="en-IN" b="1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DB51F8C-2E50-DFA1-D586-4D60E6F7368C}"/>
                </a:ext>
              </a:extLst>
            </p:cNvPr>
            <p:cNvSpPr/>
            <p:nvPr/>
          </p:nvSpPr>
          <p:spPr>
            <a:xfrm>
              <a:off x="2172687" y="1242130"/>
              <a:ext cx="5378188" cy="16296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010000"/>
              </a:solidFill>
              <a:prstDash val="sys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E13A643-E2D8-4C5C-D290-8D2504942B8F}"/>
                </a:ext>
              </a:extLst>
            </p:cNvPr>
            <p:cNvSpPr/>
            <p:nvPr/>
          </p:nvSpPr>
          <p:spPr>
            <a:xfrm>
              <a:off x="2754810" y="1361476"/>
              <a:ext cx="1466849" cy="1410507"/>
            </a:xfrm>
            <a:prstGeom prst="roundRect">
              <a:avLst>
                <a:gd name="adj" fmla="val 6538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AGRI-NEWS UPDATES</a:t>
              </a:r>
            </a:p>
            <a:p>
              <a:pPr algn="ctr"/>
              <a:endParaRPr lang="en-US" sz="1600" b="1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BCC9AD3-DF91-9B7E-E36E-62589E6538C3}"/>
                </a:ext>
              </a:extLst>
            </p:cNvPr>
            <p:cNvSpPr/>
            <p:nvPr/>
          </p:nvSpPr>
          <p:spPr>
            <a:xfrm>
              <a:off x="4351748" y="1366853"/>
              <a:ext cx="1466849" cy="1386620"/>
            </a:xfrm>
            <a:prstGeom prst="roundRect">
              <a:avLst>
                <a:gd name="adj" fmla="val 7737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MULTI-</a:t>
              </a:r>
            </a:p>
            <a:p>
              <a:pPr algn="ctr"/>
              <a:r>
                <a:rPr lang="en-US" sz="1600" b="1" dirty="0"/>
                <a:t>LINGUAL</a:t>
              </a:r>
            </a:p>
            <a:p>
              <a:pPr algn="ctr"/>
              <a:r>
                <a:rPr lang="en-US" sz="1600" b="1" dirty="0"/>
                <a:t>WEBSITE</a:t>
              </a:r>
              <a:endParaRPr lang="en-IN" sz="14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9AB4B20-BB90-238C-39FC-F5B87321D2BB}"/>
                </a:ext>
              </a:extLst>
            </p:cNvPr>
            <p:cNvSpPr/>
            <p:nvPr/>
          </p:nvSpPr>
          <p:spPr>
            <a:xfrm>
              <a:off x="5948860" y="1348343"/>
              <a:ext cx="1466849" cy="1405130"/>
            </a:xfrm>
            <a:prstGeom prst="roundRect">
              <a:avLst>
                <a:gd name="adj" fmla="val 7855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WEATHER CONDITIONS</a:t>
              </a:r>
            </a:p>
            <a:p>
              <a:pPr algn="ctr"/>
              <a:endParaRPr lang="en-US" sz="1600" b="1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BFEDE1A-2483-31A0-569F-AB30DD6D19C6}"/>
                </a:ext>
              </a:extLst>
            </p:cNvPr>
            <p:cNvSpPr/>
            <p:nvPr/>
          </p:nvSpPr>
          <p:spPr>
            <a:xfrm>
              <a:off x="2172687" y="4351781"/>
              <a:ext cx="5349205" cy="16296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010000"/>
              </a:solidFill>
              <a:prstDash val="sys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AC1F20A-7E1F-A8A6-4E22-3CF1D2984912}"/>
                </a:ext>
              </a:extLst>
            </p:cNvPr>
            <p:cNvSpPr/>
            <p:nvPr/>
          </p:nvSpPr>
          <p:spPr>
            <a:xfrm>
              <a:off x="2725828" y="4461357"/>
              <a:ext cx="1466849" cy="1410507"/>
            </a:xfrm>
            <a:prstGeom prst="roundRect">
              <a:avLst>
                <a:gd name="adj" fmla="val 6538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AI CHAT</a:t>
              </a:r>
            </a:p>
            <a:p>
              <a:pPr algn="ctr"/>
              <a:r>
                <a:rPr lang="en-US" sz="1600" b="1" dirty="0"/>
                <a:t>ASSISTANT</a:t>
              </a:r>
            </a:p>
            <a:p>
              <a:pPr algn="ctr"/>
              <a:endParaRPr lang="en-IN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C96B4C8-1363-AA21-77BF-C186E5558CD5}"/>
                </a:ext>
              </a:extLst>
            </p:cNvPr>
            <p:cNvSpPr/>
            <p:nvPr/>
          </p:nvSpPr>
          <p:spPr>
            <a:xfrm>
              <a:off x="4322766" y="4466734"/>
              <a:ext cx="1466849" cy="1386620"/>
            </a:xfrm>
            <a:prstGeom prst="roundRect">
              <a:avLst>
                <a:gd name="adj" fmla="val 7737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CHAT WITH AN EXPERT</a:t>
              </a:r>
            </a:p>
            <a:p>
              <a:pPr algn="ctr"/>
              <a:endParaRPr lang="en-IN" sz="1600" b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DC5B082-8DE5-4A69-1985-3E6690C7BD5F}"/>
                </a:ext>
              </a:extLst>
            </p:cNvPr>
            <p:cNvSpPr/>
            <p:nvPr/>
          </p:nvSpPr>
          <p:spPr>
            <a:xfrm>
              <a:off x="5930112" y="4479945"/>
              <a:ext cx="1466849" cy="1405130"/>
            </a:xfrm>
            <a:prstGeom prst="roundRect">
              <a:avLst>
                <a:gd name="adj" fmla="val 7855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b="1" dirty="0"/>
                <a:t> </a:t>
              </a:r>
              <a:r>
                <a:rPr lang="en-US" sz="1600" b="1" dirty="0"/>
                <a:t>MULTI- PLATFORM SUPPORT</a:t>
              </a:r>
              <a:endParaRPr lang="en-IN" b="1" dirty="0"/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9F5148D-01AA-D7D7-915D-A710F7A98B3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19710" y="4162287"/>
              <a:ext cx="364473" cy="2626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08" name="Connector: Elbow 17407">
              <a:extLst>
                <a:ext uri="{FF2B5EF4-FFF2-40B4-BE49-F238E27FC236}">
                  <a16:creationId xmlns:a16="http://schemas.microsoft.com/office/drawing/2014/main" id="{964B5E77-4884-0351-426C-2FBDC7541A3F}"/>
                </a:ext>
              </a:extLst>
            </p:cNvPr>
            <p:cNvCxnSpPr>
              <a:cxnSpLocks/>
            </p:cNvCxnSpPr>
            <p:nvPr/>
          </p:nvCxnSpPr>
          <p:spPr>
            <a:xfrm>
              <a:off x="1098118" y="3628694"/>
              <a:ext cx="485381" cy="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11" name="Connector: Elbow 17410">
              <a:extLst>
                <a:ext uri="{FF2B5EF4-FFF2-40B4-BE49-F238E27FC236}">
                  <a16:creationId xmlns:a16="http://schemas.microsoft.com/office/drawing/2014/main" id="{B3C1A9D6-8A90-6C00-512F-AA7ACEE43537}"/>
                </a:ext>
              </a:extLst>
            </p:cNvPr>
            <p:cNvCxnSpPr>
              <a:cxnSpLocks/>
            </p:cNvCxnSpPr>
            <p:nvPr/>
          </p:nvCxnSpPr>
          <p:spPr>
            <a:xfrm>
              <a:off x="2988924" y="3628695"/>
              <a:ext cx="576942" cy="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2" name="Connector: Elbow 17421">
              <a:extLst>
                <a:ext uri="{FF2B5EF4-FFF2-40B4-BE49-F238E27FC236}">
                  <a16:creationId xmlns:a16="http://schemas.microsoft.com/office/drawing/2014/main" id="{A0C69123-64DF-EB62-2CDC-59BB4D16FE3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804559" y="3096385"/>
              <a:ext cx="364473" cy="2626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7426" name="Graphic 17425" descr="Camera with solid fill">
              <a:extLst>
                <a:ext uri="{FF2B5EF4-FFF2-40B4-BE49-F238E27FC236}">
                  <a16:creationId xmlns:a16="http://schemas.microsoft.com/office/drawing/2014/main" id="{BCF66265-03D4-12DB-7D18-325D25635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87451" y="3018606"/>
              <a:ext cx="1094508" cy="1067499"/>
            </a:xfrm>
            <a:prstGeom prst="rect">
              <a:avLst/>
            </a:prstGeom>
          </p:spPr>
        </p:pic>
        <p:cxnSp>
          <p:nvCxnSpPr>
            <p:cNvPr id="17424" name="Connector: Elbow 17423">
              <a:extLst>
                <a:ext uri="{FF2B5EF4-FFF2-40B4-BE49-F238E27FC236}">
                  <a16:creationId xmlns:a16="http://schemas.microsoft.com/office/drawing/2014/main" id="{79D4140D-7EFE-18D1-E731-E47DCE2AA1B1}"/>
                </a:ext>
              </a:extLst>
            </p:cNvPr>
            <p:cNvCxnSpPr>
              <a:cxnSpLocks/>
            </p:cNvCxnSpPr>
            <p:nvPr/>
          </p:nvCxnSpPr>
          <p:spPr>
            <a:xfrm>
              <a:off x="6649627" y="3639013"/>
              <a:ext cx="576942" cy="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31" name="Connector: Elbow 17430">
              <a:extLst>
                <a:ext uri="{FF2B5EF4-FFF2-40B4-BE49-F238E27FC236}">
                  <a16:creationId xmlns:a16="http://schemas.microsoft.com/office/drawing/2014/main" id="{A22C7502-6B15-DEC6-56A1-3FD2ECA147E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871444" y="2135448"/>
              <a:ext cx="1836748" cy="98703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35" name="Connector: Elbow 17434">
              <a:extLst>
                <a:ext uri="{FF2B5EF4-FFF2-40B4-BE49-F238E27FC236}">
                  <a16:creationId xmlns:a16="http://schemas.microsoft.com/office/drawing/2014/main" id="{C3B87D60-D2BA-E2F4-E9BF-EDF4DB57AEA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71444" y="4039134"/>
              <a:ext cx="1836748" cy="98703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38" name="Connector: Elbow 17437">
              <a:extLst>
                <a:ext uri="{FF2B5EF4-FFF2-40B4-BE49-F238E27FC236}">
                  <a16:creationId xmlns:a16="http://schemas.microsoft.com/office/drawing/2014/main" id="{1F1D89F9-7A80-F25B-ABE9-BFF100980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041" y="2930343"/>
              <a:ext cx="965292" cy="616996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40" name="Connector: Elbow 17439">
              <a:extLst>
                <a:ext uri="{FF2B5EF4-FFF2-40B4-BE49-F238E27FC236}">
                  <a16:creationId xmlns:a16="http://schemas.microsoft.com/office/drawing/2014/main" id="{091F1D10-1244-F0A2-8978-14127AE66E8E}"/>
                </a:ext>
              </a:extLst>
            </p:cNvPr>
            <p:cNvCxnSpPr/>
            <p:nvPr/>
          </p:nvCxnSpPr>
          <p:spPr>
            <a:xfrm>
              <a:off x="8291041" y="3612801"/>
              <a:ext cx="965292" cy="57908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7441" name="Graphic 17440" descr="Chat with solid fill">
              <a:extLst>
                <a:ext uri="{FF2B5EF4-FFF2-40B4-BE49-F238E27FC236}">
                  <a16:creationId xmlns:a16="http://schemas.microsoft.com/office/drawing/2014/main" id="{4868A610-C91C-AB17-4E2D-9D9586E52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44811" y="4607595"/>
              <a:ext cx="428881" cy="500397"/>
            </a:xfrm>
            <a:prstGeom prst="rect">
              <a:avLst/>
            </a:prstGeom>
          </p:spPr>
        </p:pic>
        <p:pic>
          <p:nvPicPr>
            <p:cNvPr id="17442" name="Graphic 17441" descr="Boardroom with solid fill">
              <a:extLst>
                <a:ext uri="{FF2B5EF4-FFF2-40B4-BE49-F238E27FC236}">
                  <a16:creationId xmlns:a16="http://schemas.microsoft.com/office/drawing/2014/main" id="{21395E5C-38A7-8957-E330-A5C3FEF9B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724" y="4529219"/>
              <a:ext cx="473462" cy="578773"/>
            </a:xfrm>
            <a:prstGeom prst="rect">
              <a:avLst/>
            </a:prstGeom>
          </p:spPr>
        </p:pic>
        <p:pic>
          <p:nvPicPr>
            <p:cNvPr id="17443" name="Graphic 17442" descr="Newspaper with solid fill">
              <a:extLst>
                <a:ext uri="{FF2B5EF4-FFF2-40B4-BE49-F238E27FC236}">
                  <a16:creationId xmlns:a16="http://schemas.microsoft.com/office/drawing/2014/main" id="{ECC1AF01-23CA-19F4-8A18-399AA827F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261118" y="1450038"/>
              <a:ext cx="454060" cy="483745"/>
            </a:xfrm>
            <a:prstGeom prst="rect">
              <a:avLst/>
            </a:prstGeom>
          </p:spPr>
        </p:pic>
        <p:pic>
          <p:nvPicPr>
            <p:cNvPr id="17444" name="Graphic 17443" descr="Meeting with solid fill">
              <a:extLst>
                <a:ext uri="{FF2B5EF4-FFF2-40B4-BE49-F238E27FC236}">
                  <a16:creationId xmlns:a16="http://schemas.microsoft.com/office/drawing/2014/main" id="{6A3D6AA7-0AD7-2798-1E2C-14AB38A1F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835310" y="1396411"/>
              <a:ext cx="447009" cy="490919"/>
            </a:xfrm>
            <a:prstGeom prst="rect">
              <a:avLst/>
            </a:prstGeom>
          </p:spPr>
        </p:pic>
        <p:grpSp>
          <p:nvGrpSpPr>
            <p:cNvPr id="17450" name="Group 17449">
              <a:extLst>
                <a:ext uri="{FF2B5EF4-FFF2-40B4-BE49-F238E27FC236}">
                  <a16:creationId xmlns:a16="http://schemas.microsoft.com/office/drawing/2014/main" id="{A7D0BAE1-9207-21A4-AECB-0B8FAE1E35CB}"/>
                </a:ext>
              </a:extLst>
            </p:cNvPr>
            <p:cNvGrpSpPr/>
            <p:nvPr/>
          </p:nvGrpSpPr>
          <p:grpSpPr>
            <a:xfrm>
              <a:off x="6176204" y="1423806"/>
              <a:ext cx="1016032" cy="356305"/>
              <a:chOff x="905935" y="2355936"/>
              <a:chExt cx="1016032" cy="356305"/>
            </a:xfrm>
          </p:grpSpPr>
          <p:pic>
            <p:nvPicPr>
              <p:cNvPr id="17446" name="Graphic 17445" descr="Cloud with solid fill">
                <a:extLst>
                  <a:ext uri="{FF2B5EF4-FFF2-40B4-BE49-F238E27FC236}">
                    <a16:creationId xmlns:a16="http://schemas.microsoft.com/office/drawing/2014/main" id="{E8B7F532-58C2-1B4A-3683-1C7FF7ABE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05935" y="2355936"/>
                <a:ext cx="356305" cy="356305"/>
              </a:xfrm>
              <a:prstGeom prst="rect">
                <a:avLst/>
              </a:prstGeom>
            </p:spPr>
          </p:pic>
          <p:pic>
            <p:nvPicPr>
              <p:cNvPr id="17447" name="Graphic 17446" descr="Sun with solid fill">
                <a:extLst>
                  <a:ext uri="{FF2B5EF4-FFF2-40B4-BE49-F238E27FC236}">
                    <a16:creationId xmlns:a16="http://schemas.microsoft.com/office/drawing/2014/main" id="{6D457F2C-1BB7-C71E-31E1-870D111A9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311060" y="2397138"/>
                <a:ext cx="303840" cy="303840"/>
              </a:xfrm>
              <a:prstGeom prst="rect">
                <a:avLst/>
              </a:prstGeom>
            </p:spPr>
          </p:pic>
          <p:pic>
            <p:nvPicPr>
              <p:cNvPr id="17448" name="Graphic 17447" descr="Thermometer with solid fill">
                <a:extLst>
                  <a:ext uri="{FF2B5EF4-FFF2-40B4-BE49-F238E27FC236}">
                    <a16:creationId xmlns:a16="http://schemas.microsoft.com/office/drawing/2014/main" id="{89ABEF14-3C30-030E-4557-FC5AB7FFE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1618127" y="2382168"/>
                <a:ext cx="303840" cy="303840"/>
              </a:xfrm>
              <a:prstGeom prst="rect">
                <a:avLst/>
              </a:prstGeom>
            </p:spPr>
          </p:pic>
        </p:grpSp>
        <p:sp>
          <p:nvSpPr>
            <p:cNvPr id="17454" name="Rectangle: Rounded Corners 17453">
              <a:extLst>
                <a:ext uri="{FF2B5EF4-FFF2-40B4-BE49-F238E27FC236}">
                  <a16:creationId xmlns:a16="http://schemas.microsoft.com/office/drawing/2014/main" id="{F2E342EA-8B8E-75B0-683E-9F43641BD95E}"/>
                </a:ext>
              </a:extLst>
            </p:cNvPr>
            <p:cNvSpPr/>
            <p:nvPr/>
          </p:nvSpPr>
          <p:spPr>
            <a:xfrm>
              <a:off x="3673692" y="3229306"/>
              <a:ext cx="2843055" cy="763396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455" name="Picture 17454">
              <a:extLst>
                <a:ext uri="{FF2B5EF4-FFF2-40B4-BE49-F238E27FC236}">
                  <a16:creationId xmlns:a16="http://schemas.microsoft.com/office/drawing/2014/main" id="{585E7219-E5E4-F7A4-FED2-53C72BE00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937997" y="3310719"/>
              <a:ext cx="2312203" cy="635017"/>
            </a:xfrm>
            <a:prstGeom prst="rect">
              <a:avLst/>
            </a:prstGeom>
          </p:spPr>
        </p:pic>
        <p:pic>
          <p:nvPicPr>
            <p:cNvPr id="17461" name="Graphic 17460" descr="Monitor with solid fill">
              <a:extLst>
                <a:ext uri="{FF2B5EF4-FFF2-40B4-BE49-F238E27FC236}">
                  <a16:creationId xmlns:a16="http://schemas.microsoft.com/office/drawing/2014/main" id="{A270FB2F-49BF-57DB-561D-BF4CCCC8D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278825" y="4580249"/>
              <a:ext cx="370802" cy="370802"/>
            </a:xfrm>
            <a:prstGeom prst="rect">
              <a:avLst/>
            </a:prstGeom>
          </p:spPr>
        </p:pic>
        <p:pic>
          <p:nvPicPr>
            <p:cNvPr id="17463" name="Graphic 17462" descr="Smart Phone with solid fill">
              <a:extLst>
                <a:ext uri="{FF2B5EF4-FFF2-40B4-BE49-F238E27FC236}">
                  <a16:creationId xmlns:a16="http://schemas.microsoft.com/office/drawing/2014/main" id="{D3FD8CB4-4A40-A8B7-30F6-E15A2AA9F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663537" y="4608808"/>
              <a:ext cx="317105" cy="317105"/>
            </a:xfrm>
            <a:prstGeom prst="rect">
              <a:avLst/>
            </a:prstGeom>
          </p:spPr>
        </p:pic>
        <p:sp>
          <p:nvSpPr>
            <p:cNvPr id="17464" name="TextBox 17463">
              <a:extLst>
                <a:ext uri="{FF2B5EF4-FFF2-40B4-BE49-F238E27FC236}">
                  <a16:creationId xmlns:a16="http://schemas.microsoft.com/office/drawing/2014/main" id="{F74DEDD6-1EA1-9860-F414-F0C15A26727D}"/>
                </a:ext>
              </a:extLst>
            </p:cNvPr>
            <p:cNvSpPr txBox="1"/>
            <p:nvPr/>
          </p:nvSpPr>
          <p:spPr>
            <a:xfrm>
              <a:off x="164908" y="422946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USER</a:t>
              </a:r>
              <a:endParaRPr lang="en-IN" b="1" dirty="0"/>
            </a:p>
          </p:txBody>
        </p:sp>
        <p:sp>
          <p:nvSpPr>
            <p:cNvPr id="17465" name="TextBox 17464">
              <a:extLst>
                <a:ext uri="{FF2B5EF4-FFF2-40B4-BE49-F238E27FC236}">
                  <a16:creationId xmlns:a16="http://schemas.microsoft.com/office/drawing/2014/main" id="{17D2F835-ABCB-DF62-7152-9363CA7F7B7E}"/>
                </a:ext>
              </a:extLst>
            </p:cNvPr>
            <p:cNvSpPr txBox="1"/>
            <p:nvPr/>
          </p:nvSpPr>
          <p:spPr>
            <a:xfrm rot="16200000">
              <a:off x="1826950" y="1795380"/>
              <a:ext cx="12197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Additional</a:t>
              </a:r>
            </a:p>
            <a:p>
              <a:pPr algn="ctr"/>
              <a:r>
                <a:rPr lang="en-US" sz="1400" dirty="0"/>
                <a:t>Features</a:t>
              </a:r>
              <a:endParaRPr lang="en-IN" sz="1400" dirty="0"/>
            </a:p>
          </p:txBody>
        </p:sp>
        <p:sp>
          <p:nvSpPr>
            <p:cNvPr id="17466" name="TextBox 17465">
              <a:extLst>
                <a:ext uri="{FF2B5EF4-FFF2-40B4-BE49-F238E27FC236}">
                  <a16:creationId xmlns:a16="http://schemas.microsoft.com/office/drawing/2014/main" id="{ED221249-91C7-896D-7C8A-ACFEE8006C34}"/>
                </a:ext>
              </a:extLst>
            </p:cNvPr>
            <p:cNvSpPr txBox="1"/>
            <p:nvPr/>
          </p:nvSpPr>
          <p:spPr>
            <a:xfrm rot="16200000">
              <a:off x="1875459" y="4928533"/>
              <a:ext cx="12197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Additional</a:t>
              </a:r>
            </a:p>
            <a:p>
              <a:pPr algn="ctr"/>
              <a:r>
                <a:rPr lang="en-US" sz="1400" dirty="0"/>
                <a:t>Features</a:t>
              </a:r>
              <a:endParaRPr lang="en-IN" sz="1400" dirty="0"/>
            </a:p>
          </p:txBody>
        </p:sp>
      </p:grpSp>
      <p:pic>
        <p:nvPicPr>
          <p:cNvPr id="17467" name="Picture 17466">
            <a:extLst>
              <a:ext uri="{FF2B5EF4-FFF2-40B4-BE49-F238E27FC236}">
                <a16:creationId xmlns:a16="http://schemas.microsoft.com/office/drawing/2014/main" id="{1FAE8A79-D914-DA3F-B433-AF4F3DA1FC5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06371" y="187694"/>
            <a:ext cx="1395398" cy="3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3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ML Model Flow Chart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02DFCC39-9EC5-EB61-2182-11832908F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3" y="2378675"/>
            <a:ext cx="1014172" cy="101417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ACE8041-D59F-47CE-4B25-92C5F495C283}"/>
              </a:ext>
            </a:extLst>
          </p:cNvPr>
          <p:cNvSpPr txBox="1"/>
          <p:nvPr/>
        </p:nvSpPr>
        <p:spPr>
          <a:xfrm>
            <a:off x="-45661" y="3240359"/>
            <a:ext cx="113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</a:t>
            </a:r>
            <a:r>
              <a:rPr lang="en-US" sz="1600" dirty="0"/>
              <a:t> </a:t>
            </a:r>
            <a:r>
              <a:rPr lang="en-US" dirty="0"/>
              <a:t>Selection</a:t>
            </a:r>
            <a:endParaRPr lang="en-IN" sz="16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5B382F-C229-74A7-C4C5-C7D4374A2933}"/>
              </a:ext>
            </a:extLst>
          </p:cNvPr>
          <p:cNvCxnSpPr>
            <a:cxnSpLocks/>
          </p:cNvCxnSpPr>
          <p:nvPr/>
        </p:nvCxnSpPr>
        <p:spPr>
          <a:xfrm flipH="1">
            <a:off x="1175106" y="3635294"/>
            <a:ext cx="566497" cy="482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125FA5-FC6B-D9AA-1C6C-92559B99DC8D}"/>
              </a:ext>
            </a:extLst>
          </p:cNvPr>
          <p:cNvCxnSpPr>
            <a:cxnSpLocks/>
          </p:cNvCxnSpPr>
          <p:nvPr/>
        </p:nvCxnSpPr>
        <p:spPr>
          <a:xfrm>
            <a:off x="2020036" y="3645297"/>
            <a:ext cx="566497" cy="482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427" name="Group 17426">
            <a:extLst>
              <a:ext uri="{FF2B5EF4-FFF2-40B4-BE49-F238E27FC236}">
                <a16:creationId xmlns:a16="http://schemas.microsoft.com/office/drawing/2014/main" id="{9E75DBDE-D279-2289-CF29-391D5D3742F5}"/>
              </a:ext>
            </a:extLst>
          </p:cNvPr>
          <p:cNvGrpSpPr/>
          <p:nvPr/>
        </p:nvGrpSpPr>
        <p:grpSpPr>
          <a:xfrm>
            <a:off x="2110256" y="4206059"/>
            <a:ext cx="1132995" cy="886001"/>
            <a:chOff x="2186227" y="4166214"/>
            <a:chExt cx="1132995" cy="88600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61AFB66-F8BB-0C7D-100E-43EC60767002}"/>
                </a:ext>
              </a:extLst>
            </p:cNvPr>
            <p:cNvSpPr/>
            <p:nvPr/>
          </p:nvSpPr>
          <p:spPr>
            <a:xfrm>
              <a:off x="2186227" y="4166214"/>
              <a:ext cx="1132995" cy="86493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4" name="Graphic 43" descr="Checkmark with solid fill">
              <a:extLst>
                <a:ext uri="{FF2B5EF4-FFF2-40B4-BE49-F238E27FC236}">
                  <a16:creationId xmlns:a16="http://schemas.microsoft.com/office/drawing/2014/main" id="{27C344DF-6D7E-8B39-13CA-D1EFE0B0F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86533" y="4217681"/>
              <a:ext cx="332381" cy="332381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BA0410-445D-60B5-9BB5-2B82C961C298}"/>
                </a:ext>
              </a:extLst>
            </p:cNvPr>
            <p:cNvSpPr txBox="1"/>
            <p:nvPr/>
          </p:nvSpPr>
          <p:spPr>
            <a:xfrm>
              <a:off x="2240516" y="4528995"/>
              <a:ext cx="102441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Validation</a:t>
              </a:r>
            </a:p>
            <a:p>
              <a:pPr algn="ctr"/>
              <a:r>
                <a:rPr lang="en-US" sz="1400" dirty="0"/>
                <a:t>Set</a:t>
              </a:r>
              <a:endParaRPr lang="en-IN" sz="1400" dirty="0"/>
            </a:p>
          </p:txBody>
        </p:sp>
      </p:grpSp>
      <p:grpSp>
        <p:nvGrpSpPr>
          <p:cNvPr id="17425" name="Group 17424">
            <a:extLst>
              <a:ext uri="{FF2B5EF4-FFF2-40B4-BE49-F238E27FC236}">
                <a16:creationId xmlns:a16="http://schemas.microsoft.com/office/drawing/2014/main" id="{6D3BD560-6C0D-3ABA-D586-98E7FA603862}"/>
              </a:ext>
            </a:extLst>
          </p:cNvPr>
          <p:cNvGrpSpPr/>
          <p:nvPr/>
        </p:nvGrpSpPr>
        <p:grpSpPr>
          <a:xfrm>
            <a:off x="586428" y="4199146"/>
            <a:ext cx="1132995" cy="896033"/>
            <a:chOff x="731284" y="4166215"/>
            <a:chExt cx="1132995" cy="896033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3D12DD6-5A9D-CB47-760B-552CFDFD04C7}"/>
                </a:ext>
              </a:extLst>
            </p:cNvPr>
            <p:cNvSpPr/>
            <p:nvPr/>
          </p:nvSpPr>
          <p:spPr>
            <a:xfrm>
              <a:off x="731284" y="4166215"/>
              <a:ext cx="1132995" cy="864932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8" name="Graphic 37" descr="Gears with solid fill">
              <a:extLst>
                <a:ext uri="{FF2B5EF4-FFF2-40B4-BE49-F238E27FC236}">
                  <a16:creationId xmlns:a16="http://schemas.microsoft.com/office/drawing/2014/main" id="{F6A962C2-3D0B-EF40-1BF4-594508E51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0138" y="4197316"/>
              <a:ext cx="434337" cy="43433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648472-1BE1-684C-CAC4-E13DA364DA1E}"/>
                </a:ext>
              </a:extLst>
            </p:cNvPr>
            <p:cNvSpPr txBox="1"/>
            <p:nvPr/>
          </p:nvSpPr>
          <p:spPr>
            <a:xfrm>
              <a:off x="769607" y="4508250"/>
              <a:ext cx="1024413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Training</a:t>
              </a:r>
              <a:r>
                <a:rPr lang="en-US" sz="1400" dirty="0"/>
                <a:t> Set</a:t>
              </a:r>
              <a:endParaRPr lang="en-IN" sz="1400" dirty="0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87318E-7FAA-7B90-8EBA-FF86BA09508A}"/>
              </a:ext>
            </a:extLst>
          </p:cNvPr>
          <p:cNvSpPr/>
          <p:nvPr/>
        </p:nvSpPr>
        <p:spPr>
          <a:xfrm>
            <a:off x="1230248" y="2203265"/>
            <a:ext cx="1184578" cy="13640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/>
              <a:t>Image Processing</a:t>
            </a:r>
            <a:endParaRPr lang="en-IN" sz="1600" dirty="0"/>
          </a:p>
        </p:txBody>
      </p:sp>
      <p:pic>
        <p:nvPicPr>
          <p:cNvPr id="36" name="Graphic 35" descr="Plant with solid fill">
            <a:extLst>
              <a:ext uri="{FF2B5EF4-FFF2-40B4-BE49-F238E27FC236}">
                <a16:creationId xmlns:a16="http://schemas.microsoft.com/office/drawing/2014/main" id="{E729F56E-2F9A-3C69-6E96-00D156E6C2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9293" y="2358007"/>
            <a:ext cx="620967" cy="620967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E970A43-1807-E467-9580-DF53F2576C28}"/>
              </a:ext>
            </a:extLst>
          </p:cNvPr>
          <p:cNvSpPr/>
          <p:nvPr/>
        </p:nvSpPr>
        <p:spPr>
          <a:xfrm>
            <a:off x="2824159" y="2492139"/>
            <a:ext cx="1543050" cy="6463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Building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CB35ED1-2FE1-8209-93B9-E72C7603C4C9}"/>
              </a:ext>
            </a:extLst>
          </p:cNvPr>
          <p:cNvSpPr/>
          <p:nvPr/>
        </p:nvSpPr>
        <p:spPr>
          <a:xfrm>
            <a:off x="8767409" y="4416697"/>
            <a:ext cx="3293502" cy="4725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Compiling &amp; Training model</a:t>
            </a:r>
            <a:endParaRPr lang="en-IN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52A4E1-9D89-6087-0949-B848BB2597EA}"/>
              </a:ext>
            </a:extLst>
          </p:cNvPr>
          <p:cNvSpPr/>
          <p:nvPr/>
        </p:nvSpPr>
        <p:spPr>
          <a:xfrm>
            <a:off x="8767409" y="3220276"/>
            <a:ext cx="3293502" cy="47258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N" dirty="0"/>
          </a:p>
        </p:txBody>
      </p:sp>
      <p:cxnSp>
        <p:nvCxnSpPr>
          <p:cNvPr id="17414" name="Straight Arrow Connector 17413">
            <a:extLst>
              <a:ext uri="{FF2B5EF4-FFF2-40B4-BE49-F238E27FC236}">
                <a16:creationId xmlns:a16="http://schemas.microsoft.com/office/drawing/2014/main" id="{719BD0BF-C29D-7480-E9C3-C19488D8CB6F}"/>
              </a:ext>
            </a:extLst>
          </p:cNvPr>
          <p:cNvCxnSpPr>
            <a:cxnSpLocks/>
          </p:cNvCxnSpPr>
          <p:nvPr/>
        </p:nvCxnSpPr>
        <p:spPr>
          <a:xfrm>
            <a:off x="857660" y="2884043"/>
            <a:ext cx="319629" cy="2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19" name="Straight Arrow Connector 17418">
            <a:extLst>
              <a:ext uri="{FF2B5EF4-FFF2-40B4-BE49-F238E27FC236}">
                <a16:creationId xmlns:a16="http://schemas.microsoft.com/office/drawing/2014/main" id="{F0E3A48C-2423-6AC6-3D2A-0F771DF7CA5E}"/>
              </a:ext>
            </a:extLst>
          </p:cNvPr>
          <p:cNvCxnSpPr>
            <a:cxnSpLocks/>
          </p:cNvCxnSpPr>
          <p:nvPr/>
        </p:nvCxnSpPr>
        <p:spPr>
          <a:xfrm>
            <a:off x="2462394" y="2887832"/>
            <a:ext cx="308806" cy="7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40" name="Straight Arrow Connector 17439">
            <a:extLst>
              <a:ext uri="{FF2B5EF4-FFF2-40B4-BE49-F238E27FC236}">
                <a16:creationId xmlns:a16="http://schemas.microsoft.com/office/drawing/2014/main" id="{00BA818E-E34A-2F4C-4682-DBFC21607702}"/>
              </a:ext>
            </a:extLst>
          </p:cNvPr>
          <p:cNvCxnSpPr>
            <a:stCxn id="62" idx="0"/>
            <a:endCxn id="63" idx="2"/>
          </p:cNvCxnSpPr>
          <p:nvPr/>
        </p:nvCxnSpPr>
        <p:spPr>
          <a:xfrm flipV="1">
            <a:off x="10414160" y="3692862"/>
            <a:ext cx="0" cy="723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6918E8-7D67-1724-C538-596BBFFDE6DA}"/>
              </a:ext>
            </a:extLst>
          </p:cNvPr>
          <p:cNvSpPr/>
          <p:nvPr/>
        </p:nvSpPr>
        <p:spPr>
          <a:xfrm>
            <a:off x="4734067" y="1342071"/>
            <a:ext cx="3771889" cy="4988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1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D68D073-88EC-AF2A-A37B-ADE185539694}"/>
              </a:ext>
            </a:extLst>
          </p:cNvPr>
          <p:cNvCxnSpPr>
            <a:cxnSpLocks/>
            <a:stCxn id="55" idx="3"/>
            <a:endCxn id="22" idx="0"/>
          </p:cNvCxnSpPr>
          <p:nvPr/>
        </p:nvCxnSpPr>
        <p:spPr>
          <a:xfrm flipV="1">
            <a:off x="4367209" y="1342071"/>
            <a:ext cx="2252803" cy="1473234"/>
          </a:xfrm>
          <a:prstGeom prst="bentConnector4">
            <a:avLst>
              <a:gd name="adj1" fmla="val 8142"/>
              <a:gd name="adj2" fmla="val 11551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EAE3013-49CA-716B-15DF-78CDC5E46AB4}"/>
              </a:ext>
            </a:extLst>
          </p:cNvPr>
          <p:cNvCxnSpPr>
            <a:cxnSpLocks/>
            <a:stCxn id="22" idx="2"/>
            <a:endCxn id="62" idx="2"/>
          </p:cNvCxnSpPr>
          <p:nvPr/>
        </p:nvCxnSpPr>
        <p:spPr>
          <a:xfrm rot="5400000" flipH="1" flipV="1">
            <a:off x="7796294" y="3713001"/>
            <a:ext cx="1441583" cy="3794148"/>
          </a:xfrm>
          <a:prstGeom prst="bentConnector3">
            <a:avLst>
              <a:gd name="adj1" fmla="val -158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157727-F5CB-6FD6-5EBE-BFC49F0719AB}"/>
              </a:ext>
            </a:extLst>
          </p:cNvPr>
          <p:cNvSpPr txBox="1"/>
          <p:nvPr/>
        </p:nvSpPr>
        <p:spPr>
          <a:xfrm>
            <a:off x="5251311" y="5874268"/>
            <a:ext cx="277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Model Layers</a:t>
            </a:r>
            <a:endParaRPr lang="en-IN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8AF80F3-1ABF-717B-5DD5-7895ABA4D5A9}"/>
              </a:ext>
            </a:extLst>
          </p:cNvPr>
          <p:cNvGrpSpPr/>
          <p:nvPr/>
        </p:nvGrpSpPr>
        <p:grpSpPr>
          <a:xfrm>
            <a:off x="4934870" y="1640466"/>
            <a:ext cx="3431032" cy="4146536"/>
            <a:chOff x="4819413" y="1195288"/>
            <a:chExt cx="3431032" cy="414653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0AA2A3D-7518-2503-27D6-52626850B8BA}"/>
                </a:ext>
              </a:extLst>
            </p:cNvPr>
            <p:cNvSpPr/>
            <p:nvPr/>
          </p:nvSpPr>
          <p:spPr>
            <a:xfrm>
              <a:off x="4819413" y="1195288"/>
              <a:ext cx="3371850" cy="8743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 2D(filters=16, </a:t>
              </a:r>
              <a:r>
                <a:rPr lang="en-US" dirty="0" err="1"/>
                <a:t>actvn</a:t>
              </a:r>
              <a:r>
                <a:rPr lang="en-US" dirty="0"/>
                <a:t>=</a:t>
              </a:r>
              <a:r>
                <a:rPr lang="en-US" dirty="0" err="1"/>
                <a:t>relu</a:t>
              </a:r>
              <a:r>
                <a:rPr lang="en-US" dirty="0"/>
                <a:t>) </a:t>
              </a:r>
            </a:p>
            <a:p>
              <a:pPr algn="ctr"/>
              <a:r>
                <a:rPr lang="en-US" dirty="0"/>
                <a:t>Conv 2D(filters=16, </a:t>
              </a:r>
              <a:r>
                <a:rPr lang="en-US" dirty="0" err="1"/>
                <a:t>actvn</a:t>
              </a:r>
              <a:r>
                <a:rPr lang="en-US" dirty="0"/>
                <a:t>=</a:t>
              </a:r>
              <a:r>
                <a:rPr lang="en-US" dirty="0" err="1"/>
                <a:t>relu</a:t>
              </a:r>
              <a:r>
                <a:rPr lang="en-US" dirty="0"/>
                <a:t>) </a:t>
              </a:r>
            </a:p>
            <a:p>
              <a:pPr algn="ctr"/>
              <a:r>
                <a:rPr lang="en-US" dirty="0"/>
                <a:t>Max Pool 2D(size=2, strides=2)</a:t>
              </a:r>
              <a:endParaRPr lang="en-IN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5407A8B1-7F4A-D399-E43B-7B248E99E330}"/>
                </a:ext>
              </a:extLst>
            </p:cNvPr>
            <p:cNvSpPr/>
            <p:nvPr/>
          </p:nvSpPr>
          <p:spPr>
            <a:xfrm>
              <a:off x="4855005" y="4311788"/>
              <a:ext cx="3384485" cy="47258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Dropout(0.4)</a:t>
              </a:r>
              <a:endParaRPr lang="en-IN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B40E956-0B19-F19E-CACB-6C51CB295350}"/>
                </a:ext>
              </a:extLst>
            </p:cNvPr>
            <p:cNvSpPr/>
            <p:nvPr/>
          </p:nvSpPr>
          <p:spPr>
            <a:xfrm>
              <a:off x="4819413" y="2178194"/>
              <a:ext cx="3371850" cy="8743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 2D(filters=32, </a:t>
              </a:r>
              <a:r>
                <a:rPr lang="en-US" dirty="0" err="1"/>
                <a:t>actvn</a:t>
              </a:r>
              <a:r>
                <a:rPr lang="en-US" dirty="0"/>
                <a:t>=</a:t>
              </a:r>
              <a:r>
                <a:rPr lang="en-US" dirty="0" err="1"/>
                <a:t>relu</a:t>
              </a:r>
              <a:r>
                <a:rPr lang="en-US" dirty="0"/>
                <a:t>) </a:t>
              </a:r>
            </a:p>
            <a:p>
              <a:pPr algn="ctr"/>
              <a:r>
                <a:rPr lang="en-US" dirty="0"/>
                <a:t>Conv 2D(filters=32, </a:t>
              </a:r>
              <a:r>
                <a:rPr lang="en-US" dirty="0" err="1"/>
                <a:t>actvn</a:t>
              </a:r>
              <a:r>
                <a:rPr lang="en-US" dirty="0"/>
                <a:t>=</a:t>
              </a:r>
              <a:r>
                <a:rPr lang="en-US" dirty="0" err="1"/>
                <a:t>relu</a:t>
              </a:r>
              <a:r>
                <a:rPr lang="en-US" dirty="0"/>
                <a:t>) </a:t>
              </a:r>
            </a:p>
            <a:p>
              <a:pPr algn="ctr"/>
              <a:r>
                <a:rPr lang="en-US" dirty="0"/>
                <a:t>Max Pool 2D(size=2, strides=2)</a:t>
              </a:r>
              <a:endParaRPr lang="en-IN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55B8E78-93A0-E4FA-1CDB-B4B6CE0DE892}"/>
                </a:ext>
              </a:extLst>
            </p:cNvPr>
            <p:cNvSpPr/>
            <p:nvPr/>
          </p:nvSpPr>
          <p:spPr>
            <a:xfrm>
              <a:off x="4836014" y="3715176"/>
              <a:ext cx="3384482" cy="47258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Dense(units=512, </a:t>
              </a:r>
              <a:r>
                <a:rPr lang="en-US" dirty="0" err="1"/>
                <a:t>actvn</a:t>
              </a:r>
              <a:r>
                <a:rPr lang="en-US" dirty="0"/>
                <a:t>=</a:t>
              </a:r>
              <a:r>
                <a:rPr lang="en-US" dirty="0" err="1"/>
                <a:t>relu</a:t>
              </a:r>
              <a:r>
                <a:rPr lang="en-US" dirty="0"/>
                <a:t>)</a:t>
              </a:r>
              <a:endParaRPr lang="en-IN" dirty="0"/>
            </a:p>
          </p:txBody>
        </p:sp>
        <p:sp>
          <p:nvSpPr>
            <p:cNvPr id="17408" name="Rectangle: Rounded Corners 17407">
              <a:extLst>
                <a:ext uri="{FF2B5EF4-FFF2-40B4-BE49-F238E27FC236}">
                  <a16:creationId xmlns:a16="http://schemas.microsoft.com/office/drawing/2014/main" id="{CAC9919B-FED8-81C4-2792-4EC10ECDD0AC}"/>
                </a:ext>
              </a:extLst>
            </p:cNvPr>
            <p:cNvSpPr/>
            <p:nvPr/>
          </p:nvSpPr>
          <p:spPr>
            <a:xfrm>
              <a:off x="4836013" y="3138470"/>
              <a:ext cx="3355249" cy="47384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Flatten()</a:t>
              </a:r>
              <a:endParaRPr lang="en-IN" dirty="0"/>
            </a:p>
          </p:txBody>
        </p:sp>
        <p:sp>
          <p:nvSpPr>
            <p:cNvPr id="17410" name="Rectangle: Rounded Corners 17409">
              <a:extLst>
                <a:ext uri="{FF2B5EF4-FFF2-40B4-BE49-F238E27FC236}">
                  <a16:creationId xmlns:a16="http://schemas.microsoft.com/office/drawing/2014/main" id="{A193CF62-1420-B05E-DC7E-24E09EEEE479}"/>
                </a:ext>
              </a:extLst>
            </p:cNvPr>
            <p:cNvSpPr/>
            <p:nvPr/>
          </p:nvSpPr>
          <p:spPr>
            <a:xfrm>
              <a:off x="4836014" y="4869239"/>
              <a:ext cx="3414431" cy="47258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Dense(units=38, </a:t>
              </a:r>
              <a:r>
                <a:rPr lang="en-US" dirty="0" err="1"/>
                <a:t>actvn</a:t>
              </a:r>
              <a:r>
                <a:rPr lang="en-US" dirty="0"/>
                <a:t>=SoftMax)</a:t>
              </a:r>
              <a:endParaRPr lang="en-IN" dirty="0"/>
            </a:p>
          </p:txBody>
        </p:sp>
        <p:cxnSp>
          <p:nvCxnSpPr>
            <p:cNvPr id="17411" name="Straight Arrow Connector 17410">
              <a:extLst>
                <a:ext uri="{FF2B5EF4-FFF2-40B4-BE49-F238E27FC236}">
                  <a16:creationId xmlns:a16="http://schemas.microsoft.com/office/drawing/2014/main" id="{B42B5ED8-717E-8FF0-AA3F-B6C287918C34}"/>
                </a:ext>
              </a:extLst>
            </p:cNvPr>
            <p:cNvCxnSpPr>
              <a:stCxn id="46" idx="2"/>
              <a:endCxn id="50" idx="0"/>
            </p:cNvCxnSpPr>
            <p:nvPr/>
          </p:nvCxnSpPr>
          <p:spPr>
            <a:xfrm>
              <a:off x="6505338" y="2069684"/>
              <a:ext cx="0" cy="10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12" name="Straight Arrow Connector 17411">
              <a:extLst>
                <a:ext uri="{FF2B5EF4-FFF2-40B4-BE49-F238E27FC236}">
                  <a16:creationId xmlns:a16="http://schemas.microsoft.com/office/drawing/2014/main" id="{104DCC53-3D67-93E2-84EA-928E49B9D746}"/>
                </a:ext>
              </a:extLst>
            </p:cNvPr>
            <p:cNvCxnSpPr>
              <a:cxnSpLocks/>
            </p:cNvCxnSpPr>
            <p:nvPr/>
          </p:nvCxnSpPr>
          <p:spPr>
            <a:xfrm>
              <a:off x="6547248" y="3055053"/>
              <a:ext cx="0" cy="10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13" name="Straight Arrow Connector 17412">
              <a:extLst>
                <a:ext uri="{FF2B5EF4-FFF2-40B4-BE49-F238E27FC236}">
                  <a16:creationId xmlns:a16="http://schemas.microsoft.com/office/drawing/2014/main" id="{48AC1C31-9267-84AF-BAEF-FB39BD6C863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248" y="3621770"/>
              <a:ext cx="0" cy="10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15" name="Straight Arrow Connector 17414">
              <a:extLst>
                <a:ext uri="{FF2B5EF4-FFF2-40B4-BE49-F238E27FC236}">
                  <a16:creationId xmlns:a16="http://schemas.microsoft.com/office/drawing/2014/main" id="{A9D05B86-2222-3810-D5D9-93AB7309E286}"/>
                </a:ext>
              </a:extLst>
            </p:cNvPr>
            <p:cNvCxnSpPr>
              <a:cxnSpLocks/>
            </p:cNvCxnSpPr>
            <p:nvPr/>
          </p:nvCxnSpPr>
          <p:spPr>
            <a:xfrm>
              <a:off x="6589063" y="4177071"/>
              <a:ext cx="0" cy="10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16" name="Straight Arrow Connector 17415">
              <a:extLst>
                <a:ext uri="{FF2B5EF4-FFF2-40B4-BE49-F238E27FC236}">
                  <a16:creationId xmlns:a16="http://schemas.microsoft.com/office/drawing/2014/main" id="{FC7A5D3F-796F-8E48-689C-DA716486AA9D}"/>
                </a:ext>
              </a:extLst>
            </p:cNvPr>
            <p:cNvCxnSpPr>
              <a:cxnSpLocks/>
            </p:cNvCxnSpPr>
            <p:nvPr/>
          </p:nvCxnSpPr>
          <p:spPr>
            <a:xfrm>
              <a:off x="6589063" y="4758165"/>
              <a:ext cx="0" cy="10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28" name="Speech Bubble: Rectangle with Corners Rounded 17427">
            <a:extLst>
              <a:ext uri="{FF2B5EF4-FFF2-40B4-BE49-F238E27FC236}">
                <a16:creationId xmlns:a16="http://schemas.microsoft.com/office/drawing/2014/main" id="{4E748955-C190-C978-3813-0D43FD467D71}"/>
              </a:ext>
            </a:extLst>
          </p:cNvPr>
          <p:cNvSpPr/>
          <p:nvPr/>
        </p:nvSpPr>
        <p:spPr>
          <a:xfrm>
            <a:off x="8912536" y="1419951"/>
            <a:ext cx="3116036" cy="1340673"/>
          </a:xfrm>
          <a:prstGeom prst="wedgeRoundRectCallout">
            <a:avLst>
              <a:gd name="adj1" fmla="val -38562"/>
              <a:gd name="adj2" fmla="val 653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achieves an impressive Training accuracy of 99.15% and validation accuracy of 91.15%.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439" name="Picture 17438">
            <a:extLst>
              <a:ext uri="{FF2B5EF4-FFF2-40B4-BE49-F238E27FC236}">
                <a16:creationId xmlns:a16="http://schemas.microsoft.com/office/drawing/2014/main" id="{41AAEA62-41A7-8EA2-74D7-0D187C0197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371" y="140915"/>
            <a:ext cx="1442793" cy="3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0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TECHNOLOGICAL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7D4361-2506-B025-5C0C-39D4D69F775C}"/>
              </a:ext>
            </a:extLst>
          </p:cNvPr>
          <p:cNvSpPr txBox="1"/>
          <p:nvPr/>
        </p:nvSpPr>
        <p:spPr>
          <a:xfrm>
            <a:off x="1956630" y="1173204"/>
            <a:ext cx="32613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8D49-24AA-87C5-168C-C00FFFF062E1}"/>
              </a:ext>
            </a:extLst>
          </p:cNvPr>
          <p:cNvSpPr txBox="1"/>
          <p:nvPr/>
        </p:nvSpPr>
        <p:spPr>
          <a:xfrm>
            <a:off x="7274896" y="4190127"/>
            <a:ext cx="301752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1B5F8A-395D-C8F3-253F-542E192C8D84}"/>
              </a:ext>
            </a:extLst>
          </p:cNvPr>
          <p:cNvCxnSpPr>
            <a:cxnSpLocks/>
          </p:cNvCxnSpPr>
          <p:nvPr/>
        </p:nvCxnSpPr>
        <p:spPr>
          <a:xfrm>
            <a:off x="6169457" y="1230451"/>
            <a:ext cx="0" cy="5216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613BA7-4029-5759-7679-E233683115B5}"/>
              </a:ext>
            </a:extLst>
          </p:cNvPr>
          <p:cNvCxnSpPr>
            <a:cxnSpLocks/>
          </p:cNvCxnSpPr>
          <p:nvPr/>
        </p:nvCxnSpPr>
        <p:spPr>
          <a:xfrm>
            <a:off x="609600" y="3926682"/>
            <a:ext cx="10618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814013B-0ED0-EABC-4FDF-DC2E57A59C5E}"/>
              </a:ext>
            </a:extLst>
          </p:cNvPr>
          <p:cNvSpPr txBox="1"/>
          <p:nvPr/>
        </p:nvSpPr>
        <p:spPr>
          <a:xfrm>
            <a:off x="1944885" y="4190127"/>
            <a:ext cx="32613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DEVELOPMENT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8DC85-BE6D-0054-B98E-42D9FDE648F9}"/>
              </a:ext>
            </a:extLst>
          </p:cNvPr>
          <p:cNvSpPr txBox="1"/>
          <p:nvPr/>
        </p:nvSpPr>
        <p:spPr>
          <a:xfrm>
            <a:off x="7274895" y="1174561"/>
            <a:ext cx="32613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2FFC02A-264B-F963-D735-044A46F77EB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6" b="26592"/>
          <a:stretch/>
        </p:blipFill>
        <p:spPr>
          <a:xfrm>
            <a:off x="7120925" y="2970933"/>
            <a:ext cx="1784650" cy="6004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026217-D350-0F92-41FB-31F8B8E95A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96" y="1909630"/>
            <a:ext cx="1571295" cy="979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11F9A4-1845-F7DC-4106-D03DDD3E4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982" y="1945214"/>
            <a:ext cx="973187" cy="909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AB628A-AA69-6B6C-E5EC-EA72C1183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6244" y="1839835"/>
            <a:ext cx="1081196" cy="10944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E40E7A-5E30-500F-D501-3FF1FC05A76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1" b="26600"/>
          <a:stretch/>
        </p:blipFill>
        <p:spPr>
          <a:xfrm>
            <a:off x="9028904" y="3105672"/>
            <a:ext cx="1413339" cy="3693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479524-D559-FE4A-C622-13ACA37F4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50" y="1724400"/>
            <a:ext cx="1153025" cy="1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F576157-A0DC-40C7-AD9F-A451A65FA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32" y="1709050"/>
            <a:ext cx="863178" cy="114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9CB7502-5CB6-48DE-0F4E-9CB6807F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148" y="1716318"/>
            <a:ext cx="1121802" cy="113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5511BB-E8DC-81E8-9062-F27237FE7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19" y="2814004"/>
            <a:ext cx="2393948" cy="79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9F284AF-AB74-8B62-D50F-0F10B48BB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5" b="24669"/>
          <a:stretch/>
        </p:blipFill>
        <p:spPr bwMode="auto">
          <a:xfrm>
            <a:off x="3672843" y="2970933"/>
            <a:ext cx="1580862" cy="74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4038392-00F4-98EC-4232-7E8CE17D4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9" b="31736"/>
          <a:stretch/>
        </p:blipFill>
        <p:spPr bwMode="auto">
          <a:xfrm>
            <a:off x="1400298" y="4878064"/>
            <a:ext cx="1755423" cy="61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F3464A-C502-0F68-9F11-81ACF7E13B5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3037" b="21628"/>
          <a:stretch/>
        </p:blipFill>
        <p:spPr>
          <a:xfrm>
            <a:off x="3567247" y="4944674"/>
            <a:ext cx="1638995" cy="509758"/>
          </a:xfrm>
          <a:prstGeom prst="rect">
            <a:avLst/>
          </a:prstGeom>
        </p:spPr>
      </p:pic>
      <p:pic>
        <p:nvPicPr>
          <p:cNvPr id="1040" name="Picture 16" descr="Automated News API data replication to Power BI - Precog">
            <a:extLst>
              <a:ext uri="{FF2B5EF4-FFF2-40B4-BE49-F238E27FC236}">
                <a16:creationId xmlns:a16="http://schemas.microsoft.com/office/drawing/2014/main" id="{8F9FC845-0EE0-1560-2AE7-EB0EE991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668" y="4849646"/>
            <a:ext cx="1703584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penWeatherMap monitoring and integration with Zabbix">
            <a:extLst>
              <a:ext uri="{FF2B5EF4-FFF2-40B4-BE49-F238E27FC236}">
                <a16:creationId xmlns:a16="http://schemas.microsoft.com/office/drawing/2014/main" id="{51333EE3-B16C-A561-B84B-9432910C8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462" y="4700315"/>
            <a:ext cx="1502991" cy="65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otpress Launches Its New GPT-Native Platform For Building Chatbots That  Can Execute Complex Workflows | Business Wire">
            <a:extLst>
              <a:ext uri="{FF2B5EF4-FFF2-40B4-BE49-F238E27FC236}">
                <a16:creationId xmlns:a16="http://schemas.microsoft.com/office/drawing/2014/main" id="{88C7CF01-CE76-E1D3-BB03-ACA910E5C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5" b="28199"/>
          <a:stretch/>
        </p:blipFill>
        <p:spPr bwMode="auto">
          <a:xfrm>
            <a:off x="6748876" y="5596174"/>
            <a:ext cx="1892491" cy="44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What is Google Translate - Definition [Marketing Dictionary]">
            <a:extLst>
              <a:ext uri="{FF2B5EF4-FFF2-40B4-BE49-F238E27FC236}">
                <a16:creationId xmlns:a16="http://schemas.microsoft.com/office/drawing/2014/main" id="{CEBB0367-5D2F-B461-088D-09874F9CA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6" t="28848" r="8446" b="17330"/>
          <a:stretch/>
        </p:blipFill>
        <p:spPr bwMode="auto">
          <a:xfrm>
            <a:off x="9220786" y="5489406"/>
            <a:ext cx="1568345" cy="60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A30C6F-859A-A3BE-5283-EC357824198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1514" y="215574"/>
            <a:ext cx="1174721" cy="3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1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CHALLENGES &amp; STRATEGIES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47849E-603D-9F98-09CF-159398711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1" y="327192"/>
            <a:ext cx="1693554" cy="46338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1D0867A-3B0F-6322-5F55-87A526E7192F}"/>
              </a:ext>
            </a:extLst>
          </p:cNvPr>
          <p:cNvGrpSpPr/>
          <p:nvPr/>
        </p:nvGrpSpPr>
        <p:grpSpPr>
          <a:xfrm>
            <a:off x="465581" y="1430391"/>
            <a:ext cx="11260836" cy="4530681"/>
            <a:chOff x="364744" y="1245279"/>
            <a:chExt cx="11260836" cy="453068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65A984B-9DC2-012C-8FF4-9AA8E30DFEBF}"/>
                </a:ext>
              </a:extLst>
            </p:cNvPr>
            <p:cNvSpPr/>
            <p:nvPr/>
          </p:nvSpPr>
          <p:spPr>
            <a:xfrm>
              <a:off x="364744" y="1245279"/>
              <a:ext cx="2596896" cy="4530681"/>
            </a:xfrm>
            <a:prstGeom prst="roundRect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QUALITY &amp; AVAILABILITY</a:t>
              </a:r>
            </a:p>
            <a:p>
              <a:pPr algn="ctr"/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CHALLENGE: </a:t>
              </a:r>
            </a:p>
            <a:p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Limited or inconsistent data.</a:t>
              </a:r>
            </a:p>
            <a:p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STRATEGY: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 data collection methods and standardize data formats. Collaborate with agricultural institutions for comprehensive datasets.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48AFA3-ACD2-6EDA-E2A3-F91D8146952C}"/>
                </a:ext>
              </a:extLst>
            </p:cNvPr>
            <p:cNvSpPr/>
            <p:nvPr/>
          </p:nvSpPr>
          <p:spPr>
            <a:xfrm>
              <a:off x="3252724" y="1245279"/>
              <a:ext cx="2596896" cy="4530681"/>
            </a:xfrm>
            <a:prstGeom prst="roundRect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ACCURACY</a:t>
              </a:r>
            </a:p>
            <a:p>
              <a:pPr algn="ctr"/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CHALLENGE: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Overfitting/underfitting and poor generalization.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STRATEGY: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diverse datasets for training, apply regularization techniques, and validate models with real-world data.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64AD747-4A94-2F47-CDCE-0D348BABA0E2}"/>
                </a:ext>
              </a:extLst>
            </p:cNvPr>
            <p:cNvSpPr/>
            <p:nvPr/>
          </p:nvSpPr>
          <p:spPr>
            <a:xfrm>
              <a:off x="6140704" y="1245279"/>
              <a:ext cx="2596896" cy="4530681"/>
            </a:xfrm>
            <a:prstGeom prst="roundRect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FARMER ADAPTION</a:t>
              </a:r>
            </a:p>
            <a:p>
              <a:endPara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CHALLENGE: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Compatibility and user adaptability issues.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STRATEGY: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user-friendly interfaces and ensure compatibility with existing agricultural tools. Provide training and support for farmers.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7B237C1-EE89-A1E2-4422-38D8B54DB601}"/>
                </a:ext>
              </a:extLst>
            </p:cNvPr>
            <p:cNvSpPr/>
            <p:nvPr/>
          </p:nvSpPr>
          <p:spPr>
            <a:xfrm>
              <a:off x="9028684" y="1293153"/>
              <a:ext cx="2596896" cy="4482807"/>
            </a:xfrm>
            <a:prstGeom prst="roundRect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SCALABILTY</a:t>
              </a:r>
            </a:p>
            <a:p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CHALLENGE: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Adapting to regional variations and global scaling.</a:t>
              </a:r>
            </a:p>
            <a:p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STRATEGY: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adaptable models and develop multilingual support. Test and refine the system in different regions before scaling.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16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FUTURE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7BAB34-D9B0-D895-49E9-199E4E9EC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1" y="292183"/>
            <a:ext cx="1693554" cy="4633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C0AD3A-A4CD-6805-30C2-02C02E60ED44}"/>
              </a:ext>
            </a:extLst>
          </p:cNvPr>
          <p:cNvSpPr/>
          <p:nvPr/>
        </p:nvSpPr>
        <p:spPr>
          <a:xfrm>
            <a:off x="451656" y="1325880"/>
            <a:ext cx="7400544" cy="455399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07641-A81D-0DCF-5F98-564AC12276B1}"/>
              </a:ext>
            </a:extLst>
          </p:cNvPr>
          <p:cNvSpPr/>
          <p:nvPr/>
        </p:nvSpPr>
        <p:spPr>
          <a:xfrm>
            <a:off x="8366760" y="1325881"/>
            <a:ext cx="3465576" cy="455399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777768-7A30-3DBD-D4D7-732A8259EE85}"/>
              </a:ext>
            </a:extLst>
          </p:cNvPr>
          <p:cNvGrpSpPr/>
          <p:nvPr/>
        </p:nvGrpSpPr>
        <p:grpSpPr>
          <a:xfrm>
            <a:off x="804672" y="2148840"/>
            <a:ext cx="6613564" cy="3454845"/>
            <a:chOff x="804672" y="1570260"/>
            <a:chExt cx="6613564" cy="40334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3872AC4-4853-6137-7BFF-BD17F648D657}"/>
                </a:ext>
              </a:extLst>
            </p:cNvPr>
            <p:cNvSpPr/>
            <p:nvPr/>
          </p:nvSpPr>
          <p:spPr>
            <a:xfrm>
              <a:off x="804672" y="1570260"/>
              <a:ext cx="3151588" cy="19318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Increase in yield and income of farmers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CF2F2B-884A-0E59-A921-323F05BADF53}"/>
                </a:ext>
              </a:extLst>
            </p:cNvPr>
            <p:cNvSpPr/>
            <p:nvPr/>
          </p:nvSpPr>
          <p:spPr>
            <a:xfrm>
              <a:off x="804672" y="3732656"/>
              <a:ext cx="3151588" cy="187102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Enhance food security</a:t>
              </a:r>
            </a:p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the help of app based farmer community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3CFC04-65DB-4205-C125-E39BEE790A79}"/>
                </a:ext>
              </a:extLst>
            </p:cNvPr>
            <p:cNvSpPr/>
            <p:nvPr/>
          </p:nvSpPr>
          <p:spPr>
            <a:xfrm>
              <a:off x="4266648" y="3732657"/>
              <a:ext cx="3030264" cy="18710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Prevent further spread of diseases after prediction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C6C27EA-83B5-0ED4-E556-5AC656063C9C}"/>
                </a:ext>
              </a:extLst>
            </p:cNvPr>
            <p:cNvSpPr/>
            <p:nvPr/>
          </p:nvSpPr>
          <p:spPr>
            <a:xfrm>
              <a:off x="4266648" y="1570260"/>
              <a:ext cx="3151588" cy="193535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Sustainable agriculture:</a:t>
              </a:r>
            </a:p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Reduces pesticide usage with guided plan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5B4C8-F2ED-CFD0-1EA6-ECB6CC6E0EF1}"/>
              </a:ext>
            </a:extLst>
          </p:cNvPr>
          <p:cNvGrpSpPr/>
          <p:nvPr/>
        </p:nvGrpSpPr>
        <p:grpSpPr>
          <a:xfrm>
            <a:off x="8737600" y="2103800"/>
            <a:ext cx="2784348" cy="3499883"/>
            <a:chOff x="8677148" y="1676812"/>
            <a:chExt cx="2844800" cy="392687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DF214AE-4480-51AD-DD42-6D76DBB13FA4}"/>
                </a:ext>
              </a:extLst>
            </p:cNvPr>
            <p:cNvSpPr/>
            <p:nvPr/>
          </p:nvSpPr>
          <p:spPr>
            <a:xfrm>
              <a:off x="8677148" y="1676812"/>
              <a:ext cx="2844800" cy="18253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Expanding system to more crop varieties.</a:t>
              </a:r>
              <a:b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example: terrace gardening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75C515F-9396-13A8-5425-3E3DCD1144AE}"/>
                </a:ext>
              </a:extLst>
            </p:cNvPr>
            <p:cNvSpPr/>
            <p:nvPr/>
          </p:nvSpPr>
          <p:spPr>
            <a:xfrm>
              <a:off x="8677148" y="3778344"/>
              <a:ext cx="2844800" cy="18253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Advanced analytics of market trends, weather conditions and adaption.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957D147-17AD-8EC8-B4B4-328562905922}"/>
              </a:ext>
            </a:extLst>
          </p:cNvPr>
          <p:cNvSpPr txBox="1"/>
          <p:nvPr/>
        </p:nvSpPr>
        <p:spPr>
          <a:xfrm>
            <a:off x="2145210" y="1570260"/>
            <a:ext cx="4255590" cy="38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 AND BENEFITS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3A878-212C-E2A7-3D80-EE0440E9B64D}"/>
              </a:ext>
            </a:extLst>
          </p:cNvPr>
          <p:cNvSpPr txBox="1"/>
          <p:nvPr/>
        </p:nvSpPr>
        <p:spPr>
          <a:xfrm>
            <a:off x="7852200" y="1570259"/>
            <a:ext cx="4255590" cy="38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88756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02208" y="1095374"/>
            <a:ext cx="93853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DATASETS</a:t>
            </a:r>
          </a:p>
          <a:p>
            <a:pPr marR="0" lvl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https://www.kaggle.com/datasets/abdallahalidev/plantvillage-dataset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https://www.kaggle.com/datasets/kamal01/top-agriculture-crop-disease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492AB5-F755-7079-D27F-8D60550D9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14" y="292183"/>
            <a:ext cx="1693554" cy="4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492AB5-F755-7079-D27F-8D60550D9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4" y="292183"/>
            <a:ext cx="1693554" cy="46338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63DFB-3C77-CB5F-883D-9CE77576D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93314"/>
              </p:ext>
            </p:extLst>
          </p:nvPr>
        </p:nvGraphicFramePr>
        <p:xfrm>
          <a:off x="1378710" y="1359452"/>
          <a:ext cx="9434577" cy="432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825">
                  <a:extLst>
                    <a:ext uri="{9D8B030D-6E8A-4147-A177-3AD203B41FA5}">
                      <a16:colId xmlns:a16="http://schemas.microsoft.com/office/drawing/2014/main" val="552529518"/>
                    </a:ext>
                  </a:extLst>
                </a:gridCol>
                <a:gridCol w="1664208">
                  <a:extLst>
                    <a:ext uri="{9D8B030D-6E8A-4147-A177-3AD203B41FA5}">
                      <a16:colId xmlns:a16="http://schemas.microsoft.com/office/drawing/2014/main" val="2539368618"/>
                    </a:ext>
                  </a:extLst>
                </a:gridCol>
                <a:gridCol w="5495544">
                  <a:extLst>
                    <a:ext uri="{9D8B030D-6E8A-4147-A177-3AD203B41FA5}">
                      <a16:colId xmlns:a16="http://schemas.microsoft.com/office/drawing/2014/main" val="413659426"/>
                    </a:ext>
                  </a:extLst>
                </a:gridCol>
              </a:tblGrid>
              <a:tr h="618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Prn No.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7701897"/>
                  </a:ext>
                </a:extLst>
              </a:tr>
              <a:tr h="618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 COMP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22310165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Bhumik</a:t>
                      </a:r>
                      <a:r>
                        <a:rPr lang="en-US" dirty="0"/>
                        <a:t> Rane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0372061"/>
                  </a:ext>
                </a:extLst>
              </a:tr>
              <a:tr h="618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 COMP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22311364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Parth </a:t>
                      </a:r>
                      <a:r>
                        <a:rPr lang="en-US" dirty="0" err="1"/>
                        <a:t>Mahale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64622466"/>
                  </a:ext>
                </a:extLst>
              </a:tr>
              <a:tr h="618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 COMP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22311050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Pranav Mahajan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6748996"/>
                  </a:ext>
                </a:extLst>
              </a:tr>
              <a:tr h="618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 IT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22311270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Prasanna </a:t>
                      </a:r>
                      <a:r>
                        <a:rPr lang="en-US" dirty="0" err="1"/>
                        <a:t>Tupe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8113245"/>
                  </a:ext>
                </a:extLst>
              </a:tr>
              <a:tr h="618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 COMP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22310742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Nayan Pawar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047332"/>
                  </a:ext>
                </a:extLst>
              </a:tr>
              <a:tr h="618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 COMP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22310982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Vaishnavi Wadgave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89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6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8991</TotalTime>
  <Words>608</Words>
  <Application>Microsoft Office PowerPoint</Application>
  <PresentationFormat>Widescreen</PresentationFormat>
  <Paragraphs>174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Empowering Farmers</vt:lpstr>
      <vt:lpstr>PROCESS FLOW</vt:lpstr>
      <vt:lpstr>ML Model Flow Chart</vt:lpstr>
      <vt:lpstr>TECHNOLOGICAL STACK</vt:lpstr>
      <vt:lpstr>CHALLENGES &amp; STRATEGIES</vt:lpstr>
      <vt:lpstr>IMPACT AND FUTURE SCOPE</vt:lpstr>
      <vt:lpstr>RESEARCH  AND REFERENCES</vt:lpstr>
      <vt:lpstr>Team Members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Sanjay Mahale</cp:lastModifiedBy>
  <cp:revision>164</cp:revision>
  <dcterms:created xsi:type="dcterms:W3CDTF">2013-12-12T18:46:50Z</dcterms:created>
  <dcterms:modified xsi:type="dcterms:W3CDTF">2024-08-31T07:55:05Z</dcterms:modified>
  <cp:category/>
</cp:coreProperties>
</file>