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varScale="1">
        <p:scale>
          <a:sx n="60" d="100"/>
          <a:sy n="60" d="100"/>
        </p:scale>
        <p:origin x="908"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D938BA2-F2D1-4A49-87F5-92A5AF6B16AA}" type="datetimeFigureOut">
              <a:rPr lang="en-IN" smtClean="0"/>
              <a:t>02-12-2024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1534924127"/>
      </p:ext>
    </p:extLst>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938BA2-F2D1-4A49-87F5-92A5AF6B16AA}"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1212544353"/>
      </p:ext>
    </p:extLst>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38BA2-F2D1-4A49-87F5-92A5AF6B16AA}"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426887477"/>
      </p:ext>
    </p:extLst>
  </p:cSld>
  <p:clrMapOvr>
    <a:masterClrMapping/>
  </p:clrMapOvr>
  <p:transition spd="slow">
    <p:randomBar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38BA2-F2D1-4A49-87F5-92A5AF6B16AA}"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1327658270"/>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38BA2-F2D1-4A49-87F5-92A5AF6B16AA}"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475756181"/>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38BA2-F2D1-4A49-87F5-92A5AF6B16AA}"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4198911460"/>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38BA2-F2D1-4A49-87F5-92A5AF6B16AA}"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1386424740"/>
      </p:ext>
    </p:extLst>
  </p:cSld>
  <p:clrMapOvr>
    <a:masterClrMapping/>
  </p:clrMapOvr>
  <p:transition spd="slow">
    <p:randomBar dir="vert"/>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38BA2-F2D1-4A49-87F5-92A5AF6B16AA}"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869001728"/>
      </p:ext>
    </p:extLst>
  </p:cSld>
  <p:clrMapOvr>
    <a:masterClrMapping/>
  </p:clrMapOvr>
  <p:transition spd="slow">
    <p:randomBar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38BA2-F2D1-4A49-87F5-92A5AF6B16AA}"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662191545"/>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38BA2-F2D1-4A49-87F5-92A5AF6B16AA}"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1724818916"/>
      </p:ext>
    </p:extLst>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938BA2-F2D1-4A49-87F5-92A5AF6B16AA}" type="datetimeFigureOut">
              <a:rPr lang="en-IN" smtClean="0"/>
              <a:t>02-12-2024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3876544067"/>
      </p:ext>
    </p:extLst>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D938BA2-F2D1-4A49-87F5-92A5AF6B16AA}"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1345723531"/>
      </p:ext>
    </p:extLst>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D938BA2-F2D1-4A49-87F5-92A5AF6B16AA}" type="datetimeFigureOut">
              <a:rPr lang="en-IN" smtClean="0"/>
              <a:t>02-12-2024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958547388"/>
      </p:ext>
    </p:extLst>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D938BA2-F2D1-4A49-87F5-92A5AF6B16AA}" type="datetimeFigureOut">
              <a:rPr lang="en-IN" smtClean="0"/>
              <a:t>02-12-2024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614101351"/>
      </p:ext>
    </p:extLst>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938BA2-F2D1-4A49-87F5-92A5AF6B16AA}" type="datetimeFigureOut">
              <a:rPr lang="en-IN" smtClean="0"/>
              <a:t>02-12-2024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1099802201"/>
      </p:ext>
    </p:extLst>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938BA2-F2D1-4A49-87F5-92A5AF6B16AA}"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419640357"/>
      </p:ext>
    </p:extLst>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938BA2-F2D1-4A49-87F5-92A5AF6B16AA}" type="datetimeFigureOut">
              <a:rPr lang="en-IN" smtClean="0"/>
              <a:t>02-12-2024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894DAF-F99D-4660-8D27-D76FBC527FCD}" type="slidenum">
              <a:rPr lang="en-IN" smtClean="0"/>
              <a:t>‹#›</a:t>
            </a:fld>
            <a:endParaRPr lang="en-IN"/>
          </a:p>
        </p:txBody>
      </p:sp>
    </p:spTree>
    <p:extLst>
      <p:ext uri="{BB962C8B-B14F-4D97-AF65-F5344CB8AC3E}">
        <p14:creationId xmlns:p14="http://schemas.microsoft.com/office/powerpoint/2010/main" val="2020219264"/>
      </p:ext>
    </p:extLst>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D938BA2-F2D1-4A49-87F5-92A5AF6B16AA}" type="datetimeFigureOut">
              <a:rPr lang="en-IN" smtClean="0"/>
              <a:t>02-12-2024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A894DAF-F99D-4660-8D27-D76FBC527FCD}" type="slidenum">
              <a:rPr lang="en-IN" smtClean="0"/>
              <a:t>‹#›</a:t>
            </a:fld>
            <a:endParaRPr lang="en-IN"/>
          </a:p>
        </p:txBody>
      </p:sp>
    </p:spTree>
    <p:extLst>
      <p:ext uri="{BB962C8B-B14F-4D97-AF65-F5344CB8AC3E}">
        <p14:creationId xmlns:p14="http://schemas.microsoft.com/office/powerpoint/2010/main" val="50208152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ransition spd="slow">
    <p:randomBar dir="vert"/>
  </p:transition>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en.wikipedia.org/wiki/India" TargetMode="External"/><Relationship Id="rId7" Type="http://schemas.openxmlformats.org/officeDocument/2006/relationships/hyperlink" Target="https://en.wikipedia.org/wiki/Golden_Triangle_(India)" TargetMode="External"/><Relationship Id="rId2" Type="http://schemas.openxmlformats.org/officeDocument/2006/relationships/hyperlink" Target="https://en.wikipedia.org/wiki/Tourist_destinations" TargetMode="External"/><Relationship Id="rId1" Type="http://schemas.openxmlformats.org/officeDocument/2006/relationships/slideLayout" Target="../slideLayouts/slideLayout6.xml"/><Relationship Id="rId6" Type="http://schemas.openxmlformats.org/officeDocument/2006/relationships/hyperlink" Target="https://en.wikipedia.org/wiki/Jaipur" TargetMode="External"/><Relationship Id="rId5" Type="http://schemas.openxmlformats.org/officeDocument/2006/relationships/hyperlink" Target="https://en.wikipedia.org/wiki/Tourism_in_Rajasthan#cite_note-1" TargetMode="External"/><Relationship Id="rId4" Type="http://schemas.openxmlformats.org/officeDocument/2006/relationships/hyperlink" Target="https://en.wikipedia.org/wiki/Rajastha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9CC16-7EF9-15C9-2360-26244CD857F0}"/>
              </a:ext>
            </a:extLst>
          </p:cNvPr>
          <p:cNvSpPr>
            <a:spLocks noGrp="1"/>
          </p:cNvSpPr>
          <p:nvPr>
            <p:ph type="ctrTitle"/>
          </p:nvPr>
        </p:nvSpPr>
        <p:spPr/>
        <p:txBody>
          <a:bodyPr>
            <a:normAutofit/>
          </a:bodyPr>
          <a:lstStyle/>
          <a:p>
            <a:r>
              <a:rPr lang="en-IN" sz="7200" b="1" dirty="0">
                <a:latin typeface="Algerian" panose="04020705040A02060702" pitchFamily="82" charset="0"/>
                <a:ea typeface="+mn-ea"/>
                <a:cs typeface="+mn-cs"/>
              </a:rPr>
              <a:t>Tourism in </a:t>
            </a:r>
            <a:r>
              <a:rPr lang="en-IN" sz="7200" b="1" dirty="0" err="1">
                <a:latin typeface="Algerian" panose="04020705040A02060702" pitchFamily="82" charset="0"/>
                <a:ea typeface="+mn-ea"/>
                <a:cs typeface="+mn-cs"/>
              </a:rPr>
              <a:t>india</a:t>
            </a:r>
            <a:endParaRPr lang="en-IN" sz="7200" b="1" dirty="0">
              <a:latin typeface="Algerian" panose="04020705040A02060702" pitchFamily="82" charset="0"/>
              <a:ea typeface="+mn-ea"/>
              <a:cs typeface="+mn-cs"/>
            </a:endParaRPr>
          </a:p>
        </p:txBody>
      </p:sp>
      <p:sp>
        <p:nvSpPr>
          <p:cNvPr id="3" name="Subtitle 2">
            <a:extLst>
              <a:ext uri="{FF2B5EF4-FFF2-40B4-BE49-F238E27FC236}">
                <a16:creationId xmlns:a16="http://schemas.microsoft.com/office/drawing/2014/main" id="{1A783D56-6F8E-72E5-93FA-F9193F87B540}"/>
              </a:ext>
            </a:extLst>
          </p:cNvPr>
          <p:cNvSpPr>
            <a:spLocks noGrp="1"/>
          </p:cNvSpPr>
          <p:nvPr>
            <p:ph type="subTitle" idx="1"/>
          </p:nvPr>
        </p:nvSpPr>
        <p:spPr/>
        <p:txBody>
          <a:bodyPr>
            <a:normAutofit/>
          </a:bodyPr>
          <a:lstStyle/>
          <a:p>
            <a:r>
              <a:rPr lang="en-IN" sz="4000" b="1" dirty="0" err="1">
                <a:latin typeface="Algerian" panose="04020705040A02060702" pitchFamily="82" charset="0"/>
              </a:rPr>
              <a:t>rajasthan</a:t>
            </a:r>
            <a:r>
              <a:rPr lang="en-IN" sz="4000" b="1" dirty="0">
                <a:latin typeface="Algerian" panose="04020705040A02060702" pitchFamily="82" charset="0"/>
              </a:rPr>
              <a:t> tourism</a:t>
            </a:r>
          </a:p>
        </p:txBody>
      </p:sp>
    </p:spTree>
    <p:extLst>
      <p:ext uri="{BB962C8B-B14F-4D97-AF65-F5344CB8AC3E}">
        <p14:creationId xmlns:p14="http://schemas.microsoft.com/office/powerpoint/2010/main" val="3780302191"/>
      </p:ext>
    </p:extLst>
  </p:cSld>
  <p:clrMapOvr>
    <a:masterClrMapping/>
  </p:clrMapOvr>
  <p:transition spd="slow" advClick="0" advTm="5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652">
                                          <p:stCondLst>
                                            <p:cond delay="0"/>
                                          </p:stCondLst>
                                        </p:cTn>
                                        <p:tgtEl>
                                          <p:spTgt spid="3">
                                            <p:txEl>
                                              <p:pRg st="0" end="0"/>
                                            </p:txEl>
                                          </p:spTgt>
                                        </p:tgtEl>
                                      </p:cBhvr>
                                    </p:animEffect>
                                    <p:anim calcmode="lin" valueType="num">
                                      <p:cBhvr>
                                        <p:cTn id="24" dur="2050"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747"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747" tmFilter="0, 0; 0.125,0.2665; 0.25,0.4; 0.375,0.465; 0.5,0.5;  0.625,0.535; 0.75,0.6; 0.875,0.7335; 1,1">
                                          <p:stCondLst>
                                            <p:cond delay="747"/>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73" tmFilter="0, 0; 0.125,0.2665; 0.25,0.4; 0.375,0.465; 0.5,0.5;  0.625,0.535; 0.75,0.6; 0.875,0.7335; 1,1">
                                          <p:stCondLst>
                                            <p:cond delay="1490"/>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85" tmFilter="0, 0; 0.125,0.2665; 0.25,0.4; 0.375,0.465; 0.5,0.5;  0.625,0.535; 0.75,0.6; 0.875,0.7335; 1,1">
                                          <p:stCondLst>
                                            <p:cond delay="1863"/>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9">
                                          <p:stCondLst>
                                            <p:cond delay="731"/>
                                          </p:stCondLst>
                                        </p:cTn>
                                        <p:tgtEl>
                                          <p:spTgt spid="3">
                                            <p:txEl>
                                              <p:pRg st="0" end="0"/>
                                            </p:txEl>
                                          </p:spTgt>
                                        </p:tgtEl>
                                      </p:cBhvr>
                                      <p:to x="100000" y="60000"/>
                                    </p:animScale>
                                    <p:animScale>
                                      <p:cBhvr>
                                        <p:cTn id="30" dur="187" decel="50000">
                                          <p:stCondLst>
                                            <p:cond delay="761"/>
                                          </p:stCondLst>
                                        </p:cTn>
                                        <p:tgtEl>
                                          <p:spTgt spid="3">
                                            <p:txEl>
                                              <p:pRg st="0" end="0"/>
                                            </p:txEl>
                                          </p:spTgt>
                                        </p:tgtEl>
                                      </p:cBhvr>
                                      <p:to x="100000" y="100000"/>
                                    </p:animScale>
                                    <p:animScale>
                                      <p:cBhvr>
                                        <p:cTn id="31" dur="29">
                                          <p:stCondLst>
                                            <p:cond delay="1476"/>
                                          </p:stCondLst>
                                        </p:cTn>
                                        <p:tgtEl>
                                          <p:spTgt spid="3">
                                            <p:txEl>
                                              <p:pRg st="0" end="0"/>
                                            </p:txEl>
                                          </p:spTgt>
                                        </p:tgtEl>
                                      </p:cBhvr>
                                      <p:to x="100000" y="80000"/>
                                    </p:animScale>
                                    <p:animScale>
                                      <p:cBhvr>
                                        <p:cTn id="32" dur="187" decel="50000">
                                          <p:stCondLst>
                                            <p:cond delay="1505"/>
                                          </p:stCondLst>
                                        </p:cTn>
                                        <p:tgtEl>
                                          <p:spTgt spid="3">
                                            <p:txEl>
                                              <p:pRg st="0" end="0"/>
                                            </p:txEl>
                                          </p:spTgt>
                                        </p:tgtEl>
                                      </p:cBhvr>
                                      <p:to x="100000" y="100000"/>
                                    </p:animScale>
                                    <p:animScale>
                                      <p:cBhvr>
                                        <p:cTn id="33" dur="29">
                                          <p:stCondLst>
                                            <p:cond delay="1847"/>
                                          </p:stCondLst>
                                        </p:cTn>
                                        <p:tgtEl>
                                          <p:spTgt spid="3">
                                            <p:txEl>
                                              <p:pRg st="0" end="0"/>
                                            </p:txEl>
                                          </p:spTgt>
                                        </p:tgtEl>
                                      </p:cBhvr>
                                      <p:to x="100000" y="90000"/>
                                    </p:animScale>
                                    <p:animScale>
                                      <p:cBhvr>
                                        <p:cTn id="34" dur="187" decel="50000">
                                          <p:stCondLst>
                                            <p:cond delay="1876"/>
                                          </p:stCondLst>
                                        </p:cTn>
                                        <p:tgtEl>
                                          <p:spTgt spid="3">
                                            <p:txEl>
                                              <p:pRg st="0" end="0"/>
                                            </p:txEl>
                                          </p:spTgt>
                                        </p:tgtEl>
                                      </p:cBhvr>
                                      <p:to x="100000" y="100000"/>
                                    </p:animScale>
                                    <p:animScale>
                                      <p:cBhvr>
                                        <p:cTn id="35" dur="29">
                                          <p:stCondLst>
                                            <p:cond delay="2034"/>
                                          </p:stCondLst>
                                        </p:cTn>
                                        <p:tgtEl>
                                          <p:spTgt spid="3">
                                            <p:txEl>
                                              <p:pRg st="0" end="0"/>
                                            </p:txEl>
                                          </p:spTgt>
                                        </p:tgtEl>
                                      </p:cBhvr>
                                      <p:to x="100000" y="95000"/>
                                    </p:animScale>
                                    <p:animScale>
                                      <p:cBhvr>
                                        <p:cTn id="36" dur="187" decel="50000">
                                          <p:stCondLst>
                                            <p:cond delay="2063"/>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descr="Discover the Famous Handicrafts of Rajasthan">
            <a:extLst>
              <a:ext uri="{FF2B5EF4-FFF2-40B4-BE49-F238E27FC236}">
                <a16:creationId xmlns:a16="http://schemas.microsoft.com/office/drawing/2014/main" id="{266805D2-7031-AC78-C2A3-BE56194F2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5022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8000">
        <p15:prstTrans prst="crush"/>
      </p:transition>
    </mc:Choice>
    <mc:Fallback>
      <p:transition spd="slow" advClick="0" advTm="8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EF67DC-5985-493C-FEDB-BDAE7A31F945}"/>
              </a:ext>
            </a:extLst>
          </p:cNvPr>
          <p:cNvSpPr txBox="1"/>
          <p:nvPr/>
        </p:nvSpPr>
        <p:spPr>
          <a:xfrm>
            <a:off x="1956391" y="425302"/>
            <a:ext cx="9260958" cy="1569660"/>
          </a:xfrm>
          <a:prstGeom prst="rect">
            <a:avLst/>
          </a:prstGeom>
          <a:noFill/>
        </p:spPr>
        <p:txBody>
          <a:bodyPr wrap="square" rtlCol="0">
            <a:spAutoFit/>
          </a:bodyPr>
          <a:lstStyle/>
          <a:p>
            <a:r>
              <a:rPr lang="en-IN" sz="4800" b="1" dirty="0">
                <a:latin typeface="Algerian" panose="04020705040A02060702" pitchFamily="82" charset="0"/>
              </a:rPr>
              <a:t>Arts and </a:t>
            </a:r>
            <a:r>
              <a:rPr lang="en-IN" sz="4800" b="1" dirty="0" err="1">
                <a:latin typeface="Algerian" panose="04020705040A02060702" pitchFamily="82" charset="0"/>
              </a:rPr>
              <a:t>cafts</a:t>
            </a:r>
            <a:r>
              <a:rPr lang="en-IN" sz="4800" b="1" dirty="0">
                <a:latin typeface="Algerian" panose="04020705040A02060702" pitchFamily="82" charset="0"/>
              </a:rPr>
              <a:t> of </a:t>
            </a:r>
            <a:r>
              <a:rPr lang="en-IN" sz="4800" b="1" dirty="0" err="1">
                <a:latin typeface="Algerian" panose="04020705040A02060702" pitchFamily="82" charset="0"/>
              </a:rPr>
              <a:t>rajasthan</a:t>
            </a:r>
            <a:endParaRPr lang="en-IN" sz="4800" b="1" dirty="0">
              <a:latin typeface="Algerian" panose="04020705040A02060702" pitchFamily="82" charset="0"/>
            </a:endParaRPr>
          </a:p>
        </p:txBody>
      </p:sp>
      <p:sp>
        <p:nvSpPr>
          <p:cNvPr id="4" name="TextBox 3">
            <a:extLst>
              <a:ext uri="{FF2B5EF4-FFF2-40B4-BE49-F238E27FC236}">
                <a16:creationId xmlns:a16="http://schemas.microsoft.com/office/drawing/2014/main" id="{CE59BD38-6AC4-3E9D-9BCB-AC089CC6621A}"/>
              </a:ext>
            </a:extLst>
          </p:cNvPr>
          <p:cNvSpPr txBox="1"/>
          <p:nvPr/>
        </p:nvSpPr>
        <p:spPr>
          <a:xfrm>
            <a:off x="1956391" y="2466753"/>
            <a:ext cx="9260958" cy="3785652"/>
          </a:xfrm>
          <a:prstGeom prst="rect">
            <a:avLst/>
          </a:prstGeom>
          <a:noFill/>
        </p:spPr>
        <p:txBody>
          <a:bodyPr wrap="square" rtlCol="0">
            <a:spAutoFit/>
          </a:bodyPr>
          <a:lstStyle/>
          <a:p>
            <a:r>
              <a:rPr lang="en-US" sz="2400" b="1" i="0" dirty="0">
                <a:solidFill>
                  <a:srgbClr val="874439"/>
                </a:solidFill>
                <a:effectLst/>
                <a:latin typeface="Algerian" panose="04020705040A02060702" pitchFamily="82" charset="0"/>
              </a:rPr>
              <a:t>P</a:t>
            </a:r>
            <a:r>
              <a:rPr lang="en-US" sz="2400" b="0" i="0" dirty="0">
                <a:solidFill>
                  <a:srgbClr val="000000"/>
                </a:solidFill>
                <a:effectLst/>
                <a:latin typeface="Algerian" panose="04020705040A02060702" pitchFamily="82" charset="0"/>
              </a:rPr>
              <a:t>opularly known as the “Jewel of India,” Rajasthan has been a captivating destination for travelers, and has been mesmerizing people from all over the world for decades! A deserted land with golden sand dunes, where the streets are bustling with enchantment and liveliness. With its magnificent forts and palaces, traditional arts and crafts, exuberant festivals, and rich folklore, the state of Rajasthan offers a glimpse into the grandeur and opulence of its royal past.</a:t>
            </a:r>
          </a:p>
          <a:p>
            <a:endParaRPr lang="en-IN" sz="2400" dirty="0">
              <a:latin typeface="Algerian" panose="04020705040A02060702" pitchFamily="82" charset="0"/>
            </a:endParaRPr>
          </a:p>
        </p:txBody>
      </p:sp>
    </p:spTree>
    <p:extLst>
      <p:ext uri="{BB962C8B-B14F-4D97-AF65-F5344CB8AC3E}">
        <p14:creationId xmlns:p14="http://schemas.microsoft.com/office/powerpoint/2010/main" val="1456688110"/>
      </p:ext>
    </p:extLst>
  </p:cSld>
  <p:clrMapOvr>
    <a:masterClrMapping/>
  </p:clrMapOvr>
  <p:transition spd="slow" advClick="0" advTm="8000">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45"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2000"/>
                                        <p:tgtEl>
                                          <p:spTgt spid="2"/>
                                        </p:tgtEl>
                                      </p:cBhvr>
                                    </p:animEffect>
                                    <p:anim calcmode="lin" valueType="num">
                                      <p:cBhvr>
                                        <p:cTn id="24" dur="2000" fill="hold"/>
                                        <p:tgtEl>
                                          <p:spTgt spid="2"/>
                                        </p:tgtEl>
                                        <p:attrNameLst>
                                          <p:attrName>ppt_w</p:attrName>
                                        </p:attrNameLst>
                                      </p:cBhvr>
                                      <p:tavLst>
                                        <p:tav tm="0" fmla="#ppt_w*sin(2.5*pi*$)">
                                          <p:val>
                                            <p:fltVal val="0"/>
                                          </p:val>
                                        </p:tav>
                                        <p:tav tm="100000">
                                          <p:val>
                                            <p:fltVal val="1"/>
                                          </p:val>
                                        </p:tav>
                                      </p:tavLst>
                                    </p:anim>
                                    <p:anim calcmode="lin" valueType="num">
                                      <p:cBhvr>
                                        <p:cTn id="25" dur="20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8EA367-0C8C-9558-B9F2-83FB80664415}"/>
              </a:ext>
            </a:extLst>
          </p:cNvPr>
          <p:cNvSpPr txBox="1"/>
          <p:nvPr/>
        </p:nvSpPr>
        <p:spPr>
          <a:xfrm>
            <a:off x="2583712" y="1648047"/>
            <a:ext cx="8506046" cy="3046988"/>
          </a:xfrm>
          <a:prstGeom prst="rect">
            <a:avLst/>
          </a:prstGeom>
          <a:noFill/>
        </p:spPr>
        <p:txBody>
          <a:bodyPr wrap="square" rtlCol="0">
            <a:spAutoFit/>
          </a:bodyPr>
          <a:lstStyle/>
          <a:p>
            <a:r>
              <a:rPr lang="en-IN" sz="9600" b="1" u="sng" spc="600" dirty="0">
                <a:latin typeface="Castellar" panose="020A0402060406010301" pitchFamily="18" charset="0"/>
              </a:rPr>
              <a:t>Thank you</a:t>
            </a:r>
          </a:p>
        </p:txBody>
      </p:sp>
    </p:spTree>
    <p:extLst>
      <p:ext uri="{BB962C8B-B14F-4D97-AF65-F5344CB8AC3E}">
        <p14:creationId xmlns:p14="http://schemas.microsoft.com/office/powerpoint/2010/main" val="15461616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Click="0" advTm="8000">
        <p15:prstTrans prst="peelOff"/>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2">
                                            <p:txEl>
                                              <p:pRg st="0" end="0"/>
                                            </p:txEl>
                                          </p:spTgt>
                                        </p:tgtEl>
                                        <p:attrNameLst>
                                          <p:attrName>style.color</p:attrName>
                                        </p:attrNameLst>
                                      </p:cBhvr>
                                      <p:to>
                                        <a:schemeClr val="accent2"/>
                                      </p:to>
                                    </p:animClr>
                                    <p:animClr clrSpc="rgb" dir="cw">
                                      <p:cBhvr>
                                        <p:cTn id="7" dur="500" fill="hold"/>
                                        <p:tgtEl>
                                          <p:spTgt spid="2">
                                            <p:txEl>
                                              <p:pRg st="0" end="0"/>
                                            </p:txEl>
                                          </p:spTgt>
                                        </p:tgtEl>
                                        <p:attrNameLst>
                                          <p:attrName>fillcolor</p:attrName>
                                        </p:attrNameLst>
                                      </p:cBhvr>
                                      <p:to>
                                        <a:schemeClr val="accent2"/>
                                      </p:to>
                                    </p:animClr>
                                    <p:set>
                                      <p:cBhvr>
                                        <p:cTn id="8" dur="500" fill="hold"/>
                                        <p:tgtEl>
                                          <p:spTgt spid="2">
                                            <p:txEl>
                                              <p:pRg st="0" end="0"/>
                                            </p:txEl>
                                          </p:spTgt>
                                        </p:tgtEl>
                                        <p:attrNameLst>
                                          <p:attrName>fill.type</p:attrName>
                                        </p:attrNameLst>
                                      </p:cBhvr>
                                      <p:to>
                                        <p:strVal val="solid"/>
                                      </p:to>
                                    </p:set>
                                    <p:set>
                                      <p:cBhvr>
                                        <p:cTn id="9" dur="500" fill="hold"/>
                                        <p:tgtEl>
                                          <p:spTgt spid="2">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DC49-F492-B385-C807-5A4567AAD39B}"/>
              </a:ext>
            </a:extLst>
          </p:cNvPr>
          <p:cNvSpPr>
            <a:spLocks noGrp="1"/>
          </p:cNvSpPr>
          <p:nvPr>
            <p:ph type="title"/>
          </p:nvPr>
        </p:nvSpPr>
        <p:spPr>
          <a:xfrm>
            <a:off x="1992702" y="569344"/>
            <a:ext cx="8936966" cy="1190446"/>
          </a:xfrm>
        </p:spPr>
        <p:txBody>
          <a:bodyPr>
            <a:normAutofit/>
          </a:bodyPr>
          <a:lstStyle/>
          <a:p>
            <a:r>
              <a:rPr lang="en-IN" sz="4800" b="1" dirty="0">
                <a:latin typeface="Algerian" panose="04020705040A02060702" pitchFamily="82" charset="0"/>
              </a:rPr>
              <a:t>Importance of tourism</a:t>
            </a:r>
          </a:p>
        </p:txBody>
      </p:sp>
      <p:sp>
        <p:nvSpPr>
          <p:cNvPr id="4" name="TextBox 3">
            <a:extLst>
              <a:ext uri="{FF2B5EF4-FFF2-40B4-BE49-F238E27FC236}">
                <a16:creationId xmlns:a16="http://schemas.microsoft.com/office/drawing/2014/main" id="{D751A631-8985-3B1A-AF3F-AFD7F909CC99}"/>
              </a:ext>
            </a:extLst>
          </p:cNvPr>
          <p:cNvSpPr txBox="1"/>
          <p:nvPr/>
        </p:nvSpPr>
        <p:spPr>
          <a:xfrm>
            <a:off x="1992702" y="2329132"/>
            <a:ext cx="4908430" cy="3108543"/>
          </a:xfrm>
          <a:prstGeom prst="rect">
            <a:avLst/>
          </a:prstGeom>
          <a:noFill/>
        </p:spPr>
        <p:txBody>
          <a:bodyPr wrap="square" rtlCol="0">
            <a:spAutoFit/>
          </a:bodyPr>
          <a:lstStyle/>
          <a:p>
            <a:r>
              <a:rPr lang="en-US" sz="2800" b="0" i="0" dirty="0">
                <a:solidFill>
                  <a:srgbClr val="040C28"/>
                </a:solidFill>
                <a:effectLst/>
                <a:latin typeface="Google Sans"/>
              </a:rPr>
              <a:t>Tourism is widely regarded as a significant source of economic growth</a:t>
            </a:r>
            <a:r>
              <a:rPr lang="en-US" sz="2800" b="0" i="0" dirty="0">
                <a:solidFill>
                  <a:srgbClr val="1F1F1F"/>
                </a:solidFill>
                <a:effectLst/>
                <a:latin typeface="Google Sans"/>
              </a:rPr>
              <a:t>, particularly in developing countries. Poverty alleviation in rural and remote areas through tourism presents a unique opportunity.</a:t>
            </a:r>
            <a:endParaRPr lang="en-IN" sz="2800" dirty="0"/>
          </a:p>
        </p:txBody>
      </p:sp>
      <p:pic>
        <p:nvPicPr>
          <p:cNvPr id="2050" name="Picture 2" descr="Importance of Tourism | Advantages of tourism | Economic importance &amp;  benefits of tourism industry">
            <a:extLst>
              <a:ext uri="{FF2B5EF4-FFF2-40B4-BE49-F238E27FC236}">
                <a16:creationId xmlns:a16="http://schemas.microsoft.com/office/drawing/2014/main" id="{25C75A95-F3DA-F2AE-7479-5351E07F23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1245" y="2850919"/>
            <a:ext cx="3857624" cy="2547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83459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5750" advClick="0" advTm="8000">
        <p15:prstTrans prst="curtains"/>
      </p:transition>
    </mc:Choice>
    <mc:Fallback xmlns="">
      <p:transition spd="slow" advClick="0" advTm="8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E18A6-0D23-6F9F-5E13-58ED162B68B9}"/>
              </a:ext>
            </a:extLst>
          </p:cNvPr>
          <p:cNvSpPr>
            <a:spLocks noGrp="1"/>
          </p:cNvSpPr>
          <p:nvPr>
            <p:ph type="title"/>
          </p:nvPr>
        </p:nvSpPr>
        <p:spPr>
          <a:xfrm>
            <a:off x="1992701" y="340744"/>
            <a:ext cx="9027243" cy="1358660"/>
          </a:xfrm>
        </p:spPr>
        <p:txBody>
          <a:bodyPr>
            <a:normAutofit/>
          </a:bodyPr>
          <a:lstStyle/>
          <a:p>
            <a:r>
              <a:rPr lang="en-IN" sz="4400" b="1" dirty="0">
                <a:latin typeface="Algerian" panose="04020705040A02060702" pitchFamily="82" charset="0"/>
              </a:rPr>
              <a:t>Rajasthan tourism</a:t>
            </a:r>
          </a:p>
        </p:txBody>
      </p:sp>
      <p:sp>
        <p:nvSpPr>
          <p:cNvPr id="4" name="TextBox 3">
            <a:extLst>
              <a:ext uri="{FF2B5EF4-FFF2-40B4-BE49-F238E27FC236}">
                <a16:creationId xmlns:a16="http://schemas.microsoft.com/office/drawing/2014/main" id="{7BF3AD95-1DA9-D040-54CA-AC6A7338F5AC}"/>
              </a:ext>
            </a:extLst>
          </p:cNvPr>
          <p:cNvSpPr txBox="1"/>
          <p:nvPr/>
        </p:nvSpPr>
        <p:spPr>
          <a:xfrm>
            <a:off x="1975449" y="2458528"/>
            <a:ext cx="5296619" cy="2862322"/>
          </a:xfrm>
          <a:prstGeom prst="rect">
            <a:avLst/>
          </a:prstGeom>
          <a:noFill/>
        </p:spPr>
        <p:txBody>
          <a:bodyPr wrap="square" rtlCol="0">
            <a:spAutoFit/>
          </a:bodyPr>
          <a:lstStyle/>
          <a:p>
            <a:r>
              <a:rPr lang="en-US" sz="2000" b="1" dirty="0"/>
              <a:t>Rajasthan one of the most popular </a:t>
            </a:r>
            <a:r>
              <a:rPr lang="en-US" sz="2000" b="1" dirty="0">
                <a:hlinkClick r:id="rId2" tooltip="Tourist destinations"/>
              </a:rPr>
              <a:t>tourist destinations</a:t>
            </a:r>
            <a:r>
              <a:rPr lang="en-US" sz="2000" b="1" dirty="0"/>
              <a:t> in </a:t>
            </a:r>
            <a:r>
              <a:rPr lang="en-US" sz="2000" b="1" dirty="0">
                <a:hlinkClick r:id="rId3" tooltip="India"/>
              </a:rPr>
              <a:t>India</a:t>
            </a:r>
            <a:r>
              <a:rPr lang="en-US" sz="2000" b="1" dirty="0"/>
              <a:t>, for both domestic and international tourists. </a:t>
            </a:r>
            <a:r>
              <a:rPr lang="en-US" sz="2000" b="1" dirty="0">
                <a:hlinkClick r:id="rId4" tooltip="Rajasthan"/>
              </a:rPr>
              <a:t>Rajasthan</a:t>
            </a:r>
            <a:r>
              <a:rPr lang="en-US" sz="2000" b="1" dirty="0"/>
              <a:t> attracts tourists for its historical forts, palaces, art and culture with its slogan "</a:t>
            </a:r>
            <a:r>
              <a:rPr lang="en-US" sz="2000" b="1" dirty="0" err="1"/>
              <a:t>Padharo</a:t>
            </a:r>
            <a:r>
              <a:rPr lang="en-US" sz="2000" b="1" dirty="0"/>
              <a:t> </a:t>
            </a:r>
            <a:r>
              <a:rPr lang="en-US" sz="2000" b="1" dirty="0" err="1"/>
              <a:t>Mhare</a:t>
            </a:r>
            <a:r>
              <a:rPr lang="en-US" sz="2000" b="1" dirty="0"/>
              <a:t> Desh (Welcome to my land.)"</a:t>
            </a:r>
            <a:r>
              <a:rPr lang="en-US" sz="2000" b="1" baseline="30000" dirty="0">
                <a:hlinkClick r:id="rId5"/>
              </a:rPr>
              <a:t>[1]</a:t>
            </a:r>
            <a:r>
              <a:rPr lang="en-US" sz="2000" b="1" dirty="0"/>
              <a:t> The capital city, </a:t>
            </a:r>
            <a:r>
              <a:rPr lang="en-US" sz="2000" b="1" dirty="0">
                <a:hlinkClick r:id="rId6" tooltip="Jaipur"/>
              </a:rPr>
              <a:t>Jaipur</a:t>
            </a:r>
            <a:r>
              <a:rPr lang="en-US" sz="2000" b="1" dirty="0"/>
              <a:t>, also known as Pink City, is a very popular tourist destination and is a part of the </a:t>
            </a:r>
            <a:r>
              <a:rPr lang="en-US" sz="2000" b="1" dirty="0">
                <a:hlinkClick r:id="rId7" tooltip="Golden Triangle (India)"/>
              </a:rPr>
              <a:t>Golden Triangle</a:t>
            </a:r>
            <a:r>
              <a:rPr lang="en-US" sz="2000" b="1" dirty="0"/>
              <a:t>. </a:t>
            </a:r>
            <a:endParaRPr lang="en-IN" sz="2000" b="1" dirty="0"/>
          </a:p>
        </p:txBody>
      </p:sp>
      <p:pic>
        <p:nvPicPr>
          <p:cNvPr id="1028" name="Picture 4" descr="THE 30 BEST Places to Visit in Rajasthan (UPDATED 2024)">
            <a:extLst>
              <a:ext uri="{FF2B5EF4-FFF2-40B4-BE49-F238E27FC236}">
                <a16:creationId xmlns:a16="http://schemas.microsoft.com/office/drawing/2014/main" id="{48A755F9-4361-46DE-35DA-07A29B27BE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71912" y="2839349"/>
            <a:ext cx="3935264" cy="2862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42053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advClick="0" advTm="8000">
        <p15:prstTrans prst="origami"/>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6" presetClass="emph" presetSubtype="0" fill="hold" grpId="0" nodeType="withEffect">
                                  <p:stCondLst>
                                    <p:cond delay="0"/>
                                  </p:stCondLst>
                                  <p:iterate type="lt">
                                    <p:tmPct val="4000"/>
                                  </p:iterate>
                                  <p:childTnLst>
                                    <p:set>
                                      <p:cBhvr override="childStyle">
                                        <p:cTn id="22" dur="500" fill="hold"/>
                                        <p:tgtEl>
                                          <p:spTgt spid="4"/>
                                        </p:tgtEl>
                                        <p:attrNameLst>
                                          <p:attrName>style.color</p:attrName>
                                        </p:attrNameLst>
                                      </p:cBhvr>
                                      <p:to>
                                        <p:clrVal>
                                          <a:srgbClr val="A93023"/>
                                        </p:clrVal>
                                      </p:to>
                                    </p:set>
                                    <p:set>
                                      <p:cBhvr>
                                        <p:cTn id="23" dur="500" fill="hold"/>
                                        <p:tgtEl>
                                          <p:spTgt spid="4"/>
                                        </p:tgtEl>
                                        <p:attrNameLst>
                                          <p:attrName>fillcolor</p:attrName>
                                        </p:attrNameLst>
                                      </p:cBhvr>
                                      <p:to>
                                        <p:clrVal>
                                          <a:srgbClr val="A93023"/>
                                        </p:clrVal>
                                      </p:to>
                                    </p:set>
                                    <p:set>
                                      <p:cBhvr>
                                        <p:cTn id="24" dur="500" fill="hold"/>
                                        <p:tgtEl>
                                          <p:spTgt spid="4"/>
                                        </p:tgtEl>
                                        <p:attrNameLst>
                                          <p:attrName>fill.type</p:attrName>
                                        </p:attrNameLst>
                                      </p:cBhvr>
                                      <p:to>
                                        <p:strVal val="solid"/>
                                      </p:to>
                                    </p:set>
                                  </p:childTnLst>
                                </p:cTn>
                              </p:par>
                              <p:par>
                                <p:cTn id="25" presetID="2" presetClass="entr" presetSubtype="4" fill="hold" nodeType="withEffect">
                                  <p:stCondLst>
                                    <p:cond delay="0"/>
                                  </p:stCondLst>
                                  <p:childTnLst>
                                    <p:set>
                                      <p:cBhvr>
                                        <p:cTn id="26" dur="1" fill="hold">
                                          <p:stCondLst>
                                            <p:cond delay="0"/>
                                          </p:stCondLst>
                                        </p:cTn>
                                        <p:tgtEl>
                                          <p:spTgt spid="1028"/>
                                        </p:tgtEl>
                                        <p:attrNameLst>
                                          <p:attrName>style.visibility</p:attrName>
                                        </p:attrNameLst>
                                      </p:cBhvr>
                                      <p:to>
                                        <p:strVal val="visible"/>
                                      </p:to>
                                    </p:set>
                                    <p:anim calcmode="lin" valueType="num">
                                      <p:cBhvr additive="base">
                                        <p:cTn id="27" dur="1000" fill="hold"/>
                                        <p:tgtEl>
                                          <p:spTgt spid="1028"/>
                                        </p:tgtEl>
                                        <p:attrNameLst>
                                          <p:attrName>ppt_x</p:attrName>
                                        </p:attrNameLst>
                                      </p:cBhvr>
                                      <p:tavLst>
                                        <p:tav tm="0">
                                          <p:val>
                                            <p:strVal val="#ppt_x"/>
                                          </p:val>
                                        </p:tav>
                                        <p:tav tm="100000">
                                          <p:val>
                                            <p:strVal val="#ppt_x"/>
                                          </p:val>
                                        </p:tav>
                                      </p:tavLst>
                                    </p:anim>
                                    <p:anim calcmode="lin" valueType="num">
                                      <p:cBhvr additive="base">
                                        <p:cTn id="28" dur="10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8FFF9F-790B-E177-9058-02C5F056111E}"/>
              </a:ext>
            </a:extLst>
          </p:cNvPr>
          <p:cNvSpPr txBox="1"/>
          <p:nvPr/>
        </p:nvSpPr>
        <p:spPr>
          <a:xfrm>
            <a:off x="1863306" y="474453"/>
            <a:ext cx="9868619" cy="707886"/>
          </a:xfrm>
          <a:prstGeom prst="rect">
            <a:avLst/>
          </a:prstGeom>
          <a:noFill/>
        </p:spPr>
        <p:txBody>
          <a:bodyPr wrap="square" rtlCol="0">
            <a:spAutoFit/>
          </a:bodyPr>
          <a:lstStyle/>
          <a:p>
            <a:r>
              <a:rPr lang="en-IN" sz="4000" b="1" dirty="0">
                <a:latin typeface="Algerian" panose="04020705040A02060702" pitchFamily="82" charset="0"/>
              </a:rPr>
              <a:t>Places to visit in </a:t>
            </a:r>
            <a:r>
              <a:rPr lang="en-IN" sz="4000" b="1" dirty="0" err="1">
                <a:latin typeface="Algerian" panose="04020705040A02060702" pitchFamily="82" charset="0"/>
              </a:rPr>
              <a:t>rajasthan</a:t>
            </a:r>
            <a:endParaRPr lang="en-IN" sz="4000" b="1" dirty="0">
              <a:latin typeface="Algerian" panose="04020705040A02060702" pitchFamily="82" charset="0"/>
            </a:endParaRPr>
          </a:p>
        </p:txBody>
      </p:sp>
      <p:sp>
        <p:nvSpPr>
          <p:cNvPr id="3" name="TextBox 2">
            <a:extLst>
              <a:ext uri="{FF2B5EF4-FFF2-40B4-BE49-F238E27FC236}">
                <a16:creationId xmlns:a16="http://schemas.microsoft.com/office/drawing/2014/main" id="{073477F0-FD9B-C3C0-6B59-CAD0DBCCA0A7}"/>
              </a:ext>
            </a:extLst>
          </p:cNvPr>
          <p:cNvSpPr txBox="1"/>
          <p:nvPr/>
        </p:nvSpPr>
        <p:spPr>
          <a:xfrm>
            <a:off x="1725283" y="1966823"/>
            <a:ext cx="10006642" cy="3170099"/>
          </a:xfrm>
          <a:prstGeom prst="rect">
            <a:avLst/>
          </a:prstGeom>
          <a:noFill/>
        </p:spPr>
        <p:txBody>
          <a:bodyPr wrap="square" rtlCol="0">
            <a:spAutoFit/>
          </a:bodyPr>
          <a:lstStyle/>
          <a:p>
            <a:pPr marL="285750" indent="-285750">
              <a:buFont typeface="Wingdings" panose="05000000000000000000" pitchFamily="2" charset="2"/>
              <a:buChar char="Ø"/>
            </a:pPr>
            <a:r>
              <a:rPr lang="en-IN" sz="4000" b="1" dirty="0">
                <a:solidFill>
                  <a:srgbClr val="1F1F1F"/>
                </a:solidFill>
                <a:latin typeface="Algerian" panose="04020705040A02060702" pitchFamily="82" charset="0"/>
              </a:rPr>
              <a:t>Jaipur </a:t>
            </a:r>
          </a:p>
          <a:p>
            <a:pPr marL="285750" indent="-285750">
              <a:buFont typeface="Wingdings" panose="05000000000000000000" pitchFamily="2" charset="2"/>
              <a:buChar char="Ø"/>
            </a:pPr>
            <a:r>
              <a:rPr lang="en-IN" sz="4000" b="1" dirty="0">
                <a:solidFill>
                  <a:srgbClr val="1F1F1F"/>
                </a:solidFill>
                <a:latin typeface="Algerian" panose="04020705040A02060702" pitchFamily="82" charset="0"/>
              </a:rPr>
              <a:t>Udaipur</a:t>
            </a:r>
          </a:p>
          <a:p>
            <a:pPr marL="285750" indent="-285750">
              <a:buFont typeface="Wingdings" panose="05000000000000000000" pitchFamily="2" charset="2"/>
              <a:buChar char="Ø"/>
            </a:pPr>
            <a:r>
              <a:rPr lang="en-IN" sz="4000" b="1" dirty="0">
                <a:solidFill>
                  <a:srgbClr val="1F1F1F"/>
                </a:solidFill>
                <a:latin typeface="Algerian" panose="04020705040A02060702" pitchFamily="82" charset="0"/>
              </a:rPr>
              <a:t>Jodhpur</a:t>
            </a:r>
          </a:p>
          <a:p>
            <a:pPr marL="285750" indent="-285750">
              <a:buFont typeface="Wingdings" panose="05000000000000000000" pitchFamily="2" charset="2"/>
              <a:buChar char="Ø"/>
            </a:pPr>
            <a:r>
              <a:rPr lang="en-IN" sz="4000" b="1" dirty="0">
                <a:solidFill>
                  <a:srgbClr val="1F1F1F"/>
                </a:solidFill>
                <a:latin typeface="Algerian" panose="04020705040A02060702" pitchFamily="82" charset="0"/>
              </a:rPr>
              <a:t>Jaisalmer</a:t>
            </a:r>
          </a:p>
          <a:p>
            <a:pPr marL="285750" indent="-285750">
              <a:buFont typeface="Wingdings" panose="05000000000000000000" pitchFamily="2" charset="2"/>
              <a:buChar char="Ø"/>
            </a:pPr>
            <a:r>
              <a:rPr lang="en-IN" sz="4000" b="1" dirty="0" err="1">
                <a:solidFill>
                  <a:srgbClr val="1F1F1F"/>
                </a:solidFill>
                <a:latin typeface="Algerian" panose="04020705040A02060702" pitchFamily="82" charset="0"/>
              </a:rPr>
              <a:t>Mehrangarh</a:t>
            </a:r>
            <a:r>
              <a:rPr lang="en-IN" sz="4000" b="1" dirty="0">
                <a:solidFill>
                  <a:srgbClr val="1F1F1F"/>
                </a:solidFill>
                <a:latin typeface="Algerian" panose="04020705040A02060702" pitchFamily="82" charset="0"/>
              </a:rPr>
              <a:t> fort</a:t>
            </a:r>
          </a:p>
        </p:txBody>
      </p:sp>
    </p:spTree>
    <p:extLst>
      <p:ext uri="{BB962C8B-B14F-4D97-AF65-F5344CB8AC3E}">
        <p14:creationId xmlns:p14="http://schemas.microsoft.com/office/powerpoint/2010/main" val="2463286974"/>
      </p:ext>
    </p:extLst>
  </p:cSld>
  <p:clrMapOvr>
    <a:masterClrMapping/>
  </p:clrMapOvr>
  <p:transition spd="slow" advClick="0" advTm="8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250"/>
                                        <p:tgtEl>
                                          <p:spTgt spid="2"/>
                                        </p:tgtEl>
                                      </p:cBhvr>
                                    </p:animEffect>
                                  </p:childTnLst>
                                </p:cTn>
                              </p:par>
                              <p:par>
                                <p:cTn id="8" presetID="1" presetClass="entr" presetSubtype="0" fill="hold" grpId="0" nodeType="withEffect">
                                  <p:stCondLst>
                                    <p:cond delay="0"/>
                                  </p:stCondLst>
                                  <p:childTnLst>
                                    <p:set>
                                      <p:cBhvr>
                                        <p:cTn id="9"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FF7F3-EC0E-0FB9-C907-6D14ACC5EBE9}"/>
              </a:ext>
            </a:extLst>
          </p:cNvPr>
          <p:cNvSpPr>
            <a:spLocks noGrp="1"/>
          </p:cNvSpPr>
          <p:nvPr>
            <p:ph type="title"/>
          </p:nvPr>
        </p:nvSpPr>
        <p:spPr>
          <a:xfrm>
            <a:off x="2173856" y="314865"/>
            <a:ext cx="9009990" cy="1177506"/>
          </a:xfrm>
        </p:spPr>
        <p:txBody>
          <a:bodyPr>
            <a:normAutofit/>
          </a:bodyPr>
          <a:lstStyle/>
          <a:p>
            <a:r>
              <a:rPr lang="en-IN" sz="4800" b="1" dirty="0">
                <a:latin typeface="Algerian" panose="04020705040A02060702" pitchFamily="82" charset="0"/>
              </a:rPr>
              <a:t>Jaipur </a:t>
            </a:r>
          </a:p>
        </p:txBody>
      </p:sp>
      <p:sp>
        <p:nvSpPr>
          <p:cNvPr id="3" name="TextBox 2">
            <a:extLst>
              <a:ext uri="{FF2B5EF4-FFF2-40B4-BE49-F238E27FC236}">
                <a16:creationId xmlns:a16="http://schemas.microsoft.com/office/drawing/2014/main" id="{46CCE854-C949-5F3E-404B-55AF6A2F6C0E}"/>
              </a:ext>
            </a:extLst>
          </p:cNvPr>
          <p:cNvSpPr txBox="1"/>
          <p:nvPr/>
        </p:nvSpPr>
        <p:spPr>
          <a:xfrm>
            <a:off x="3755257" y="16747766"/>
            <a:ext cx="142071" cy="102889705"/>
          </a:xfrm>
          <a:prstGeom prst="rect">
            <a:avLst/>
          </a:prstGeom>
          <a:noFill/>
        </p:spPr>
        <p:txBody>
          <a:bodyPr wrap="square" rtlCol="0">
            <a:spAutoFit/>
          </a:bodyPr>
          <a:lstStyle/>
          <a:p>
            <a:r>
              <a:rPr lang="en-US" sz="2000" b="1" i="0" dirty="0">
                <a:solidFill>
                  <a:srgbClr val="474747"/>
                </a:solidFill>
                <a:effectLst/>
                <a:latin typeface="Arial" panose="020B0604020202020204" pitchFamily="34" charset="0"/>
              </a:rPr>
              <a:t>Jaipur is the capital of India’s Rajasthan state. It evokes the royal family that once ruled the region and that, in 1727, founded what is now called the Old City, or “Pink City” for its trademark building color. At the center of its stately street grid (notable in India) stands the opulent, colonnaded City Palace complex. With gardens, courtyards and museums, part of it is still a royal residence. </a:t>
            </a:r>
            <a:endParaRPr lang="en-IN" sz="2000" b="1" dirty="0"/>
          </a:p>
        </p:txBody>
      </p:sp>
      <p:pic>
        <p:nvPicPr>
          <p:cNvPr id="3074" name="Picture 2" descr="1-Day Jaipur Sightseeing | Best One Day Tour | JCR Cab">
            <a:extLst>
              <a:ext uri="{FF2B5EF4-FFF2-40B4-BE49-F238E27FC236}">
                <a16:creationId xmlns:a16="http://schemas.microsoft.com/office/drawing/2014/main" id="{129D77BA-D134-BC12-6641-B2EA0A0543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5321" y="2091906"/>
            <a:ext cx="4203471" cy="35433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D415304-F28F-5345-632D-C2074A92BB2A}"/>
              </a:ext>
            </a:extLst>
          </p:cNvPr>
          <p:cNvSpPr txBox="1"/>
          <p:nvPr/>
        </p:nvSpPr>
        <p:spPr>
          <a:xfrm>
            <a:off x="1766609" y="1662978"/>
            <a:ext cx="4912242" cy="4401205"/>
          </a:xfrm>
          <a:prstGeom prst="rect">
            <a:avLst/>
          </a:prstGeom>
          <a:noFill/>
        </p:spPr>
        <p:txBody>
          <a:bodyPr wrap="square" rtlCol="0">
            <a:spAutoFit/>
          </a:bodyPr>
          <a:lstStyle/>
          <a:p>
            <a:r>
              <a:rPr lang="en-US" sz="2800" b="1" i="0" dirty="0">
                <a:solidFill>
                  <a:srgbClr val="474747"/>
                </a:solidFill>
                <a:effectLst/>
                <a:latin typeface="Algerian" panose="04020705040A02060702" pitchFamily="82" charset="0"/>
              </a:rPr>
              <a:t>Jaipur is the capital of India’s Rajasthan state. It evokes the royal family that once ruled the region and that, in 1727, founded what is now called the Old City, or “Pink City” for its trademark building color.</a:t>
            </a:r>
            <a:endParaRPr lang="en-IN" sz="2800" b="1" dirty="0">
              <a:latin typeface="Algerian" panose="04020705040A02060702" pitchFamily="82" charset="0"/>
            </a:endParaRPr>
          </a:p>
        </p:txBody>
      </p:sp>
    </p:spTree>
    <p:extLst>
      <p:ext uri="{BB962C8B-B14F-4D97-AF65-F5344CB8AC3E}">
        <p14:creationId xmlns:p14="http://schemas.microsoft.com/office/powerpoint/2010/main" val="3121897982"/>
      </p:ext>
    </p:extLst>
  </p:cSld>
  <p:clrMapOvr>
    <a:masterClrMapping/>
  </p:clrMapOvr>
  <mc:AlternateContent xmlns:mc="http://schemas.openxmlformats.org/markup-compatibility/2006" xmlns:p14="http://schemas.microsoft.com/office/powerpoint/2010/main">
    <mc:Choice Requires="p14">
      <p:transition spd="slow" p14:dur="1600" advClick="0" advTm="8000">
        <p14:prism isContent="1" isInverted="1"/>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725">
                                          <p:stCondLst>
                                            <p:cond delay="0"/>
                                          </p:stCondLst>
                                        </p:cTn>
                                        <p:tgtEl>
                                          <p:spTgt spid="2"/>
                                        </p:tgtEl>
                                      </p:cBhvr>
                                    </p:animEffect>
                                    <p:anim calcmode="lin" valueType="num">
                                      <p:cBhvr>
                                        <p:cTn id="8" dur="2278"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830"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830" tmFilter="0, 0; 0.125,0.2665; 0.25,0.4; 0.375,0.465; 0.5,0.5;  0.625,0.535; 0.75,0.6; 0.875,0.7335; 1,1">
                                          <p:stCondLst>
                                            <p:cond delay="830"/>
                                          </p:stCondLst>
                                        </p:cTn>
                                        <p:tgtEl>
                                          <p:spTgt spid="2"/>
                                        </p:tgtEl>
                                        <p:attrNameLst>
                                          <p:attrName>ppt_y</p:attrName>
                                        </p:attrNameLst>
                                      </p:cBhvr>
                                      <p:tavLst>
                                        <p:tav tm="0" fmla="#ppt_y-sin(pi*$)/9">
                                          <p:val>
                                            <p:fltVal val="0"/>
                                          </p:val>
                                        </p:tav>
                                        <p:tav tm="100000">
                                          <p:val>
                                            <p:fltVal val="1"/>
                                          </p:val>
                                        </p:tav>
                                      </p:tavLst>
                                    </p:anim>
                                    <p:anim calcmode="lin" valueType="num">
                                      <p:cBhvr>
                                        <p:cTn id="11" dur="415" tmFilter="0, 0; 0.125,0.2665; 0.25,0.4; 0.375,0.465; 0.5,0.5;  0.625,0.535; 0.75,0.6; 0.875,0.7335; 1,1">
                                          <p:stCondLst>
                                            <p:cond delay="1655"/>
                                          </p:stCondLst>
                                        </p:cTn>
                                        <p:tgtEl>
                                          <p:spTgt spid="2"/>
                                        </p:tgtEl>
                                        <p:attrNameLst>
                                          <p:attrName>ppt_y</p:attrName>
                                        </p:attrNameLst>
                                      </p:cBhvr>
                                      <p:tavLst>
                                        <p:tav tm="0" fmla="#ppt_y-sin(pi*$)/27">
                                          <p:val>
                                            <p:fltVal val="0"/>
                                          </p:val>
                                        </p:tav>
                                        <p:tav tm="100000">
                                          <p:val>
                                            <p:fltVal val="1"/>
                                          </p:val>
                                        </p:tav>
                                      </p:tavLst>
                                    </p:anim>
                                    <p:anim calcmode="lin" valueType="num">
                                      <p:cBhvr>
                                        <p:cTn id="12" dur="205" tmFilter="0, 0; 0.125,0.2665; 0.25,0.4; 0.375,0.465; 0.5,0.5;  0.625,0.535; 0.75,0.6; 0.875,0.7335; 1,1">
                                          <p:stCondLst>
                                            <p:cond delay="2070"/>
                                          </p:stCondLst>
                                        </p:cTn>
                                        <p:tgtEl>
                                          <p:spTgt spid="2"/>
                                        </p:tgtEl>
                                        <p:attrNameLst>
                                          <p:attrName>ppt_y</p:attrName>
                                        </p:attrNameLst>
                                      </p:cBhvr>
                                      <p:tavLst>
                                        <p:tav tm="0" fmla="#ppt_y-sin(pi*$)/81">
                                          <p:val>
                                            <p:fltVal val="0"/>
                                          </p:val>
                                        </p:tav>
                                        <p:tav tm="100000">
                                          <p:val>
                                            <p:fltVal val="1"/>
                                          </p:val>
                                        </p:tav>
                                      </p:tavLst>
                                    </p:anim>
                                    <p:animScale>
                                      <p:cBhvr>
                                        <p:cTn id="13" dur="33">
                                          <p:stCondLst>
                                            <p:cond delay="812"/>
                                          </p:stCondLst>
                                        </p:cTn>
                                        <p:tgtEl>
                                          <p:spTgt spid="2"/>
                                        </p:tgtEl>
                                      </p:cBhvr>
                                      <p:to x="100000" y="60000"/>
                                    </p:animScale>
                                    <p:animScale>
                                      <p:cBhvr>
                                        <p:cTn id="14" dur="207" decel="50000">
                                          <p:stCondLst>
                                            <p:cond delay="845"/>
                                          </p:stCondLst>
                                        </p:cTn>
                                        <p:tgtEl>
                                          <p:spTgt spid="2"/>
                                        </p:tgtEl>
                                      </p:cBhvr>
                                      <p:to x="100000" y="100000"/>
                                    </p:animScale>
                                    <p:animScale>
                                      <p:cBhvr>
                                        <p:cTn id="15" dur="33">
                                          <p:stCondLst>
                                            <p:cond delay="1640"/>
                                          </p:stCondLst>
                                        </p:cTn>
                                        <p:tgtEl>
                                          <p:spTgt spid="2"/>
                                        </p:tgtEl>
                                      </p:cBhvr>
                                      <p:to x="100000" y="80000"/>
                                    </p:animScale>
                                    <p:animScale>
                                      <p:cBhvr>
                                        <p:cTn id="16" dur="207" decel="50000">
                                          <p:stCondLst>
                                            <p:cond delay="1673"/>
                                          </p:stCondLst>
                                        </p:cTn>
                                        <p:tgtEl>
                                          <p:spTgt spid="2"/>
                                        </p:tgtEl>
                                      </p:cBhvr>
                                      <p:to x="100000" y="100000"/>
                                    </p:animScale>
                                    <p:animScale>
                                      <p:cBhvr>
                                        <p:cTn id="17" dur="33">
                                          <p:stCondLst>
                                            <p:cond delay="2052"/>
                                          </p:stCondLst>
                                        </p:cTn>
                                        <p:tgtEl>
                                          <p:spTgt spid="2"/>
                                        </p:tgtEl>
                                      </p:cBhvr>
                                      <p:to x="100000" y="90000"/>
                                    </p:animScale>
                                    <p:animScale>
                                      <p:cBhvr>
                                        <p:cTn id="18" dur="207" decel="50000">
                                          <p:stCondLst>
                                            <p:cond delay="2085"/>
                                          </p:stCondLst>
                                        </p:cTn>
                                        <p:tgtEl>
                                          <p:spTgt spid="2"/>
                                        </p:tgtEl>
                                      </p:cBhvr>
                                      <p:to x="100000" y="100000"/>
                                    </p:animScale>
                                    <p:animScale>
                                      <p:cBhvr>
                                        <p:cTn id="19" dur="33">
                                          <p:stCondLst>
                                            <p:cond delay="2260"/>
                                          </p:stCondLst>
                                        </p:cTn>
                                        <p:tgtEl>
                                          <p:spTgt spid="2"/>
                                        </p:tgtEl>
                                      </p:cBhvr>
                                      <p:to x="100000" y="95000"/>
                                    </p:animScale>
                                    <p:animScale>
                                      <p:cBhvr>
                                        <p:cTn id="20" dur="207" decel="50000">
                                          <p:stCondLst>
                                            <p:cond delay="2293"/>
                                          </p:stCondLst>
                                        </p:cTn>
                                        <p:tgtEl>
                                          <p:spTgt spid="2"/>
                                        </p:tgtEl>
                                      </p:cBhvr>
                                      <p:to x="100000" y="100000"/>
                                    </p:animScale>
                                  </p:childTnLst>
                                </p:cTn>
                              </p:par>
                              <p:par>
                                <p:cTn id="21" presetID="14" presetClass="entr" presetSubtype="1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randombar(horizontal)">
                                      <p:cBhvr>
                                        <p:cTn id="23" dur="500"/>
                                        <p:tgtEl>
                                          <p:spTgt spid="4"/>
                                        </p:tgtEl>
                                      </p:cBhvr>
                                    </p:animEffect>
                                  </p:childTnLst>
                                </p:cTn>
                              </p:par>
                              <p:par>
                                <p:cTn id="24" presetID="26" presetClass="entr" presetSubtype="0" fill="hold" nodeType="withEffect">
                                  <p:stCondLst>
                                    <p:cond delay="0"/>
                                  </p:stCondLst>
                                  <p:childTnLst>
                                    <p:set>
                                      <p:cBhvr>
                                        <p:cTn id="25" dur="1" fill="hold">
                                          <p:stCondLst>
                                            <p:cond delay="0"/>
                                          </p:stCondLst>
                                        </p:cTn>
                                        <p:tgtEl>
                                          <p:spTgt spid="3074"/>
                                        </p:tgtEl>
                                        <p:attrNameLst>
                                          <p:attrName>style.visibility</p:attrName>
                                        </p:attrNameLst>
                                      </p:cBhvr>
                                      <p:to>
                                        <p:strVal val="visible"/>
                                      </p:to>
                                    </p:set>
                                    <p:animEffect transition="in" filter="wipe(down)">
                                      <p:cBhvr>
                                        <p:cTn id="26" dur="580">
                                          <p:stCondLst>
                                            <p:cond delay="0"/>
                                          </p:stCondLst>
                                        </p:cTn>
                                        <p:tgtEl>
                                          <p:spTgt spid="3074"/>
                                        </p:tgtEl>
                                      </p:cBhvr>
                                    </p:animEffect>
                                    <p:anim calcmode="lin" valueType="num">
                                      <p:cBhvr>
                                        <p:cTn id="27"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28"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29"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30"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31"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32" dur="26">
                                          <p:stCondLst>
                                            <p:cond delay="650"/>
                                          </p:stCondLst>
                                        </p:cTn>
                                        <p:tgtEl>
                                          <p:spTgt spid="3074"/>
                                        </p:tgtEl>
                                      </p:cBhvr>
                                      <p:to x="100000" y="60000"/>
                                    </p:animScale>
                                    <p:animScale>
                                      <p:cBhvr>
                                        <p:cTn id="33" dur="166" decel="50000">
                                          <p:stCondLst>
                                            <p:cond delay="676"/>
                                          </p:stCondLst>
                                        </p:cTn>
                                        <p:tgtEl>
                                          <p:spTgt spid="3074"/>
                                        </p:tgtEl>
                                      </p:cBhvr>
                                      <p:to x="100000" y="100000"/>
                                    </p:animScale>
                                    <p:animScale>
                                      <p:cBhvr>
                                        <p:cTn id="34" dur="26">
                                          <p:stCondLst>
                                            <p:cond delay="1312"/>
                                          </p:stCondLst>
                                        </p:cTn>
                                        <p:tgtEl>
                                          <p:spTgt spid="3074"/>
                                        </p:tgtEl>
                                      </p:cBhvr>
                                      <p:to x="100000" y="80000"/>
                                    </p:animScale>
                                    <p:animScale>
                                      <p:cBhvr>
                                        <p:cTn id="35" dur="166" decel="50000">
                                          <p:stCondLst>
                                            <p:cond delay="1338"/>
                                          </p:stCondLst>
                                        </p:cTn>
                                        <p:tgtEl>
                                          <p:spTgt spid="3074"/>
                                        </p:tgtEl>
                                      </p:cBhvr>
                                      <p:to x="100000" y="100000"/>
                                    </p:animScale>
                                    <p:animScale>
                                      <p:cBhvr>
                                        <p:cTn id="36" dur="26">
                                          <p:stCondLst>
                                            <p:cond delay="1642"/>
                                          </p:stCondLst>
                                        </p:cTn>
                                        <p:tgtEl>
                                          <p:spTgt spid="3074"/>
                                        </p:tgtEl>
                                      </p:cBhvr>
                                      <p:to x="100000" y="90000"/>
                                    </p:animScale>
                                    <p:animScale>
                                      <p:cBhvr>
                                        <p:cTn id="37" dur="166" decel="50000">
                                          <p:stCondLst>
                                            <p:cond delay="1668"/>
                                          </p:stCondLst>
                                        </p:cTn>
                                        <p:tgtEl>
                                          <p:spTgt spid="3074"/>
                                        </p:tgtEl>
                                      </p:cBhvr>
                                      <p:to x="100000" y="100000"/>
                                    </p:animScale>
                                    <p:animScale>
                                      <p:cBhvr>
                                        <p:cTn id="38" dur="26">
                                          <p:stCondLst>
                                            <p:cond delay="1808"/>
                                          </p:stCondLst>
                                        </p:cTn>
                                        <p:tgtEl>
                                          <p:spTgt spid="3074"/>
                                        </p:tgtEl>
                                      </p:cBhvr>
                                      <p:to x="100000" y="95000"/>
                                    </p:animScale>
                                    <p:animScale>
                                      <p:cBhvr>
                                        <p:cTn id="39" dur="166" decel="50000">
                                          <p:stCondLst>
                                            <p:cond delay="1834"/>
                                          </p:stCondLst>
                                        </p:cTn>
                                        <p:tgtEl>
                                          <p:spTgt spid="307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AD81A-C74F-5301-0AC7-F371C4C3A794}"/>
              </a:ext>
            </a:extLst>
          </p:cNvPr>
          <p:cNvSpPr>
            <a:spLocks noGrp="1"/>
          </p:cNvSpPr>
          <p:nvPr>
            <p:ph type="title"/>
          </p:nvPr>
        </p:nvSpPr>
        <p:spPr>
          <a:xfrm>
            <a:off x="2179674" y="377456"/>
            <a:ext cx="8846290" cy="1408814"/>
          </a:xfrm>
        </p:spPr>
        <p:txBody>
          <a:bodyPr>
            <a:normAutofit/>
          </a:bodyPr>
          <a:lstStyle/>
          <a:p>
            <a:r>
              <a:rPr lang="en-IN" sz="6000" b="1" dirty="0">
                <a:latin typeface="Algerian" panose="04020705040A02060702" pitchFamily="82" charset="0"/>
              </a:rPr>
              <a:t>Udaipur </a:t>
            </a:r>
          </a:p>
        </p:txBody>
      </p:sp>
      <p:sp>
        <p:nvSpPr>
          <p:cNvPr id="3" name="TextBox 2">
            <a:extLst>
              <a:ext uri="{FF2B5EF4-FFF2-40B4-BE49-F238E27FC236}">
                <a16:creationId xmlns:a16="http://schemas.microsoft.com/office/drawing/2014/main" id="{AE441471-1001-F61C-185C-8C8A7FB33E81}"/>
              </a:ext>
            </a:extLst>
          </p:cNvPr>
          <p:cNvSpPr txBox="1"/>
          <p:nvPr/>
        </p:nvSpPr>
        <p:spPr>
          <a:xfrm>
            <a:off x="1552353" y="1786270"/>
            <a:ext cx="5571461" cy="4401205"/>
          </a:xfrm>
          <a:prstGeom prst="rect">
            <a:avLst/>
          </a:prstGeom>
          <a:noFill/>
        </p:spPr>
        <p:txBody>
          <a:bodyPr wrap="square" rtlCol="0">
            <a:spAutoFit/>
          </a:bodyPr>
          <a:lstStyle/>
          <a:p>
            <a:r>
              <a:rPr lang="en-US" sz="2800" i="0" dirty="0">
                <a:solidFill>
                  <a:srgbClr val="474747"/>
                </a:solidFill>
                <a:effectLst/>
                <a:latin typeface="Algerian" panose="04020705040A02060702" pitchFamily="82" charset="0"/>
              </a:rPr>
              <a:t>Udaipur, formerly the capital of the Mewar Kingdom, is a city in the western Indian state of Rajasthan. Founded by Maharana </a:t>
            </a:r>
            <a:r>
              <a:rPr lang="en-US" sz="2800" i="0" dirty="0" err="1">
                <a:solidFill>
                  <a:srgbClr val="474747"/>
                </a:solidFill>
                <a:effectLst/>
                <a:latin typeface="Algerian" panose="04020705040A02060702" pitchFamily="82" charset="0"/>
              </a:rPr>
              <a:t>Udai</a:t>
            </a:r>
            <a:r>
              <a:rPr lang="en-US" sz="2800" i="0" dirty="0">
                <a:solidFill>
                  <a:srgbClr val="474747"/>
                </a:solidFill>
                <a:effectLst/>
                <a:latin typeface="Algerian" panose="04020705040A02060702" pitchFamily="82" charset="0"/>
              </a:rPr>
              <a:t> Singh II in 1559, it’s set around a series of artificial lakes and is known for its lavish royal residences. </a:t>
            </a:r>
            <a:endParaRPr lang="en-IN" sz="2800" dirty="0">
              <a:latin typeface="Algerian" panose="04020705040A02060702" pitchFamily="82" charset="0"/>
            </a:endParaRPr>
          </a:p>
        </p:txBody>
      </p:sp>
      <p:pic>
        <p:nvPicPr>
          <p:cNvPr id="1026" name="Picture 2" descr="Udaipur | Rajasthan, Lakes, Palaces, &amp; Map | Britannica">
            <a:extLst>
              <a:ext uri="{FF2B5EF4-FFF2-40B4-BE49-F238E27FC236}">
                <a16:creationId xmlns:a16="http://schemas.microsoft.com/office/drawing/2014/main" id="{6D8A126C-F26C-9548-E46C-74A5A3DD7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6856" y="2052084"/>
            <a:ext cx="4455043" cy="4135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871190"/>
      </p:ext>
    </p:extLst>
  </p:cSld>
  <p:clrMapOvr>
    <a:masterClrMapping/>
  </p:clrMapOvr>
  <mc:AlternateContent xmlns:mc="http://schemas.openxmlformats.org/markup-compatibility/2006" xmlns:p14="http://schemas.microsoft.com/office/powerpoint/2010/main">
    <mc:Choice Requires="p14">
      <p:transition spd="slow" p14:dur="3000" advClick="0" advTm="8000">
        <p14:shred/>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45"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anim calcmode="lin" valueType="num">
                                      <p:cBhvr>
                                        <p:cTn id="11" dur="2000" fill="hold"/>
                                        <p:tgtEl>
                                          <p:spTgt spid="3"/>
                                        </p:tgtEl>
                                        <p:attrNameLst>
                                          <p:attrName>ppt_w</p:attrName>
                                        </p:attrNameLst>
                                      </p:cBhvr>
                                      <p:tavLst>
                                        <p:tav tm="0" fmla="#ppt_w*sin(2.5*pi*$)">
                                          <p:val>
                                            <p:fltVal val="0"/>
                                          </p:val>
                                        </p:tav>
                                        <p:tav tm="100000">
                                          <p:val>
                                            <p:fltVal val="1"/>
                                          </p:val>
                                        </p:tav>
                                      </p:tavLst>
                                    </p:anim>
                                    <p:anim calcmode="lin" valueType="num">
                                      <p:cBhvr>
                                        <p:cTn id="12" dur="2000" fill="hold"/>
                                        <p:tgtEl>
                                          <p:spTgt spid="3"/>
                                        </p:tgtEl>
                                        <p:attrNameLst>
                                          <p:attrName>ppt_h</p:attrName>
                                        </p:attrNameLst>
                                      </p:cBhvr>
                                      <p:tavLst>
                                        <p:tav tm="0">
                                          <p:val>
                                            <p:strVal val="#ppt_h"/>
                                          </p:val>
                                        </p:tav>
                                        <p:tav tm="100000">
                                          <p:val>
                                            <p:strVal val="#ppt_h"/>
                                          </p:val>
                                        </p:tav>
                                      </p:tavLst>
                                    </p:anim>
                                  </p:childTnLst>
                                </p:cTn>
                              </p:par>
                              <p:par>
                                <p:cTn id="13" presetID="26" presetClass="entr" presetSubtype="0"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wipe(down)">
                                      <p:cBhvr>
                                        <p:cTn id="15" dur="580">
                                          <p:stCondLst>
                                            <p:cond delay="0"/>
                                          </p:stCondLst>
                                        </p:cTn>
                                        <p:tgtEl>
                                          <p:spTgt spid="1026"/>
                                        </p:tgtEl>
                                      </p:cBhvr>
                                    </p:animEffect>
                                    <p:anim calcmode="lin" valueType="num">
                                      <p:cBhvr>
                                        <p:cTn id="16"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21" dur="26">
                                          <p:stCondLst>
                                            <p:cond delay="650"/>
                                          </p:stCondLst>
                                        </p:cTn>
                                        <p:tgtEl>
                                          <p:spTgt spid="1026"/>
                                        </p:tgtEl>
                                      </p:cBhvr>
                                      <p:to x="100000" y="60000"/>
                                    </p:animScale>
                                    <p:animScale>
                                      <p:cBhvr>
                                        <p:cTn id="22" dur="166" decel="50000">
                                          <p:stCondLst>
                                            <p:cond delay="676"/>
                                          </p:stCondLst>
                                        </p:cTn>
                                        <p:tgtEl>
                                          <p:spTgt spid="1026"/>
                                        </p:tgtEl>
                                      </p:cBhvr>
                                      <p:to x="100000" y="100000"/>
                                    </p:animScale>
                                    <p:animScale>
                                      <p:cBhvr>
                                        <p:cTn id="23" dur="26">
                                          <p:stCondLst>
                                            <p:cond delay="1312"/>
                                          </p:stCondLst>
                                        </p:cTn>
                                        <p:tgtEl>
                                          <p:spTgt spid="1026"/>
                                        </p:tgtEl>
                                      </p:cBhvr>
                                      <p:to x="100000" y="80000"/>
                                    </p:animScale>
                                    <p:animScale>
                                      <p:cBhvr>
                                        <p:cTn id="24" dur="166" decel="50000">
                                          <p:stCondLst>
                                            <p:cond delay="1338"/>
                                          </p:stCondLst>
                                        </p:cTn>
                                        <p:tgtEl>
                                          <p:spTgt spid="1026"/>
                                        </p:tgtEl>
                                      </p:cBhvr>
                                      <p:to x="100000" y="100000"/>
                                    </p:animScale>
                                    <p:animScale>
                                      <p:cBhvr>
                                        <p:cTn id="25" dur="26">
                                          <p:stCondLst>
                                            <p:cond delay="1642"/>
                                          </p:stCondLst>
                                        </p:cTn>
                                        <p:tgtEl>
                                          <p:spTgt spid="1026"/>
                                        </p:tgtEl>
                                      </p:cBhvr>
                                      <p:to x="100000" y="90000"/>
                                    </p:animScale>
                                    <p:animScale>
                                      <p:cBhvr>
                                        <p:cTn id="26" dur="166" decel="50000">
                                          <p:stCondLst>
                                            <p:cond delay="1668"/>
                                          </p:stCondLst>
                                        </p:cTn>
                                        <p:tgtEl>
                                          <p:spTgt spid="1026"/>
                                        </p:tgtEl>
                                      </p:cBhvr>
                                      <p:to x="100000" y="100000"/>
                                    </p:animScale>
                                    <p:animScale>
                                      <p:cBhvr>
                                        <p:cTn id="27" dur="26">
                                          <p:stCondLst>
                                            <p:cond delay="1808"/>
                                          </p:stCondLst>
                                        </p:cTn>
                                        <p:tgtEl>
                                          <p:spTgt spid="1026"/>
                                        </p:tgtEl>
                                      </p:cBhvr>
                                      <p:to x="100000" y="95000"/>
                                    </p:animScale>
                                    <p:animScale>
                                      <p:cBhvr>
                                        <p:cTn id="28"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469ADBF-450F-49ED-2BE0-C3D040913716}"/>
              </a:ext>
            </a:extLst>
          </p:cNvPr>
          <p:cNvSpPr>
            <a:spLocks noGrp="1"/>
          </p:cNvSpPr>
          <p:nvPr>
            <p:ph type="title"/>
          </p:nvPr>
        </p:nvSpPr>
        <p:spPr>
          <a:xfrm>
            <a:off x="2626242" y="313661"/>
            <a:ext cx="8016948" cy="1334386"/>
          </a:xfrm>
        </p:spPr>
        <p:txBody>
          <a:bodyPr>
            <a:normAutofit/>
          </a:bodyPr>
          <a:lstStyle/>
          <a:p>
            <a:r>
              <a:rPr lang="en-IN" sz="4800" b="1" dirty="0">
                <a:latin typeface="Algerian" panose="04020705040A02060702" pitchFamily="82" charset="0"/>
              </a:rPr>
              <a:t>jodhpur</a:t>
            </a:r>
          </a:p>
        </p:txBody>
      </p:sp>
      <p:pic>
        <p:nvPicPr>
          <p:cNvPr id="2054" name="Picture 6" descr="Jodhpur - Wikipedia">
            <a:extLst>
              <a:ext uri="{FF2B5EF4-FFF2-40B4-BE49-F238E27FC236}">
                <a16:creationId xmlns:a16="http://schemas.microsoft.com/office/drawing/2014/main" id="{1388712D-5896-ABA4-5B68-9AE1B5183E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1525" y="1976054"/>
            <a:ext cx="4355473" cy="2905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A219FFF-9DBC-4D0D-99A4-7BE6376785D1}"/>
              </a:ext>
            </a:extLst>
          </p:cNvPr>
          <p:cNvSpPr txBox="1"/>
          <p:nvPr/>
        </p:nvSpPr>
        <p:spPr>
          <a:xfrm>
            <a:off x="1690577" y="1796903"/>
            <a:ext cx="5178056" cy="3416320"/>
          </a:xfrm>
          <a:prstGeom prst="rect">
            <a:avLst/>
          </a:prstGeom>
          <a:noFill/>
        </p:spPr>
        <p:txBody>
          <a:bodyPr wrap="square" rtlCol="0">
            <a:spAutoFit/>
          </a:bodyPr>
          <a:lstStyle/>
          <a:p>
            <a:r>
              <a:rPr lang="en-US" sz="2400" b="0" i="0" dirty="0">
                <a:solidFill>
                  <a:srgbClr val="474747"/>
                </a:solidFill>
                <a:effectLst/>
                <a:latin typeface="Algerian" panose="04020705040A02060702" pitchFamily="82" charset="0"/>
              </a:rPr>
              <a:t>Jodhpur is a city in the Thar Desert of the northwest Indian state of Rajasthan. Its 15th-century </a:t>
            </a:r>
            <a:r>
              <a:rPr lang="en-US" sz="2400" b="0" i="0" dirty="0" err="1">
                <a:solidFill>
                  <a:srgbClr val="474747"/>
                </a:solidFill>
                <a:effectLst/>
                <a:latin typeface="Algerian" panose="04020705040A02060702" pitchFamily="82" charset="0"/>
              </a:rPr>
              <a:t>Mehrangarh</a:t>
            </a:r>
            <a:r>
              <a:rPr lang="en-US" sz="2400" b="0" i="0" dirty="0">
                <a:solidFill>
                  <a:srgbClr val="474747"/>
                </a:solidFill>
                <a:effectLst/>
                <a:latin typeface="Algerian" panose="04020705040A02060702" pitchFamily="82" charset="0"/>
              </a:rPr>
              <a:t> Fort is a former palace that’s now a museum, displaying weapons, paintings and elaborate royal palanquins (sedan chairs).</a:t>
            </a:r>
            <a:endParaRPr lang="en-IN" sz="2400" dirty="0">
              <a:latin typeface="Algerian" panose="04020705040A02060702" pitchFamily="82" charset="0"/>
            </a:endParaRPr>
          </a:p>
        </p:txBody>
      </p:sp>
    </p:spTree>
    <p:extLst>
      <p:ext uri="{BB962C8B-B14F-4D97-AF65-F5344CB8AC3E}">
        <p14:creationId xmlns:p14="http://schemas.microsoft.com/office/powerpoint/2010/main" val="42407928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advClick="0" advTm="7000">
        <p15:prstTrans prst="drape"/>
      </p:transition>
    </mc:Choice>
    <mc:Fallback xmlns="">
      <p:transition spd="slow" advClick="0"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3"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
                                        <p:tgtEl>
                                          <p:spTgt spid="4"/>
                                        </p:tgtEl>
                                      </p:cBhvr>
                                    </p:animEffect>
                                    <p:anim calcmode="lin" valueType="num">
                                      <p:cBhvr>
                                        <p:cTn id="8" dur="400" fill="hold"/>
                                        <p:tgtEl>
                                          <p:spTgt spid="4"/>
                                        </p:tgtEl>
                                        <p:attrNameLst>
                                          <p:attrName>ppt_x</p:attrName>
                                        </p:attrNameLst>
                                      </p:cBhvr>
                                      <p:tavLst>
                                        <p:tav tm="0">
                                          <p:val>
                                            <p:strVal val="#ppt_x"/>
                                          </p:val>
                                        </p:tav>
                                        <p:tav tm="100000">
                                          <p:val>
                                            <p:strVal val="#ppt_x"/>
                                          </p:val>
                                        </p:tav>
                                      </p:tavLst>
                                    </p:anim>
                                    <p:anim calcmode="lin" valueType="num">
                                      <p:cBhvr>
                                        <p:cTn id="9" dur="400" fill="hold"/>
                                        <p:tgtEl>
                                          <p:spTgt spid="4"/>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12" presetID="3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1000" fill="hold"/>
                                        <p:tgtEl>
                                          <p:spTgt spid="5"/>
                                        </p:tgtEl>
                                        <p:attrNameLst>
                                          <p:attrName>ppt_w</p:attrName>
                                        </p:attrNameLst>
                                      </p:cBhvr>
                                      <p:tavLst>
                                        <p:tav tm="0">
                                          <p:val>
                                            <p:fltVal val="0"/>
                                          </p:val>
                                        </p:tav>
                                        <p:tav tm="100000">
                                          <p:val>
                                            <p:strVal val="#ppt_w"/>
                                          </p:val>
                                        </p:tav>
                                      </p:tavLst>
                                    </p:anim>
                                    <p:anim calcmode="lin" valueType="num">
                                      <p:cBhvr>
                                        <p:cTn id="15" dur="1000" fill="hold"/>
                                        <p:tgtEl>
                                          <p:spTgt spid="5"/>
                                        </p:tgtEl>
                                        <p:attrNameLst>
                                          <p:attrName>ppt_h</p:attrName>
                                        </p:attrNameLst>
                                      </p:cBhvr>
                                      <p:tavLst>
                                        <p:tav tm="0">
                                          <p:val>
                                            <p:fltVal val="0"/>
                                          </p:val>
                                        </p:tav>
                                        <p:tav tm="100000">
                                          <p:val>
                                            <p:strVal val="#ppt_h"/>
                                          </p:val>
                                        </p:tav>
                                      </p:tavLst>
                                    </p:anim>
                                    <p:anim calcmode="lin" valueType="num">
                                      <p:cBhvr>
                                        <p:cTn id="16" dur="1000" fill="hold"/>
                                        <p:tgtEl>
                                          <p:spTgt spid="5"/>
                                        </p:tgtEl>
                                        <p:attrNameLst>
                                          <p:attrName>style.rotation</p:attrName>
                                        </p:attrNameLst>
                                      </p:cBhvr>
                                      <p:tavLst>
                                        <p:tav tm="0">
                                          <p:val>
                                            <p:fltVal val="90"/>
                                          </p:val>
                                        </p:tav>
                                        <p:tav tm="100000">
                                          <p:val>
                                            <p:fltVal val="0"/>
                                          </p:val>
                                        </p:tav>
                                      </p:tavLst>
                                    </p:anim>
                                    <p:animEffect transition="in" filter="fade">
                                      <p:cBhvr>
                                        <p:cTn id="17" dur="1000"/>
                                        <p:tgtEl>
                                          <p:spTgt spid="5"/>
                                        </p:tgtEl>
                                      </p:cBhvr>
                                    </p:animEffect>
                                  </p:childTnLst>
                                </p:cTn>
                              </p:par>
                              <p:par>
                                <p:cTn id="18" presetID="26" presetClass="entr" presetSubtype="0" fill="hold" nodeType="withEffect">
                                  <p:stCondLst>
                                    <p:cond delay="0"/>
                                  </p:stCondLst>
                                  <p:childTnLst>
                                    <p:set>
                                      <p:cBhvr>
                                        <p:cTn id="19" dur="1" fill="hold">
                                          <p:stCondLst>
                                            <p:cond delay="0"/>
                                          </p:stCondLst>
                                        </p:cTn>
                                        <p:tgtEl>
                                          <p:spTgt spid="2054"/>
                                        </p:tgtEl>
                                        <p:attrNameLst>
                                          <p:attrName>style.visibility</p:attrName>
                                        </p:attrNameLst>
                                      </p:cBhvr>
                                      <p:to>
                                        <p:strVal val="visible"/>
                                      </p:to>
                                    </p:set>
                                    <p:animEffect transition="in" filter="wipe(down)">
                                      <p:cBhvr>
                                        <p:cTn id="20" dur="580">
                                          <p:stCondLst>
                                            <p:cond delay="0"/>
                                          </p:stCondLst>
                                        </p:cTn>
                                        <p:tgtEl>
                                          <p:spTgt spid="2054"/>
                                        </p:tgtEl>
                                      </p:cBhvr>
                                    </p:animEffect>
                                    <p:anim calcmode="lin" valueType="num">
                                      <p:cBhvr>
                                        <p:cTn id="21" dur="1822" tmFilter="0,0; 0.14,0.36; 0.43,0.73; 0.71,0.91; 1.0,1.0">
                                          <p:stCondLst>
                                            <p:cond delay="0"/>
                                          </p:stCondLst>
                                        </p:cTn>
                                        <p:tgtEl>
                                          <p:spTgt spid="2054"/>
                                        </p:tgtEl>
                                        <p:attrNameLst>
                                          <p:attrName>ppt_x</p:attrName>
                                        </p:attrNameLst>
                                      </p:cBhvr>
                                      <p:tavLst>
                                        <p:tav tm="0">
                                          <p:val>
                                            <p:strVal val="#ppt_x-0.25"/>
                                          </p:val>
                                        </p:tav>
                                        <p:tav tm="100000">
                                          <p:val>
                                            <p:strVal val="#ppt_x"/>
                                          </p:val>
                                        </p:tav>
                                      </p:tavLst>
                                    </p:anim>
                                    <p:anim calcmode="lin" valueType="num">
                                      <p:cBhvr>
                                        <p:cTn id="22" dur="664" tmFilter="0.0,0.0; 0.25,0.07; 0.50,0.2; 0.75,0.467; 1.0,1.0">
                                          <p:stCondLst>
                                            <p:cond delay="0"/>
                                          </p:stCondLst>
                                        </p:cTn>
                                        <p:tgtEl>
                                          <p:spTgt spid="2054"/>
                                        </p:tgtEl>
                                        <p:attrNameLst>
                                          <p:attrName>ppt_y</p:attrName>
                                        </p:attrNameLst>
                                      </p:cBhvr>
                                      <p:tavLst>
                                        <p:tav tm="0" fmla="#ppt_y-sin(pi*$)/3">
                                          <p:val>
                                            <p:fltVal val="0.5"/>
                                          </p:val>
                                        </p:tav>
                                        <p:tav tm="100000">
                                          <p:val>
                                            <p:fltVal val="1"/>
                                          </p:val>
                                        </p:tav>
                                      </p:tavLst>
                                    </p:anim>
                                    <p:anim calcmode="lin" valueType="num">
                                      <p:cBhvr>
                                        <p:cTn id="23" dur="664" tmFilter="0, 0; 0.125,0.2665; 0.25,0.4; 0.375,0.465; 0.5,0.5;  0.625,0.535; 0.75,0.6; 0.875,0.7335; 1,1">
                                          <p:stCondLst>
                                            <p:cond delay="664"/>
                                          </p:stCondLst>
                                        </p:cTn>
                                        <p:tgtEl>
                                          <p:spTgt spid="2054"/>
                                        </p:tgtEl>
                                        <p:attrNameLst>
                                          <p:attrName>ppt_y</p:attrName>
                                        </p:attrNameLst>
                                      </p:cBhvr>
                                      <p:tavLst>
                                        <p:tav tm="0" fmla="#ppt_y-sin(pi*$)/9">
                                          <p:val>
                                            <p:fltVal val="0"/>
                                          </p:val>
                                        </p:tav>
                                        <p:tav tm="100000">
                                          <p:val>
                                            <p:fltVal val="1"/>
                                          </p:val>
                                        </p:tav>
                                      </p:tavLst>
                                    </p:anim>
                                    <p:anim calcmode="lin" valueType="num">
                                      <p:cBhvr>
                                        <p:cTn id="24" dur="332" tmFilter="0, 0; 0.125,0.2665; 0.25,0.4; 0.375,0.465; 0.5,0.5;  0.625,0.535; 0.75,0.6; 0.875,0.7335; 1,1">
                                          <p:stCondLst>
                                            <p:cond delay="1324"/>
                                          </p:stCondLst>
                                        </p:cTn>
                                        <p:tgtEl>
                                          <p:spTgt spid="2054"/>
                                        </p:tgtEl>
                                        <p:attrNameLst>
                                          <p:attrName>ppt_y</p:attrName>
                                        </p:attrNameLst>
                                      </p:cBhvr>
                                      <p:tavLst>
                                        <p:tav tm="0" fmla="#ppt_y-sin(pi*$)/27">
                                          <p:val>
                                            <p:fltVal val="0"/>
                                          </p:val>
                                        </p:tav>
                                        <p:tav tm="100000">
                                          <p:val>
                                            <p:fltVal val="1"/>
                                          </p:val>
                                        </p:tav>
                                      </p:tavLst>
                                    </p:anim>
                                    <p:anim calcmode="lin" valueType="num">
                                      <p:cBhvr>
                                        <p:cTn id="25" dur="164" tmFilter="0, 0; 0.125,0.2665; 0.25,0.4; 0.375,0.465; 0.5,0.5;  0.625,0.535; 0.75,0.6; 0.875,0.7335; 1,1">
                                          <p:stCondLst>
                                            <p:cond delay="1656"/>
                                          </p:stCondLst>
                                        </p:cTn>
                                        <p:tgtEl>
                                          <p:spTgt spid="2054"/>
                                        </p:tgtEl>
                                        <p:attrNameLst>
                                          <p:attrName>ppt_y</p:attrName>
                                        </p:attrNameLst>
                                      </p:cBhvr>
                                      <p:tavLst>
                                        <p:tav tm="0" fmla="#ppt_y-sin(pi*$)/81">
                                          <p:val>
                                            <p:fltVal val="0"/>
                                          </p:val>
                                        </p:tav>
                                        <p:tav tm="100000">
                                          <p:val>
                                            <p:fltVal val="1"/>
                                          </p:val>
                                        </p:tav>
                                      </p:tavLst>
                                    </p:anim>
                                    <p:animScale>
                                      <p:cBhvr>
                                        <p:cTn id="26" dur="26">
                                          <p:stCondLst>
                                            <p:cond delay="650"/>
                                          </p:stCondLst>
                                        </p:cTn>
                                        <p:tgtEl>
                                          <p:spTgt spid="2054"/>
                                        </p:tgtEl>
                                      </p:cBhvr>
                                      <p:to x="100000" y="60000"/>
                                    </p:animScale>
                                    <p:animScale>
                                      <p:cBhvr>
                                        <p:cTn id="27" dur="166" decel="50000">
                                          <p:stCondLst>
                                            <p:cond delay="676"/>
                                          </p:stCondLst>
                                        </p:cTn>
                                        <p:tgtEl>
                                          <p:spTgt spid="2054"/>
                                        </p:tgtEl>
                                      </p:cBhvr>
                                      <p:to x="100000" y="100000"/>
                                    </p:animScale>
                                    <p:animScale>
                                      <p:cBhvr>
                                        <p:cTn id="28" dur="26">
                                          <p:stCondLst>
                                            <p:cond delay="1312"/>
                                          </p:stCondLst>
                                        </p:cTn>
                                        <p:tgtEl>
                                          <p:spTgt spid="2054"/>
                                        </p:tgtEl>
                                      </p:cBhvr>
                                      <p:to x="100000" y="80000"/>
                                    </p:animScale>
                                    <p:animScale>
                                      <p:cBhvr>
                                        <p:cTn id="29" dur="166" decel="50000">
                                          <p:stCondLst>
                                            <p:cond delay="1338"/>
                                          </p:stCondLst>
                                        </p:cTn>
                                        <p:tgtEl>
                                          <p:spTgt spid="2054"/>
                                        </p:tgtEl>
                                      </p:cBhvr>
                                      <p:to x="100000" y="100000"/>
                                    </p:animScale>
                                    <p:animScale>
                                      <p:cBhvr>
                                        <p:cTn id="30" dur="26">
                                          <p:stCondLst>
                                            <p:cond delay="1642"/>
                                          </p:stCondLst>
                                        </p:cTn>
                                        <p:tgtEl>
                                          <p:spTgt spid="2054"/>
                                        </p:tgtEl>
                                      </p:cBhvr>
                                      <p:to x="100000" y="90000"/>
                                    </p:animScale>
                                    <p:animScale>
                                      <p:cBhvr>
                                        <p:cTn id="31" dur="166" decel="50000">
                                          <p:stCondLst>
                                            <p:cond delay="1668"/>
                                          </p:stCondLst>
                                        </p:cTn>
                                        <p:tgtEl>
                                          <p:spTgt spid="2054"/>
                                        </p:tgtEl>
                                      </p:cBhvr>
                                      <p:to x="100000" y="100000"/>
                                    </p:animScale>
                                    <p:animScale>
                                      <p:cBhvr>
                                        <p:cTn id="32" dur="26">
                                          <p:stCondLst>
                                            <p:cond delay="1808"/>
                                          </p:stCondLst>
                                        </p:cTn>
                                        <p:tgtEl>
                                          <p:spTgt spid="2054"/>
                                        </p:tgtEl>
                                      </p:cBhvr>
                                      <p:to x="100000" y="95000"/>
                                    </p:animScale>
                                    <p:animScale>
                                      <p:cBhvr>
                                        <p:cTn id="33" dur="166" decel="50000">
                                          <p:stCondLst>
                                            <p:cond delay="1834"/>
                                          </p:stCondLst>
                                        </p:cTn>
                                        <p:tgtEl>
                                          <p:spTgt spid="205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21925-3E81-6E25-E548-5F1EF25C6E31}"/>
              </a:ext>
            </a:extLst>
          </p:cNvPr>
          <p:cNvSpPr>
            <a:spLocks noGrp="1"/>
          </p:cNvSpPr>
          <p:nvPr>
            <p:ph type="title"/>
          </p:nvPr>
        </p:nvSpPr>
        <p:spPr>
          <a:xfrm>
            <a:off x="2211570" y="271131"/>
            <a:ext cx="8612373" cy="1376916"/>
          </a:xfrm>
        </p:spPr>
        <p:txBody>
          <a:bodyPr>
            <a:normAutofit/>
          </a:bodyPr>
          <a:lstStyle/>
          <a:p>
            <a:r>
              <a:rPr lang="en-IN" sz="4800" b="1" dirty="0" err="1">
                <a:latin typeface="Algerian" panose="04020705040A02060702" pitchFamily="82" charset="0"/>
              </a:rPr>
              <a:t>jaisalmer</a:t>
            </a:r>
            <a:endParaRPr lang="en-IN" sz="4800" b="1" dirty="0">
              <a:latin typeface="Algerian" panose="04020705040A02060702" pitchFamily="82" charset="0"/>
            </a:endParaRPr>
          </a:p>
        </p:txBody>
      </p:sp>
      <p:pic>
        <p:nvPicPr>
          <p:cNvPr id="3076" name="Picture 4" descr="Jaisalmer Fort: Guide to Explore the Golden Fort of Rajasthan">
            <a:extLst>
              <a:ext uri="{FF2B5EF4-FFF2-40B4-BE49-F238E27FC236}">
                <a16:creationId xmlns:a16="http://schemas.microsoft.com/office/drawing/2014/main" id="{EEF84EFB-073C-A029-53A5-E2D451C38D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2670" y="2186766"/>
            <a:ext cx="4486940" cy="34484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6B3BF2-6BE2-EE9C-B9A9-C5C34AEBA5D7}"/>
              </a:ext>
            </a:extLst>
          </p:cNvPr>
          <p:cNvSpPr txBox="1"/>
          <p:nvPr/>
        </p:nvSpPr>
        <p:spPr>
          <a:xfrm>
            <a:off x="1626781" y="1924493"/>
            <a:ext cx="4986670" cy="4154984"/>
          </a:xfrm>
          <a:prstGeom prst="rect">
            <a:avLst/>
          </a:prstGeom>
          <a:noFill/>
        </p:spPr>
        <p:txBody>
          <a:bodyPr wrap="square" rtlCol="0">
            <a:spAutoFit/>
          </a:bodyPr>
          <a:lstStyle/>
          <a:p>
            <a:r>
              <a:rPr lang="en-US" sz="2400" b="0" i="0" dirty="0">
                <a:solidFill>
                  <a:srgbClr val="474747"/>
                </a:solidFill>
                <a:effectLst/>
                <a:latin typeface="Algerian" panose="04020705040A02060702" pitchFamily="82" charset="0"/>
              </a:rPr>
              <a:t>Jaisalmer is a former medieval trading center and a princely state in the western Indian state of Rajasthan, in the heart of the Thar Desert. Known as the "Golden City," it's distinguished by its yellow sandstone architecture. Dominating the skyline is Jaisalmer Fort</a:t>
            </a:r>
            <a:endParaRPr lang="en-IN" sz="2400" dirty="0">
              <a:latin typeface="Algerian" panose="04020705040A02060702" pitchFamily="82" charset="0"/>
            </a:endParaRPr>
          </a:p>
        </p:txBody>
      </p:sp>
    </p:spTree>
    <p:extLst>
      <p:ext uri="{BB962C8B-B14F-4D97-AF65-F5344CB8AC3E}">
        <p14:creationId xmlns:p14="http://schemas.microsoft.com/office/powerpoint/2010/main" val="1921108718"/>
      </p:ext>
    </p:extLst>
  </p:cSld>
  <p:clrMapOvr>
    <a:masterClrMapping/>
  </p:clrMapOvr>
  <p:transition spd="slow" advClick="0" advTm="8000">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22" presetClass="entr" presetSubtype="4" fill="hold" nodeType="withEffect">
                                  <p:stCondLst>
                                    <p:cond delay="0"/>
                                  </p:stCondLst>
                                  <p:childTnLst>
                                    <p:set>
                                      <p:cBhvr>
                                        <p:cTn id="9" dur="1" fill="hold">
                                          <p:stCondLst>
                                            <p:cond delay="0"/>
                                          </p:stCondLst>
                                        </p:cTn>
                                        <p:tgtEl>
                                          <p:spTgt spid="3076"/>
                                        </p:tgtEl>
                                        <p:attrNameLst>
                                          <p:attrName>style.visibility</p:attrName>
                                        </p:attrNameLst>
                                      </p:cBhvr>
                                      <p:to>
                                        <p:strVal val="visible"/>
                                      </p:to>
                                    </p:set>
                                    <p:animEffect transition="in" filter="wipe(down)">
                                      <p:cBhvr>
                                        <p:cTn id="10" dur="500"/>
                                        <p:tgtEl>
                                          <p:spTgt spid="3076"/>
                                        </p:tgtEl>
                                      </p:cBhvr>
                                    </p:animEffect>
                                  </p:childTnLst>
                                </p:cTn>
                              </p:par>
                              <p:par>
                                <p:cTn id="11" presetID="45"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0"/>
                                        <p:tgtEl>
                                          <p:spTgt spid="3"/>
                                        </p:tgtEl>
                                      </p:cBhvr>
                                    </p:animEffect>
                                    <p:anim calcmode="lin" valueType="num">
                                      <p:cBhvr>
                                        <p:cTn id="14" dur="2000" fill="hold"/>
                                        <p:tgtEl>
                                          <p:spTgt spid="3"/>
                                        </p:tgtEl>
                                        <p:attrNameLst>
                                          <p:attrName>ppt_w</p:attrName>
                                        </p:attrNameLst>
                                      </p:cBhvr>
                                      <p:tavLst>
                                        <p:tav tm="0" fmla="#ppt_w*sin(2.5*pi*$)">
                                          <p:val>
                                            <p:fltVal val="0"/>
                                          </p:val>
                                        </p:tav>
                                        <p:tav tm="100000">
                                          <p:val>
                                            <p:fltVal val="1"/>
                                          </p:val>
                                        </p:tav>
                                      </p:tavLst>
                                    </p:anim>
                                    <p:anim calcmode="lin" valueType="num">
                                      <p:cBhvr>
                                        <p:cTn id="15"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9A9B5-776A-7515-6020-54E1064B5B3A}"/>
              </a:ext>
            </a:extLst>
          </p:cNvPr>
          <p:cNvSpPr>
            <a:spLocks noGrp="1"/>
          </p:cNvSpPr>
          <p:nvPr>
            <p:ph type="title"/>
          </p:nvPr>
        </p:nvSpPr>
        <p:spPr>
          <a:xfrm>
            <a:off x="2200940" y="324293"/>
            <a:ext cx="8887414" cy="1132367"/>
          </a:xfrm>
        </p:spPr>
        <p:txBody>
          <a:bodyPr>
            <a:normAutofit/>
          </a:bodyPr>
          <a:lstStyle/>
          <a:p>
            <a:r>
              <a:rPr lang="en-IN" sz="4400" dirty="0" err="1">
                <a:latin typeface="Algerian" panose="04020705040A02060702" pitchFamily="82" charset="0"/>
              </a:rPr>
              <a:t>Mehrangarh</a:t>
            </a:r>
            <a:r>
              <a:rPr lang="en-IN" sz="4400" dirty="0">
                <a:latin typeface="Algerian" panose="04020705040A02060702" pitchFamily="82" charset="0"/>
              </a:rPr>
              <a:t> fort</a:t>
            </a:r>
          </a:p>
        </p:txBody>
      </p:sp>
      <p:sp>
        <p:nvSpPr>
          <p:cNvPr id="3" name="TextBox 2">
            <a:extLst>
              <a:ext uri="{FF2B5EF4-FFF2-40B4-BE49-F238E27FC236}">
                <a16:creationId xmlns:a16="http://schemas.microsoft.com/office/drawing/2014/main" id="{76B6B626-5F6B-FCB1-CA29-3353B6747404}"/>
              </a:ext>
            </a:extLst>
          </p:cNvPr>
          <p:cNvSpPr txBox="1"/>
          <p:nvPr/>
        </p:nvSpPr>
        <p:spPr>
          <a:xfrm>
            <a:off x="1839433" y="2211572"/>
            <a:ext cx="4497572" cy="3970318"/>
          </a:xfrm>
          <a:prstGeom prst="rect">
            <a:avLst/>
          </a:prstGeom>
          <a:noFill/>
        </p:spPr>
        <p:txBody>
          <a:bodyPr wrap="square" rtlCol="0">
            <a:spAutoFit/>
          </a:bodyPr>
          <a:lstStyle/>
          <a:p>
            <a:r>
              <a:rPr lang="en-US" sz="2800" b="0" i="0" dirty="0" err="1">
                <a:solidFill>
                  <a:srgbClr val="474747"/>
                </a:solidFill>
                <a:effectLst/>
                <a:latin typeface="Algerian" panose="04020705040A02060702" pitchFamily="82" charset="0"/>
              </a:rPr>
              <a:t>Mehrangarh</a:t>
            </a:r>
            <a:r>
              <a:rPr lang="en-US" sz="2800" b="0" i="0" dirty="0">
                <a:solidFill>
                  <a:srgbClr val="474747"/>
                </a:solidFill>
                <a:effectLst/>
                <a:latin typeface="Algerian" panose="04020705040A02060702" pitchFamily="82" charset="0"/>
              </a:rPr>
              <a:t> is an historic fort located in Jodhpur, Rajasthan, India. It stands on a hilltop, rising about 122 m above the surrounding plains, and the complex spans 1,200 acres.</a:t>
            </a:r>
            <a:endParaRPr lang="en-IN" sz="2800" dirty="0">
              <a:latin typeface="Algerian" panose="04020705040A02060702" pitchFamily="82" charset="0"/>
            </a:endParaRPr>
          </a:p>
        </p:txBody>
      </p:sp>
      <p:pic>
        <p:nvPicPr>
          <p:cNvPr id="4098" name="Picture 2" descr="Mehrangarh Fort, Jodhpur, Rajasthan, India - stock photo 645681 | Crushpixel">
            <a:extLst>
              <a:ext uri="{FF2B5EF4-FFF2-40B4-BE49-F238E27FC236}">
                <a16:creationId xmlns:a16="http://schemas.microsoft.com/office/drawing/2014/main" id="{38C7D9B8-9B0A-E992-18F2-15B0BD7C0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3304" y="2602678"/>
            <a:ext cx="4393386" cy="3188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54140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Click="0" advTm="8000">
        <p15:prstTrans prst="wind"/>
      </p:transition>
    </mc:Choice>
    <mc:Fallback>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17" presetClass="entr" presetSubtype="1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strVal val="#ppt_h"/>
                                          </p:val>
                                        </p:tav>
                                        <p:tav tm="100000">
                                          <p:val>
                                            <p:strVal val="#ppt_h"/>
                                          </p:val>
                                        </p:tav>
                                      </p:tavLst>
                                    </p:anim>
                                  </p:childTnLst>
                                </p:cTn>
                              </p:par>
                              <p:par>
                                <p:cTn id="14" presetID="26" presetClass="entr" presetSubtype="0" fill="hold" nodeType="withEffect">
                                  <p:stCondLst>
                                    <p:cond delay="0"/>
                                  </p:stCondLst>
                                  <p:childTnLst>
                                    <p:set>
                                      <p:cBhvr>
                                        <p:cTn id="15" dur="1" fill="hold">
                                          <p:stCondLst>
                                            <p:cond delay="0"/>
                                          </p:stCondLst>
                                        </p:cTn>
                                        <p:tgtEl>
                                          <p:spTgt spid="4098"/>
                                        </p:tgtEl>
                                        <p:attrNameLst>
                                          <p:attrName>style.visibility</p:attrName>
                                        </p:attrNameLst>
                                      </p:cBhvr>
                                      <p:to>
                                        <p:strVal val="visible"/>
                                      </p:to>
                                    </p:set>
                                    <p:animEffect transition="in" filter="wipe(down)">
                                      <p:cBhvr>
                                        <p:cTn id="16" dur="580">
                                          <p:stCondLst>
                                            <p:cond delay="0"/>
                                          </p:stCondLst>
                                        </p:cTn>
                                        <p:tgtEl>
                                          <p:spTgt spid="4098"/>
                                        </p:tgtEl>
                                      </p:cBhvr>
                                    </p:animEffect>
                                    <p:anim calcmode="lin" valueType="num">
                                      <p:cBhvr>
                                        <p:cTn id="17" dur="1822" tmFilter="0,0; 0.14,0.36; 0.43,0.73; 0.71,0.91; 1.0,1.0">
                                          <p:stCondLst>
                                            <p:cond delay="0"/>
                                          </p:stCondLst>
                                        </p:cTn>
                                        <p:tgtEl>
                                          <p:spTgt spid="4098"/>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4098"/>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4098"/>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4098"/>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4098"/>
                                        </p:tgtEl>
                                        <p:attrNameLst>
                                          <p:attrName>ppt_y</p:attrName>
                                        </p:attrNameLst>
                                      </p:cBhvr>
                                      <p:tavLst>
                                        <p:tav tm="0" fmla="#ppt_y-sin(pi*$)/81">
                                          <p:val>
                                            <p:fltVal val="0"/>
                                          </p:val>
                                        </p:tav>
                                        <p:tav tm="100000">
                                          <p:val>
                                            <p:fltVal val="1"/>
                                          </p:val>
                                        </p:tav>
                                      </p:tavLst>
                                    </p:anim>
                                    <p:animScale>
                                      <p:cBhvr>
                                        <p:cTn id="22" dur="26">
                                          <p:stCondLst>
                                            <p:cond delay="650"/>
                                          </p:stCondLst>
                                        </p:cTn>
                                        <p:tgtEl>
                                          <p:spTgt spid="4098"/>
                                        </p:tgtEl>
                                      </p:cBhvr>
                                      <p:to x="100000" y="60000"/>
                                    </p:animScale>
                                    <p:animScale>
                                      <p:cBhvr>
                                        <p:cTn id="23" dur="166" decel="50000">
                                          <p:stCondLst>
                                            <p:cond delay="676"/>
                                          </p:stCondLst>
                                        </p:cTn>
                                        <p:tgtEl>
                                          <p:spTgt spid="4098"/>
                                        </p:tgtEl>
                                      </p:cBhvr>
                                      <p:to x="100000" y="100000"/>
                                    </p:animScale>
                                    <p:animScale>
                                      <p:cBhvr>
                                        <p:cTn id="24" dur="26">
                                          <p:stCondLst>
                                            <p:cond delay="1312"/>
                                          </p:stCondLst>
                                        </p:cTn>
                                        <p:tgtEl>
                                          <p:spTgt spid="4098"/>
                                        </p:tgtEl>
                                      </p:cBhvr>
                                      <p:to x="100000" y="80000"/>
                                    </p:animScale>
                                    <p:animScale>
                                      <p:cBhvr>
                                        <p:cTn id="25" dur="166" decel="50000">
                                          <p:stCondLst>
                                            <p:cond delay="1338"/>
                                          </p:stCondLst>
                                        </p:cTn>
                                        <p:tgtEl>
                                          <p:spTgt spid="4098"/>
                                        </p:tgtEl>
                                      </p:cBhvr>
                                      <p:to x="100000" y="100000"/>
                                    </p:animScale>
                                    <p:animScale>
                                      <p:cBhvr>
                                        <p:cTn id="26" dur="26">
                                          <p:stCondLst>
                                            <p:cond delay="1642"/>
                                          </p:stCondLst>
                                        </p:cTn>
                                        <p:tgtEl>
                                          <p:spTgt spid="4098"/>
                                        </p:tgtEl>
                                      </p:cBhvr>
                                      <p:to x="100000" y="90000"/>
                                    </p:animScale>
                                    <p:animScale>
                                      <p:cBhvr>
                                        <p:cTn id="27" dur="166" decel="50000">
                                          <p:stCondLst>
                                            <p:cond delay="1668"/>
                                          </p:stCondLst>
                                        </p:cTn>
                                        <p:tgtEl>
                                          <p:spTgt spid="4098"/>
                                        </p:tgtEl>
                                      </p:cBhvr>
                                      <p:to x="100000" y="100000"/>
                                    </p:animScale>
                                    <p:animScale>
                                      <p:cBhvr>
                                        <p:cTn id="28" dur="26">
                                          <p:stCondLst>
                                            <p:cond delay="1808"/>
                                          </p:stCondLst>
                                        </p:cTn>
                                        <p:tgtEl>
                                          <p:spTgt spid="4098"/>
                                        </p:tgtEl>
                                      </p:cBhvr>
                                      <p:to x="100000" y="95000"/>
                                    </p:animScale>
                                    <p:animScale>
                                      <p:cBhvr>
                                        <p:cTn id="29" dur="166" decel="50000">
                                          <p:stCondLst>
                                            <p:cond delay="1834"/>
                                          </p:stCondLst>
                                        </p:cTn>
                                        <p:tgtEl>
                                          <p:spTgt spid="409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
  <TotalTime>140</TotalTime>
  <Words>522</Words>
  <Application>Microsoft Office PowerPoint</Application>
  <PresentationFormat>Widescreen</PresentationFormat>
  <Paragraphs>26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Algerian</vt:lpstr>
      <vt:lpstr>Arial</vt:lpstr>
      <vt:lpstr>Castellar</vt:lpstr>
      <vt:lpstr>Corbel</vt:lpstr>
      <vt:lpstr>Google Sans</vt:lpstr>
      <vt:lpstr>Wingdings</vt:lpstr>
      <vt:lpstr>Parallax</vt:lpstr>
      <vt:lpstr>Tourism in india</vt:lpstr>
      <vt:lpstr>Importance of tourism</vt:lpstr>
      <vt:lpstr>Rajasthan tourism</vt:lpstr>
      <vt:lpstr>PowerPoint Presentation</vt:lpstr>
      <vt:lpstr>Jaipur </vt:lpstr>
      <vt:lpstr>Udaipur </vt:lpstr>
      <vt:lpstr>jodhpur</vt:lpstr>
      <vt:lpstr>jaisalmer</vt:lpstr>
      <vt:lpstr>Mehrangarh fort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5</cp:revision>
  <dcterms:created xsi:type="dcterms:W3CDTF">2024-11-26T11:07:37Z</dcterms:created>
  <dcterms:modified xsi:type="dcterms:W3CDTF">2024-12-02T11:09:08Z</dcterms:modified>
</cp:coreProperties>
</file>