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Proxima Nova"/>
      <p:regular r:id="rId13"/>
      <p:bold r:id="rId14"/>
      <p:italic r:id="rId15"/>
      <p:boldItalic r:id="rId16"/>
    </p:embeddedFont>
    <p:embeddedFont>
      <p:font typeface="Arial Narrow"/>
      <p:regular r:id="rId17"/>
      <p:bold r:id="rId18"/>
      <p:italic r:id="rId19"/>
      <p:boldItalic r:id="rId20"/>
    </p:embeddedFont>
    <p:embeddedFont>
      <p:font typeface="Alfa Slab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F00A8A-D00F-4066-BFB7-3EF348766516}">
  <a:tblStyle styleId="{11F00A8A-D00F-4066-BFB7-3EF3487665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bold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AlfaSlabOne-regular.fntdata"/><Relationship Id="rId13" Type="http://schemas.openxmlformats.org/officeDocument/2006/relationships/font" Target="fonts/ProximaNova-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ArialNarrow-regular.fntdata"/><Relationship Id="rId16" Type="http://schemas.openxmlformats.org/officeDocument/2006/relationships/font" Target="fonts/ProximaNova-boldItalic.fntdata"/><Relationship Id="rId5" Type="http://schemas.openxmlformats.org/officeDocument/2006/relationships/slideMaster" Target="slideMasters/slideMaster1.xml"/><Relationship Id="rId19" Type="http://schemas.openxmlformats.org/officeDocument/2006/relationships/font" Target="fonts/ArialNarrow-italic.fntdata"/><Relationship Id="rId6" Type="http://schemas.openxmlformats.org/officeDocument/2006/relationships/notesMaster" Target="notesMasters/notesMaster1.xml"/><Relationship Id="rId18" Type="http://schemas.openxmlformats.org/officeDocument/2006/relationships/font" Target="fonts/ArialNarrow-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55f9fcb49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5f9fcb49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659b45fe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659b45fe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55f9fcb4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5f9fcb4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659b45f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659b45f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55f9fcb49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5f9fcb49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600">
                <a:solidFill>
                  <a:srgbClr val="4DE1EA"/>
                </a:solidFill>
              </a:rPr>
              <a:t>PaasPaasPASS</a:t>
            </a:r>
            <a:endParaRPr/>
          </a:p>
        </p:txBody>
      </p:sp>
      <p:sp>
        <p:nvSpPr>
          <p:cNvPr id="57" name="Google Shape;57;p13"/>
          <p:cNvSpPr txBox="1"/>
          <p:nvPr>
            <p:ph idx="1" type="subTitle"/>
          </p:nvPr>
        </p:nvSpPr>
        <p:spPr>
          <a:xfrm>
            <a:off x="311700" y="2614025"/>
            <a:ext cx="8520600" cy="66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r">
              <a:lnSpc>
                <a:spcPct val="115000"/>
              </a:lnSpc>
              <a:spcBef>
                <a:spcPts val="600"/>
              </a:spcBef>
              <a:spcAft>
                <a:spcPts val="0"/>
              </a:spcAft>
              <a:buClr>
                <a:schemeClr val="dk1"/>
              </a:buClr>
              <a:buSzPts val="1100"/>
              <a:buFont typeface="Arial"/>
              <a:buNone/>
            </a:pPr>
            <a:r>
              <a:rPr lang="en" sz="2600">
                <a:solidFill>
                  <a:srgbClr val="000000"/>
                </a:solidFill>
                <a:highlight>
                  <a:srgbClr val="FFFFFF"/>
                </a:highlight>
              </a:rPr>
              <a:t>A way for student groups to sit and study together</a:t>
            </a:r>
            <a:endParaRPr sz="2600">
              <a:solidFill>
                <a:srgbClr val="000000"/>
              </a:solidFill>
              <a:highlight>
                <a:srgbClr val="FFFFFF"/>
              </a:highlight>
            </a:endParaRPr>
          </a:p>
          <a:p>
            <a:pPr indent="0" lvl="0" marL="0" rtl="0" algn="ctr">
              <a:spcBef>
                <a:spcPts val="0"/>
              </a:spcBef>
              <a:spcAft>
                <a:spcPts val="0"/>
              </a:spcAft>
              <a:buNone/>
            </a:pPr>
            <a:r>
              <a:t/>
            </a:r>
            <a:endParaRPr sz="2600">
              <a:solidFill>
                <a:srgbClr val="FFFFFF"/>
              </a:solidFill>
            </a:endParaRPr>
          </a:p>
        </p:txBody>
      </p:sp>
      <p:graphicFrame>
        <p:nvGraphicFramePr>
          <p:cNvPr id="58" name="Google Shape;58;p13"/>
          <p:cNvGraphicFramePr/>
          <p:nvPr/>
        </p:nvGraphicFramePr>
        <p:xfrm>
          <a:off x="952500" y="3281225"/>
          <a:ext cx="3000000" cy="3000000"/>
        </p:xfrm>
        <a:graphic>
          <a:graphicData uri="http://schemas.openxmlformats.org/drawingml/2006/table">
            <a:tbl>
              <a:tblPr>
                <a:noFill/>
                <a:tableStyleId>{11F00A8A-D00F-4066-BFB7-3EF348766516}</a:tableStyleId>
              </a:tblPr>
              <a:tblGrid>
                <a:gridCol w="4881625"/>
                <a:gridCol w="2357375"/>
              </a:tblGrid>
              <a:tr h="514050">
                <a:tc>
                  <a:txBody>
                    <a:bodyPr/>
                    <a:lstStyle/>
                    <a:p>
                      <a:pPr indent="0" lvl="0" marL="0" rtl="0" algn="l">
                        <a:spcBef>
                          <a:spcPts val="0"/>
                        </a:spcBef>
                        <a:spcAft>
                          <a:spcPts val="0"/>
                        </a:spcAft>
                        <a:buNone/>
                      </a:pPr>
                      <a:r>
                        <a:rPr lang="en" sz="1800" u="sng">
                          <a:latin typeface="Arial Narrow"/>
                          <a:ea typeface="Arial Narrow"/>
                          <a:cs typeface="Arial Narrow"/>
                          <a:sym typeface="Arial Narrow"/>
                        </a:rPr>
                        <a:t>Students</a:t>
                      </a:r>
                      <a:endParaRPr sz="1800" u="sng">
                        <a:latin typeface="Arial Narrow"/>
                        <a:ea typeface="Arial Narrow"/>
                        <a:cs typeface="Arial Narrow"/>
                        <a:sym typeface="Arial Narrow"/>
                      </a:endParaRPr>
                    </a:p>
                  </a:txBody>
                  <a:tcPr marT="91425" marB="91425" marR="91425" marL="91425"/>
                </a:tc>
                <a:tc>
                  <a:txBody>
                    <a:bodyPr/>
                    <a:lstStyle/>
                    <a:p>
                      <a:pPr indent="0" lvl="0" marL="0" rtl="0" algn="l">
                        <a:spcBef>
                          <a:spcPts val="0"/>
                        </a:spcBef>
                        <a:spcAft>
                          <a:spcPts val="0"/>
                        </a:spcAft>
                        <a:buNone/>
                      </a:pPr>
                      <a:r>
                        <a:rPr lang="en" sz="1800" u="sng">
                          <a:latin typeface="Arial Narrow"/>
                          <a:ea typeface="Arial Narrow"/>
                          <a:cs typeface="Arial Narrow"/>
                          <a:sym typeface="Arial Narrow"/>
                        </a:rPr>
                        <a:t>Faculty Mentor</a:t>
                      </a:r>
                      <a:endParaRPr sz="1800" u="sng">
                        <a:latin typeface="Arial Narrow"/>
                        <a:ea typeface="Arial Narrow"/>
                        <a:cs typeface="Arial Narrow"/>
                        <a:sym typeface="Arial Narrow"/>
                      </a:endParaRPr>
                    </a:p>
                  </a:txBody>
                  <a:tcPr marT="91425" marB="91425" marR="91425" marL="91425"/>
                </a:tc>
              </a:tr>
              <a:tr h="1063050">
                <a:tc>
                  <a:txBody>
                    <a:bodyPr/>
                    <a:lstStyle/>
                    <a:p>
                      <a:pPr indent="0" lvl="0" marL="0" rtl="0" algn="l">
                        <a:spcBef>
                          <a:spcPts val="0"/>
                        </a:spcBef>
                        <a:spcAft>
                          <a:spcPts val="0"/>
                        </a:spcAft>
                        <a:buNone/>
                      </a:pPr>
                      <a:r>
                        <a:rPr lang="en"/>
                        <a:t>1.Bhumika Chopra</a:t>
                      </a:r>
                      <a:br>
                        <a:rPr lang="en"/>
                      </a:br>
                      <a:r>
                        <a:rPr lang="en"/>
                        <a:t>2.Aditi Rai</a:t>
                      </a:r>
                      <a:br>
                        <a:rPr lang="en"/>
                      </a:br>
                      <a:r>
                        <a:rPr lang="en"/>
                        <a:t>3.Priyanshi Gupta</a:t>
                      </a:r>
                      <a:endParaRPr/>
                    </a:p>
                  </a:txBody>
                  <a:tcPr marT="91425" marB="91425" marR="91425" marL="91425"/>
                </a:tc>
                <a:tc>
                  <a:txBody>
                    <a:bodyPr/>
                    <a:lstStyle/>
                    <a:p>
                      <a:pPr indent="0" lvl="0" marL="0" rtl="0" algn="l">
                        <a:spcBef>
                          <a:spcPts val="0"/>
                        </a:spcBef>
                        <a:spcAft>
                          <a:spcPts val="0"/>
                        </a:spcAft>
                        <a:buNone/>
                      </a:pPr>
                      <a:r>
                        <a:rPr lang="en"/>
                        <a:t>Subrat Kar</a:t>
                      </a:r>
                      <a:br>
                        <a:rPr lang="en"/>
                      </a:br>
                      <a:r>
                        <a:rPr lang="en"/>
                        <a:t>Professor, Electrical Engg</a:t>
                      </a:r>
                      <a:br>
                        <a:rPr lang="en"/>
                      </a:br>
                      <a:r>
                        <a:rPr lang="en"/>
                        <a:t>1088; subrat@ee.iitd.ac.in</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204525" y="371200"/>
            <a:ext cx="8520600" cy="15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04617B"/>
                </a:solidFill>
              </a:rPr>
              <a:t>The need our project is trying to address</a:t>
            </a:r>
            <a:endParaRPr/>
          </a:p>
        </p:txBody>
      </p:sp>
      <p:sp>
        <p:nvSpPr>
          <p:cNvPr id="64" name="Google Shape;64;p14"/>
          <p:cNvSpPr txBox="1"/>
          <p:nvPr>
            <p:ph idx="1" type="body"/>
          </p:nvPr>
        </p:nvSpPr>
        <p:spPr>
          <a:xfrm>
            <a:off x="311700" y="2008625"/>
            <a:ext cx="8520600" cy="256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50">
                <a:solidFill>
                  <a:srgbClr val="9900FF"/>
                </a:solidFill>
              </a:rPr>
              <a:t>Why can’t like-minded people sit together if they want to ?</a:t>
            </a:r>
            <a:endParaRPr sz="2400">
              <a:solidFill>
                <a:schemeClr val="dk1"/>
              </a:solidFill>
              <a:latin typeface="Arial Narrow"/>
              <a:ea typeface="Arial Narrow"/>
              <a:cs typeface="Arial Narrow"/>
              <a:sym typeface="Arial Narrow"/>
            </a:endParaRPr>
          </a:p>
          <a:p>
            <a:pPr indent="-381000" lvl="0" marL="457200" rtl="0" algn="l">
              <a:spcBef>
                <a:spcPts val="600"/>
              </a:spcBef>
              <a:spcAft>
                <a:spcPts val="0"/>
              </a:spcAft>
              <a:buClr>
                <a:srgbClr val="4A86E8"/>
              </a:buClr>
              <a:buSzPts val="2400"/>
              <a:buFont typeface="Arial Narrow"/>
              <a:buChar char="●"/>
            </a:pPr>
            <a:r>
              <a:rPr lang="en" sz="2400">
                <a:solidFill>
                  <a:srgbClr val="4A86E8"/>
                </a:solidFill>
                <a:latin typeface="Arial Narrow"/>
                <a:ea typeface="Arial Narrow"/>
                <a:cs typeface="Arial Narrow"/>
                <a:sym typeface="Arial Narrow"/>
              </a:rPr>
              <a:t>A good environment for sitting together and discussing /studying with friends - CSC cannot ensure this.</a:t>
            </a:r>
            <a:endParaRPr sz="2400">
              <a:solidFill>
                <a:srgbClr val="4A86E8"/>
              </a:solidFill>
              <a:latin typeface="Arial Narrow"/>
              <a:ea typeface="Arial Narrow"/>
              <a:cs typeface="Arial Narrow"/>
              <a:sym typeface="Arial Narrow"/>
            </a:endParaRPr>
          </a:p>
          <a:p>
            <a:pPr indent="-381000" lvl="0" marL="457200" rtl="0" algn="l">
              <a:spcBef>
                <a:spcPts val="0"/>
              </a:spcBef>
              <a:spcAft>
                <a:spcPts val="0"/>
              </a:spcAft>
              <a:buClr>
                <a:srgbClr val="4A86E8"/>
              </a:buClr>
              <a:buSzPts val="2400"/>
              <a:buFont typeface="Arial Narrow"/>
              <a:buChar char="●"/>
            </a:pPr>
            <a:r>
              <a:rPr lang="en" sz="2400">
                <a:solidFill>
                  <a:srgbClr val="4A86E8"/>
                </a:solidFill>
                <a:latin typeface="Arial Narrow"/>
                <a:ea typeface="Arial Narrow"/>
                <a:cs typeface="Arial Narrow"/>
                <a:sym typeface="Arial Narrow"/>
              </a:rPr>
              <a:t>Overcoming the fragmentation of seats which occur in CSC .</a:t>
            </a:r>
            <a:endParaRPr sz="2400">
              <a:solidFill>
                <a:srgbClr val="4A86E8"/>
              </a:solidFill>
              <a:latin typeface="Arial Narrow"/>
              <a:ea typeface="Arial Narrow"/>
              <a:cs typeface="Arial Narrow"/>
              <a:sym typeface="Arial Narrow"/>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04617B"/>
                </a:solidFill>
              </a:rPr>
              <a:t>Innovation Component</a:t>
            </a:r>
            <a:endParaRPr sz="4500">
              <a:solidFill>
                <a:srgbClr val="04617B"/>
              </a:solidFill>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Arial Narrow"/>
                <a:ea typeface="Arial Narrow"/>
                <a:cs typeface="Arial Narrow"/>
                <a:sym typeface="Arial Narrow"/>
              </a:rPr>
              <a:t>Many times it happens that some of the PCs are not working, PaasPaasPass will ensure that these systems are not allocated to the incoming students.</a:t>
            </a:r>
            <a:endParaRPr sz="2200">
              <a:solidFill>
                <a:schemeClr val="dk1"/>
              </a:solidFill>
              <a:latin typeface="Arial Narrow"/>
              <a:ea typeface="Arial Narrow"/>
              <a:cs typeface="Arial Narrow"/>
              <a:sym typeface="Arial Narrow"/>
            </a:endParaRPr>
          </a:p>
          <a:p>
            <a:pPr indent="0" lvl="0" marL="0" rtl="0" algn="l">
              <a:spcBef>
                <a:spcPts val="1600"/>
              </a:spcBef>
              <a:spcAft>
                <a:spcPts val="0"/>
              </a:spcAft>
              <a:buNone/>
            </a:pPr>
            <a:r>
              <a:rPr lang="en" sz="2200">
                <a:solidFill>
                  <a:schemeClr val="dk1"/>
                </a:solidFill>
                <a:latin typeface="Arial Narrow"/>
                <a:ea typeface="Arial Narrow"/>
                <a:cs typeface="Arial Narrow"/>
                <a:sym typeface="Arial Narrow"/>
              </a:rPr>
              <a:t>Extension : we will allow multiple simultaneous requests to be considered and implemented over a wireless (bluetooth) network. This will allow </a:t>
            </a:r>
            <a:r>
              <a:rPr lang="en" sz="2200">
                <a:solidFill>
                  <a:schemeClr val="dk1"/>
                </a:solidFill>
                <a:latin typeface="Arial Narrow"/>
                <a:ea typeface="Arial Narrow"/>
                <a:cs typeface="Arial Narrow"/>
                <a:sym typeface="Arial Narrow"/>
              </a:rPr>
              <a:t>PaasPaasPass</a:t>
            </a:r>
            <a:r>
              <a:rPr lang="en" sz="2200">
                <a:solidFill>
                  <a:schemeClr val="dk1"/>
                </a:solidFill>
                <a:latin typeface="Arial Narrow"/>
                <a:ea typeface="Arial Narrow"/>
                <a:cs typeface="Arial Narrow"/>
                <a:sym typeface="Arial Narrow"/>
              </a:rPr>
              <a:t> to be extended to a large scale in a generic way (for instance, (a) seating students of the same graduating batch or parents of students of the same department together in convocation ceremony even if they enter from different doors of Dogra Hall)</a:t>
            </a:r>
            <a:endParaRPr sz="2200">
              <a:solidFill>
                <a:schemeClr val="dk1"/>
              </a:solidFill>
              <a:latin typeface="Arial Narrow"/>
              <a:ea typeface="Arial Narrow"/>
              <a:cs typeface="Arial Narrow"/>
              <a:sym typeface="Arial Narrow"/>
            </a:endParaRPr>
          </a:p>
          <a:p>
            <a:pPr indent="0" lvl="0" marL="0" rtl="0" algn="l">
              <a:spcBef>
                <a:spcPts val="1600"/>
              </a:spcBef>
              <a:spcAft>
                <a:spcPts val="0"/>
              </a:spcAft>
              <a:buNone/>
            </a:pPr>
            <a:r>
              <a:t/>
            </a:r>
            <a:endParaRPr sz="2600">
              <a:solidFill>
                <a:schemeClr val="dk1"/>
              </a:solidFill>
            </a:endParaRPr>
          </a:p>
          <a:p>
            <a:pPr indent="0" lvl="0" marL="0" rtl="0" algn="l">
              <a:spcBef>
                <a:spcPts val="1600"/>
              </a:spcBef>
              <a:spcAft>
                <a:spcPts val="1600"/>
              </a:spcAft>
              <a:buNone/>
            </a:pPr>
            <a:r>
              <a:t/>
            </a:r>
            <a:endParaRPr sz="2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7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000">
                <a:solidFill>
                  <a:srgbClr val="04617B"/>
                </a:solidFill>
              </a:rPr>
              <a:t>Prior Ground work </a:t>
            </a:r>
            <a:endParaRPr/>
          </a:p>
        </p:txBody>
      </p:sp>
      <p:sp>
        <p:nvSpPr>
          <p:cNvPr id="76" name="Google Shape;76;p16"/>
          <p:cNvSpPr txBox="1"/>
          <p:nvPr>
            <p:ph idx="1" type="body"/>
          </p:nvPr>
        </p:nvSpPr>
        <p:spPr>
          <a:xfrm>
            <a:off x="311700" y="1636875"/>
            <a:ext cx="8520600" cy="2931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Calibri"/>
              <a:buChar char="●"/>
            </a:pPr>
            <a:r>
              <a:rPr lang="en" sz="2450">
                <a:solidFill>
                  <a:srgbClr val="0BD0D9"/>
                </a:solidFill>
                <a:latin typeface="Calibri"/>
                <a:ea typeface="Calibri"/>
                <a:cs typeface="Calibri"/>
                <a:sym typeface="Calibri"/>
              </a:rPr>
              <a:t></a:t>
            </a:r>
            <a:r>
              <a:rPr lang="en" sz="2600">
                <a:solidFill>
                  <a:schemeClr val="dk1"/>
                </a:solidFill>
                <a:latin typeface="Calibri"/>
                <a:ea typeface="Calibri"/>
                <a:cs typeface="Calibri"/>
                <a:sym typeface="Calibri"/>
              </a:rPr>
              <a:t>Google form – survey of requirements from users (students and other stakeholders)</a:t>
            </a:r>
            <a:endParaRPr sz="2600">
              <a:solidFill>
                <a:schemeClr val="dk1"/>
              </a:solidFill>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2450">
                <a:solidFill>
                  <a:srgbClr val="0BD0D9"/>
                </a:solidFill>
                <a:latin typeface="Calibri"/>
                <a:ea typeface="Calibri"/>
                <a:cs typeface="Calibri"/>
                <a:sym typeface="Calibri"/>
              </a:rPr>
              <a:t></a:t>
            </a:r>
            <a:r>
              <a:rPr lang="en" sz="2600">
                <a:solidFill>
                  <a:schemeClr val="dk1"/>
                </a:solidFill>
                <a:latin typeface="Calibri"/>
                <a:ea typeface="Calibri"/>
                <a:cs typeface="Calibri"/>
                <a:sym typeface="Calibri"/>
              </a:rPr>
              <a:t>Effective pre-planning and alogorithm design to avoid fragmentation of seats by working on the basis of our algorithm</a:t>
            </a:r>
            <a:endParaRPr sz="2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Char char="●"/>
            </a:pPr>
            <a:r>
              <a:rPr lang="en" sz="2600">
                <a:solidFill>
                  <a:schemeClr val="dk1"/>
                </a:solidFill>
                <a:latin typeface="Calibri"/>
                <a:ea typeface="Calibri"/>
                <a:cs typeface="Calibri"/>
                <a:sym typeface="Calibri"/>
              </a:rPr>
              <a:t>Implementation on a stand-alone system (not a PC)</a:t>
            </a:r>
            <a:endParaRPr sz="2600">
              <a:solidFill>
                <a:schemeClr val="dk1"/>
              </a:solidFill>
              <a:latin typeface="Calibri"/>
              <a:ea typeface="Calibri"/>
              <a:cs typeface="Calibri"/>
              <a:sym typeface="Calibri"/>
            </a:endParaRPr>
          </a:p>
          <a:p>
            <a:pPr indent="0" lvl="0" marL="0" rtl="0" algn="l">
              <a:spcBef>
                <a:spcPts val="600"/>
              </a:spcBef>
              <a:spcAft>
                <a:spcPts val="0"/>
              </a:spcAft>
              <a:buClr>
                <a:schemeClr val="dk1"/>
              </a:buClr>
              <a:buSzPts val="1100"/>
              <a:buFont typeface="Arial"/>
              <a:buNone/>
            </a:pPr>
            <a:r>
              <a:t/>
            </a:r>
            <a:endParaRPr sz="2450">
              <a:solidFill>
                <a:srgbClr val="0BD0D9"/>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descr="Forms response chart. Question title: Which place do you prefer for studying?. Number of responses: 108 responses." id="81" name="Google Shape;81;p17"/>
          <p:cNvPicPr preferRelativeResize="0"/>
          <p:nvPr/>
        </p:nvPicPr>
        <p:blipFill>
          <a:blip r:embed="rId3">
            <a:alphaModFix/>
          </a:blip>
          <a:stretch>
            <a:fillRect/>
          </a:stretch>
        </p:blipFill>
        <p:spPr>
          <a:xfrm>
            <a:off x="119175" y="254300"/>
            <a:ext cx="5022024" cy="2317455"/>
          </a:xfrm>
          <a:prstGeom prst="rect">
            <a:avLst/>
          </a:prstGeom>
          <a:noFill/>
          <a:ln>
            <a:noFill/>
          </a:ln>
        </p:spPr>
      </p:pic>
      <p:pic>
        <p:nvPicPr>
          <p:cNvPr descr="Forms response chart. Question title: Are you able to find adjacent seats for your whole group easily in CSC?(especially during exam time). Number of responses: 103 responses." id="82" name="Google Shape;82;p17"/>
          <p:cNvPicPr preferRelativeResize="0"/>
          <p:nvPr/>
        </p:nvPicPr>
        <p:blipFill rotWithShape="1">
          <a:blip r:embed="rId4">
            <a:alphaModFix/>
          </a:blip>
          <a:srcRect b="-4659" l="-5930" r="5929" t="4660"/>
          <a:stretch/>
        </p:blipFill>
        <p:spPr>
          <a:xfrm>
            <a:off x="4119175" y="1007900"/>
            <a:ext cx="5308651" cy="2414425"/>
          </a:xfrm>
          <a:prstGeom prst="rect">
            <a:avLst/>
          </a:prstGeom>
          <a:noFill/>
          <a:ln>
            <a:noFill/>
          </a:ln>
        </p:spPr>
      </p:pic>
      <p:pic>
        <p:nvPicPr>
          <p:cNvPr id="83" name="Google Shape;83;p17" title="Chart"/>
          <p:cNvPicPr preferRelativeResize="0"/>
          <p:nvPr/>
        </p:nvPicPr>
        <p:blipFill>
          <a:blip r:embed="rId5">
            <a:alphaModFix/>
          </a:blip>
          <a:stretch>
            <a:fillRect/>
          </a:stretch>
        </p:blipFill>
        <p:spPr>
          <a:xfrm>
            <a:off x="211925" y="2421075"/>
            <a:ext cx="4058751" cy="2593900"/>
          </a:xfrm>
          <a:prstGeom prst="rect">
            <a:avLst/>
          </a:prstGeom>
          <a:noFill/>
          <a:ln>
            <a:noFill/>
          </a:ln>
        </p:spPr>
      </p:pic>
      <p:pic>
        <p:nvPicPr>
          <p:cNvPr descr="Forms response chart. Question title: In continuation of the previous question, would you favor the installation of any new technology that would reduce your searching time?. Number of responses: 100 responses." id="84" name="Google Shape;84;p17"/>
          <p:cNvPicPr preferRelativeResize="0"/>
          <p:nvPr/>
        </p:nvPicPr>
        <p:blipFill>
          <a:blip r:embed="rId6">
            <a:alphaModFix/>
          </a:blip>
          <a:stretch>
            <a:fillRect/>
          </a:stretch>
        </p:blipFill>
        <p:spPr>
          <a:xfrm>
            <a:off x="4748325" y="2571750"/>
            <a:ext cx="4143199" cy="250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258125" y="391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rgbClr val="04617B"/>
                </a:solidFill>
              </a:rPr>
              <a:t>End Product</a:t>
            </a:r>
            <a:endParaRPr/>
          </a:p>
        </p:txBody>
      </p:sp>
      <p:sp>
        <p:nvSpPr>
          <p:cNvPr id="90" name="Google Shape;90;p18"/>
          <p:cNvSpPr txBox="1"/>
          <p:nvPr>
            <p:ph idx="1" type="body"/>
          </p:nvPr>
        </p:nvSpPr>
        <p:spPr>
          <a:xfrm>
            <a:off x="181625" y="1484225"/>
            <a:ext cx="8520600" cy="35994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Clr>
                <a:schemeClr val="dk1"/>
              </a:buClr>
              <a:buSzPts val="2200"/>
              <a:buChar char="●"/>
            </a:pPr>
            <a:r>
              <a:rPr lang="en" sz="2200">
                <a:solidFill>
                  <a:schemeClr val="dk1"/>
                </a:solidFill>
              </a:rPr>
              <a:t>A person entering CSC will need to enter the number of seats required for seating purpose, the system will do a quick computation of the best suitable arrangement for the group of students. </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The best possible defragmentation will be done dynamically </a:t>
            </a:r>
            <a:r>
              <a:rPr lang="en" sz="2200">
                <a:solidFill>
                  <a:schemeClr val="dk1"/>
                </a:solidFill>
              </a:rPr>
              <a:t>for</a:t>
            </a:r>
            <a:r>
              <a:rPr lang="en" sz="2200">
                <a:solidFill>
                  <a:schemeClr val="dk1"/>
                </a:solidFill>
              </a:rPr>
              <a:t> the occupation of contiguous seating locations.</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A SBC with a 7” touch screen, attached with a 40-col printer (DMP/thermal) placed in a see-through enclosure deployed on a pilot basis in CSC.</a:t>
            </a:r>
            <a:endParaRPr sz="2200"/>
          </a:p>
          <a:p>
            <a:pPr indent="0" lvl="0" marL="457200" rtl="0" algn="l">
              <a:spcBef>
                <a:spcPts val="1600"/>
              </a:spcBef>
              <a:spcAft>
                <a:spcPts val="0"/>
              </a:spcAft>
              <a:buNone/>
            </a:pPr>
            <a:r>
              <a:t/>
            </a:r>
            <a:endParaRPr sz="20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