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8" r:id="rId10"/>
    <p:sldId id="570"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26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12/05/2025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1171254"/>
            <a:ext cx="4779664" cy="2373330"/>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kern="1200" dirty="0">
                <a:latin typeface="+mj-lt"/>
                <a:ea typeface="+mj-ea"/>
                <a:cs typeface="+mj-cs"/>
              </a:rPr>
            </a:br>
            <a:br>
              <a:rPr lang="en-US" sz="2000" b="1" dirty="0"/>
            </a:br>
            <a:r>
              <a:rPr lang="en-US" sz="5100" b="1" dirty="0"/>
              <a:t>CAR PRICE  PREDICTION </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8" y="4200378"/>
            <a:ext cx="6612849" cy="1738065"/>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Bhumika sharma</a:t>
            </a:r>
          </a:p>
          <a:p>
            <a:pPr algn="l">
              <a:spcAft>
                <a:spcPts val="600"/>
              </a:spcAft>
            </a:pPr>
            <a:r>
              <a:rPr lang="en-US" sz="1600" b="1" cap="all" dirty="0"/>
              <a:t>College Name: college of education</a:t>
            </a:r>
          </a:p>
          <a:p>
            <a:pPr algn="l">
              <a:spcAft>
                <a:spcPts val="600"/>
              </a:spcAft>
            </a:pPr>
            <a:r>
              <a:rPr lang="en-US" sz="1600" b="1" cap="all" dirty="0"/>
              <a:t>Department</a:t>
            </a:r>
            <a:r>
              <a:rPr lang="en-US" sz="2000" b="1" cap="all" dirty="0"/>
              <a:t>: </a:t>
            </a:r>
            <a:r>
              <a:rPr lang="en-US" sz="1600" b="1" dirty="0"/>
              <a:t>Business Administration (Finance)</a:t>
            </a:r>
            <a:endParaRPr lang="en-US" sz="2000" b="1" cap="all" dirty="0"/>
          </a:p>
          <a:p>
            <a:pPr algn="l">
              <a:spcAft>
                <a:spcPts val="600"/>
              </a:spcAft>
            </a:pPr>
            <a:r>
              <a:rPr lang="en-US" sz="1600" b="1" cap="all" dirty="0"/>
              <a:t>Email ID: bhumikasharma1808@gmail.com</a:t>
            </a:r>
          </a:p>
          <a:p>
            <a:pPr algn="l">
              <a:spcAft>
                <a:spcPts val="600"/>
              </a:spcAft>
            </a:pPr>
            <a:r>
              <a:rPr lang="en-US" sz="1600" b="1" cap="all" dirty="0"/>
              <a:t>AICTE Student ID: </a:t>
            </a:r>
            <a:r>
              <a:rPr lang="en-US" sz="1600" dirty="0"/>
              <a:t>STU67e82747ea75a1743267655</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25228B5-DE6B-B7A1-5A4C-CE6B0421696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40" r="13408"/>
          <a:stretch/>
        </p:blipFill>
        <p:spPr>
          <a:xfrm rot="16200000">
            <a:off x="5704290" y="1110683"/>
            <a:ext cx="5119348" cy="473709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algn="just">
              <a:buNone/>
            </a:pPr>
            <a:r>
              <a:rPr lang="en-US" sz="1800" dirty="0"/>
              <a:t>The process of pricing used cars is often challenging due to the presence of multiple factors that influence the final valuation. Car prices can vary significantly based on attributes such as </a:t>
            </a:r>
            <a:r>
              <a:rPr lang="en-US" sz="1800" b="1" dirty="0"/>
              <a:t>brand reputation, model specifications, age, kilometers driven, fuel type</a:t>
            </a:r>
            <a:r>
              <a:rPr lang="en-US" sz="1800" dirty="0"/>
              <a:t>, and market demand. The lack of a standardized pricing mechanism leads to uncertainty for both </a:t>
            </a:r>
            <a:r>
              <a:rPr lang="en-US" sz="1800" b="1" dirty="0"/>
              <a:t>sellers and buyers</a:t>
            </a:r>
            <a:r>
              <a:rPr lang="en-US" sz="1800" dirty="0"/>
              <a:t>, making negotiations difficult and subjective.</a:t>
            </a:r>
          </a:p>
          <a:p>
            <a:pPr algn="just">
              <a:buNone/>
            </a:pPr>
            <a:r>
              <a:rPr lang="en-US" sz="1800" dirty="0"/>
              <a:t>This project aims to develop a </a:t>
            </a:r>
            <a:r>
              <a:rPr lang="en-US" sz="1800" b="1" dirty="0"/>
              <a:t>machine learning-based predictive system</a:t>
            </a:r>
            <a:r>
              <a:rPr lang="en-US" sz="1800" dirty="0"/>
              <a:t> that helps estimate car prices accurately, leveraging historical data to identify pricing trends and key influential factors.</a:t>
            </a:r>
          </a:p>
          <a:p>
            <a:pPr algn="just">
              <a:buNone/>
            </a:pPr>
            <a:r>
              <a:rPr lang="en-US" sz="1800" dirty="0"/>
              <a:t>Expanding the scope further:</a:t>
            </a:r>
          </a:p>
          <a:p>
            <a:pPr algn="just">
              <a:buFont typeface="Arial" panose="020B0604020202020204" pitchFamily="34" charset="0"/>
              <a:buChar char="•"/>
            </a:pPr>
            <a:r>
              <a:rPr lang="en-US" sz="1800" b="1" dirty="0"/>
              <a:t>Sellers</a:t>
            </a:r>
            <a:r>
              <a:rPr lang="en-US" sz="1800" dirty="0"/>
              <a:t> can use this model to determine competitive listing prices based on historical trends.</a:t>
            </a:r>
          </a:p>
          <a:p>
            <a:pPr algn="just">
              <a:buFont typeface="Arial" panose="020B0604020202020204" pitchFamily="34" charset="0"/>
              <a:buChar char="•"/>
            </a:pPr>
            <a:r>
              <a:rPr lang="en-US" sz="1800" b="1" dirty="0"/>
              <a:t>Buyers</a:t>
            </a:r>
            <a:r>
              <a:rPr lang="en-US" sz="1800" dirty="0"/>
              <a:t> gain transparency into whether a car's asking price aligns with market valuation.</a:t>
            </a:r>
          </a:p>
          <a:p>
            <a:pPr algn="just">
              <a:buFont typeface="Arial" panose="020B0604020202020204" pitchFamily="34" charset="0"/>
              <a:buChar char="•"/>
            </a:pPr>
            <a:r>
              <a:rPr lang="en-US" sz="1800" b="1" dirty="0"/>
              <a:t>Dealerships</a:t>
            </a:r>
            <a:r>
              <a:rPr lang="en-US" sz="1800" dirty="0"/>
              <a:t> can optimize resale strategies based on predicted Depreciation rates.</a:t>
            </a:r>
          </a:p>
          <a:p>
            <a:pPr algn="just">
              <a:buFont typeface="Arial" panose="020B0604020202020204" pitchFamily="34" charset="0"/>
              <a:buChar char="•"/>
            </a:pPr>
            <a:endParaRPr lang="en-US" sz="1800" dirty="0"/>
          </a:p>
          <a:p>
            <a:pPr marL="0" indent="0" algn="just">
              <a:buNone/>
            </a:pPr>
            <a:r>
              <a:rPr lang="en-US" sz="1800" dirty="0"/>
              <a:t>By addressing these challenges, the system ensures an </a:t>
            </a:r>
            <a:r>
              <a:rPr lang="en-US" sz="1800" b="1" dirty="0"/>
              <a:t>objective, efficient, and intelligent</a:t>
            </a:r>
            <a:r>
              <a:rPr lang="en-US" sz="1800" dirty="0"/>
              <a:t> approach to car price prediction, removing guesswork and enhancing overall market efficiency</a:t>
            </a:r>
          </a:p>
          <a:p>
            <a:pPr algn="just">
              <a:buFont typeface="Arial" panose="020B0604020202020204" pitchFamily="34" charset="0"/>
              <a:buChar char="•"/>
            </a:pPr>
            <a:endParaRPr lang="en-US" sz="14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Autofit/>
          </a:bodyPr>
          <a:lstStyle/>
          <a:p>
            <a:pPr marL="305435" indent="-305435">
              <a:spcBef>
                <a:spcPct val="20000"/>
              </a:spcBef>
              <a:spcAft>
                <a:spcPts val="600"/>
              </a:spcAft>
              <a:buFont typeface="Arial"/>
              <a:buChar char="•"/>
            </a:pPr>
            <a:r>
              <a:rPr lang="en-IN" sz="1000" b="1" dirty="0">
                <a:latin typeface="Calibri"/>
                <a:ea typeface="Calibri"/>
                <a:cs typeface="Calibri"/>
              </a:rPr>
              <a:t>The proposed system </a:t>
            </a:r>
            <a:r>
              <a:rPr lang="en-US" sz="1000" b="1" dirty="0"/>
              <a:t> aims  to build a machine learning model that predicts car prices based on features like brand, model, year, kilometers driven, and fuel type.   This helps individuals and businesses estimate fair prices for used cars.</a:t>
            </a:r>
          </a:p>
          <a:p>
            <a:pPr marL="305435" indent="-305435">
              <a:spcBef>
                <a:spcPct val="20000"/>
              </a:spcBef>
              <a:spcAft>
                <a:spcPts val="600"/>
              </a:spcAft>
              <a:buFont typeface="Arial"/>
              <a:buChar char="•"/>
            </a:pPr>
            <a:r>
              <a:rPr lang="en-IN" sz="1000" b="1" dirty="0">
                <a:latin typeface="Calibri"/>
                <a:ea typeface="Calibri"/>
                <a:cs typeface="Calibri"/>
              </a:rPr>
              <a:t>The solution will consist of the following components:</a:t>
            </a:r>
          </a:p>
          <a:p>
            <a:pPr marL="305435" indent="-305435">
              <a:spcBef>
                <a:spcPct val="20000"/>
              </a:spcBef>
              <a:spcAft>
                <a:spcPts val="600"/>
              </a:spcAft>
              <a:buFont typeface="Arial"/>
              <a:buChar char="•"/>
            </a:pPr>
            <a:r>
              <a:rPr lang="en-IN" sz="1000" b="1" dirty="0">
                <a:latin typeface="Calibri"/>
                <a:ea typeface="Calibri"/>
                <a:cs typeface="Calibri"/>
              </a:rPr>
              <a:t>Data Collection:</a:t>
            </a:r>
          </a:p>
          <a:p>
            <a:pPr marL="629920" lvl="1" indent="-305435">
              <a:spcBef>
                <a:spcPct val="20000"/>
              </a:spcBef>
              <a:spcAft>
                <a:spcPts val="600"/>
              </a:spcAft>
              <a:buFont typeface="Arial"/>
              <a:buChar char="•"/>
            </a:pPr>
            <a:r>
              <a:rPr lang="en-IN" sz="1000" b="1" dirty="0">
                <a:latin typeface="Calibri"/>
                <a:ea typeface="Calibri"/>
                <a:cs typeface="Calibri"/>
              </a:rPr>
              <a:t>Gather historical data on </a:t>
            </a:r>
            <a:r>
              <a:rPr lang="en-US" sz="1000" b="1" dirty="0"/>
              <a:t>dataset consisting historical car sales records, including relevant features. </a:t>
            </a:r>
          </a:p>
          <a:p>
            <a:pPr marL="305435" indent="-305435">
              <a:spcBef>
                <a:spcPct val="20000"/>
              </a:spcBef>
              <a:spcAft>
                <a:spcPts val="600"/>
              </a:spcAft>
              <a:buFont typeface="Arial"/>
              <a:buChar char="•"/>
            </a:pPr>
            <a:r>
              <a:rPr lang="en-IN" sz="1000" b="1" dirty="0">
                <a:latin typeface="Calibri"/>
                <a:ea typeface="Calibri"/>
                <a:cs typeface="Calibri"/>
              </a:rPr>
              <a:t>Data Preprocessing:</a:t>
            </a:r>
          </a:p>
          <a:p>
            <a:pPr marL="629920" lvl="1" indent="-305435">
              <a:spcBef>
                <a:spcPct val="20000"/>
              </a:spcBef>
              <a:spcAft>
                <a:spcPts val="600"/>
              </a:spcAft>
              <a:buFont typeface="Arial"/>
              <a:buChar char="•"/>
            </a:pPr>
            <a:r>
              <a:rPr lang="en-IN" sz="1000" b="1" dirty="0">
                <a:latin typeface="Calibri"/>
                <a:ea typeface="Calibri"/>
                <a:cs typeface="Calibri"/>
              </a:rPr>
              <a:t>Clean and preprocess the collected data to handle missing values, outliers, and inconsistencies.</a:t>
            </a:r>
          </a:p>
          <a:p>
            <a:pPr marL="629920" lvl="1" indent="-305435">
              <a:spcBef>
                <a:spcPct val="20000"/>
              </a:spcBef>
              <a:spcAft>
                <a:spcPts val="600"/>
              </a:spcAft>
              <a:buFont typeface="Arial"/>
              <a:buChar char="•"/>
            </a:pPr>
            <a:r>
              <a:rPr lang="en-US" sz="1000" b="1" dirty="0"/>
              <a:t>One-Hot Encoding is used to handle categorical features (like brand and fuel type), while numerical data is scaled appropriately.</a:t>
            </a:r>
            <a:endParaRPr lang="en-IN" sz="1000" b="1"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Machine Learning Algorithm :</a:t>
            </a:r>
          </a:p>
          <a:p>
            <a:pPr marL="629920" lvl="1" indent="-305435">
              <a:spcBef>
                <a:spcPct val="20000"/>
              </a:spcBef>
              <a:spcAft>
                <a:spcPts val="600"/>
              </a:spcAft>
              <a:buFont typeface="Arial"/>
              <a:buChar char="•"/>
            </a:pPr>
            <a:r>
              <a:rPr lang="en-IN" sz="1000" b="1" dirty="0">
                <a:latin typeface="Calibri"/>
                <a:ea typeface="Calibri"/>
                <a:cs typeface="Calibri"/>
              </a:rPr>
              <a:t>Linear Regression is used within a Pipeline for streamlined features of Transformation and Prediction.</a:t>
            </a:r>
          </a:p>
          <a:p>
            <a:pPr marL="305435" indent="-305435">
              <a:spcBef>
                <a:spcPct val="20000"/>
              </a:spcBef>
              <a:spcAft>
                <a:spcPts val="600"/>
              </a:spcAft>
              <a:buFont typeface="Arial"/>
              <a:buChar char="•"/>
            </a:pPr>
            <a:r>
              <a:rPr lang="en-IN" sz="1000" b="1" dirty="0">
                <a:latin typeface="Calibri"/>
                <a:ea typeface="Calibri"/>
                <a:cs typeface="Calibri"/>
              </a:rPr>
              <a:t>Deployment:</a:t>
            </a:r>
          </a:p>
          <a:p>
            <a:pPr marL="629920" lvl="1" indent="-305435">
              <a:spcBef>
                <a:spcPct val="20000"/>
              </a:spcBef>
              <a:spcAft>
                <a:spcPts val="600"/>
              </a:spcAft>
              <a:buFont typeface="Arial"/>
              <a:buChar char="•"/>
            </a:pPr>
            <a:r>
              <a:rPr lang="en-IN" sz="1000" b="1" dirty="0">
                <a:latin typeface="Calibri"/>
                <a:ea typeface="Calibri"/>
                <a:cs typeface="Calibri"/>
              </a:rPr>
              <a:t>Developed a</a:t>
            </a:r>
            <a:r>
              <a:rPr lang="en-US" sz="1000" b="1" dirty="0"/>
              <a:t> user-friendly desktop GUI application is developed using Python’s </a:t>
            </a:r>
            <a:r>
              <a:rPr lang="en-US" sz="1000" b="1" dirty="0" err="1"/>
              <a:t>Tkinter</a:t>
            </a:r>
            <a:r>
              <a:rPr lang="en-US" sz="1000" b="1" dirty="0"/>
              <a:t> library to allow users to input vehicle details and receive an instant price estimate.</a:t>
            </a:r>
            <a:r>
              <a:rPr lang="en-IN" sz="1000" b="1" dirty="0">
                <a:latin typeface="Calibri"/>
                <a:ea typeface="Calibri"/>
                <a:cs typeface="Calibri"/>
              </a:rPr>
              <a:t>.</a:t>
            </a:r>
          </a:p>
          <a:p>
            <a:pPr marL="629920" lvl="1" indent="-305435">
              <a:spcBef>
                <a:spcPct val="20000"/>
              </a:spcBef>
              <a:spcAft>
                <a:spcPts val="600"/>
              </a:spcAft>
              <a:buFont typeface="Arial"/>
              <a:buChar char="•"/>
            </a:pPr>
            <a:r>
              <a:rPr lang="en-US" sz="1000" b="1" dirty="0"/>
              <a:t>The application features dropdowns for company, model, fuel type, and purchase year, with a text field for kilometers driven</a:t>
            </a:r>
            <a:r>
              <a:rPr lang="en-IN" sz="1000" b="1" dirty="0">
                <a:latin typeface="Calibri"/>
                <a:ea typeface="Calibri"/>
                <a:cs typeface="Calibri"/>
              </a:rPr>
              <a:t>.</a:t>
            </a:r>
          </a:p>
          <a:p>
            <a:pPr marL="629920" lvl="1" indent="-305435">
              <a:spcBef>
                <a:spcPct val="20000"/>
              </a:spcBef>
              <a:spcAft>
                <a:spcPts val="600"/>
              </a:spcAft>
              <a:buFont typeface="Arial"/>
              <a:buChar char="•"/>
            </a:pPr>
            <a:r>
              <a:rPr lang="en-US" sz="1000" b="1" dirty="0"/>
              <a:t>The entire solution runs locally without the need for internet, making it lightweight and easy to deploy on personal systems.</a:t>
            </a:r>
          </a:p>
          <a:p>
            <a:pPr marL="629920" lvl="1" indent="-305435">
              <a:spcBef>
                <a:spcPct val="20000"/>
              </a:spcBef>
              <a:spcAft>
                <a:spcPts val="600"/>
              </a:spcAft>
              <a:buFont typeface="Arial"/>
              <a:buChar char="•"/>
            </a:pPr>
            <a:r>
              <a:rPr lang="en-US" sz="1000" b="1" dirty="0"/>
              <a:t>Can be extended to web-based deployment using Flask or </a:t>
            </a:r>
            <a:r>
              <a:rPr lang="en-US" sz="1000" b="1" dirty="0" err="1"/>
              <a:t>Streamlit</a:t>
            </a:r>
            <a:r>
              <a:rPr lang="en-US" sz="1000" b="1" dirty="0"/>
              <a:t> for broader accessibility.</a:t>
            </a:r>
            <a:endParaRPr lang="en-IN" sz="1000" b="1"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Evaluation:</a:t>
            </a:r>
          </a:p>
          <a:p>
            <a:pPr marL="629920" lvl="1" indent="-305435">
              <a:spcBef>
                <a:spcPct val="20000"/>
              </a:spcBef>
              <a:spcAft>
                <a:spcPts val="600"/>
              </a:spcAft>
              <a:buFont typeface="Arial"/>
              <a:buChar char="•"/>
            </a:pPr>
            <a:r>
              <a:rPr lang="en-US" sz="1000" b="1" dirty="0"/>
              <a:t>Functionality Testing:</a:t>
            </a:r>
            <a:br>
              <a:rPr lang="en-US" sz="1000" b="1" dirty="0"/>
            </a:br>
            <a:r>
              <a:rPr lang="en-US" sz="1000" b="1" dirty="0"/>
              <a:t>	The application was tested across various combinations of inputs (brand, model, year, fuel type, kilometers driven) to verify that the GUI responds correctly and provides a price 	prediction without errors.</a:t>
            </a:r>
            <a:r>
              <a:rPr lang="en-IN" sz="1000" b="1" dirty="0">
                <a:latin typeface="Calibri"/>
                <a:ea typeface="Calibri"/>
                <a:cs typeface="Calibri"/>
              </a:rPr>
              <a:t>.</a:t>
            </a:r>
          </a:p>
          <a:p>
            <a:pPr marL="629920" lvl="1" indent="-305435">
              <a:spcBef>
                <a:spcPct val="20000"/>
              </a:spcBef>
              <a:spcAft>
                <a:spcPts val="600"/>
              </a:spcAft>
              <a:buFont typeface="Arial"/>
              <a:buChar char="•"/>
            </a:pPr>
            <a:r>
              <a:rPr lang="en-US" sz="1000" b="1" dirty="0"/>
              <a:t>User Experience (UX) Feedback:</a:t>
            </a:r>
            <a:br>
              <a:rPr lang="en-US" sz="1000" b="1" dirty="0"/>
            </a:br>
            <a:r>
              <a:rPr lang="en-US" sz="1000" b="1" dirty="0"/>
              <a:t>	Initial user feedback indicated the application was intuitive and easy to navigate. The dropdown-based selections helped reduce input errors</a:t>
            </a:r>
            <a:r>
              <a:rPr lang="en-IN" sz="1000" b="1" dirty="0">
                <a:latin typeface="Calibri"/>
                <a:ea typeface="Calibri"/>
                <a:cs typeface="Calibri"/>
              </a:rPr>
              <a:t>.</a:t>
            </a:r>
            <a:endParaRPr lang="en-GB" sz="1000" b="1" dirty="0"/>
          </a:p>
        </p:txBody>
      </p:sp>
      <p:sp>
        <p:nvSpPr>
          <p:cNvPr id="11" name="Rectangle 6">
            <a:extLst>
              <a:ext uri="{FF2B5EF4-FFF2-40B4-BE49-F238E27FC236}">
                <a16:creationId xmlns:a16="http://schemas.microsoft.com/office/drawing/2014/main" id="{ACAD934F-C762-18DE-3E06-50B9E1EA440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Linear Regression is used within a </a:t>
            </a:r>
            <a:r>
              <a:rPr kumimoji="0" lang="en-US" altLang="en-US" sz="1800" b="1" i="0" u="none" strike="noStrike" cap="none" normalizeH="0" baseline="0">
                <a:ln>
                  <a:noFill/>
                </a:ln>
                <a:solidFill>
                  <a:schemeClr val="tx1"/>
                </a:solidFill>
                <a:effectLst/>
                <a:latin typeface="Arial" panose="020B0604020202020204" pitchFamily="34" charset="0"/>
              </a:rPr>
              <a:t>Pipeline</a:t>
            </a:r>
            <a:r>
              <a:rPr kumimoji="0" lang="en-US" altLang="en-US" sz="1800" b="0" i="0" u="none" strike="noStrike" cap="none" normalizeH="0" baseline="0">
                <a:ln>
                  <a:noFill/>
                </a:ln>
                <a:solidFill>
                  <a:schemeClr val="tx1"/>
                </a:solidFill>
                <a:effectLst/>
                <a:latin typeface="Arial" panose="020B0604020202020204" pitchFamily="34" charset="0"/>
              </a:rPr>
              <a:t> for streamlined feature transformation and prediction.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dirty="0">
                <a:latin typeface="Franklin Gothic Book"/>
              </a:rPr>
              <a:t>The "System Approach" section outlines the overall strategy and methodology for developing and implementing the car price prediction system. Here's a suggested structure for this section:</a:t>
            </a:r>
            <a:endParaRPr lang="en-US" sz="2200" dirty="0">
              <a:latin typeface="Franklin Gothic Book"/>
            </a:endParaRPr>
          </a:p>
          <a:p>
            <a:pPr marL="305435" indent="-305435">
              <a:spcBef>
                <a:spcPct val="20000"/>
              </a:spcBef>
              <a:spcAft>
                <a:spcPts val="600"/>
              </a:spcAft>
              <a:buFont typeface="Arial"/>
              <a:buChar char="•"/>
            </a:pPr>
            <a:r>
              <a:rPr lang="en-IN" sz="2200" b="1" dirty="0">
                <a:latin typeface="Franklin Gothic Book"/>
              </a:rPr>
              <a:t>System requirements:</a:t>
            </a:r>
          </a:p>
          <a:p>
            <a:pPr marL="762635" lvl="1" indent="-305435">
              <a:spcBef>
                <a:spcPct val="20000"/>
              </a:spcBef>
              <a:spcAft>
                <a:spcPts val="600"/>
              </a:spcAft>
              <a:buFont typeface="Arial"/>
              <a:buChar char="•"/>
            </a:pPr>
            <a:endParaRPr lang="en-US" sz="1800" dirty="0">
              <a:latin typeface="Franklin Gothic Book"/>
            </a:endParaRPr>
          </a:p>
          <a:p>
            <a:pPr marL="762635" lvl="1" indent="-305435">
              <a:spcBef>
                <a:spcPct val="20000"/>
              </a:spcBef>
              <a:spcAft>
                <a:spcPts val="600"/>
              </a:spcAft>
              <a:buFont typeface="Arial"/>
              <a:buChar char="•"/>
            </a:pPr>
            <a:endParaRPr lang="en-US" sz="1800" dirty="0">
              <a:latin typeface="Franklin Gothic Book"/>
            </a:endParaRPr>
          </a:p>
          <a:p>
            <a:pPr marL="762635" lvl="1" indent="-305435">
              <a:spcBef>
                <a:spcPct val="20000"/>
              </a:spcBef>
              <a:spcAft>
                <a:spcPts val="600"/>
              </a:spcAft>
              <a:buFont typeface="Arial"/>
              <a:buChar char="•"/>
            </a:pPr>
            <a:endParaRPr lang="en-US" sz="1800" dirty="0">
              <a:latin typeface="Franklin Gothic Book"/>
            </a:endParaRPr>
          </a:p>
          <a:p>
            <a:pPr marL="762635" lvl="1" indent="-305435">
              <a:spcBef>
                <a:spcPct val="20000"/>
              </a:spcBef>
              <a:spcAft>
                <a:spcPts val="600"/>
              </a:spcAft>
              <a:buFont typeface="Arial"/>
              <a:buChar char="•"/>
            </a:pPr>
            <a:endParaRPr lang="en-US" sz="1800" dirty="0">
              <a:latin typeface="Franklin Gothic Book"/>
            </a:endParaRPr>
          </a:p>
          <a:p>
            <a:pPr marL="305435" indent="-305435">
              <a:spcBef>
                <a:spcPct val="20000"/>
              </a:spcBef>
              <a:spcAft>
                <a:spcPts val="600"/>
              </a:spcAft>
              <a:buFont typeface="Arial"/>
              <a:buChar char="•"/>
            </a:pPr>
            <a:r>
              <a:rPr lang="en-IN" sz="2200" b="1" dirty="0">
                <a:latin typeface="Franklin Gothic Book"/>
              </a:rPr>
              <a:t>Library required to build the model</a:t>
            </a:r>
          </a:p>
          <a:p>
            <a:pPr marL="305435" indent="-305435">
              <a:spcBef>
                <a:spcPct val="20000"/>
              </a:spcBef>
              <a:spcAft>
                <a:spcPts val="600"/>
              </a:spcAft>
              <a:buFont typeface="Arial"/>
              <a:buChar char="•"/>
            </a:pPr>
            <a:endParaRPr lang="en-GB" sz="2200" dirty="0"/>
          </a:p>
        </p:txBody>
      </p:sp>
      <p:sp>
        <p:nvSpPr>
          <p:cNvPr id="4" name="Rectangle 1">
            <a:extLst>
              <a:ext uri="{FF2B5EF4-FFF2-40B4-BE49-F238E27FC236}">
                <a16:creationId xmlns:a16="http://schemas.microsoft.com/office/drawing/2014/main" id="{66A316C1-0130-2E28-1D69-8F480B57AE38}"/>
              </a:ext>
            </a:extLst>
          </p:cNvPr>
          <p:cNvSpPr>
            <a:spLocks noChangeArrowheads="1"/>
          </p:cNvSpPr>
          <p:nvPr/>
        </p:nvSpPr>
        <p:spPr bwMode="auto">
          <a:xfrm rot="10800000" flipV="1">
            <a:off x="1106902" y="3521949"/>
            <a:ext cx="659330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Operating System</a:t>
            </a:r>
            <a:r>
              <a:rPr kumimoji="0" lang="en-US" altLang="en-US" sz="1400" b="0" i="0" u="none" strike="noStrike" cap="none" normalizeH="0" baseline="0" dirty="0">
                <a:ln>
                  <a:noFill/>
                </a:ln>
                <a:solidFill>
                  <a:schemeClr val="tx1"/>
                </a:solidFill>
                <a:effectLst/>
                <a:latin typeface="Arial" panose="020B0604020202020204" pitchFamily="34" charset="0"/>
              </a:rPr>
              <a:t>: Windows / Linux / macOS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Python Version</a:t>
            </a:r>
            <a:r>
              <a:rPr kumimoji="0" lang="en-US" altLang="en-US" sz="1400" b="0" i="0" u="none" strike="noStrike" cap="none" normalizeH="0" baseline="0" dirty="0">
                <a:ln>
                  <a:noFill/>
                </a:ln>
                <a:solidFill>
                  <a:schemeClr val="tx1"/>
                </a:solidFill>
                <a:effectLst/>
                <a:latin typeface="Arial" panose="020B0604020202020204" pitchFamily="34" charset="0"/>
              </a:rPr>
              <a:t>: Python 3.7 or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RAM</a:t>
            </a:r>
            <a:r>
              <a:rPr kumimoji="0" lang="en-US" altLang="en-US" sz="1400" b="0" i="0" u="none" strike="noStrike" cap="none" normalizeH="0" baseline="0" dirty="0">
                <a:ln>
                  <a:noFill/>
                </a:ln>
                <a:solidFill>
                  <a:schemeClr val="tx1"/>
                </a:solidFill>
                <a:effectLst/>
                <a:latin typeface="Arial" panose="020B0604020202020204" pitchFamily="34" charset="0"/>
              </a:rPr>
              <a:t>: Minimum 4GB (Recommended: 8GB+)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Disk Space</a:t>
            </a:r>
            <a:r>
              <a:rPr kumimoji="0" lang="en-US" altLang="en-US" sz="1400" b="0" i="0" u="none" strike="noStrike" cap="none" normalizeH="0" baseline="0" dirty="0">
                <a:ln>
                  <a:noFill/>
                </a:ln>
                <a:solidFill>
                  <a:schemeClr val="tx1"/>
                </a:solidFill>
                <a:effectLst/>
                <a:latin typeface="Arial" panose="020B0604020202020204" pitchFamily="34" charset="0"/>
              </a:rPr>
              <a:t>: At least 100MB for code and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Display</a:t>
            </a:r>
            <a:r>
              <a:rPr kumimoji="0" lang="en-US" altLang="en-US" sz="1400" b="0" i="0" u="none" strike="noStrike" cap="none" normalizeH="0" baseline="0" dirty="0">
                <a:ln>
                  <a:noFill/>
                </a:ln>
                <a:solidFill>
                  <a:schemeClr val="tx1"/>
                </a:solidFill>
                <a:effectLst/>
                <a:latin typeface="Arial" panose="020B0604020202020204" pitchFamily="34" charset="0"/>
              </a:rPr>
              <a:t>: Supports 1024x768 resolution or higher for GUI</a:t>
            </a:r>
          </a:p>
        </p:txBody>
      </p:sp>
      <p:sp>
        <p:nvSpPr>
          <p:cNvPr id="5" name="Rectangle 2">
            <a:extLst>
              <a:ext uri="{FF2B5EF4-FFF2-40B4-BE49-F238E27FC236}">
                <a16:creationId xmlns:a16="http://schemas.microsoft.com/office/drawing/2014/main" id="{55B5CE92-D963-AC01-ED93-CB40916CCFC0}"/>
              </a:ext>
            </a:extLst>
          </p:cNvPr>
          <p:cNvSpPr>
            <a:spLocks noChangeArrowheads="1"/>
          </p:cNvSpPr>
          <p:nvPr/>
        </p:nvSpPr>
        <p:spPr bwMode="auto">
          <a:xfrm>
            <a:off x="1203158" y="5094425"/>
            <a:ext cx="98058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tkinter</a:t>
            </a:r>
            <a:r>
              <a:rPr kumimoji="0" lang="en-US" altLang="en-US" sz="1100" b="1" i="0" u="none" strike="noStrike" cap="none" normalizeH="0" baseline="0" dirty="0">
                <a:ln>
                  <a:noFill/>
                </a:ln>
                <a:solidFill>
                  <a:schemeClr val="tx1"/>
                </a:solidFill>
                <a:effectLst/>
              </a:rPr>
              <a:t> – For GUI development</a:t>
            </a:r>
            <a:r>
              <a:rPr lang="en-US" altLang="en-US" sz="3200" b="1" dirty="0">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Unicode MS"/>
              </a:rPr>
              <a:t>ttk</a:t>
            </a:r>
            <a:r>
              <a:rPr kumimoji="0" lang="en-US" altLang="en-US" sz="1100" b="1" i="0" u="none" strike="noStrike" cap="none" normalizeH="0" baseline="0" dirty="0">
                <a:ln>
                  <a:noFill/>
                </a:ln>
                <a:solidFill>
                  <a:schemeClr val="tx1"/>
                </a:solidFill>
                <a:effectLst/>
              </a:rPr>
              <a:t> – For advanced GUI widgets (</a:t>
            </a:r>
            <a:r>
              <a:rPr kumimoji="0" lang="en-US" altLang="en-US" sz="1100" b="1" i="0" u="none" strike="noStrike" cap="none" normalizeH="0" baseline="0" dirty="0" err="1">
                <a:ln>
                  <a:noFill/>
                </a:ln>
                <a:solidFill>
                  <a:schemeClr val="tx1"/>
                </a:solidFill>
                <a:effectLst/>
              </a:rPr>
              <a:t>Combobox</a:t>
            </a:r>
            <a:r>
              <a:rPr kumimoji="0" lang="en-US" altLang="en-US" sz="1100" b="1" i="0" u="none" strike="noStrike" cap="none" normalizeH="0" baseline="0" dirty="0">
                <a:ln>
                  <a:noFill/>
                </a:ln>
                <a:solidFill>
                  <a:schemeClr val="tx1"/>
                </a:solidFill>
                <a:effectLst/>
              </a:rPr>
              <a:t>, etc.)</a:t>
            </a:r>
            <a:r>
              <a:rPr lang="en-US" altLang="en-US" sz="3200" b="1" dirty="0">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Unicode MS"/>
              </a:rPr>
              <a:t>messagebox</a:t>
            </a:r>
            <a:r>
              <a:rPr kumimoji="0" lang="en-US" altLang="en-US" sz="1100" b="1" i="0" u="none" strike="noStrike" cap="none" normalizeH="0" baseline="0" dirty="0">
                <a:ln>
                  <a:noFill/>
                </a:ln>
                <a:solidFill>
                  <a:schemeClr val="tx1"/>
                </a:solidFill>
                <a:effectLst/>
              </a:rPr>
              <a:t> – For user input validation alerts</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pandas</a:t>
            </a:r>
            <a:r>
              <a:rPr kumimoji="0" lang="en-US" altLang="en-US" sz="1100" b="1" i="0" u="none" strike="noStrike" cap="none" normalizeH="0" baseline="0" dirty="0">
                <a:ln>
                  <a:noFill/>
                </a:ln>
                <a:solidFill>
                  <a:schemeClr val="tx1"/>
                </a:solidFill>
                <a:effectLst/>
              </a:rPr>
              <a:t> – For future integration with dataset (</a:t>
            </a:r>
            <a:r>
              <a:rPr kumimoji="0" lang="en-US" altLang="en-US" sz="1400" b="1" i="0" u="none" strike="noStrike" cap="none" normalizeH="0" baseline="0" dirty="0">
                <a:ln>
                  <a:noFill/>
                </a:ln>
                <a:solidFill>
                  <a:schemeClr val="tx1"/>
                </a:solidFill>
                <a:effectLst/>
                <a:latin typeface="Arial Unicode MS"/>
              </a:rPr>
              <a:t>quikr_car.csv</a:t>
            </a:r>
            <a:r>
              <a:rPr kumimoji="0" lang="en-US" altLang="en-US" sz="1100" b="1" i="0" u="none" strike="noStrike" cap="none" normalizeH="0" baseline="0" dirty="0">
                <a:ln>
                  <a:noFill/>
                </a:ln>
                <a:solidFill>
                  <a:schemeClr val="tx1"/>
                </a:solidFill>
                <a:effectLst/>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scikit-learn</a:t>
            </a:r>
            <a:r>
              <a:rPr kumimoji="0" lang="en-US" altLang="en-US" sz="1100" b="1" i="0" u="none" strike="noStrike" cap="none" normalizeH="0" baseline="0" dirty="0">
                <a:ln>
                  <a:noFill/>
                </a:ln>
                <a:solidFill>
                  <a:schemeClr val="tx1"/>
                </a:solidFill>
                <a:effectLst/>
              </a:rPr>
              <a:t> – For training Linear Regression or other ML models</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pickle</a:t>
            </a:r>
            <a:r>
              <a:rPr kumimoji="0" lang="en-US" altLang="en-US" sz="1100" b="1" i="0" u="none" strike="noStrike" cap="none" normalizeH="0" baseline="0" dirty="0">
                <a:ln>
                  <a:noFill/>
                </a:ln>
                <a:solidFill>
                  <a:schemeClr val="tx1"/>
                </a:solidFill>
                <a:effectLst/>
              </a:rPr>
              <a:t> – For model dumping</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numpy</a:t>
            </a:r>
            <a:r>
              <a:rPr kumimoji="0" lang="en-US" altLang="en-US" sz="1100" b="1" i="0" u="none" strike="noStrike" cap="none" normalizeH="0" baseline="0" dirty="0">
                <a:ln>
                  <a:noFill/>
                </a:ln>
                <a:solidFill>
                  <a:schemeClr val="tx1"/>
                </a:solidFill>
                <a:effectLst/>
              </a:rPr>
              <a:t> – For numerical operations</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684764" cy="4251960"/>
          </a:xfrm>
        </p:spPr>
        <p:txBody>
          <a:bodyPr vert="horz" lIns="91440" tIns="45720" rIns="91440" bIns="45720" rtlCol="0">
            <a:normAutofit fontScale="85000" lnSpcReduction="20000"/>
          </a:bodyPr>
          <a:lstStyle/>
          <a:p>
            <a:pPr marL="305435" indent="-305435">
              <a:spcBef>
                <a:spcPct val="20000"/>
              </a:spcBef>
              <a:spcAft>
                <a:spcPts val="600"/>
              </a:spcAft>
              <a:buFont typeface="Arial"/>
              <a:buChar char="•"/>
            </a:pPr>
            <a:r>
              <a:rPr lang="en-IN" sz="1700" dirty="0">
                <a:latin typeface="Franklin Gothic Book"/>
              </a:rPr>
              <a:t>In the Algorithm section, described the machine learning algorithm chosen for predicting car price:</a:t>
            </a:r>
          </a:p>
          <a:p>
            <a:pPr marL="305435" indent="-305435">
              <a:spcBef>
                <a:spcPct val="20000"/>
              </a:spcBef>
              <a:spcAft>
                <a:spcPts val="600"/>
              </a:spcAft>
              <a:buFont typeface="Arial"/>
              <a:buChar char="•"/>
            </a:pPr>
            <a:r>
              <a:rPr lang="en-IN" sz="1600" b="1" dirty="0">
                <a:latin typeface="Franklin Gothic Book"/>
              </a:rPr>
              <a:t>Algorithm Selection:</a:t>
            </a:r>
            <a:endParaRPr lang="en-IN" sz="1600" dirty="0">
              <a:latin typeface="Franklin Gothic Book"/>
            </a:endParaRPr>
          </a:p>
          <a:p>
            <a:pPr marL="629920" lvl="1" indent="-305435">
              <a:spcBef>
                <a:spcPct val="20000"/>
              </a:spcBef>
              <a:spcAft>
                <a:spcPts val="600"/>
              </a:spcAft>
              <a:buFont typeface="Arial"/>
              <a:buChar char="•"/>
            </a:pPr>
            <a:r>
              <a:rPr lang="en-US" sz="1600" b="1" dirty="0"/>
              <a:t>Linear Regression</a:t>
            </a:r>
            <a:r>
              <a:rPr lang="en-US" sz="1600" dirty="0"/>
              <a:t> was used as the predictive algorithm due to its simplicity, interpretability, and effectiveness for numeric target prediction (car prices).</a:t>
            </a:r>
          </a:p>
          <a:p>
            <a:pPr marL="629920" lvl="1" indent="-305435">
              <a:spcBef>
                <a:spcPct val="20000"/>
              </a:spcBef>
              <a:spcAft>
                <a:spcPts val="600"/>
              </a:spcAft>
              <a:buFont typeface="Arial"/>
              <a:buChar char="•"/>
            </a:pPr>
            <a:r>
              <a:rPr lang="en-US" sz="1600" dirty="0"/>
              <a:t>It models the relationship between independent variables (features like kilometers driven, year, etc.) and the dependent variable (car price)</a:t>
            </a:r>
            <a:r>
              <a:rPr lang="en-IN" sz="1600" dirty="0">
                <a:latin typeface="Franklin Gothic Book"/>
              </a:rPr>
              <a:t>.</a:t>
            </a:r>
          </a:p>
          <a:p>
            <a:pPr marL="305435" indent="-305435">
              <a:spcBef>
                <a:spcPct val="20000"/>
              </a:spcBef>
              <a:spcAft>
                <a:spcPts val="600"/>
              </a:spcAft>
              <a:buFont typeface="Arial"/>
              <a:buChar char="•"/>
            </a:pPr>
            <a:r>
              <a:rPr lang="en-IN" sz="1600" b="1" dirty="0">
                <a:latin typeface="Franklin Gothic Book"/>
              </a:rPr>
              <a:t>Data Input:</a:t>
            </a:r>
            <a:endParaRPr lang="en-IN" sz="1600" dirty="0">
              <a:latin typeface="Franklin Gothic Book"/>
            </a:endParaRPr>
          </a:p>
          <a:p>
            <a:pPr marL="629920" lvl="1" indent="-305435">
              <a:spcBef>
                <a:spcPct val="20000"/>
              </a:spcBef>
              <a:spcAft>
                <a:spcPts val="600"/>
              </a:spcAft>
              <a:buFont typeface="Arial"/>
              <a:buChar char="•"/>
            </a:pPr>
            <a:r>
              <a:rPr lang="en-IN" sz="1900" dirty="0">
                <a:latin typeface="Franklin Gothic Book"/>
              </a:rPr>
              <a:t>The input features used by the algorithm, such as sales data of sold cars, model, companies, fuel type , year of purchase and kms driven.</a:t>
            </a:r>
          </a:p>
          <a:p>
            <a:pPr marL="629920" lvl="1" indent="-305435">
              <a:spcBef>
                <a:spcPct val="20000"/>
              </a:spcBef>
              <a:spcAft>
                <a:spcPts val="600"/>
              </a:spcAft>
              <a:buFont typeface="Arial"/>
              <a:buChar char="•"/>
            </a:pPr>
            <a:r>
              <a:rPr lang="en-US" sz="1900" dirty="0"/>
              <a:t>Categorical variables were label-encoded or one-hot encoded for compatibility with the regression model</a:t>
            </a:r>
            <a:r>
              <a:rPr lang="en-IN" dirty="0">
                <a:latin typeface="Franklin Gothic Book"/>
              </a:rPr>
              <a:t>.</a:t>
            </a:r>
            <a:endParaRPr lang="en-IN" sz="1600" dirty="0">
              <a:latin typeface="Franklin Gothic Book"/>
            </a:endParaRPr>
          </a:p>
          <a:p>
            <a:pPr marL="305435" indent="-305435">
              <a:spcBef>
                <a:spcPct val="20000"/>
              </a:spcBef>
              <a:spcAft>
                <a:spcPts val="600"/>
              </a:spcAft>
              <a:buFont typeface="Arial"/>
              <a:buChar char="•"/>
            </a:pPr>
            <a:r>
              <a:rPr lang="en-IN" sz="1600" b="1" dirty="0">
                <a:latin typeface="Franklin Gothic Book"/>
              </a:rPr>
              <a:t>Training Process:</a:t>
            </a:r>
            <a:endParaRPr lang="en-IN" sz="1600" dirty="0">
              <a:latin typeface="Franklin Gothic Book"/>
            </a:endParaRPr>
          </a:p>
          <a:p>
            <a:pPr marL="495935" lvl="1" indent="-171450">
              <a:spcBef>
                <a:spcPct val="20000"/>
              </a:spcBef>
              <a:spcAft>
                <a:spcPts val="600"/>
              </a:spcAft>
            </a:pPr>
            <a:r>
              <a:rPr lang="en-US" sz="1600" dirty="0"/>
              <a:t>Linear Regression was trained on the data using scikit-</a:t>
            </a:r>
            <a:r>
              <a:rPr lang="en-US" sz="1600" dirty="0" err="1"/>
              <a:t>learn’s</a:t>
            </a:r>
            <a:r>
              <a:rPr lang="en-US" sz="1600" dirty="0"/>
              <a:t> </a:t>
            </a:r>
            <a:r>
              <a:rPr lang="en-US" sz="1600" dirty="0" err="1"/>
              <a:t>LinearRegression</a:t>
            </a:r>
            <a:r>
              <a:rPr lang="en-US" sz="1600" dirty="0"/>
              <a:t>()</a:t>
            </a:r>
            <a:r>
              <a:rPr lang="en-IN" sz="2800" dirty="0">
                <a:latin typeface="Franklin Gothic Book"/>
              </a:rPr>
              <a:t>.</a:t>
            </a:r>
          </a:p>
          <a:p>
            <a:pPr marL="495935" lvl="1" indent="-171450">
              <a:spcBef>
                <a:spcPct val="20000"/>
              </a:spcBef>
              <a:spcAft>
                <a:spcPts val="600"/>
              </a:spcAft>
            </a:pPr>
            <a:r>
              <a:rPr lang="en-IN" sz="1900" dirty="0">
                <a:latin typeface="Franklin Gothic Book"/>
              </a:rPr>
              <a:t>Model evaluation included R2 accuracy score.</a:t>
            </a:r>
          </a:p>
          <a:p>
            <a:pPr marL="305435" indent="-305435">
              <a:spcBef>
                <a:spcPct val="20000"/>
              </a:spcBef>
              <a:spcAft>
                <a:spcPts val="600"/>
              </a:spcAft>
              <a:buFont typeface="Arial"/>
              <a:buChar char="•"/>
            </a:pPr>
            <a:r>
              <a:rPr lang="en-IN" sz="1600" b="1" dirty="0">
                <a:latin typeface="Franklin Gothic Book"/>
              </a:rPr>
              <a:t>Prediction Process:</a:t>
            </a:r>
            <a:endParaRPr lang="en-IN" sz="1600" dirty="0">
              <a:latin typeface="Franklin Gothic Book"/>
            </a:endParaRPr>
          </a:p>
          <a:p>
            <a:pPr marL="629920" lvl="1" indent="-305435">
              <a:spcBef>
                <a:spcPct val="20000"/>
              </a:spcBef>
              <a:spcAft>
                <a:spcPts val="600"/>
              </a:spcAft>
              <a:buFont typeface="Arial"/>
              <a:buChar char="•"/>
            </a:pPr>
            <a:r>
              <a:rPr lang="en-US" sz="1600" dirty="0"/>
              <a:t>When a user selects the input values through the GUI, they are passed to the model, which returns a predicted car price.</a:t>
            </a:r>
            <a:r>
              <a:rPr lang="en-IN" sz="1900" dirty="0">
                <a:latin typeface="Franklin Gothic Book"/>
              </a:rPr>
              <a:t>.</a:t>
            </a:r>
            <a:endParaRPr lang="en-GB" sz="19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B6A141B-8DBF-A623-DD5E-23E3E7A2A435}"/>
              </a:ext>
            </a:extLst>
          </p:cNvPr>
          <p:cNvSpPr>
            <a:spLocks noChangeArrowheads="1"/>
          </p:cNvSpPr>
          <p:nvPr/>
        </p:nvSpPr>
        <p:spPr bwMode="auto">
          <a:xfrm>
            <a:off x="669036" y="1635573"/>
            <a:ext cx="10525145"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running 1000 iterations with different </a:t>
            </a:r>
            <a:r>
              <a:rPr kumimoji="0" lang="en-US" altLang="en-US" b="0" i="0" u="none" strike="noStrike" cap="none" normalizeH="0" baseline="0" dirty="0" err="1">
                <a:ln>
                  <a:noFill/>
                </a:ln>
                <a:solidFill>
                  <a:schemeClr val="tx1"/>
                </a:solidFill>
                <a:effectLst/>
                <a:latin typeface="Arial Unicode MS"/>
              </a:rPr>
              <a:t>random_state</a:t>
            </a:r>
            <a:r>
              <a:rPr kumimoji="0" lang="en-US" altLang="en-US" sz="14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values, the best performing </a:t>
            </a:r>
            <a:r>
              <a:rPr kumimoji="0" lang="en-US" altLang="en-US" sz="1800" b="1" i="0" u="none" strike="noStrike" cap="none" normalizeH="0" baseline="0" dirty="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a:ln>
                  <a:noFill/>
                </a:ln>
                <a:solidFill>
                  <a:schemeClr val="tx1"/>
                </a:solidFill>
                <a:effectLst/>
                <a:latin typeface="Arial" panose="020B0604020202020204" pitchFamily="34" charset="0"/>
              </a:rPr>
              <a:t> model was selected.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optimal </a:t>
            </a:r>
            <a:r>
              <a:rPr kumimoji="0" lang="en-US" altLang="en-US" b="0" i="0" u="none" strike="noStrike" cap="none" normalizeH="0" baseline="0" dirty="0" err="1">
                <a:ln>
                  <a:noFill/>
                </a:ln>
                <a:solidFill>
                  <a:schemeClr val="tx1"/>
                </a:solidFill>
                <a:effectLst/>
                <a:latin typeface="Arial Unicode MS"/>
              </a:rPr>
              <a:t>random_state</a:t>
            </a:r>
            <a:r>
              <a:rPr kumimoji="0" lang="en-US" altLang="en-US" sz="14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was</a:t>
            </a:r>
            <a:r>
              <a:rPr kumimoji="0" lang="en-US" altLang="en-US" sz="14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panose="020B0604020202020204" pitchFamily="34" charset="0"/>
              </a:rPr>
              <a:t>655</a:t>
            </a:r>
            <a:r>
              <a:rPr kumimoji="0" lang="en-US" altLang="en-US" sz="1800" b="0" i="0" u="none" strike="noStrike" cap="none" normalizeH="0" baseline="0" dirty="0">
                <a:ln>
                  <a:noFill/>
                </a:ln>
                <a:solidFill>
                  <a:schemeClr val="tx1"/>
                </a:solidFill>
                <a:effectLst/>
                <a:latin typeface="Arial" panose="020B0604020202020204" pitchFamily="34" charset="0"/>
              </a:rPr>
              <a:t>, where the model achieved: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R² Score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0.92</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indicates that the model explains </a:t>
            </a:r>
            <a:r>
              <a:rPr kumimoji="0" lang="en-US" altLang="en-US" sz="1800" b="1" i="0" u="none" strike="noStrike" cap="none" normalizeH="0" baseline="0" dirty="0">
                <a:ln>
                  <a:noFill/>
                </a:ln>
                <a:solidFill>
                  <a:schemeClr val="tx1"/>
                </a:solidFill>
                <a:effectLst/>
                <a:latin typeface="Arial" panose="020B0604020202020204" pitchFamily="34" charset="0"/>
              </a:rPr>
              <a:t>92% of the variance</a:t>
            </a:r>
            <a:r>
              <a:rPr kumimoji="0" lang="en-US" altLang="en-US" sz="1800" b="0" i="0" u="none" strike="noStrike" cap="none" normalizeH="0" baseline="0" dirty="0">
                <a:ln>
                  <a:noFill/>
                </a:ln>
                <a:solidFill>
                  <a:schemeClr val="tx1"/>
                </a:solidFill>
                <a:effectLst/>
                <a:latin typeface="Arial" panose="020B0604020202020204" pitchFamily="34" charset="0"/>
              </a:rPr>
              <a:t> in car prices based on the input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Prediction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For a </a:t>
            </a:r>
            <a:r>
              <a:rPr lang="en-US" altLang="en-US" i="1" dirty="0">
                <a:latin typeface="Arial" panose="020B0604020202020204" pitchFamily="34" charset="0"/>
              </a:rPr>
              <a:t>Honda accord </a:t>
            </a:r>
            <a:r>
              <a:rPr kumimoji="0" lang="en-US" altLang="en-US" sz="1800" b="0" i="1" u="none" strike="noStrike" cap="none" normalizeH="0" baseline="0" dirty="0">
                <a:ln>
                  <a:noFill/>
                </a:ln>
                <a:solidFill>
                  <a:schemeClr val="tx1"/>
                </a:solidFill>
                <a:effectLst/>
                <a:latin typeface="Arial" panose="020B0604020202020204" pitchFamily="34" charset="0"/>
              </a:rPr>
              <a:t>(2021, 200 km, Petrol)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Predicted Price</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4,99,600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E8F8CF37-F5DD-0085-67A3-C26D2D27CA04}"/>
              </a:ext>
            </a:extLst>
          </p:cNvPr>
          <p:cNvPicPr>
            <a:picLocks noChangeAspect="1"/>
          </p:cNvPicPr>
          <p:nvPr/>
        </p:nvPicPr>
        <p:blipFill>
          <a:blip r:embed="rId2"/>
          <a:stretch>
            <a:fillRect/>
          </a:stretch>
        </p:blipFill>
        <p:spPr>
          <a:xfrm>
            <a:off x="5764173" y="3184037"/>
            <a:ext cx="5430008" cy="3506218"/>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working </a:t>
            </a:r>
            <a:r>
              <a:rPr kumimoji="0" lang="en-US" altLang="en-US" sz="2400" b="1" i="0" u="none" strike="noStrike" cap="none" normalizeH="0" baseline="0" dirty="0">
                <a:ln>
                  <a:noFill/>
                </a:ln>
                <a:solidFill>
                  <a:schemeClr val="tx1"/>
                </a:solidFill>
                <a:effectLst/>
                <a:latin typeface="Arial" panose="020B0604020202020204" pitchFamily="34" charset="0"/>
              </a:rPr>
              <a:t>Car Price Prediction System</a:t>
            </a:r>
            <a:r>
              <a:rPr kumimoji="0" lang="en-US" altLang="en-US" sz="2400" b="0" i="0" u="none" strike="noStrike" cap="none" normalizeH="0" baseline="0" dirty="0">
                <a:ln>
                  <a:noFill/>
                </a:ln>
                <a:solidFill>
                  <a:schemeClr val="tx1"/>
                </a:solidFill>
                <a:effectLst/>
                <a:latin typeface="Arial" panose="020B0604020202020204" pitchFamily="34" charset="0"/>
              </a:rPr>
              <a:t> was developed using Python, Linear Regression, and </a:t>
            </a:r>
            <a:r>
              <a:rPr kumimoji="0" lang="en-US" altLang="en-US" sz="2400" b="0" i="0" u="none" strike="noStrike" cap="none" normalizeH="0" baseline="0" dirty="0" err="1">
                <a:ln>
                  <a:noFill/>
                </a:ln>
                <a:solidFill>
                  <a:schemeClr val="tx1"/>
                </a:solidFill>
                <a:effectLst/>
                <a:latin typeface="Arial" panose="020B0604020202020204" pitchFamily="34" charset="0"/>
              </a:rPr>
              <a:t>Tkinter</a:t>
            </a:r>
            <a:r>
              <a:rPr kumimoji="0" lang="en-US" altLang="en-US" sz="2400" b="0" i="0" u="none" strike="noStrike" cap="none" normalizeH="0" baseline="0" dirty="0">
                <a:ln>
                  <a:noFill/>
                </a:ln>
                <a:solidFill>
                  <a:schemeClr val="tx1"/>
                </a:solidFill>
                <a:effectLst/>
                <a:latin typeface="Arial" panose="020B0604020202020204" pitchFamily="34" charset="0"/>
              </a:rPr>
              <a:t> for GUI.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model achieved a high accuracy with an R² score of </a:t>
            </a:r>
            <a:r>
              <a:rPr kumimoji="0" lang="en-US" altLang="en-US" sz="2400" b="1" i="0" u="none" strike="noStrike" cap="none" normalizeH="0" baseline="0" dirty="0">
                <a:ln>
                  <a:noFill/>
                </a:ln>
                <a:solidFill>
                  <a:schemeClr val="tx1"/>
                </a:solidFill>
                <a:effectLst/>
                <a:latin typeface="Arial" panose="020B0604020202020204" pitchFamily="34" charset="0"/>
              </a:rPr>
              <a:t>0.92</a:t>
            </a:r>
            <a:r>
              <a:rPr kumimoji="0" lang="en-US" altLang="en-US" sz="2400" b="0" i="0" u="none" strike="noStrike" cap="none" normalizeH="0" baseline="0" dirty="0">
                <a:ln>
                  <a:noFill/>
                </a:ln>
                <a:solidFill>
                  <a:schemeClr val="tx1"/>
                </a:solidFill>
                <a:effectLst/>
                <a:latin typeface="Arial" panose="020B0604020202020204" pitchFamily="34" charset="0"/>
              </a:rPr>
              <a:t>, making it reliable for estimating second-hand car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GUI allows users to easily input vehicle data and get instant predictions, making it practical for general users or car resellers.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approach used a well-structured ML pipeline with preprocessing and transformation included, improving model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project lays the foundation for future upgrades using more advanced models (like Random Forest or </a:t>
            </a:r>
            <a:r>
              <a:rPr kumimoji="0" lang="en-US" altLang="en-US" sz="2400" b="0" i="0" u="none" strike="noStrike" cap="none" normalizeH="0" baseline="0" dirty="0" err="1">
                <a:ln>
                  <a:noFill/>
                </a:ln>
                <a:solidFill>
                  <a:schemeClr val="tx1"/>
                </a:solidFill>
                <a:effectLst/>
                <a:latin typeface="Arial" panose="020B0604020202020204" pitchFamily="34" charset="0"/>
              </a:rPr>
              <a:t>XGBoost</a:t>
            </a:r>
            <a:r>
              <a:rPr kumimoji="0" lang="en-US" altLang="en-US" sz="2400" b="0" i="0" u="none" strike="noStrike" cap="none" normalizeH="0" baseline="0" dirty="0">
                <a:ln>
                  <a:noFill/>
                </a:ln>
                <a:solidFill>
                  <a:schemeClr val="tx1"/>
                </a:solidFill>
                <a:effectLst/>
                <a:latin typeface="Arial" panose="020B0604020202020204" pitchFamily="34" charset="0"/>
              </a:rPr>
              <a:t>) and web deployment for wider access.</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Project Guide:</a:t>
            </a:r>
          </a:p>
          <a:p>
            <a:pPr marL="0" indent="0">
              <a:buNone/>
            </a:pPr>
            <a:r>
              <a:rPr lang="en-IN" sz="2200" u="sng" dirty="0">
                <a:solidFill>
                  <a:srgbClr val="0070C0"/>
                </a:solidFill>
                <a:latin typeface="Franklin Gothic Book"/>
              </a:rPr>
              <a:t> https://youtu.be/iRCaMnR_bpA?si=j2p3uDeU-2S1Yalr</a:t>
            </a:r>
          </a:p>
          <a:p>
            <a:pPr marL="0" indent="0">
              <a:buNone/>
            </a:pPr>
            <a:endParaRPr lang="en-IN" sz="2200" dirty="0">
              <a:latin typeface="Franklin Gothic Book"/>
            </a:endParaRPr>
          </a:p>
          <a:p>
            <a:pPr marL="0" indent="0">
              <a:buNone/>
            </a:pPr>
            <a:r>
              <a:rPr lang="en-IN" sz="2200" dirty="0">
                <a:latin typeface="Franklin Gothic Book"/>
              </a:rPr>
              <a:t>GitHub Link: </a:t>
            </a:r>
            <a:r>
              <a:rPr lang="en-IN" sz="2200" u="sng" dirty="0">
                <a:solidFill>
                  <a:schemeClr val="tx2">
                    <a:lumMod val="50000"/>
                    <a:lumOff val="50000"/>
                  </a:schemeClr>
                </a:solidFill>
                <a:latin typeface="Franklin Gothic Book"/>
              </a:rPr>
              <a:t>https://github.com/Bhumika1808/Car-Price_Prediction</a:t>
            </a: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1087</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Arial Unicode MS</vt:lpstr>
      <vt:lpstr>Calibri</vt:lpstr>
      <vt:lpstr>Franklin Gothic Book</vt:lpstr>
      <vt:lpstr>office theme</vt:lpstr>
      <vt:lpstr>CAPSTONE PROJECT  CAR PRICE  PREDICTION  </vt:lpstr>
      <vt:lpstr>OUTLINE</vt:lpstr>
      <vt:lpstr>Problem Statement</vt:lpstr>
      <vt:lpstr>Proposed Solution</vt:lpstr>
      <vt:lpstr>System  Approach</vt:lpstr>
      <vt:lpstr>Algorithm &amp; Deployment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bhumi sharma</cp:lastModifiedBy>
  <cp:revision>11</cp:revision>
  <dcterms:created xsi:type="dcterms:W3CDTF">2013-07-15T20:26:40Z</dcterms:created>
  <dcterms:modified xsi:type="dcterms:W3CDTF">2025-05-12T17:47:46Z</dcterms:modified>
</cp:coreProperties>
</file>