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C55D7-B13C-47B4-BECA-DFD07C6FA677}"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E4973-CB94-4B4E-979A-25BDCF0DEC09}" type="slidenum">
              <a:rPr lang="en-IN" smtClean="0"/>
              <a:t>‹#›</a:t>
            </a:fld>
            <a:endParaRPr lang="en-IN"/>
          </a:p>
        </p:txBody>
      </p:sp>
    </p:spTree>
    <p:extLst>
      <p:ext uri="{BB962C8B-B14F-4D97-AF65-F5344CB8AC3E}">
        <p14:creationId xmlns:p14="http://schemas.microsoft.com/office/powerpoint/2010/main" val="401577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FE4973-CB94-4B4E-979A-25BDCF0DEC09}" type="slidenum">
              <a:rPr lang="en-IN" smtClean="0"/>
              <a:t>3</a:t>
            </a:fld>
            <a:endParaRPr lang="en-IN"/>
          </a:p>
        </p:txBody>
      </p:sp>
    </p:spTree>
    <p:extLst>
      <p:ext uri="{BB962C8B-B14F-4D97-AF65-F5344CB8AC3E}">
        <p14:creationId xmlns:p14="http://schemas.microsoft.com/office/powerpoint/2010/main" val="256552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FE4973-CB94-4B4E-979A-25BDCF0DEC09}" type="slidenum">
              <a:rPr lang="en-IN" smtClean="0"/>
              <a:t>6</a:t>
            </a:fld>
            <a:endParaRPr lang="en-IN"/>
          </a:p>
        </p:txBody>
      </p:sp>
    </p:spTree>
    <p:extLst>
      <p:ext uri="{BB962C8B-B14F-4D97-AF65-F5344CB8AC3E}">
        <p14:creationId xmlns:p14="http://schemas.microsoft.com/office/powerpoint/2010/main" val="2302933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22D6-D951-9BA6-5232-457A1DE51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15FD41-413D-E8BE-8F8B-27D7DDE7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DACE7-980C-2C6C-6807-9ED3ABA1ACD2}"/>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698DC4DD-0E1F-4997-8C21-3A9FAC4CC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3E801-B841-FA44-A891-27855FD11EE3}"/>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333982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6512-C2F0-8FAD-3A97-738E30E333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B245D-349B-A9F4-018E-FD53EB3B9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7DCCF-441A-8B42-7DCF-9CA015304069}"/>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C41BDAFC-6712-2B95-97CF-751B9ABE7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0685D-7029-DCDA-20A4-9D349CF501FD}"/>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133286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3CE27-3DBE-EFCF-4E23-ACBED567A0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1BF026-224A-63D9-C429-C1C6393FC2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9C2E4-DA2A-0F1C-D859-B37158C8D53A}"/>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F0989AC6-345C-E7B5-339C-414B24280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B205B-6A4B-FAE5-A69F-5D4F5D5C3D46}"/>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196213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25B8-695E-5D92-FDAF-C6226FB586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A536F-BEB6-0FD0-7269-5F314F3FB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0EACF-6C6E-1AC1-3907-3E1C2DC576E8}"/>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98179E17-9529-9DE6-47C8-AA7B1F436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2084E-81EC-ECE5-8C9B-8640E5B0AAF4}"/>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416110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391C-7172-6183-088E-1C89A13E2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2DA87D-7178-53A1-3403-3104FE8CF1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A4ADBE-E379-DB8D-B617-1AA7BD72ECEA}"/>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A94E4677-E8E3-FA7A-C21F-2148F3EEF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56A80-D81F-AC83-FAEC-01D34CD42578}"/>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226495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B181-F314-ED01-6C21-1D2119E0E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B3A2E-D394-1FA3-85A4-29DC52B21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AB34F5-4F8B-B262-5A7A-838CC8557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0C977E-16B1-710F-82F8-16530BD47E55}"/>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6" name="Footer Placeholder 5">
            <a:extLst>
              <a:ext uri="{FF2B5EF4-FFF2-40B4-BE49-F238E27FC236}">
                <a16:creationId xmlns:a16="http://schemas.microsoft.com/office/drawing/2014/main" id="{8AB964F7-ADF3-39FB-E973-3D49E8F1A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725E0-7E6F-5083-D6A0-94436E8E2A66}"/>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306773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1024-1969-37EE-5167-961370F75E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BD25BE-E286-95D8-EFD9-DE5A836AE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4BCCF-A99A-BCD3-1088-F195115B9C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6000A2-7649-8527-0609-F3DAADD6A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DFB692-1761-87F5-A6EA-668A1FCF5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C13B2C-D234-153D-25A9-4F248F4F26DB}"/>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8" name="Footer Placeholder 7">
            <a:extLst>
              <a:ext uri="{FF2B5EF4-FFF2-40B4-BE49-F238E27FC236}">
                <a16:creationId xmlns:a16="http://schemas.microsoft.com/office/drawing/2014/main" id="{488CE295-D8CE-7574-66CB-B7B36C8351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60D530-21FD-5444-A1E0-E3EF207FA5D6}"/>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244150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48A6-611D-400A-90F6-2BAE57F7B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6E347-5FE7-2545-7874-8B25346F539A}"/>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4" name="Footer Placeholder 3">
            <a:extLst>
              <a:ext uri="{FF2B5EF4-FFF2-40B4-BE49-F238E27FC236}">
                <a16:creationId xmlns:a16="http://schemas.microsoft.com/office/drawing/2014/main" id="{ACC45A82-0C7C-12B1-8182-03E95AE23A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E663EC-9805-869A-0595-D554C476E12C}"/>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326101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641DC-A905-A2AB-2D9F-68E3F11E608E}"/>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3" name="Footer Placeholder 2">
            <a:extLst>
              <a:ext uri="{FF2B5EF4-FFF2-40B4-BE49-F238E27FC236}">
                <a16:creationId xmlns:a16="http://schemas.microsoft.com/office/drawing/2014/main" id="{1D954FE7-A2F2-2706-1421-04EEF8FF83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D382F9-4BD2-0DA1-9143-203606FEB00E}"/>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397207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E096-6586-8035-3E8D-4F1C15F17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2B16CF-A3C3-CD7A-A7EC-6EDA00497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B9006-3373-ECF7-F9C9-6CEE7DF26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9E60E-51CD-0077-60D4-0B2995642963}"/>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6" name="Footer Placeholder 5">
            <a:extLst>
              <a:ext uri="{FF2B5EF4-FFF2-40B4-BE49-F238E27FC236}">
                <a16:creationId xmlns:a16="http://schemas.microsoft.com/office/drawing/2014/main" id="{58DF8453-E869-3E7E-ACF9-3FE6F765A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2415F-1535-9A61-86D5-FB2EBE73FBE8}"/>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291377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6743-9F54-ED85-2A17-D90345AF5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4C41C8-474A-D7F2-C4C4-F20583598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69AD4-FF82-EAD0-0BE1-4E55D3B6E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084AA-BAAF-DB2B-F1F1-20EDE6072B79}"/>
              </a:ext>
            </a:extLst>
          </p:cNvPr>
          <p:cNvSpPr>
            <a:spLocks noGrp="1"/>
          </p:cNvSpPr>
          <p:nvPr>
            <p:ph type="dt" sz="half" idx="10"/>
          </p:nvPr>
        </p:nvSpPr>
        <p:spPr/>
        <p:txBody>
          <a:bodyPr/>
          <a:lstStyle/>
          <a:p>
            <a:fld id="{F5875844-02F1-4313-A82F-7BDDC9839C7A}" type="datetimeFigureOut">
              <a:rPr lang="en-IN" smtClean="0"/>
              <a:t>12-09-2024</a:t>
            </a:fld>
            <a:endParaRPr lang="en-IN"/>
          </a:p>
        </p:txBody>
      </p:sp>
      <p:sp>
        <p:nvSpPr>
          <p:cNvPr id="6" name="Footer Placeholder 5">
            <a:extLst>
              <a:ext uri="{FF2B5EF4-FFF2-40B4-BE49-F238E27FC236}">
                <a16:creationId xmlns:a16="http://schemas.microsoft.com/office/drawing/2014/main" id="{5CA5EC1C-DB58-1400-A623-98DBC7BBB8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9CBCE5-6921-D5B3-168E-56DB856B4C05}"/>
              </a:ext>
            </a:extLst>
          </p:cNvPr>
          <p:cNvSpPr>
            <a:spLocks noGrp="1"/>
          </p:cNvSpPr>
          <p:nvPr>
            <p:ph type="sldNum" sz="quarter" idx="12"/>
          </p:nvPr>
        </p:nvSpPr>
        <p:spPr/>
        <p:txBody>
          <a:bodyPr/>
          <a:lstStyle/>
          <a:p>
            <a:fld id="{C746A03A-4E7F-4FF3-AFD0-B67A1D05617A}" type="slidenum">
              <a:rPr lang="en-IN" smtClean="0"/>
              <a:t>‹#›</a:t>
            </a:fld>
            <a:endParaRPr lang="en-IN"/>
          </a:p>
        </p:txBody>
      </p:sp>
    </p:spTree>
    <p:extLst>
      <p:ext uri="{BB962C8B-B14F-4D97-AF65-F5344CB8AC3E}">
        <p14:creationId xmlns:p14="http://schemas.microsoft.com/office/powerpoint/2010/main" val="21085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60CFB-4271-839E-0343-86EDBBF3E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C4941-6FDD-FE9D-E2F1-01232658A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D3686-7BE9-DB8B-BC61-8798FABBB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75844-02F1-4313-A82F-7BDDC9839C7A}" type="datetimeFigureOut">
              <a:rPr lang="en-IN" smtClean="0"/>
              <a:t>12-09-2024</a:t>
            </a:fld>
            <a:endParaRPr lang="en-IN"/>
          </a:p>
        </p:txBody>
      </p:sp>
      <p:sp>
        <p:nvSpPr>
          <p:cNvPr id="5" name="Footer Placeholder 4">
            <a:extLst>
              <a:ext uri="{FF2B5EF4-FFF2-40B4-BE49-F238E27FC236}">
                <a16:creationId xmlns:a16="http://schemas.microsoft.com/office/drawing/2014/main" id="{3C269F2F-8F1C-91ED-89B9-F79C7C93F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2E439D-F01F-516C-5296-F6C051F36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6A03A-4E7F-4FF3-AFD0-B67A1D05617A}" type="slidenum">
              <a:rPr lang="en-IN" smtClean="0"/>
              <a:t>‹#›</a:t>
            </a:fld>
            <a:endParaRPr lang="en-IN"/>
          </a:p>
        </p:txBody>
      </p:sp>
    </p:spTree>
    <p:extLst>
      <p:ext uri="{BB962C8B-B14F-4D97-AF65-F5344CB8AC3E}">
        <p14:creationId xmlns:p14="http://schemas.microsoft.com/office/powerpoint/2010/main" val="13885595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AD3C85-0BFC-D8BD-344D-A69EFCF7AB12}"/>
              </a:ext>
            </a:extLst>
          </p:cNvPr>
          <p:cNvSpPr txBox="1"/>
          <p:nvPr/>
        </p:nvSpPr>
        <p:spPr>
          <a:xfrm>
            <a:off x="593889" y="622168"/>
            <a:ext cx="8804635"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TEAM DETAILS</a:t>
            </a:r>
          </a:p>
        </p:txBody>
      </p:sp>
      <p:sp>
        <p:nvSpPr>
          <p:cNvPr id="6" name="TextBox 5">
            <a:extLst>
              <a:ext uri="{FF2B5EF4-FFF2-40B4-BE49-F238E27FC236}">
                <a16:creationId xmlns:a16="http://schemas.microsoft.com/office/drawing/2014/main" id="{BE1362DA-3584-25B1-E748-FB70E3A8BD1B}"/>
              </a:ext>
            </a:extLst>
          </p:cNvPr>
          <p:cNvSpPr txBox="1"/>
          <p:nvPr/>
        </p:nvSpPr>
        <p:spPr>
          <a:xfrm>
            <a:off x="515230" y="1391609"/>
            <a:ext cx="11082881" cy="4539191"/>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TEAM NAME : Gang Of Geeks</a:t>
            </a:r>
          </a:p>
          <a:p>
            <a:pPr>
              <a:lnSpc>
                <a:spcPct val="150000"/>
              </a:lnSpc>
            </a:pPr>
            <a:r>
              <a:rPr lang="en-IN" sz="2800" dirty="0">
                <a:latin typeface="Times New Roman" panose="02020603050405020304" pitchFamily="18" charset="0"/>
                <a:cs typeface="Times New Roman" panose="02020603050405020304" pitchFamily="18" charset="0"/>
              </a:rPr>
              <a:t>TEAM MEMBERS : Bhumika K N</a:t>
            </a:r>
          </a:p>
          <a:p>
            <a:pPr>
              <a:lnSpc>
                <a:spcPct val="150000"/>
              </a:lnSpc>
            </a:pPr>
            <a:r>
              <a:rPr lang="en-IN" sz="2800" dirty="0">
                <a:latin typeface="Times New Roman" panose="02020603050405020304" pitchFamily="18" charset="0"/>
                <a:cs typeface="Times New Roman" panose="02020603050405020304" pitchFamily="18" charset="0"/>
              </a:rPr>
              <a:t>                                   Chethana Shree G</a:t>
            </a:r>
          </a:p>
          <a:p>
            <a:pPr>
              <a:lnSpc>
                <a:spcPct val="150000"/>
              </a:lnSpc>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Asheeka</a:t>
            </a:r>
            <a:r>
              <a:rPr lang="en-IN" sz="2800" dirty="0">
                <a:latin typeface="Times New Roman" panose="02020603050405020304" pitchFamily="18" charset="0"/>
                <a:cs typeface="Times New Roman" panose="02020603050405020304" pitchFamily="18" charset="0"/>
              </a:rPr>
              <a:t> H N</a:t>
            </a:r>
          </a:p>
          <a:p>
            <a:pPr>
              <a:lnSpc>
                <a:spcPct val="150000"/>
              </a:lnSpc>
            </a:pPr>
            <a:r>
              <a:rPr lang="en-IN" sz="2800" dirty="0">
                <a:latin typeface="Times New Roman" panose="02020603050405020304" pitchFamily="18" charset="0"/>
                <a:cs typeface="Times New Roman" panose="02020603050405020304" pitchFamily="18" charset="0"/>
              </a:rPr>
              <a:t>                                   Bhavana M S</a:t>
            </a:r>
          </a:p>
          <a:p>
            <a:pPr>
              <a:lnSpc>
                <a:spcPct val="150000"/>
              </a:lnSpc>
            </a:pPr>
            <a:r>
              <a:rPr lang="en-IN" sz="2800" dirty="0">
                <a:latin typeface="Times New Roman" panose="02020603050405020304" pitchFamily="18" charset="0"/>
                <a:cs typeface="Times New Roman" panose="02020603050405020304" pitchFamily="18" charset="0"/>
              </a:rPr>
              <a:t>TITLE OF THE PROJECT: “</a:t>
            </a:r>
            <a:r>
              <a:rPr lang="en-US" sz="2800" dirty="0">
                <a:latin typeface="Times New Roman" panose="02020603050405020304" pitchFamily="18" charset="0"/>
                <a:cs typeface="Times New Roman" panose="02020603050405020304" pitchFamily="18" charset="0"/>
              </a:rPr>
              <a:t>AI-Powered Satellite Monitoring and </a:t>
            </a:r>
          </a:p>
          <a:p>
            <a:pPr>
              <a:lnSpc>
                <a:spcPct val="150000"/>
              </a:lnSpc>
            </a:pPr>
            <a:r>
              <a:rPr lang="en-US" sz="2800" dirty="0">
                <a:latin typeface="Times New Roman" panose="02020603050405020304" pitchFamily="18" charset="0"/>
                <a:cs typeface="Times New Roman" panose="02020603050405020304" pitchFamily="18" charset="0"/>
              </a:rPr>
              <a:t>Rescue Network for Marine Pollution and Wildlife Protection”</a:t>
            </a:r>
            <a:endParaRPr lang="en-IN" sz="2800" dirty="0">
              <a:latin typeface="Times New Roman" panose="02020603050405020304" pitchFamily="18" charset="0"/>
              <a:cs typeface="Times New Roman" panose="02020603050405020304" pitchFamily="18" charset="0"/>
            </a:endParaRPr>
          </a:p>
        </p:txBody>
      </p:sp>
      <p:pic>
        <p:nvPicPr>
          <p:cNvPr id="1026" name="Picture 2" descr="Turtle Finds Ocean Plastic Waste Stock Illustration - Illustration of  plastic, ocean: 298512956">
            <a:extLst>
              <a:ext uri="{FF2B5EF4-FFF2-40B4-BE49-F238E27FC236}">
                <a16:creationId xmlns:a16="http://schemas.microsoft.com/office/drawing/2014/main" id="{21CB35BB-21B0-2A6D-E1E5-3B9F4B8874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96"/>
          <a:stretch/>
        </p:blipFill>
        <p:spPr bwMode="auto">
          <a:xfrm>
            <a:off x="6577781" y="632000"/>
            <a:ext cx="4729316" cy="412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19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1D876-BAE9-28B4-22FF-A30890E89355}"/>
              </a:ext>
            </a:extLst>
          </p:cNvPr>
          <p:cNvSpPr txBox="1"/>
          <p:nvPr/>
        </p:nvSpPr>
        <p:spPr>
          <a:xfrm>
            <a:off x="1329179" y="395926"/>
            <a:ext cx="6188104"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BREIF ABOUT THE  IDEA </a:t>
            </a:r>
          </a:p>
        </p:txBody>
      </p:sp>
      <p:sp>
        <p:nvSpPr>
          <p:cNvPr id="3" name="TextBox 2">
            <a:extLst>
              <a:ext uri="{FF2B5EF4-FFF2-40B4-BE49-F238E27FC236}">
                <a16:creationId xmlns:a16="http://schemas.microsoft.com/office/drawing/2014/main" id="{BE2EE86B-5443-E929-70B4-D032A4DBF80F}"/>
              </a:ext>
            </a:extLst>
          </p:cNvPr>
          <p:cNvSpPr txBox="1"/>
          <p:nvPr/>
        </p:nvSpPr>
        <p:spPr>
          <a:xfrm>
            <a:off x="223939" y="1337414"/>
            <a:ext cx="2951642" cy="400110"/>
          </a:xfrm>
          <a:prstGeom prst="rect">
            <a:avLst/>
          </a:prstGeom>
          <a:noFill/>
        </p:spPr>
        <p:txBody>
          <a:bodyPr wrap="none" rtlCol="0">
            <a:spAutoFit/>
          </a:bodyPr>
          <a:lstStyle/>
          <a:p>
            <a:pPr marL="285750" indent="-285750">
              <a:buFont typeface="Arial" panose="020B0604020202020204" pitchFamily="34" charset="0"/>
              <a:buChar char="•"/>
            </a:pPr>
            <a:r>
              <a:rPr lang="en-US" sz="2000" b="1" dirty="0">
                <a:solidFill>
                  <a:srgbClr val="000000"/>
                </a:solidFill>
                <a:latin typeface="Times New Roman" panose="02020603050405020304" pitchFamily="18" charset="0"/>
                <a:ea typeface="DM Sans Bold"/>
                <a:cs typeface="Times New Roman" panose="02020603050405020304" pitchFamily="18" charset="0"/>
                <a:sym typeface="DM Sans Bold"/>
              </a:rPr>
              <a:t>Describe the problem</a:t>
            </a:r>
            <a:r>
              <a:rPr lang="en-US" sz="1800" b="1" dirty="0">
                <a:solidFill>
                  <a:srgbClr val="000000"/>
                </a:solidFill>
                <a:latin typeface="Times New Roman" panose="02020603050405020304" pitchFamily="18" charset="0"/>
                <a:ea typeface="DM Sans Bold"/>
                <a:cs typeface="Times New Roman" panose="02020603050405020304" pitchFamily="18" charset="0"/>
                <a:sym typeface="DM Sans Bold"/>
              </a:rPr>
              <a:t>: </a:t>
            </a:r>
            <a:endParaRPr lang="en-IN" b="1" dirty="0"/>
          </a:p>
        </p:txBody>
      </p:sp>
      <p:sp>
        <p:nvSpPr>
          <p:cNvPr id="6" name="TextBox 5">
            <a:extLst>
              <a:ext uri="{FF2B5EF4-FFF2-40B4-BE49-F238E27FC236}">
                <a16:creationId xmlns:a16="http://schemas.microsoft.com/office/drawing/2014/main" id="{2CBC1349-F6AE-20B7-D723-D05D5EDD5CE2}"/>
              </a:ext>
            </a:extLst>
          </p:cNvPr>
          <p:cNvSpPr txBox="1"/>
          <p:nvPr/>
        </p:nvSpPr>
        <p:spPr>
          <a:xfrm>
            <a:off x="3008677" y="1375802"/>
            <a:ext cx="9183323" cy="1015663"/>
          </a:xfrm>
          <a:prstGeom prst="rect">
            <a:avLst/>
          </a:prstGeom>
          <a:noFill/>
        </p:spPr>
        <p:txBody>
          <a:bodyPr wrap="square" rtlCol="0">
            <a:spAutoFit/>
          </a:bodyPr>
          <a:lstStyle/>
          <a:p>
            <a:pPr algn="just"/>
            <a:r>
              <a:rPr lang="en-US" sz="2000" dirty="0"/>
              <a:t>Develop an app that uses satellite imagery and AI to detect and track marine pollution, </a:t>
            </a:r>
          </a:p>
          <a:p>
            <a:pPr algn="just"/>
            <a:r>
              <a:rPr lang="en-US" sz="2000" dirty="0"/>
              <a:t>Such as oil spills and plastic waste and connects volunteers and professionals for rescuing and rehabilitating injured marine animals</a:t>
            </a:r>
            <a:endParaRPr lang="en-IN" sz="2000" dirty="0"/>
          </a:p>
        </p:txBody>
      </p:sp>
      <p:sp>
        <p:nvSpPr>
          <p:cNvPr id="7" name="TextBox 6">
            <a:extLst>
              <a:ext uri="{FF2B5EF4-FFF2-40B4-BE49-F238E27FC236}">
                <a16:creationId xmlns:a16="http://schemas.microsoft.com/office/drawing/2014/main" id="{72F2DA2C-BC2A-F78F-B7CD-634E3AEB9089}"/>
              </a:ext>
            </a:extLst>
          </p:cNvPr>
          <p:cNvSpPr txBox="1"/>
          <p:nvPr/>
        </p:nvSpPr>
        <p:spPr>
          <a:xfrm>
            <a:off x="315406" y="2617314"/>
            <a:ext cx="2768707" cy="400110"/>
          </a:xfrm>
          <a:prstGeom prst="rect">
            <a:avLst/>
          </a:prstGeom>
          <a:noFill/>
        </p:spPr>
        <p:txBody>
          <a:bodyPr wrap="none" rtlCol="0">
            <a:spAutoFit/>
          </a:bodyPr>
          <a:lstStyle/>
          <a:p>
            <a:pPr marL="285750" indent="-285750">
              <a:buFont typeface="Arial" panose="020B0604020202020204" pitchFamily="34" charset="0"/>
              <a:buChar char="•"/>
            </a:pPr>
            <a:r>
              <a:rPr lang="en-US" sz="2000" b="1" dirty="0">
                <a:solidFill>
                  <a:srgbClr val="000000"/>
                </a:solidFill>
                <a:latin typeface="Times New Roman" panose="02020603050405020304" pitchFamily="18" charset="0"/>
                <a:ea typeface="DM Sans Bold"/>
                <a:cs typeface="Times New Roman" panose="02020603050405020304" pitchFamily="18" charset="0"/>
                <a:sym typeface="DM Sans Bold"/>
              </a:rPr>
              <a:t>Outline the solution</a:t>
            </a:r>
            <a:r>
              <a:rPr lang="en-US" sz="2000" b="1" dirty="0">
                <a:solidFill>
                  <a:srgbClr val="000000"/>
                </a:solidFill>
                <a:latin typeface="Times New Roman" panose="02020603050405020304" pitchFamily="18" charset="0"/>
                <a:ea typeface="DM Sans"/>
                <a:cs typeface="Times New Roman" panose="02020603050405020304" pitchFamily="18" charset="0"/>
                <a:sym typeface="DM Sans"/>
              </a:rPr>
              <a:t> </a:t>
            </a:r>
            <a:r>
              <a:rPr lang="en-US" sz="2000" dirty="0">
                <a:solidFill>
                  <a:srgbClr val="000000"/>
                </a:solidFill>
                <a:latin typeface="Times New Roman" panose="02020603050405020304" pitchFamily="18" charset="0"/>
                <a:ea typeface="DM Sans"/>
                <a:cs typeface="Times New Roman" panose="02020603050405020304" pitchFamily="18" charset="0"/>
                <a:sym typeface="DM Sans"/>
              </a:rPr>
              <a:t>:</a:t>
            </a:r>
            <a:endParaRPr lang="en-IN" sz="2000" dirty="0"/>
          </a:p>
        </p:txBody>
      </p:sp>
      <p:sp>
        <p:nvSpPr>
          <p:cNvPr id="10" name="TextBox 9">
            <a:extLst>
              <a:ext uri="{FF2B5EF4-FFF2-40B4-BE49-F238E27FC236}">
                <a16:creationId xmlns:a16="http://schemas.microsoft.com/office/drawing/2014/main" id="{C3AB266C-0C95-A838-241A-E657DAD5F2B8}"/>
              </a:ext>
            </a:extLst>
          </p:cNvPr>
          <p:cNvSpPr txBox="1"/>
          <p:nvPr/>
        </p:nvSpPr>
        <p:spPr>
          <a:xfrm>
            <a:off x="3175581" y="2663455"/>
            <a:ext cx="8701013" cy="2862322"/>
          </a:xfrm>
          <a:prstGeom prst="rect">
            <a:avLst/>
          </a:prstGeom>
          <a:noFill/>
        </p:spPr>
        <p:txBody>
          <a:bodyPr wrap="square" rtlCol="0">
            <a:spAutoFit/>
          </a:bodyPr>
          <a:lstStyle/>
          <a:p>
            <a:pPr algn="just"/>
            <a:r>
              <a:rPr lang="en-US" sz="2000" dirty="0"/>
              <a:t>The solution leverages satellite imagery and AI to detect and track marine pollution, such as oil spills and plastic waste, in real time. Satellite data is processed through AI models to identify and assess pollution hotspots, providing timely alerts. The app also features a collaboration platform that connects volunteers, environmental professionals, and local authorities to respond to pollution incidents and rescue injured marine animals. It integrates mapping tools, wildlife rescue coordination, and educational resources to facilitate pollution cleanup efforts and animal rehabilitation, ensuring a comprehensive approach to marine conservation.</a:t>
            </a:r>
            <a:endParaRPr lang="en-IN" sz="2000" dirty="0"/>
          </a:p>
        </p:txBody>
      </p:sp>
      <p:pic>
        <p:nvPicPr>
          <p:cNvPr id="2050" name="Picture 2" descr="Ocean Trash: 5.25 Trillion Pieces and Counting, but Big Questions Remain">
            <a:extLst>
              <a:ext uri="{FF2B5EF4-FFF2-40B4-BE49-F238E27FC236}">
                <a16:creationId xmlns:a16="http://schemas.microsoft.com/office/drawing/2014/main" id="{1362A935-C3B0-5753-474D-F69120C1A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05" y="3115447"/>
            <a:ext cx="2951642" cy="314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12CF06-BD7C-9B38-9096-2D489CD2C290}"/>
              </a:ext>
            </a:extLst>
          </p:cNvPr>
          <p:cNvSpPr txBox="1"/>
          <p:nvPr/>
        </p:nvSpPr>
        <p:spPr>
          <a:xfrm>
            <a:off x="456736" y="462521"/>
            <a:ext cx="9279272" cy="707886"/>
          </a:xfrm>
          <a:prstGeom prst="rect">
            <a:avLst/>
          </a:prstGeom>
          <a:noFill/>
        </p:spPr>
        <p:txBody>
          <a:bodyPr wrap="none" rtlCol="0">
            <a:spAutoFit/>
          </a:bodyPr>
          <a:lstStyle/>
          <a:p>
            <a:r>
              <a:rPr lang="en-IN" sz="4000" dirty="0"/>
              <a:t>PROBLEMS OUR PROJECT AIMS TO SOLVE</a:t>
            </a:r>
          </a:p>
        </p:txBody>
      </p:sp>
      <p:sp>
        <p:nvSpPr>
          <p:cNvPr id="3" name="TextBox 2">
            <a:extLst>
              <a:ext uri="{FF2B5EF4-FFF2-40B4-BE49-F238E27FC236}">
                <a16:creationId xmlns:a16="http://schemas.microsoft.com/office/drawing/2014/main" id="{E4E23E9A-F3FE-667F-2BF9-66450AD73F6C}"/>
              </a:ext>
            </a:extLst>
          </p:cNvPr>
          <p:cNvSpPr txBox="1"/>
          <p:nvPr/>
        </p:nvSpPr>
        <p:spPr>
          <a:xfrm>
            <a:off x="456736" y="1072222"/>
            <a:ext cx="11735264" cy="2585323"/>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Delayed Detection and Response to Marine Pollution: </a:t>
            </a:r>
            <a:r>
              <a:rPr lang="en-US" dirty="0">
                <a:latin typeface="Times New Roman" panose="02020603050405020304" pitchFamily="18" charset="0"/>
                <a:cs typeface="Times New Roman" panose="02020603050405020304" pitchFamily="18" charset="0"/>
              </a:rPr>
              <a:t>The app's real-time satellite monitoring and AI analysis provide</a:t>
            </a:r>
          </a:p>
          <a:p>
            <a:r>
              <a:rPr lang="en-US" dirty="0">
                <a:latin typeface="Times New Roman" panose="02020603050405020304" pitchFamily="18" charset="0"/>
                <a:cs typeface="Times New Roman" panose="02020603050405020304" pitchFamily="18" charset="0"/>
              </a:rPr>
              <a:t> early detection, enabling faster response to minimize the impact on marine ecosystems.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Inadequate Coordination for Wildlife Rescue:</a:t>
            </a:r>
            <a:r>
              <a:rPr lang="en-US" dirty="0">
                <a:latin typeface="Times New Roman" panose="02020603050405020304" pitchFamily="18" charset="0"/>
                <a:cs typeface="Times New Roman" panose="02020603050405020304" pitchFamily="18" charset="0"/>
              </a:rPr>
              <a:t> Injured marine animals often suffer due to a lack of proper coordination </a:t>
            </a:r>
          </a:p>
          <a:p>
            <a:r>
              <a:rPr lang="en-US" dirty="0">
                <a:latin typeface="Times New Roman" panose="02020603050405020304" pitchFamily="18" charset="0"/>
                <a:cs typeface="Times New Roman" panose="02020603050405020304" pitchFamily="18" charset="0"/>
              </a:rPr>
              <a:t>between volunteers, rescuers, and professionals.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Public Engagement in Pollution Cleanup Efforts: </a:t>
            </a:r>
            <a:r>
              <a:rPr lang="en-US" dirty="0">
                <a:latin typeface="Times New Roman" panose="02020603050405020304" pitchFamily="18" charset="0"/>
                <a:cs typeface="Times New Roman" panose="02020603050405020304" pitchFamily="18" charset="0"/>
              </a:rPr>
              <a:t>By facilitating collaboration between local communities, </a:t>
            </a:r>
          </a:p>
          <a:p>
            <a:r>
              <a:rPr lang="en-US" dirty="0">
                <a:latin typeface="Times New Roman" panose="02020603050405020304" pitchFamily="18" charset="0"/>
                <a:cs typeface="Times New Roman" panose="02020603050405020304" pitchFamily="18" charset="0"/>
              </a:rPr>
              <a:t>volunteers, and experts, the app empowers individuals to take part in cleanup and conservation initiatives, fostering </a:t>
            </a:r>
          </a:p>
          <a:p>
            <a:r>
              <a:rPr lang="en-US" dirty="0">
                <a:latin typeface="Times New Roman" panose="02020603050405020304" pitchFamily="18" charset="0"/>
                <a:cs typeface="Times New Roman" panose="02020603050405020304" pitchFamily="18" charset="0"/>
              </a:rPr>
              <a:t>a more sustainable approach to marine protection.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299F04-B869-CC73-F251-072BD847AC9A}"/>
              </a:ext>
            </a:extLst>
          </p:cNvPr>
          <p:cNvSpPr txBox="1"/>
          <p:nvPr/>
        </p:nvSpPr>
        <p:spPr>
          <a:xfrm>
            <a:off x="456736" y="3796154"/>
            <a:ext cx="246253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SIGNIFICANCE</a:t>
            </a:r>
          </a:p>
        </p:txBody>
      </p:sp>
      <p:sp>
        <p:nvSpPr>
          <p:cNvPr id="6" name="TextBox 5">
            <a:extLst>
              <a:ext uri="{FF2B5EF4-FFF2-40B4-BE49-F238E27FC236}">
                <a16:creationId xmlns:a16="http://schemas.microsoft.com/office/drawing/2014/main" id="{6A0AE092-E342-7927-A91F-E4A696F5DD3F}"/>
              </a:ext>
            </a:extLst>
          </p:cNvPr>
          <p:cNvSpPr txBox="1"/>
          <p:nvPr/>
        </p:nvSpPr>
        <p:spPr>
          <a:xfrm>
            <a:off x="456736" y="4396428"/>
            <a:ext cx="3820277" cy="1200329"/>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Enhanced Environmental Protection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Improved Wildlife Conservation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Public Engagement and Awareness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Data-Driven Decision Making</a:t>
            </a:r>
          </a:p>
        </p:txBody>
      </p:sp>
      <p:pic>
        <p:nvPicPr>
          <p:cNvPr id="11" name="Picture 10">
            <a:extLst>
              <a:ext uri="{FF2B5EF4-FFF2-40B4-BE49-F238E27FC236}">
                <a16:creationId xmlns:a16="http://schemas.microsoft.com/office/drawing/2014/main" id="{F9AC9B71-D4A1-D781-8F98-83B0F7C76AC9}"/>
              </a:ext>
            </a:extLst>
          </p:cNvPr>
          <p:cNvPicPr>
            <a:picLocks noChangeAspect="1"/>
          </p:cNvPicPr>
          <p:nvPr/>
        </p:nvPicPr>
        <p:blipFill>
          <a:blip r:embed="rId3"/>
          <a:stretch>
            <a:fillRect/>
          </a:stretch>
        </p:blipFill>
        <p:spPr>
          <a:xfrm>
            <a:off x="4611330" y="3837493"/>
            <a:ext cx="7285702" cy="3020507"/>
          </a:xfrm>
          <a:prstGeom prst="rect">
            <a:avLst/>
          </a:prstGeom>
        </p:spPr>
      </p:pic>
    </p:spTree>
    <p:extLst>
      <p:ext uri="{BB962C8B-B14F-4D97-AF65-F5344CB8AC3E}">
        <p14:creationId xmlns:p14="http://schemas.microsoft.com/office/powerpoint/2010/main" val="204470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6CC34-7545-EA3B-D7E4-BD145BDDB3A3}"/>
              </a:ext>
            </a:extLst>
          </p:cNvPr>
          <p:cNvSpPr txBox="1"/>
          <p:nvPr/>
        </p:nvSpPr>
        <p:spPr>
          <a:xfrm>
            <a:off x="263991" y="207389"/>
            <a:ext cx="11928009" cy="1200329"/>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HOW DIFFERENT IS THIS FROM ANY OTHER EXISTING</a:t>
            </a:r>
          </a:p>
          <a:p>
            <a:r>
              <a:rPr lang="en-IN" sz="3600" dirty="0">
                <a:latin typeface="Times New Roman" panose="02020603050405020304" pitchFamily="18" charset="0"/>
                <a:cs typeface="Times New Roman" panose="02020603050405020304" pitchFamily="18" charset="0"/>
              </a:rPr>
              <a:t>IDEAS:</a:t>
            </a:r>
          </a:p>
        </p:txBody>
      </p:sp>
      <p:sp>
        <p:nvSpPr>
          <p:cNvPr id="4" name="TextBox 3">
            <a:extLst>
              <a:ext uri="{FF2B5EF4-FFF2-40B4-BE49-F238E27FC236}">
                <a16:creationId xmlns:a16="http://schemas.microsoft.com/office/drawing/2014/main" id="{6F2509D7-30FC-F1AA-FD2B-753A5992C2CF}"/>
              </a:ext>
            </a:extLst>
          </p:cNvPr>
          <p:cNvSpPr txBox="1"/>
          <p:nvPr/>
        </p:nvSpPr>
        <p:spPr>
          <a:xfrm>
            <a:off x="302074" y="1997839"/>
            <a:ext cx="11587852" cy="2862322"/>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Comprehensive Approach Combining Pollution Detection and Wildlife Rescue:</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Unlike many existing solutions that</a:t>
            </a:r>
          </a:p>
          <a:p>
            <a:r>
              <a:rPr lang="en-US" dirty="0">
                <a:latin typeface="Times New Roman" panose="02020603050405020304" pitchFamily="18" charset="0"/>
                <a:cs typeface="Times New Roman" panose="02020603050405020304" pitchFamily="18" charset="0"/>
              </a:rPr>
              <a:t> focus solely on detecting pollution or rescuing marine animals, this app integrates both functions.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AI-Driven Analysis for Precise Detection: </a:t>
            </a:r>
            <a:r>
              <a:rPr lang="en-US" dirty="0">
                <a:latin typeface="Times New Roman" panose="02020603050405020304" pitchFamily="18" charset="0"/>
                <a:cs typeface="Times New Roman" panose="02020603050405020304" pitchFamily="18" charset="0"/>
              </a:rPr>
              <a:t>While some solutions use satellite imagery for monitoring, this app</a:t>
            </a:r>
          </a:p>
          <a:p>
            <a:r>
              <a:rPr lang="en-US" dirty="0">
                <a:latin typeface="Times New Roman" panose="02020603050405020304" pitchFamily="18" charset="0"/>
                <a:cs typeface="Times New Roman" panose="02020603050405020304" pitchFamily="18" charset="0"/>
              </a:rPr>
              <a:t> leverages advanced AI to accurately detect and differentiate between various types of marine pollution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Empowering Communities and Individuals</a:t>
            </a:r>
            <a:r>
              <a:rPr lang="en-US" dirty="0">
                <a:latin typeface="Times New Roman" panose="02020603050405020304" pitchFamily="18" charset="0"/>
                <a:cs typeface="Times New Roman" panose="02020603050405020304" pitchFamily="18" charset="0"/>
              </a:rPr>
              <a:t>: This app empowers local communities and individuals to actively </a:t>
            </a:r>
          </a:p>
          <a:p>
            <a:r>
              <a:rPr lang="en-US" dirty="0">
                <a:latin typeface="Times New Roman" panose="02020603050405020304" pitchFamily="18" charset="0"/>
                <a:cs typeface="Times New Roman" panose="02020603050405020304" pitchFamily="18" charset="0"/>
              </a:rPr>
              <a:t>participate in both pollution cleanup and wildlife protection, democratizing marine conservation and fostering</a:t>
            </a:r>
          </a:p>
          <a:p>
            <a:r>
              <a:rPr lang="en-US" dirty="0">
                <a:latin typeface="Times New Roman" panose="02020603050405020304" pitchFamily="18" charset="0"/>
                <a:cs typeface="Times New Roman" panose="02020603050405020304" pitchFamily="18" charset="0"/>
              </a:rPr>
              <a:t> greater public engagement.</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A24A17-3790-95A1-7BE1-D3D67F38A533}"/>
              </a:ext>
            </a:extLst>
          </p:cNvPr>
          <p:cNvPicPr>
            <a:picLocks noChangeAspect="1"/>
          </p:cNvPicPr>
          <p:nvPr/>
        </p:nvPicPr>
        <p:blipFill>
          <a:blip r:embed="rId2"/>
          <a:srcRect l="2668" t="2143" r="2759" b="3212"/>
          <a:stretch/>
        </p:blipFill>
        <p:spPr>
          <a:xfrm>
            <a:off x="943897" y="4611328"/>
            <a:ext cx="10107561" cy="21729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179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EED86-3071-958C-4204-87BA06EA420D}"/>
              </a:ext>
            </a:extLst>
          </p:cNvPr>
          <p:cNvSpPr txBox="1"/>
          <p:nvPr/>
        </p:nvSpPr>
        <p:spPr>
          <a:xfrm>
            <a:off x="429833" y="329938"/>
            <a:ext cx="3642985"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KEY FEATURES:</a:t>
            </a:r>
          </a:p>
        </p:txBody>
      </p:sp>
      <p:sp>
        <p:nvSpPr>
          <p:cNvPr id="3" name="TextBox 2">
            <a:extLst>
              <a:ext uri="{FF2B5EF4-FFF2-40B4-BE49-F238E27FC236}">
                <a16:creationId xmlns:a16="http://schemas.microsoft.com/office/drawing/2014/main" id="{FD0C4618-1E2C-18C2-5721-2D06D1E884D1}"/>
              </a:ext>
            </a:extLst>
          </p:cNvPr>
          <p:cNvSpPr txBox="1"/>
          <p:nvPr/>
        </p:nvSpPr>
        <p:spPr>
          <a:xfrm>
            <a:off x="429833" y="1197205"/>
            <a:ext cx="6894836" cy="3693319"/>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Satellite Imagery Integration</a:t>
            </a:r>
            <a:r>
              <a:rPr lang="en-US" dirty="0">
                <a:latin typeface="Times New Roman" panose="02020603050405020304" pitchFamily="18" charset="0"/>
                <a:cs typeface="Times New Roman" panose="02020603050405020304" pitchFamily="18" charset="0"/>
              </a:rPr>
              <a:t>: * Real-time Monitoring</a:t>
            </a:r>
          </a:p>
          <a:p>
            <a:r>
              <a:rPr lang="en-US" dirty="0">
                <a:latin typeface="Times New Roman" panose="02020603050405020304" pitchFamily="18" charset="0"/>
                <a:cs typeface="Times New Roman" panose="02020603050405020304" pitchFamily="18" charset="0"/>
              </a:rPr>
              <a:t>                                                         * Pollution Detection Algorithms</a:t>
            </a:r>
          </a:p>
          <a:p>
            <a:r>
              <a:rPr lang="en-US" dirty="0">
                <a:latin typeface="Times New Roman" panose="02020603050405020304" pitchFamily="18" charset="0"/>
                <a:cs typeface="Times New Roman" panose="02020603050405020304" pitchFamily="18" charset="0"/>
              </a:rPr>
              <a:t>                                                         * Historical Data</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AI-Powered Pollution Tracking</a:t>
            </a:r>
            <a:r>
              <a:rPr lang="en-US" dirty="0">
                <a:latin typeface="Times New Roman" panose="02020603050405020304" pitchFamily="18" charset="0"/>
                <a:cs typeface="Times New Roman" panose="02020603050405020304" pitchFamily="18" charset="0"/>
              </a:rPr>
              <a:t>:* Oil Spill and Waste Identification</a:t>
            </a:r>
          </a:p>
          <a:p>
            <a:r>
              <a:rPr lang="en-US" dirty="0">
                <a:latin typeface="Times New Roman" panose="02020603050405020304" pitchFamily="18" charset="0"/>
                <a:cs typeface="Times New Roman" panose="02020603050405020304" pitchFamily="18" charset="0"/>
              </a:rPr>
              <a:t>                                                            * Movement Prediction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Marine Animal Detection and Alerts:* </a:t>
            </a:r>
            <a:r>
              <a:rPr lang="en-US" dirty="0">
                <a:latin typeface="Times New Roman" panose="02020603050405020304" pitchFamily="18" charset="0"/>
                <a:cs typeface="Times New Roman" panose="02020603050405020304" pitchFamily="18" charset="0"/>
              </a:rPr>
              <a:t>Injured Animal Detection</a:t>
            </a:r>
          </a:p>
          <a:p>
            <a:r>
              <a:rPr lang="en-US" dirty="0">
                <a:latin typeface="Times New Roman" panose="02020603050405020304" pitchFamily="18" charset="0"/>
                <a:cs typeface="Times New Roman" panose="02020603050405020304" pitchFamily="18" charset="0"/>
              </a:rPr>
              <a:t>                                                                     * Location Tracking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Volunteer and Professional Network:* </a:t>
            </a:r>
            <a:r>
              <a:rPr lang="en-US" dirty="0">
                <a:latin typeface="Times New Roman" panose="02020603050405020304" pitchFamily="18" charset="0"/>
                <a:cs typeface="Times New Roman" panose="02020603050405020304" pitchFamily="18" charset="0"/>
              </a:rPr>
              <a:t>Rescue Coordination</a:t>
            </a:r>
          </a:p>
          <a:p>
            <a:r>
              <a:rPr lang="en-US" dirty="0">
                <a:latin typeface="Times New Roman" panose="02020603050405020304" pitchFamily="18" charset="0"/>
                <a:cs typeface="Times New Roman" panose="02020603050405020304" pitchFamily="18" charset="0"/>
              </a:rPr>
              <a:t>                                                                    * Location-Based Matching</a:t>
            </a:r>
          </a:p>
          <a:p>
            <a:r>
              <a:rPr lang="en-US" dirty="0">
                <a:latin typeface="Times New Roman" panose="02020603050405020304" pitchFamily="18" charset="0"/>
                <a:cs typeface="Times New Roman" panose="02020603050405020304" pitchFamily="18" charset="0"/>
              </a:rPr>
              <a:t>                                                                    * Skillset Filtering </a:t>
            </a:r>
          </a:p>
        </p:txBody>
      </p:sp>
      <p:pic>
        <p:nvPicPr>
          <p:cNvPr id="5" name="Picture 4">
            <a:extLst>
              <a:ext uri="{FF2B5EF4-FFF2-40B4-BE49-F238E27FC236}">
                <a16:creationId xmlns:a16="http://schemas.microsoft.com/office/drawing/2014/main" id="{B6DAF908-F017-1514-CB1B-A25EDEA13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4669" y="963560"/>
            <a:ext cx="4620126" cy="4930879"/>
          </a:xfrm>
          <a:prstGeom prst="rect">
            <a:avLst/>
          </a:prstGeom>
        </p:spPr>
      </p:pic>
    </p:spTree>
    <p:extLst>
      <p:ext uri="{BB962C8B-B14F-4D97-AF65-F5344CB8AC3E}">
        <p14:creationId xmlns:p14="http://schemas.microsoft.com/office/powerpoint/2010/main" val="38448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917FF-4714-526F-3405-9B512EAB8AC0}"/>
              </a:ext>
            </a:extLst>
          </p:cNvPr>
          <p:cNvSpPr txBox="1"/>
          <p:nvPr/>
        </p:nvSpPr>
        <p:spPr>
          <a:xfrm>
            <a:off x="561475" y="164261"/>
            <a:ext cx="10812378" cy="914546"/>
          </a:xfrm>
          <a:prstGeom prst="rect">
            <a:avLst/>
          </a:prstGeom>
          <a:noFill/>
        </p:spPr>
        <p:txBody>
          <a:bodyPr wrap="square">
            <a:spAutoFit/>
          </a:bodyPr>
          <a:lstStyle/>
          <a:p>
            <a:pPr algn="l">
              <a:lnSpc>
                <a:spcPts val="7000"/>
              </a:lnSpc>
              <a:spcBef>
                <a:spcPct val="0"/>
              </a:spcBef>
            </a:pPr>
            <a:r>
              <a:rPr lang="en-US" sz="4400" dirty="0">
                <a:solidFill>
                  <a:srgbClr val="000000"/>
                </a:solidFill>
                <a:latin typeface="League Spartan"/>
                <a:ea typeface="League Spartan"/>
                <a:cs typeface="League Spartan"/>
                <a:sym typeface="League Spartan"/>
              </a:rPr>
              <a:t>Technologies to be used in the solution</a:t>
            </a:r>
          </a:p>
        </p:txBody>
      </p:sp>
      <p:sp>
        <p:nvSpPr>
          <p:cNvPr id="5" name="TextBox 4">
            <a:extLst>
              <a:ext uri="{FF2B5EF4-FFF2-40B4-BE49-F238E27FC236}">
                <a16:creationId xmlns:a16="http://schemas.microsoft.com/office/drawing/2014/main" id="{4873747B-AB7A-DB87-125B-433C0DA3461C}"/>
              </a:ext>
            </a:extLst>
          </p:cNvPr>
          <p:cNvSpPr txBox="1"/>
          <p:nvPr/>
        </p:nvSpPr>
        <p:spPr>
          <a:xfrm>
            <a:off x="224591" y="1215316"/>
            <a:ext cx="11149262" cy="5478423"/>
          </a:xfrm>
          <a:prstGeom prst="rect">
            <a:avLst/>
          </a:prstGeom>
          <a:noFill/>
        </p:spPr>
        <p:txBody>
          <a:bodyPr wrap="square">
            <a:spAutoFit/>
          </a:bodyPr>
          <a:lstStyle/>
          <a:p>
            <a:r>
              <a:rPr lang="en-IN" sz="2000" b="1" dirty="0"/>
              <a:t>Satellite Imagery and Data Processing</a:t>
            </a:r>
          </a:p>
          <a:p>
            <a:pPr marL="285750" indent="-285750">
              <a:buFont typeface="Arial" panose="020B0604020202020204" pitchFamily="34" charset="0"/>
              <a:buChar char="•"/>
            </a:pPr>
            <a:r>
              <a:rPr lang="en-IN" b="1" u="sng" dirty="0"/>
              <a:t>Sentinel Hub: </a:t>
            </a:r>
            <a:r>
              <a:rPr lang="en-IN" dirty="0"/>
              <a:t>Provides access to Sentinel-1, Sentinel-2, and Sentinel-3 satellite data.</a:t>
            </a:r>
          </a:p>
          <a:p>
            <a:pPr marL="285750" indent="-285750">
              <a:buFont typeface="Arial" panose="020B0604020202020204" pitchFamily="34" charset="0"/>
              <a:buChar char="•"/>
            </a:pPr>
            <a:r>
              <a:rPr lang="en-IN" b="1" u="sng" dirty="0"/>
              <a:t>Planet Labs: </a:t>
            </a:r>
            <a:r>
              <a:rPr lang="en-IN" dirty="0"/>
              <a:t>Offers high-resolution imagery from their satellite constellation.</a:t>
            </a:r>
          </a:p>
          <a:p>
            <a:endParaRPr lang="en-IN" dirty="0"/>
          </a:p>
          <a:p>
            <a:r>
              <a:rPr lang="en-US" sz="2000" b="1" dirty="0">
                <a:latin typeface="+mj-lt"/>
              </a:rPr>
              <a:t>AI and Machine Learning</a:t>
            </a:r>
          </a:p>
          <a:p>
            <a:pPr marL="285750" indent="-285750">
              <a:buFont typeface="Arial" panose="020B0604020202020204" pitchFamily="34" charset="0"/>
              <a:buChar char="•"/>
            </a:pPr>
            <a:r>
              <a:rPr lang="en-US" b="1" u="sng" dirty="0"/>
              <a:t>TensorFlow</a:t>
            </a:r>
            <a:r>
              <a:rPr lang="en-US" dirty="0"/>
              <a:t>: Popular open-source library for building and training machine learning models.</a:t>
            </a:r>
          </a:p>
          <a:p>
            <a:pPr marL="285750" indent="-285750">
              <a:buFont typeface="Arial" panose="020B0604020202020204" pitchFamily="34" charset="0"/>
              <a:buChar char="•"/>
            </a:pPr>
            <a:r>
              <a:rPr lang="en-US" b="1" u="sng" dirty="0" err="1"/>
              <a:t>PyTorch</a:t>
            </a:r>
            <a:r>
              <a:rPr lang="en-US" b="1" u="sng" dirty="0"/>
              <a:t>: </a:t>
            </a:r>
            <a:r>
              <a:rPr lang="en-US" dirty="0"/>
              <a:t>Another open-source machine learning library known for its flexibility and ease of use.</a:t>
            </a:r>
          </a:p>
          <a:p>
            <a:pPr marL="285750" indent="-285750">
              <a:buFont typeface="Arial" panose="020B0604020202020204" pitchFamily="34" charset="0"/>
              <a:buChar char="•"/>
            </a:pPr>
            <a:r>
              <a:rPr lang="en-US" b="1" u="sng" dirty="0"/>
              <a:t>OpenCV</a:t>
            </a:r>
            <a:r>
              <a:rPr lang="en-US" dirty="0"/>
              <a:t>: Library for computer vision tasks, including image processing and object detection.</a:t>
            </a:r>
          </a:p>
          <a:p>
            <a:pPr marL="285750" indent="-285750">
              <a:buFont typeface="Arial" panose="020B0604020202020204" pitchFamily="34" charset="0"/>
              <a:buChar char="•"/>
            </a:pPr>
            <a:endParaRPr lang="en-IN" dirty="0"/>
          </a:p>
          <a:p>
            <a:r>
              <a:rPr lang="en-IN" sz="2000" b="1" dirty="0">
                <a:latin typeface="+mj-lt"/>
              </a:rPr>
              <a:t>Backend Development</a:t>
            </a:r>
          </a:p>
          <a:p>
            <a:pPr marL="285750" indent="-285750">
              <a:buFont typeface="Arial" panose="020B0604020202020204" pitchFamily="34" charset="0"/>
              <a:buChar char="•"/>
            </a:pPr>
            <a:r>
              <a:rPr lang="en-IN" b="1" u="sng" dirty="0"/>
              <a:t>Node.js: </a:t>
            </a:r>
            <a:r>
              <a:rPr lang="en-IN" dirty="0"/>
              <a:t>JavaScript runtime for building scalable network applications.</a:t>
            </a:r>
          </a:p>
          <a:p>
            <a:pPr marL="285750" indent="-285750">
              <a:buFont typeface="Arial" panose="020B0604020202020204" pitchFamily="34" charset="0"/>
              <a:buChar char="•"/>
            </a:pPr>
            <a:r>
              <a:rPr lang="en-IN" b="1" u="sng" dirty="0"/>
              <a:t>Django (Python): </a:t>
            </a:r>
            <a:r>
              <a:rPr lang="en-IN" dirty="0"/>
              <a:t>High-level Python web framework for rapid development.</a:t>
            </a:r>
          </a:p>
          <a:p>
            <a:pPr marL="285750" indent="-285750">
              <a:buFont typeface="Arial" panose="020B0604020202020204" pitchFamily="34" charset="0"/>
              <a:buChar char="•"/>
            </a:pPr>
            <a:r>
              <a:rPr lang="en-IN" b="1" u="sng" dirty="0"/>
              <a:t>Flask (Python): </a:t>
            </a:r>
            <a:r>
              <a:rPr lang="en-IN" dirty="0"/>
              <a:t>Lightweight Python web framework for simpler applications.</a:t>
            </a:r>
          </a:p>
          <a:p>
            <a:endParaRPr lang="en-IN" dirty="0"/>
          </a:p>
          <a:p>
            <a:r>
              <a:rPr lang="en-IN" sz="2000" b="1" dirty="0">
                <a:latin typeface="+mj-lt"/>
              </a:rPr>
              <a:t>Development Tools</a:t>
            </a:r>
          </a:p>
          <a:p>
            <a:pPr marL="285750" indent="-285750">
              <a:buFont typeface="Arial" panose="020B0604020202020204" pitchFamily="34" charset="0"/>
              <a:buChar char="•"/>
            </a:pPr>
            <a:r>
              <a:rPr lang="en-IN" b="1" u="sng" dirty="0"/>
              <a:t>Visual Studio Code</a:t>
            </a:r>
            <a:r>
              <a:rPr lang="en-IN" dirty="0"/>
              <a:t>: Popular code editor with extensive support for various programming</a:t>
            </a:r>
          </a:p>
          <a:p>
            <a:r>
              <a:rPr lang="en-IN" dirty="0"/>
              <a:t>  languages and extensions.</a:t>
            </a:r>
          </a:p>
          <a:p>
            <a:pPr marL="285750" indent="-285750">
              <a:buFont typeface="Arial" panose="020B0604020202020204" pitchFamily="34" charset="0"/>
              <a:buChar char="•"/>
            </a:pPr>
            <a:r>
              <a:rPr lang="en-IN" b="1" u="sng" dirty="0"/>
              <a:t>PyCharm</a:t>
            </a:r>
            <a:r>
              <a:rPr lang="en-IN" dirty="0"/>
              <a:t>: IDE for Python development.</a:t>
            </a:r>
          </a:p>
          <a:p>
            <a:pPr marL="285750" indent="-285750">
              <a:buFont typeface="Arial" panose="020B0604020202020204" pitchFamily="34" charset="0"/>
              <a:buChar char="•"/>
            </a:pPr>
            <a:r>
              <a:rPr lang="en-IN" b="1" u="sng" dirty="0"/>
              <a:t>IntelliJ IDEA: </a:t>
            </a:r>
            <a:r>
              <a:rPr lang="en-IN" dirty="0"/>
              <a:t>IDE for Java and other languages.</a:t>
            </a:r>
          </a:p>
        </p:txBody>
      </p:sp>
    </p:spTree>
    <p:extLst>
      <p:ext uri="{BB962C8B-B14F-4D97-AF65-F5344CB8AC3E}">
        <p14:creationId xmlns:p14="http://schemas.microsoft.com/office/powerpoint/2010/main" val="293144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7D0F0-1BF0-D71C-FDCF-91C63AE2FEE6}"/>
              </a:ext>
            </a:extLst>
          </p:cNvPr>
          <p:cNvSpPr txBox="1"/>
          <p:nvPr/>
        </p:nvSpPr>
        <p:spPr>
          <a:xfrm>
            <a:off x="978569" y="0"/>
            <a:ext cx="10122568" cy="901016"/>
          </a:xfrm>
          <a:prstGeom prst="rect">
            <a:avLst/>
          </a:prstGeom>
          <a:noFill/>
        </p:spPr>
        <p:txBody>
          <a:bodyPr wrap="square">
            <a:spAutoFit/>
          </a:bodyPr>
          <a:lstStyle/>
          <a:p>
            <a:pPr algn="l">
              <a:lnSpc>
                <a:spcPts val="7000"/>
              </a:lnSpc>
              <a:spcBef>
                <a:spcPct val="0"/>
              </a:spcBef>
            </a:pPr>
            <a:r>
              <a:rPr lang="en-US" sz="4000" dirty="0">
                <a:solidFill>
                  <a:srgbClr val="000000"/>
                </a:solidFill>
                <a:latin typeface="League Spartan"/>
                <a:ea typeface="League Spartan"/>
                <a:cs typeface="League Spartan"/>
                <a:sym typeface="League Spartan"/>
              </a:rPr>
              <a:t>Architecture diagram of the proposed solution</a:t>
            </a:r>
          </a:p>
        </p:txBody>
      </p:sp>
      <p:pic>
        <p:nvPicPr>
          <p:cNvPr id="5" name="Picture 4">
            <a:extLst>
              <a:ext uri="{FF2B5EF4-FFF2-40B4-BE49-F238E27FC236}">
                <a16:creationId xmlns:a16="http://schemas.microsoft.com/office/drawing/2014/main" id="{69969ECF-99E0-C474-3F07-C04A709D8052}"/>
              </a:ext>
            </a:extLst>
          </p:cNvPr>
          <p:cNvPicPr>
            <a:picLocks noChangeAspect="1"/>
          </p:cNvPicPr>
          <p:nvPr/>
        </p:nvPicPr>
        <p:blipFill>
          <a:blip r:embed="rId2">
            <a:extLst>
              <a:ext uri="{28A0092B-C50C-407E-A947-70E740481C1C}">
                <a14:useLocalDpi xmlns:a14="http://schemas.microsoft.com/office/drawing/2010/main" val="0"/>
              </a:ext>
            </a:extLst>
          </a:blip>
          <a:srcRect l="3510" t="41313" r="5115" b="32631"/>
          <a:stretch/>
        </p:blipFill>
        <p:spPr>
          <a:xfrm>
            <a:off x="0" y="1137385"/>
            <a:ext cx="12192000" cy="5751095"/>
          </a:xfrm>
          <a:prstGeom prst="rect">
            <a:avLst/>
          </a:prstGeom>
        </p:spPr>
      </p:pic>
    </p:spTree>
    <p:extLst>
      <p:ext uri="{BB962C8B-B14F-4D97-AF65-F5344CB8AC3E}">
        <p14:creationId xmlns:p14="http://schemas.microsoft.com/office/powerpoint/2010/main" val="396607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F73922-817D-C397-EE2B-6940F35E89F5}"/>
              </a:ext>
            </a:extLst>
          </p:cNvPr>
          <p:cNvSpPr txBox="1"/>
          <p:nvPr/>
        </p:nvSpPr>
        <p:spPr>
          <a:xfrm>
            <a:off x="0" y="153028"/>
            <a:ext cx="10780294" cy="877869"/>
          </a:xfrm>
          <a:prstGeom prst="rect">
            <a:avLst/>
          </a:prstGeom>
          <a:noFill/>
        </p:spPr>
        <p:txBody>
          <a:bodyPr wrap="square">
            <a:spAutoFit/>
          </a:bodyPr>
          <a:lstStyle/>
          <a:p>
            <a:pPr algn="ctr">
              <a:lnSpc>
                <a:spcPts val="6855"/>
              </a:lnSpc>
              <a:spcBef>
                <a:spcPct val="0"/>
              </a:spcBef>
            </a:pPr>
            <a:r>
              <a:rPr lang="en-US" sz="3600" dirty="0">
                <a:solidFill>
                  <a:srgbClr val="000000"/>
                </a:solidFill>
                <a:latin typeface="League Spartan"/>
                <a:ea typeface="League Spartan"/>
                <a:cs typeface="League Spartan"/>
                <a:sym typeface="League Spartan"/>
              </a:rPr>
              <a:t>Team Members Details </a:t>
            </a:r>
          </a:p>
        </p:txBody>
      </p:sp>
      <p:sp>
        <p:nvSpPr>
          <p:cNvPr id="5" name="TextBox 4">
            <a:extLst>
              <a:ext uri="{FF2B5EF4-FFF2-40B4-BE49-F238E27FC236}">
                <a16:creationId xmlns:a16="http://schemas.microsoft.com/office/drawing/2014/main" id="{44561769-954C-D447-6CA4-C93030EC77CE}"/>
              </a:ext>
            </a:extLst>
          </p:cNvPr>
          <p:cNvSpPr txBox="1"/>
          <p:nvPr/>
        </p:nvSpPr>
        <p:spPr>
          <a:xfrm>
            <a:off x="202570" y="2395226"/>
            <a:ext cx="4285242" cy="1650452"/>
          </a:xfrm>
          <a:prstGeom prst="rect">
            <a:avLst/>
          </a:prstGeom>
          <a:noFill/>
        </p:spPr>
        <p:txBody>
          <a:bodyPr wrap="square">
            <a:spAutoFit/>
          </a:bodyPr>
          <a:lstStyle/>
          <a:p>
            <a:pPr marL="647700" lvl="1" indent="-323850" algn="l">
              <a:lnSpc>
                <a:spcPts val="4200"/>
              </a:lnSpc>
              <a:buFont typeface="Arial"/>
              <a:buChar char="•"/>
            </a:pPr>
            <a:r>
              <a:rPr lang="en-US" dirty="0">
                <a:solidFill>
                  <a:srgbClr val="000000"/>
                </a:solidFill>
                <a:latin typeface="Roboto"/>
                <a:ea typeface="Roboto"/>
                <a:cs typeface="Roboto"/>
                <a:sym typeface="Roboto"/>
              </a:rPr>
              <a:t>Name : Chethana Shree G</a:t>
            </a:r>
          </a:p>
          <a:p>
            <a:pPr marL="647700" lvl="1" indent="-323850" algn="l">
              <a:lnSpc>
                <a:spcPts val="4200"/>
              </a:lnSpc>
              <a:buFont typeface="Arial"/>
              <a:buChar char="•"/>
            </a:pPr>
            <a:r>
              <a:rPr lang="en-US" dirty="0">
                <a:solidFill>
                  <a:srgbClr val="000000"/>
                </a:solidFill>
                <a:latin typeface="Roboto"/>
                <a:ea typeface="Roboto"/>
                <a:cs typeface="Roboto"/>
                <a:sym typeface="Roboto"/>
              </a:rPr>
              <a:t>College : Reva University</a:t>
            </a:r>
          </a:p>
          <a:p>
            <a:pPr marL="647700" lvl="1" indent="-323850" algn="l">
              <a:lnSpc>
                <a:spcPts val="4200"/>
              </a:lnSpc>
              <a:buFont typeface="Arial"/>
              <a:buChar char="•"/>
            </a:pPr>
            <a:r>
              <a:rPr lang="en-US" dirty="0">
                <a:solidFill>
                  <a:srgbClr val="000000"/>
                </a:solidFill>
                <a:latin typeface="Roboto"/>
                <a:ea typeface="Roboto"/>
                <a:cs typeface="Roboto"/>
                <a:sym typeface="Roboto"/>
              </a:rPr>
              <a:t>Email:</a:t>
            </a:r>
            <a:r>
              <a:rPr lang="en-US" sz="1600" dirty="0">
                <a:solidFill>
                  <a:srgbClr val="000000"/>
                </a:solidFill>
                <a:latin typeface="Roboto"/>
                <a:ea typeface="Roboto"/>
                <a:cs typeface="Roboto"/>
                <a:sym typeface="Roboto"/>
              </a:rPr>
              <a:t>chetanashree200@gmail.com</a:t>
            </a:r>
          </a:p>
        </p:txBody>
      </p:sp>
      <p:sp>
        <p:nvSpPr>
          <p:cNvPr id="62" name="TextBox 7">
            <a:extLst>
              <a:ext uri="{FF2B5EF4-FFF2-40B4-BE49-F238E27FC236}">
                <a16:creationId xmlns:a16="http://schemas.microsoft.com/office/drawing/2014/main" id="{FFB0F1E6-D4B7-0355-D792-D0C46ACBF437}"/>
              </a:ext>
            </a:extLst>
          </p:cNvPr>
          <p:cNvSpPr txBox="1"/>
          <p:nvPr/>
        </p:nvSpPr>
        <p:spPr>
          <a:xfrm>
            <a:off x="-2591029" y="-1480480"/>
            <a:ext cx="17347108" cy="1756696"/>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a:p>
        </p:txBody>
      </p:sp>
      <p:grpSp>
        <p:nvGrpSpPr>
          <p:cNvPr id="33" name="Group 32">
            <a:extLst>
              <a:ext uri="{FF2B5EF4-FFF2-40B4-BE49-F238E27FC236}">
                <a16:creationId xmlns:a16="http://schemas.microsoft.com/office/drawing/2014/main" id="{3B1C41CB-4056-EB96-CCC1-720C10712A5A}"/>
              </a:ext>
            </a:extLst>
          </p:cNvPr>
          <p:cNvGrpSpPr/>
          <p:nvPr/>
        </p:nvGrpSpPr>
        <p:grpSpPr>
          <a:xfrm>
            <a:off x="-2073063" y="4499267"/>
            <a:ext cx="7022401" cy="2735243"/>
            <a:chOff x="0" y="-154085"/>
            <a:chExt cx="2387806" cy="966885"/>
          </a:xfrm>
        </p:grpSpPr>
        <p:sp>
          <p:nvSpPr>
            <p:cNvPr id="56" name="Freeform 16">
              <a:extLst>
                <a:ext uri="{FF2B5EF4-FFF2-40B4-BE49-F238E27FC236}">
                  <a16:creationId xmlns:a16="http://schemas.microsoft.com/office/drawing/2014/main" id="{652DEF51-B861-A478-F870-9303AC010007}"/>
                </a:ext>
              </a:extLst>
            </p:cNvPr>
            <p:cNvSpPr/>
            <p:nvPr/>
          </p:nvSpPr>
          <p:spPr>
            <a:xfrm>
              <a:off x="796929" y="-154085"/>
              <a:ext cx="1590877"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57" name="TextBox 17">
              <a:extLst>
                <a:ext uri="{FF2B5EF4-FFF2-40B4-BE49-F238E27FC236}">
                  <a16:creationId xmlns:a16="http://schemas.microsoft.com/office/drawing/2014/main" id="{4A075F7D-3D56-92DC-507D-10027FB0635A}"/>
                </a:ext>
              </a:extLst>
            </p:cNvPr>
            <p:cNvSpPr txBox="1"/>
            <p:nvPr/>
          </p:nvSpPr>
          <p:spPr>
            <a:xfrm>
              <a:off x="0" y="-38100"/>
              <a:ext cx="1457098" cy="8509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38" name="TextBox 22">
            <a:extLst>
              <a:ext uri="{FF2B5EF4-FFF2-40B4-BE49-F238E27FC236}">
                <a16:creationId xmlns:a16="http://schemas.microsoft.com/office/drawing/2014/main" id="{783794B5-49A4-9050-B619-BC1455633292}"/>
              </a:ext>
            </a:extLst>
          </p:cNvPr>
          <p:cNvSpPr txBox="1"/>
          <p:nvPr/>
        </p:nvSpPr>
        <p:spPr>
          <a:xfrm>
            <a:off x="1360453" y="1748545"/>
            <a:ext cx="2416969" cy="51405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80"/>
              </a:lnSpc>
              <a:spcBef>
                <a:spcPct val="0"/>
              </a:spcBef>
            </a:pPr>
            <a:r>
              <a:rPr lang="en-US" sz="2400" dirty="0">
                <a:solidFill>
                  <a:srgbClr val="000000"/>
                </a:solidFill>
                <a:latin typeface="League Spartan"/>
                <a:ea typeface="League Spartan"/>
                <a:cs typeface="League Spartan"/>
                <a:sym typeface="League Spartan"/>
              </a:rPr>
              <a:t>Team Member1 </a:t>
            </a:r>
          </a:p>
        </p:txBody>
      </p:sp>
      <p:sp>
        <p:nvSpPr>
          <p:cNvPr id="41" name="TextBox 25">
            <a:extLst>
              <a:ext uri="{FF2B5EF4-FFF2-40B4-BE49-F238E27FC236}">
                <a16:creationId xmlns:a16="http://schemas.microsoft.com/office/drawing/2014/main" id="{1468423B-E0A9-153B-2803-86B9B9A119F0}"/>
              </a:ext>
            </a:extLst>
          </p:cNvPr>
          <p:cNvSpPr txBox="1"/>
          <p:nvPr/>
        </p:nvSpPr>
        <p:spPr>
          <a:xfrm>
            <a:off x="6637975" y="1566837"/>
            <a:ext cx="3826098" cy="51405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80"/>
              </a:lnSpc>
              <a:spcBef>
                <a:spcPct val="0"/>
              </a:spcBef>
            </a:pPr>
            <a:r>
              <a:rPr lang="en-US" sz="2400" dirty="0">
                <a:solidFill>
                  <a:srgbClr val="000000"/>
                </a:solidFill>
                <a:latin typeface="League Spartan"/>
                <a:ea typeface="League Spartan"/>
                <a:cs typeface="League Spartan"/>
                <a:sym typeface="League Spartan"/>
              </a:rPr>
              <a:t>Team Member 2 </a:t>
            </a:r>
          </a:p>
        </p:txBody>
      </p:sp>
      <p:sp>
        <p:nvSpPr>
          <p:cNvPr id="42" name="TextBox 26">
            <a:extLst>
              <a:ext uri="{FF2B5EF4-FFF2-40B4-BE49-F238E27FC236}">
                <a16:creationId xmlns:a16="http://schemas.microsoft.com/office/drawing/2014/main" id="{F9812D2E-3EBC-A1EB-A14C-7C4934A3E14A}"/>
              </a:ext>
            </a:extLst>
          </p:cNvPr>
          <p:cNvSpPr txBox="1"/>
          <p:nvPr/>
        </p:nvSpPr>
        <p:spPr>
          <a:xfrm>
            <a:off x="6278880" y="2202248"/>
            <a:ext cx="4678678" cy="154529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7700" lvl="1" indent="-323850">
              <a:lnSpc>
                <a:spcPts val="4200"/>
              </a:lnSpc>
              <a:buFont typeface="Arial"/>
              <a:buChar char="•"/>
            </a:pPr>
            <a:r>
              <a:rPr lang="en-US" dirty="0">
                <a:solidFill>
                  <a:srgbClr val="000000"/>
                </a:solidFill>
                <a:latin typeface="Roboto"/>
                <a:ea typeface="Roboto"/>
                <a:cs typeface="Roboto"/>
                <a:sym typeface="Roboto"/>
              </a:rPr>
              <a:t>Name :</a:t>
            </a:r>
            <a:r>
              <a:rPr lang="en-US" dirty="0">
                <a:latin typeface="Roboto" panose="02000000000000000000" pitchFamily="2" charset="0"/>
                <a:ea typeface="Roboto" panose="02000000000000000000" pitchFamily="2" charset="0"/>
                <a:cs typeface="Roboto" panose="02000000000000000000" pitchFamily="2" charset="0"/>
              </a:rPr>
              <a:t>Bhumika K N</a:t>
            </a:r>
            <a:endParaRPr lang="en-US" dirty="0">
              <a:solidFill>
                <a:srgbClr val="000000"/>
              </a:solidFill>
              <a:latin typeface="Roboto"/>
              <a:ea typeface="Roboto"/>
              <a:cs typeface="Roboto"/>
              <a:sym typeface="Roboto"/>
            </a:endParaRPr>
          </a:p>
          <a:p>
            <a:pPr marL="647700" lvl="1" indent="-323850">
              <a:lnSpc>
                <a:spcPts val="4200"/>
              </a:lnSpc>
              <a:buFont typeface="Arial"/>
              <a:buChar char="•"/>
            </a:pPr>
            <a:r>
              <a:rPr lang="en-US" dirty="0">
                <a:solidFill>
                  <a:srgbClr val="000000"/>
                </a:solidFill>
                <a:latin typeface="Roboto"/>
                <a:ea typeface="Roboto"/>
                <a:cs typeface="Roboto"/>
                <a:sym typeface="Roboto"/>
              </a:rPr>
              <a:t>College :</a:t>
            </a:r>
            <a:r>
              <a:rPr lang="en-US" dirty="0">
                <a:latin typeface="Roboto" panose="02000000000000000000" pitchFamily="2" charset="0"/>
                <a:ea typeface="Roboto" panose="02000000000000000000" pitchFamily="2" charset="0"/>
                <a:cs typeface="Roboto" panose="02000000000000000000" pitchFamily="2" charset="0"/>
              </a:rPr>
              <a:t>Reva University</a:t>
            </a:r>
            <a:r>
              <a:rPr lang="en-US" dirty="0">
                <a:solidFill>
                  <a:srgbClr val="000000"/>
                </a:solidFill>
                <a:latin typeface="Roboto"/>
                <a:ea typeface="Roboto"/>
                <a:cs typeface="Roboto"/>
                <a:sym typeface="Roboto"/>
              </a:rPr>
              <a:t> </a:t>
            </a:r>
          </a:p>
          <a:p>
            <a:pPr marL="647700" lvl="1" indent="-323850">
              <a:lnSpc>
                <a:spcPts val="4200"/>
              </a:lnSpc>
              <a:buFont typeface="Arial"/>
              <a:buChar char="•"/>
            </a:pPr>
            <a:r>
              <a:rPr lang="en-US" dirty="0">
                <a:solidFill>
                  <a:srgbClr val="000000"/>
                </a:solidFill>
                <a:latin typeface="Roboto"/>
                <a:ea typeface="Roboto"/>
                <a:cs typeface="Roboto"/>
                <a:sym typeface="Roboto"/>
              </a:rPr>
              <a:t>Email </a:t>
            </a:r>
            <a:r>
              <a:rPr lang="en-US" sz="1200" dirty="0">
                <a:solidFill>
                  <a:srgbClr val="000000"/>
                </a:solidFill>
                <a:latin typeface="Roboto"/>
                <a:ea typeface="Roboto"/>
                <a:cs typeface="Roboto"/>
                <a:sym typeface="Roboto"/>
              </a:rPr>
              <a:t>:</a:t>
            </a:r>
            <a:r>
              <a:rPr lang="en-US" sz="2000" dirty="0">
                <a:latin typeface="Roboto" panose="02000000000000000000" pitchFamily="2" charset="0"/>
                <a:ea typeface="Roboto" panose="02000000000000000000" pitchFamily="2" charset="0"/>
                <a:cs typeface="Roboto" panose="02000000000000000000" pitchFamily="2" charset="0"/>
              </a:rPr>
              <a:t>bhumireddy2004@gmail.com</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43" name="TextBox 27">
            <a:extLst>
              <a:ext uri="{FF2B5EF4-FFF2-40B4-BE49-F238E27FC236}">
                <a16:creationId xmlns:a16="http://schemas.microsoft.com/office/drawing/2014/main" id="{E1C10B39-7DC7-CEE3-B691-3A064CA51F01}"/>
              </a:ext>
            </a:extLst>
          </p:cNvPr>
          <p:cNvSpPr txBox="1"/>
          <p:nvPr/>
        </p:nvSpPr>
        <p:spPr>
          <a:xfrm>
            <a:off x="908078" y="4406603"/>
            <a:ext cx="2748224" cy="51405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80"/>
              </a:lnSpc>
              <a:spcBef>
                <a:spcPct val="0"/>
              </a:spcBef>
            </a:pPr>
            <a:r>
              <a:rPr lang="en-US" sz="2400" dirty="0">
                <a:solidFill>
                  <a:srgbClr val="000000"/>
                </a:solidFill>
                <a:latin typeface="League Spartan"/>
                <a:ea typeface="League Spartan"/>
                <a:cs typeface="League Spartan"/>
                <a:sym typeface="League Spartan"/>
              </a:rPr>
              <a:t>Team Member 3 </a:t>
            </a:r>
          </a:p>
        </p:txBody>
      </p:sp>
      <p:sp>
        <p:nvSpPr>
          <p:cNvPr id="44" name="TextBox 28">
            <a:extLst>
              <a:ext uri="{FF2B5EF4-FFF2-40B4-BE49-F238E27FC236}">
                <a16:creationId xmlns:a16="http://schemas.microsoft.com/office/drawing/2014/main" id="{566F28EF-6F56-758F-A989-04E7A67894C4}"/>
              </a:ext>
            </a:extLst>
          </p:cNvPr>
          <p:cNvSpPr txBox="1"/>
          <p:nvPr/>
        </p:nvSpPr>
        <p:spPr>
          <a:xfrm>
            <a:off x="333359" y="4932473"/>
            <a:ext cx="4471155" cy="158376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7700" lvl="1" indent="-323850" algn="l">
              <a:lnSpc>
                <a:spcPts val="4200"/>
              </a:lnSpc>
              <a:buFont typeface="Arial"/>
              <a:buChar char="•"/>
            </a:pPr>
            <a:r>
              <a:rPr lang="en-US" dirty="0">
                <a:solidFill>
                  <a:srgbClr val="000000"/>
                </a:solidFill>
                <a:latin typeface="Roboto"/>
                <a:ea typeface="Roboto"/>
                <a:cs typeface="Roboto"/>
                <a:sym typeface="Roboto"/>
              </a:rPr>
              <a:t>Name :</a:t>
            </a:r>
            <a:r>
              <a:rPr lang="en-IN" sz="1400" dirty="0"/>
              <a:t> </a:t>
            </a:r>
            <a:r>
              <a:rPr lang="en-IN" dirty="0" err="1">
                <a:latin typeface="Roboto" panose="02000000000000000000" pitchFamily="2" charset="0"/>
                <a:ea typeface="Roboto" panose="02000000000000000000" pitchFamily="2" charset="0"/>
                <a:cs typeface="Roboto" panose="02000000000000000000" pitchFamily="2" charset="0"/>
              </a:rPr>
              <a:t>Asheeka</a:t>
            </a:r>
            <a:r>
              <a:rPr lang="en-IN" dirty="0">
                <a:latin typeface="Roboto" panose="02000000000000000000" pitchFamily="2" charset="0"/>
                <a:ea typeface="Roboto" panose="02000000000000000000" pitchFamily="2" charset="0"/>
                <a:cs typeface="Roboto" panose="02000000000000000000" pitchFamily="2" charset="0"/>
              </a:rPr>
              <a:t> H N</a:t>
            </a:r>
            <a:endParaRPr lang="en-US" dirty="0">
              <a:solidFill>
                <a:srgbClr val="000000"/>
              </a:solidFill>
              <a:latin typeface="Roboto"/>
              <a:ea typeface="Roboto"/>
              <a:cs typeface="Roboto"/>
              <a:sym typeface="Roboto"/>
            </a:endParaRPr>
          </a:p>
          <a:p>
            <a:pPr marL="647700" lvl="1" indent="-323850" algn="l">
              <a:lnSpc>
                <a:spcPts val="4200"/>
              </a:lnSpc>
              <a:buFont typeface="Arial"/>
              <a:buChar char="•"/>
            </a:pPr>
            <a:r>
              <a:rPr lang="en-US" dirty="0">
                <a:solidFill>
                  <a:srgbClr val="000000"/>
                </a:solidFill>
                <a:latin typeface="Roboto"/>
                <a:ea typeface="Roboto"/>
                <a:cs typeface="Roboto"/>
                <a:sym typeface="Roboto"/>
              </a:rPr>
              <a:t>College : </a:t>
            </a:r>
            <a:r>
              <a:rPr lang="en-IN" sz="2000" dirty="0">
                <a:latin typeface="Roboto" panose="02000000000000000000" pitchFamily="2" charset="0"/>
                <a:ea typeface="Roboto" panose="02000000000000000000" pitchFamily="2" charset="0"/>
                <a:cs typeface="Roboto" panose="02000000000000000000" pitchFamily="2" charset="0"/>
              </a:rPr>
              <a:t> </a:t>
            </a:r>
            <a:r>
              <a:rPr lang="en-IN" dirty="0">
                <a:latin typeface="Roboto" panose="02000000000000000000" pitchFamily="2" charset="0"/>
                <a:ea typeface="Roboto" panose="02000000000000000000" pitchFamily="2" charset="0"/>
                <a:cs typeface="Roboto" panose="02000000000000000000" pitchFamily="2" charset="0"/>
              </a:rPr>
              <a:t>Reva University</a:t>
            </a:r>
            <a:endParaRPr lang="en-US" dirty="0">
              <a:solidFill>
                <a:srgbClr val="000000"/>
              </a:solidFill>
              <a:latin typeface="Roboto"/>
              <a:ea typeface="Roboto"/>
              <a:cs typeface="Roboto"/>
              <a:sym typeface="Roboto"/>
            </a:endParaRPr>
          </a:p>
          <a:p>
            <a:pPr marL="647700" lvl="1" indent="-323850" algn="l">
              <a:lnSpc>
                <a:spcPts val="4200"/>
              </a:lnSpc>
              <a:buFont typeface="Arial"/>
              <a:buChar char="•"/>
            </a:pPr>
            <a:r>
              <a:rPr lang="en-US" dirty="0">
                <a:solidFill>
                  <a:srgbClr val="000000"/>
                </a:solidFill>
                <a:latin typeface="Roboto"/>
                <a:ea typeface="Roboto"/>
                <a:cs typeface="Roboto"/>
                <a:sym typeface="Roboto"/>
              </a:rPr>
              <a:t>Email</a:t>
            </a:r>
            <a:r>
              <a:rPr lang="en-US" sz="1400" dirty="0">
                <a:solidFill>
                  <a:srgbClr val="000000"/>
                </a:solidFill>
                <a:latin typeface="Roboto"/>
                <a:ea typeface="Roboto"/>
                <a:cs typeface="Roboto"/>
                <a:sym typeface="Roboto"/>
              </a:rPr>
              <a:t> </a:t>
            </a:r>
            <a:r>
              <a:rPr lang="en-US" sz="2000" dirty="0">
                <a:solidFill>
                  <a:srgbClr val="000000"/>
                </a:solidFill>
                <a:latin typeface="Roboto"/>
                <a:ea typeface="Roboto"/>
                <a:cs typeface="Roboto"/>
                <a:sym typeface="Roboto"/>
              </a:rPr>
              <a:t>:</a:t>
            </a:r>
            <a:r>
              <a:rPr lang="en-IN" sz="2400" dirty="0">
                <a:latin typeface="Roboto" panose="02000000000000000000" pitchFamily="2" charset="0"/>
                <a:ea typeface="Roboto" panose="02000000000000000000" pitchFamily="2" charset="0"/>
                <a:cs typeface="Roboto" panose="02000000000000000000" pitchFamily="2" charset="0"/>
              </a:rPr>
              <a:t> </a:t>
            </a:r>
            <a:r>
              <a:rPr lang="en-IN" dirty="0">
                <a:latin typeface="Roboto" panose="02000000000000000000" pitchFamily="2" charset="0"/>
                <a:ea typeface="Roboto" panose="02000000000000000000" pitchFamily="2" charset="0"/>
                <a:cs typeface="Roboto" panose="02000000000000000000" pitchFamily="2" charset="0"/>
              </a:rPr>
              <a:t>asheekahn333@gmail.com</a:t>
            </a:r>
            <a:endParaRPr lang="en-US" sz="3200" dirty="0">
              <a:solidFill>
                <a:srgbClr val="000000"/>
              </a:solidFill>
              <a:latin typeface="Roboto"/>
              <a:ea typeface="Roboto"/>
              <a:cs typeface="Roboto"/>
              <a:sym typeface="Roboto"/>
            </a:endParaRPr>
          </a:p>
        </p:txBody>
      </p:sp>
      <p:grpSp>
        <p:nvGrpSpPr>
          <p:cNvPr id="45" name="Group 44">
            <a:extLst>
              <a:ext uri="{FF2B5EF4-FFF2-40B4-BE49-F238E27FC236}">
                <a16:creationId xmlns:a16="http://schemas.microsoft.com/office/drawing/2014/main" id="{B090B0EC-ABD3-DDDF-C030-4424F8038E28}"/>
              </a:ext>
            </a:extLst>
          </p:cNvPr>
          <p:cNvGrpSpPr/>
          <p:nvPr/>
        </p:nvGrpSpPr>
        <p:grpSpPr>
          <a:xfrm>
            <a:off x="0" y="3910558"/>
            <a:ext cx="11460481" cy="2729148"/>
            <a:chOff x="0" y="-38100"/>
            <a:chExt cx="3176949" cy="940442"/>
          </a:xfrm>
        </p:grpSpPr>
        <p:sp>
          <p:nvSpPr>
            <p:cNvPr id="54" name="Freeform 30">
              <a:extLst>
                <a:ext uri="{FF2B5EF4-FFF2-40B4-BE49-F238E27FC236}">
                  <a16:creationId xmlns:a16="http://schemas.microsoft.com/office/drawing/2014/main" id="{63ECE8EC-0B4B-2A68-1070-E9C8D075130F}"/>
                </a:ext>
              </a:extLst>
            </p:cNvPr>
            <p:cNvSpPr/>
            <p:nvPr/>
          </p:nvSpPr>
          <p:spPr>
            <a:xfrm>
              <a:off x="1719851" y="89542"/>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p>
              <a:endParaRPr lang="en-IN" dirty="0"/>
            </a:p>
          </p:txBody>
        </p:sp>
        <p:sp>
          <p:nvSpPr>
            <p:cNvPr id="55" name="TextBox 31">
              <a:extLst>
                <a:ext uri="{FF2B5EF4-FFF2-40B4-BE49-F238E27FC236}">
                  <a16:creationId xmlns:a16="http://schemas.microsoft.com/office/drawing/2014/main" id="{12575C0B-C130-C65A-42C8-7AD2BD3DCC76}"/>
                </a:ext>
              </a:extLst>
            </p:cNvPr>
            <p:cNvSpPr txBox="1"/>
            <p:nvPr/>
          </p:nvSpPr>
          <p:spPr>
            <a:xfrm>
              <a:off x="0" y="-38100"/>
              <a:ext cx="1457098" cy="8509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46" name="TextBox 32">
            <a:extLst>
              <a:ext uri="{FF2B5EF4-FFF2-40B4-BE49-F238E27FC236}">
                <a16:creationId xmlns:a16="http://schemas.microsoft.com/office/drawing/2014/main" id="{94C5083A-F1A2-91CE-F397-FB4CDB94A4E5}"/>
              </a:ext>
            </a:extLst>
          </p:cNvPr>
          <p:cNvSpPr txBox="1"/>
          <p:nvPr/>
        </p:nvSpPr>
        <p:spPr>
          <a:xfrm>
            <a:off x="6637975" y="4290444"/>
            <a:ext cx="3558976" cy="51405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480"/>
              </a:lnSpc>
              <a:spcBef>
                <a:spcPct val="0"/>
              </a:spcBef>
            </a:pPr>
            <a:r>
              <a:rPr lang="en-US" sz="2400" dirty="0">
                <a:solidFill>
                  <a:srgbClr val="000000"/>
                </a:solidFill>
                <a:latin typeface="League Spartan"/>
                <a:ea typeface="League Spartan"/>
                <a:cs typeface="League Spartan"/>
                <a:sym typeface="League Spartan"/>
              </a:rPr>
              <a:t>Team Member 4 </a:t>
            </a:r>
          </a:p>
        </p:txBody>
      </p:sp>
      <p:sp>
        <p:nvSpPr>
          <p:cNvPr id="47" name="TextBox 33">
            <a:extLst>
              <a:ext uri="{FF2B5EF4-FFF2-40B4-BE49-F238E27FC236}">
                <a16:creationId xmlns:a16="http://schemas.microsoft.com/office/drawing/2014/main" id="{A09F370C-DF97-36CE-7B4F-20EF97EB1B87}"/>
              </a:ext>
            </a:extLst>
          </p:cNvPr>
          <p:cNvSpPr txBox="1"/>
          <p:nvPr/>
        </p:nvSpPr>
        <p:spPr>
          <a:xfrm>
            <a:off x="5987836" y="4938885"/>
            <a:ext cx="6001275" cy="157735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47700" lvl="1" indent="-323850" algn="l">
              <a:lnSpc>
                <a:spcPts val="4200"/>
              </a:lnSpc>
              <a:buFont typeface="Arial"/>
              <a:buChar char="•"/>
            </a:pPr>
            <a:r>
              <a:rPr lang="en-US" sz="2000" dirty="0">
                <a:solidFill>
                  <a:srgbClr val="000000"/>
                </a:solidFill>
                <a:latin typeface="Roboto"/>
                <a:ea typeface="Roboto"/>
                <a:cs typeface="Roboto"/>
                <a:sym typeface="Roboto"/>
              </a:rPr>
              <a:t>Name : Bhavana M S</a:t>
            </a:r>
          </a:p>
          <a:p>
            <a:pPr marL="647700" lvl="1" indent="-323850" algn="l">
              <a:lnSpc>
                <a:spcPts val="4200"/>
              </a:lnSpc>
              <a:buFont typeface="Arial"/>
              <a:buChar char="•"/>
            </a:pPr>
            <a:r>
              <a:rPr lang="en-US" sz="2000" dirty="0">
                <a:solidFill>
                  <a:srgbClr val="000000"/>
                </a:solidFill>
                <a:latin typeface="Roboto"/>
                <a:ea typeface="Roboto"/>
                <a:cs typeface="Roboto"/>
                <a:sym typeface="Roboto"/>
              </a:rPr>
              <a:t>College : Reva University</a:t>
            </a:r>
          </a:p>
          <a:p>
            <a:pPr marL="647700" lvl="1" indent="-323850" algn="l">
              <a:lnSpc>
                <a:spcPts val="4200"/>
              </a:lnSpc>
              <a:buFont typeface="Arial"/>
              <a:buChar char="•"/>
            </a:pPr>
            <a:r>
              <a:rPr lang="en-US" sz="2000" dirty="0">
                <a:solidFill>
                  <a:srgbClr val="000000"/>
                </a:solidFill>
                <a:latin typeface="Roboto"/>
                <a:ea typeface="Roboto"/>
                <a:cs typeface="Roboto"/>
                <a:sym typeface="Roboto"/>
              </a:rPr>
              <a:t>Email:</a:t>
            </a:r>
            <a:r>
              <a:rPr lang="en-US" dirty="0">
                <a:solidFill>
                  <a:srgbClr val="000000"/>
                </a:solidFill>
                <a:latin typeface="Roboto"/>
                <a:ea typeface="Roboto"/>
                <a:cs typeface="Roboto"/>
                <a:sym typeface="Roboto"/>
              </a:rPr>
              <a:t>bhavana141116@gmail.com</a:t>
            </a:r>
          </a:p>
        </p:txBody>
      </p:sp>
      <p:sp>
        <p:nvSpPr>
          <p:cNvPr id="52" name="Freeform 35">
            <a:extLst>
              <a:ext uri="{FF2B5EF4-FFF2-40B4-BE49-F238E27FC236}">
                <a16:creationId xmlns:a16="http://schemas.microsoft.com/office/drawing/2014/main" id="{C4D42E42-5E6F-AE6A-DC75-FF4E044C8C52}"/>
              </a:ext>
            </a:extLst>
          </p:cNvPr>
          <p:cNvSpPr/>
          <p:nvPr/>
        </p:nvSpPr>
        <p:spPr>
          <a:xfrm rot="10800000" flipV="1">
            <a:off x="6278880" y="1746328"/>
            <a:ext cx="4990186" cy="2200715"/>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grpSp>
        <p:nvGrpSpPr>
          <p:cNvPr id="49" name="Group 48">
            <a:extLst>
              <a:ext uri="{FF2B5EF4-FFF2-40B4-BE49-F238E27FC236}">
                <a16:creationId xmlns:a16="http://schemas.microsoft.com/office/drawing/2014/main" id="{9AE42D31-07B1-7AA8-3DFF-C328760CCB96}"/>
              </a:ext>
            </a:extLst>
          </p:cNvPr>
          <p:cNvGrpSpPr/>
          <p:nvPr/>
        </p:nvGrpSpPr>
        <p:grpSpPr>
          <a:xfrm>
            <a:off x="251395" y="1835632"/>
            <a:ext cx="7005962" cy="4879050"/>
            <a:chOff x="-268294" y="-1048720"/>
            <a:chExt cx="1725392" cy="1861520"/>
          </a:xfrm>
        </p:grpSpPr>
        <p:sp>
          <p:nvSpPr>
            <p:cNvPr id="50" name="Freeform 38">
              <a:extLst>
                <a:ext uri="{FF2B5EF4-FFF2-40B4-BE49-F238E27FC236}">
                  <a16:creationId xmlns:a16="http://schemas.microsoft.com/office/drawing/2014/main" id="{F9519447-AD4D-CD7D-2402-FB1C9A82619A}"/>
                </a:ext>
              </a:extLst>
            </p:cNvPr>
            <p:cNvSpPr/>
            <p:nvPr/>
          </p:nvSpPr>
          <p:spPr>
            <a:xfrm>
              <a:off x="-268294" y="-1048720"/>
              <a:ext cx="1143135" cy="795765"/>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a:p>
              <a:endParaRPr lang="en-IN" dirty="0"/>
            </a:p>
            <a:p>
              <a:endParaRPr lang="en-IN" dirty="0"/>
            </a:p>
            <a:p>
              <a:r>
                <a:rPr lang="en-IN" sz="2000" dirty="0">
                  <a:latin typeface="Roboto" panose="02000000000000000000" pitchFamily="2" charset="0"/>
                  <a:ea typeface="Roboto" panose="02000000000000000000" pitchFamily="2" charset="0"/>
                  <a:cs typeface="Roboto" panose="02000000000000000000" pitchFamily="2" charset="0"/>
                </a:rPr>
                <a:t>     </a:t>
              </a:r>
              <a:r>
                <a:rPr lang="en-IN" sz="2800" dirty="0">
                  <a:latin typeface="Roboto" panose="02000000000000000000" pitchFamily="2" charset="0"/>
                  <a:ea typeface="Roboto" panose="02000000000000000000" pitchFamily="2" charset="0"/>
                  <a:cs typeface="Roboto" panose="02000000000000000000" pitchFamily="2" charset="0"/>
                </a:rPr>
                <a:t>              </a:t>
              </a:r>
              <a:r>
                <a:rPr lang="en-IN" sz="2000" dirty="0">
                  <a:latin typeface="Roboto" panose="02000000000000000000" pitchFamily="2" charset="0"/>
                  <a:ea typeface="Roboto" panose="02000000000000000000" pitchFamily="2" charset="0"/>
                  <a:cs typeface="Roboto" panose="02000000000000000000" pitchFamily="2" charset="0"/>
                </a:rPr>
                <a:t> </a:t>
              </a:r>
              <a:endParaRPr lang="en-IN" dirty="0">
                <a:latin typeface="Roboto" panose="02000000000000000000" pitchFamily="2" charset="0"/>
                <a:ea typeface="Roboto" panose="02000000000000000000" pitchFamily="2" charset="0"/>
                <a:cs typeface="Roboto" panose="02000000000000000000" pitchFamily="2" charset="0"/>
              </a:endParaRPr>
            </a:p>
          </p:txBody>
        </p:sp>
        <p:sp>
          <p:nvSpPr>
            <p:cNvPr id="51" name="TextBox 39">
              <a:extLst>
                <a:ext uri="{FF2B5EF4-FFF2-40B4-BE49-F238E27FC236}">
                  <a16:creationId xmlns:a16="http://schemas.microsoft.com/office/drawing/2014/main" id="{466E8797-1D6F-4DA5-665D-DE40770BA8A7}"/>
                </a:ext>
              </a:extLst>
            </p:cNvPr>
            <p:cNvSpPr txBox="1"/>
            <p:nvPr/>
          </p:nvSpPr>
          <p:spPr>
            <a:xfrm>
              <a:off x="0" y="-38100"/>
              <a:ext cx="1457098" cy="8509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Tree>
    <p:extLst>
      <p:ext uri="{BB962C8B-B14F-4D97-AF65-F5344CB8AC3E}">
        <p14:creationId xmlns:p14="http://schemas.microsoft.com/office/powerpoint/2010/main" val="336199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87456D-66F9-F727-0691-4A9CEE901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50542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727</Words>
  <Application>Microsoft Office PowerPoint</Application>
  <PresentationFormat>Widescreen</PresentationFormat>
  <Paragraphs>100</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League Spartan</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Chethana Shree</dc:creator>
  <cp:lastModifiedBy>bhavana m s</cp:lastModifiedBy>
  <cp:revision>5</cp:revision>
  <dcterms:created xsi:type="dcterms:W3CDTF">2024-09-06T10:59:24Z</dcterms:created>
  <dcterms:modified xsi:type="dcterms:W3CDTF">2024-09-12T13:12:00Z</dcterms:modified>
</cp:coreProperties>
</file>