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59" r:id="rId6"/>
    <p:sldId id="260" r:id="rId7"/>
    <p:sldId id="261" r:id="rId8"/>
    <p:sldId id="279" r:id="rId9"/>
    <p:sldId id="278" r:id="rId10"/>
    <p:sldId id="265" r:id="rId11"/>
    <p:sldId id="266" r:id="rId12"/>
    <p:sldId id="264" r:id="rId13"/>
    <p:sldId id="280" r:id="rId14"/>
    <p:sldId id="268" r:id="rId15"/>
    <p:sldId id="269" r:id="rId16"/>
    <p:sldId id="270" r:id="rId17"/>
    <p:sldId id="271" r:id="rId18"/>
    <p:sldId id="281" r:id="rId19"/>
    <p:sldId id="282" r:id="rId20"/>
    <p:sldId id="283" r:id="rId21"/>
    <p:sldId id="284" r:id="rId22"/>
    <p:sldId id="285" r:id="rId23"/>
    <p:sldId id="286" r:id="rId24"/>
    <p:sldId id="287" r:id="rId25"/>
    <p:sldId id="288" r:id="rId26"/>
    <p:sldId id="289" r:id="rId27"/>
    <p:sldId id="290" r:id="rId28"/>
    <p:sldId id="272" r:id="rId29"/>
    <p:sldId id="291" r:id="rId30"/>
    <p:sldId id="292" r:id="rId31"/>
    <p:sldId id="293" r:id="rId32"/>
    <p:sldId id="273" r:id="rId33"/>
    <p:sldId id="274" r:id="rId34"/>
    <p:sldId id="275" r:id="rId35"/>
    <p:sldId id="372"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file:///C:\TEMP\forging3.jpg" TargetMode="External"/><Relationship Id="rId7" Type="http://schemas.openxmlformats.org/officeDocument/2006/relationships/image" Target="file:///C:\TEMP\valves.jpg"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file:///C:\TEMP\injection1.jpg" TargetMode="Externa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1</a:t>
            </a:r>
            <a:endParaRPr lang="en-IN" dirty="0"/>
          </a:p>
        </p:txBody>
      </p:sp>
      <p:sp>
        <p:nvSpPr>
          <p:cNvPr id="3" name="Subtitle 2"/>
          <p:cNvSpPr>
            <a:spLocks noGrp="1"/>
          </p:cNvSpPr>
          <p:nvPr>
            <p:ph type="subTitle" idx="1"/>
          </p:nvPr>
        </p:nvSpPr>
        <p:spPr/>
        <p:txBody>
          <a:bodyPr/>
          <a:lstStyle/>
          <a:p>
            <a:r>
              <a:rPr lang="en-US" dirty="0" smtClean="0"/>
              <a:t>INTRODUCTION TO CASTING PROCESS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 IN CASTING</a:t>
            </a:r>
            <a:endParaRPr lang="en-IN" dirty="0"/>
          </a:p>
        </p:txBody>
      </p:sp>
      <p:pic>
        <p:nvPicPr>
          <p:cNvPr id="4" name="Content Placeholder 3"/>
          <p:cNvPicPr>
            <a:picLocks noGrp="1"/>
          </p:cNvPicPr>
          <p:nvPr>
            <p:ph idx="1"/>
          </p:nvPr>
        </p:nvPicPr>
        <p:blipFill>
          <a:blip r:embed="rId2" cstate="print"/>
          <a:srcRect/>
          <a:stretch>
            <a:fillRect/>
          </a:stretch>
        </p:blipFill>
        <p:spPr bwMode="auto">
          <a:xfrm>
            <a:off x="457200" y="1752600"/>
            <a:ext cx="8229600" cy="41893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cstate="print"/>
          <a:srcRect/>
          <a:stretch>
            <a:fillRect/>
          </a:stretch>
        </p:blipFill>
        <p:spPr bwMode="auto">
          <a:xfrm>
            <a:off x="457200" y="0"/>
            <a:ext cx="8305800" cy="4525963"/>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2590800" y="4713605"/>
            <a:ext cx="4104640" cy="21443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SAND CASTING PROCESS - FLOWCHART</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2000" y="1295400"/>
            <a:ext cx="8000999" cy="4830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 IN CASTING</a:t>
            </a:r>
            <a:endParaRPr lang="en-IN" dirty="0"/>
          </a:p>
        </p:txBody>
      </p:sp>
      <p:sp>
        <p:nvSpPr>
          <p:cNvPr id="3" name="Content Placeholder 2"/>
          <p:cNvSpPr>
            <a:spLocks noGrp="1"/>
          </p:cNvSpPr>
          <p:nvPr>
            <p:ph idx="1"/>
          </p:nvPr>
        </p:nvSpPr>
        <p:spPr/>
        <p:txBody>
          <a:bodyPr/>
          <a:lstStyle/>
          <a:p>
            <a:r>
              <a:rPr lang="en-US" dirty="0" smtClean="0"/>
              <a:t>Pattern making</a:t>
            </a:r>
          </a:p>
          <a:p>
            <a:r>
              <a:rPr lang="en-US" dirty="0" smtClean="0"/>
              <a:t>Mould making</a:t>
            </a:r>
          </a:p>
          <a:p>
            <a:r>
              <a:rPr lang="en-US" dirty="0" smtClean="0"/>
              <a:t>Melting &amp; Pouring</a:t>
            </a:r>
          </a:p>
          <a:p>
            <a:r>
              <a:rPr lang="en-US" dirty="0" smtClean="0"/>
              <a:t>Cooling &amp; shakeout</a:t>
            </a:r>
          </a:p>
          <a:p>
            <a:r>
              <a:rPr lang="en-US" dirty="0" smtClean="0"/>
              <a:t>Sand reclamation </a:t>
            </a:r>
          </a:p>
          <a:p>
            <a:r>
              <a:rPr lang="en-US" dirty="0" smtClean="0"/>
              <a:t>Fettling, Cleaning &amp; Inspection</a:t>
            </a:r>
            <a:endParaRPr lang="en-IN" dirty="0"/>
          </a:p>
        </p:txBody>
      </p:sp>
      <p:pic>
        <p:nvPicPr>
          <p:cNvPr id="4" name="Picture 4" descr="permMold"/>
          <p:cNvPicPr>
            <a:picLocks noChangeAspect="1" noChangeArrowheads="1"/>
          </p:cNvPicPr>
          <p:nvPr/>
        </p:nvPicPr>
        <p:blipFill>
          <a:blip r:embed="rId2" cstate="print"/>
          <a:srcRect/>
          <a:stretch>
            <a:fillRect/>
          </a:stretch>
        </p:blipFill>
        <p:spPr bwMode="auto">
          <a:xfrm>
            <a:off x="4876800" y="1447800"/>
            <a:ext cx="3904735" cy="30739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PATTERN MAKING</a:t>
            </a:r>
            <a:endParaRPr lang="en-IN" dirty="0"/>
          </a:p>
        </p:txBody>
      </p:sp>
      <p:sp>
        <p:nvSpPr>
          <p:cNvPr id="3" name="Content Placeholder 2"/>
          <p:cNvSpPr>
            <a:spLocks noGrp="1"/>
          </p:cNvSpPr>
          <p:nvPr>
            <p:ph idx="1"/>
          </p:nvPr>
        </p:nvSpPr>
        <p:spPr>
          <a:xfrm>
            <a:off x="457200" y="1143000"/>
            <a:ext cx="8229600" cy="5410200"/>
          </a:xfrm>
        </p:spPr>
        <p:txBody>
          <a:bodyPr>
            <a:normAutofit fontScale="85000" lnSpcReduction="20000"/>
          </a:bodyPr>
          <a:lstStyle/>
          <a:p>
            <a:pPr>
              <a:buNone/>
            </a:pPr>
            <a:r>
              <a:rPr lang="en-IN" dirty="0" smtClean="0"/>
              <a:t>	Pattern making is the first stage for developing a new casting. The pattern, or replica of the finished piece, is typically constructed from wood but may also be made of metal, plastic, plaster or other suitable materials. These patterns are permanent so can be used to form a number of moulds. Pattern making is a highly skilled and precise process that is critical to the quality of the final product. Many modern pattern shops make use of computer-aided design (CAD) to design patterns. These systems can also be integrated with automated cutting tools that are controlled with computer-aided manufacturing (CAM) tools . Cores are produced in conjunction with the pattern to form the interior surfaces of the casting. These are produced in a core box, which is essentially a permanent mould that is developed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MOULD MAKING</a:t>
            </a:r>
            <a:endParaRPr lang="en-IN" dirty="0"/>
          </a:p>
        </p:txBody>
      </p:sp>
      <p:sp>
        <p:nvSpPr>
          <p:cNvPr id="3" name="Content Placeholder 2"/>
          <p:cNvSpPr>
            <a:spLocks noGrp="1"/>
          </p:cNvSpPr>
          <p:nvPr>
            <p:ph idx="1"/>
          </p:nvPr>
        </p:nvSpPr>
        <p:spPr>
          <a:xfrm>
            <a:off x="457200" y="1219200"/>
            <a:ext cx="8229600" cy="5257800"/>
          </a:xfrm>
        </p:spPr>
        <p:txBody>
          <a:bodyPr>
            <a:normAutofit fontScale="77500" lnSpcReduction="20000"/>
          </a:bodyPr>
          <a:lstStyle/>
          <a:p>
            <a:pPr>
              <a:buNone/>
            </a:pPr>
            <a:r>
              <a:rPr lang="en-IN" dirty="0" smtClean="0"/>
              <a:t>	The mould is formed in a mould box (flask), which is typically constructed in two halves to assist in removing the pattern. Sand moulds are temporary so a new mould must be formed for each individual casting. </a:t>
            </a:r>
          </a:p>
          <a:p>
            <a:pPr>
              <a:buNone/>
            </a:pPr>
            <a:r>
              <a:rPr lang="en-IN" dirty="0" smtClean="0"/>
              <a:t>	The bottom half of the mould (the drag) is formed on a moulding board. Cores require greater strength to hold their form during pouring. Dimensional precision also needs to be greater because interior surfaces are more difficult to machine, making errors costly to fix. Cores are formed using one of the chemical binding systems . Once the core is inserted, the top half of the mould (the cope) is placed on top. The interface between the two mould halves is called a parting line. Weights may be placed on the cope to help secure the two halves together, particularly for metals that expand during cooling</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MOULD MAKING</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	Mould designs include a gating system which is designed to carry molten metal smoothly to all parts of the mould. The gating system typically includes a </a:t>
            </a:r>
            <a:r>
              <a:rPr lang="en-IN" dirty="0" err="1" smtClean="0"/>
              <a:t>sprue</a:t>
            </a:r>
            <a:r>
              <a:rPr lang="en-IN" dirty="0" smtClean="0"/>
              <a:t>, gates, runners and risers. The </a:t>
            </a:r>
            <a:r>
              <a:rPr lang="en-IN" dirty="0" err="1" smtClean="0"/>
              <a:t>sprue</a:t>
            </a:r>
            <a:r>
              <a:rPr lang="en-IN" dirty="0" smtClean="0"/>
              <a:t> is where the metal is poured. Gates allow the metal to enter the running system. Runners carry the molten metal towards the casting cavity. Risers may have several functions including vents to allow gases to be released, reservoirs prior to the casting cavity to aid progressive solidification, and waste cavities to allow metal to rise from the casting cavity to ensure it is filled and to remove the first poured metal from the casting cavity, thus avoiding solidification problems</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MELTING &amp; POURING</a:t>
            </a:r>
            <a:endParaRPr lang="en-IN"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buNone/>
            </a:pPr>
            <a:r>
              <a:rPr lang="en-IN" dirty="0" smtClean="0"/>
              <a:t>	Many foundries, particularly ferrous foundries, use a high proportion of scrap metal to make up a charge. As such, foundries play an important role in the metal recycling industry. Internally generated scrap from runners and risers, as well as reject product, is also recycled. The charge is weighed and introduced to the furnace. Alloys and other materials are added to the charge to produce the desired melt. In some operations the charge may be preheated, often using waste heat.. In traditional processes metal is superheated in the furnace. Molten metal is transferred from the furnace to a ladle and held until it reaches the desired pouring temperature. The molten metal is poured into the mould and allowed to solidify</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Cooling and Shakeout</a:t>
            </a:r>
            <a:endParaRPr lang="en-IN" dirty="0"/>
          </a:p>
        </p:txBody>
      </p:sp>
      <p:sp>
        <p:nvSpPr>
          <p:cNvPr id="3" name="Content Placeholder 2"/>
          <p:cNvSpPr>
            <a:spLocks noGrp="1"/>
          </p:cNvSpPr>
          <p:nvPr>
            <p:ph idx="1"/>
          </p:nvPr>
        </p:nvSpPr>
        <p:spPr/>
        <p:txBody>
          <a:bodyPr>
            <a:normAutofit fontScale="92500" lnSpcReduction="20000"/>
          </a:bodyPr>
          <a:lstStyle/>
          <a:p>
            <a:pPr algn="just">
              <a:buNone/>
            </a:pPr>
            <a:r>
              <a:rPr lang="en-IN" dirty="0" smtClean="0"/>
              <a:t>	Once the metal has been poured, the mould is transported to a cooling area. The casting needs to cool, often overnight for ambient cooling, before it can be removed from the mould. Castings may be removed manually or using vibratory tables that shake the refractory material away from the casting. Quenching baths are also used in some foundries to achieve rapid cooling of castings. This speeds up the process and also helps achieve certain metallurgical properties. The quench bath may contain chemical additives to prevent oxidation.</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Sand Reclamation</a:t>
            </a:r>
            <a:endParaRPr lang="en-IN" dirty="0"/>
          </a:p>
        </p:txBody>
      </p:sp>
      <p:sp>
        <p:nvSpPr>
          <p:cNvPr id="3" name="Content Placeholder 2"/>
          <p:cNvSpPr>
            <a:spLocks noGrp="1"/>
          </p:cNvSpPr>
          <p:nvPr>
            <p:ph idx="1"/>
          </p:nvPr>
        </p:nvSpPr>
        <p:spPr>
          <a:xfrm>
            <a:off x="457200" y="1219200"/>
            <a:ext cx="8229600" cy="5410200"/>
          </a:xfrm>
        </p:spPr>
        <p:txBody>
          <a:bodyPr>
            <a:normAutofit fontScale="92500" lnSpcReduction="10000"/>
          </a:bodyPr>
          <a:lstStyle/>
          <a:p>
            <a:pPr algn="just">
              <a:buNone/>
            </a:pPr>
            <a:r>
              <a:rPr lang="en-IN" dirty="0" smtClean="0"/>
              <a:t>	Most sand foundries recover a significant proportion of the waste sand for internal reuse. This significantly reduces the quantity of sand that must be purchased and disposed of. Most sand is reclaimed mechanically; cores and large metal lumps are removed by vibrating screens and the binders are removed by attrition (i.e. by the sand particles rubbing together). Fine sand and binders are removed by extraction and collected in a bag house. In some systems metals are removed using magnets or other separation techniques.</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subTitle" idx="1"/>
          </p:nvPr>
        </p:nvSpPr>
        <p:spPr>
          <a:xfrm>
            <a:off x="533400" y="838200"/>
            <a:ext cx="8153400" cy="2057400"/>
          </a:xfrm>
        </p:spPr>
        <p:txBody>
          <a:bodyPr>
            <a:normAutofit fontScale="85000" lnSpcReduction="10000"/>
          </a:bodyPr>
          <a:lstStyle/>
          <a:p>
            <a:r>
              <a:rPr lang="en-US" sz="2800" i="1" dirty="0" smtClean="0">
                <a:solidFill>
                  <a:schemeClr val="tx2"/>
                </a:solidFill>
              </a:rPr>
              <a:t>“The Process of Converting Raw Materials Into Finished Products "or Shaping of raw materials into finished products</a:t>
            </a:r>
          </a:p>
          <a:p>
            <a:pPr algn="l">
              <a:buFont typeface="Wingdings" pitchFamily="2" charset="2"/>
              <a:buChar char="Ø"/>
            </a:pPr>
            <a:r>
              <a:rPr lang="en-US" sz="2800" b="1" i="1" dirty="0" smtClean="0">
                <a:solidFill>
                  <a:schemeClr val="tx2"/>
                </a:solidFill>
              </a:rPr>
              <a:t>Cost</a:t>
            </a:r>
          </a:p>
          <a:p>
            <a:pPr algn="l">
              <a:buFont typeface="Wingdings" pitchFamily="2" charset="2"/>
              <a:buChar char="Ø"/>
            </a:pPr>
            <a:r>
              <a:rPr lang="en-US" sz="2800" b="1" i="1" dirty="0" smtClean="0">
                <a:solidFill>
                  <a:schemeClr val="tx2"/>
                </a:solidFill>
              </a:rPr>
              <a:t>Material</a:t>
            </a:r>
          </a:p>
          <a:p>
            <a:pPr algn="l">
              <a:buFont typeface="Wingdings" pitchFamily="2" charset="2"/>
              <a:buChar char="Ø"/>
            </a:pPr>
            <a:r>
              <a:rPr lang="en-US" sz="2800" b="1" i="1" dirty="0" smtClean="0">
                <a:solidFill>
                  <a:schemeClr val="tx2"/>
                </a:solidFill>
              </a:rPr>
              <a:t>Use</a:t>
            </a:r>
          </a:p>
          <a:p>
            <a:endParaRPr lang="en-US" sz="2800" i="1" dirty="0" smtClean="0">
              <a:solidFill>
                <a:schemeClr val="tx2"/>
              </a:solidFill>
            </a:endParaRPr>
          </a:p>
        </p:txBody>
      </p:sp>
      <p:pic>
        <p:nvPicPr>
          <p:cNvPr id="6" name="Picture 5" descr="C:\TEMP\forging3.jpg"/>
          <p:cNvPicPr>
            <a:picLocks noChangeAspect="1" noChangeArrowheads="1"/>
          </p:cNvPicPr>
          <p:nvPr/>
        </p:nvPicPr>
        <p:blipFill>
          <a:blip r:embed="rId2" r:link="rId3" cstate="print"/>
          <a:srcRect/>
          <a:stretch>
            <a:fillRect/>
          </a:stretch>
        </p:blipFill>
        <p:spPr bwMode="auto">
          <a:xfrm>
            <a:off x="228600" y="4343400"/>
            <a:ext cx="4114800" cy="2362200"/>
          </a:xfrm>
          <a:prstGeom prst="rect">
            <a:avLst/>
          </a:prstGeom>
          <a:noFill/>
          <a:ln w="22225">
            <a:solidFill>
              <a:srgbClr val="FFFF00"/>
            </a:solidFill>
            <a:miter lim="800000"/>
            <a:headEnd/>
            <a:tailEnd/>
          </a:ln>
        </p:spPr>
      </p:pic>
      <p:pic>
        <p:nvPicPr>
          <p:cNvPr id="7" name="Picture 6" descr="C:\TEMP\injection1.jpg"/>
          <p:cNvPicPr>
            <a:picLocks noChangeAspect="1" noChangeArrowheads="1"/>
          </p:cNvPicPr>
          <p:nvPr/>
        </p:nvPicPr>
        <p:blipFill>
          <a:blip r:embed="rId4" r:link="rId5" cstate="print"/>
          <a:srcRect/>
          <a:stretch>
            <a:fillRect/>
          </a:stretch>
        </p:blipFill>
        <p:spPr bwMode="auto">
          <a:xfrm>
            <a:off x="4724400" y="4343400"/>
            <a:ext cx="4267200" cy="2392971"/>
          </a:xfrm>
          <a:prstGeom prst="rect">
            <a:avLst/>
          </a:prstGeom>
          <a:noFill/>
          <a:ln w="25400">
            <a:solidFill>
              <a:srgbClr val="FFFF00"/>
            </a:solidFill>
            <a:miter lim="800000"/>
            <a:headEnd/>
            <a:tailEnd/>
          </a:ln>
        </p:spPr>
      </p:pic>
      <p:pic>
        <p:nvPicPr>
          <p:cNvPr id="8" name="Picture 7" descr="C:\TEMP\valves.jpg"/>
          <p:cNvPicPr>
            <a:picLocks noChangeAspect="1" noChangeArrowheads="1"/>
          </p:cNvPicPr>
          <p:nvPr/>
        </p:nvPicPr>
        <p:blipFill>
          <a:blip r:embed="rId6" r:link="rId7" cstate="print"/>
          <a:srcRect/>
          <a:stretch>
            <a:fillRect/>
          </a:stretch>
        </p:blipFill>
        <p:spPr bwMode="auto">
          <a:xfrm>
            <a:off x="2209800" y="1828800"/>
            <a:ext cx="4343400" cy="2352675"/>
          </a:xfrm>
          <a:prstGeom prst="rect">
            <a:avLst/>
          </a:prstGeom>
          <a:noFill/>
          <a:ln w="25400">
            <a:solidFill>
              <a:srgbClr val="FFFF00"/>
            </a:solidFill>
            <a:miter lim="800000"/>
            <a:headEnd/>
            <a:tailEnd/>
          </a:ln>
        </p:spPr>
      </p:pic>
      <p:sp>
        <p:nvSpPr>
          <p:cNvPr id="9" name="Rectangle 2"/>
          <p:cNvSpPr>
            <a:spLocks noGrp="1" noChangeArrowheads="1"/>
          </p:cNvSpPr>
          <p:nvPr>
            <p:ph type="ctrTitle"/>
          </p:nvPr>
        </p:nvSpPr>
        <p:spPr>
          <a:xfrm>
            <a:off x="609600" y="228600"/>
            <a:ext cx="7772400" cy="457200"/>
          </a:xfrm>
        </p:spPr>
        <p:txBody>
          <a:bodyPr>
            <a:normAutofit fontScale="90000"/>
          </a:bodyPr>
          <a:lstStyle/>
          <a:p>
            <a:r>
              <a:rPr lang="en-US" sz="4000" dirty="0" smtClean="0"/>
              <a:t>Manufacturing Process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Fettling, Cleaning and Finishing</a:t>
            </a:r>
            <a:br>
              <a:rPr lang="en-IN" b="1" dirty="0" smtClean="0"/>
            </a:br>
            <a:endParaRPr lang="en-IN" dirty="0"/>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pPr algn="just">
              <a:buNone/>
            </a:pPr>
            <a:r>
              <a:rPr lang="en-IN" dirty="0" smtClean="0"/>
              <a:t>	After the casting has cooled, the gating system is removed, often using band saws, abrasive cut-off wheels or electrical cut-off devices. A ‘parting line flash’ is typically formed on the casting and must be removed by grinding or with chipping hammers. Castings may also need to be repaired by welding, brazing or soldering to eliminate defects.</a:t>
            </a:r>
          </a:p>
          <a:p>
            <a:pPr>
              <a:buNone/>
            </a:pPr>
            <a:r>
              <a:rPr lang="en-IN" dirty="0" smtClean="0"/>
              <a:t>	The casting may undergo additional grinding and polishing to achieve the desired surface quality. The casting may then be coated using either a paint or a metal finishing operation such as galvanising, powder coating</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 of Sand Casting</a:t>
            </a:r>
            <a:endParaRPr lang="en-IN"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r>
              <a:rPr lang="en-IN" dirty="0" smtClean="0"/>
              <a:t>Use is widespread; technology well developed.</a:t>
            </a:r>
          </a:p>
          <a:p>
            <a:r>
              <a:rPr lang="en-IN" dirty="0" smtClean="0"/>
              <a:t>Materials are inexpensive, capable of holding detail and resist deformation  when heated.</a:t>
            </a:r>
          </a:p>
          <a:p>
            <a:r>
              <a:rPr lang="en-IN" dirty="0" smtClean="0"/>
              <a:t>Process is suitable for both ferrous and non-ferrous metal castings.</a:t>
            </a:r>
          </a:p>
          <a:p>
            <a:r>
              <a:rPr lang="en-IN" smtClean="0"/>
              <a:t>Handles </a:t>
            </a:r>
            <a:r>
              <a:rPr lang="en-IN" dirty="0" smtClean="0"/>
              <a:t>a more diverse range of products than any other casting method.</a:t>
            </a:r>
          </a:p>
          <a:p>
            <a:r>
              <a:rPr lang="en-IN" dirty="0" smtClean="0"/>
              <a:t>Produces both small precision castings and large castings of up to 1 tonne.</a:t>
            </a:r>
          </a:p>
          <a:p>
            <a:r>
              <a:rPr lang="en-IN" dirty="0" smtClean="0"/>
              <a:t>Can achieve very close tolerances if uniform compaction is achieved. Mould preparation time is relatively short in comparison to many other processes.</a:t>
            </a:r>
          </a:p>
          <a:p>
            <a:r>
              <a:rPr lang="en-IN" dirty="0" smtClean="0"/>
              <a:t>The relative simplicity of the process makes it ideally suited to mechanisation.</a:t>
            </a:r>
          </a:p>
          <a:p>
            <a:r>
              <a:rPr lang="en-IN" dirty="0" smtClean="0"/>
              <a:t>High levels of sand reuse are achievable</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Limitations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Typically limited to one or a small number of moulds per box..</a:t>
            </a:r>
          </a:p>
          <a:p>
            <a:r>
              <a:rPr lang="en-IN" dirty="0" smtClean="0"/>
              <a:t>Sand: metal ratio is relatively high.</a:t>
            </a:r>
          </a:p>
          <a:p>
            <a:r>
              <a:rPr lang="en-IN" dirty="0" smtClean="0"/>
              <a:t>High level of waste is generated</a:t>
            </a:r>
          </a:p>
          <a:p>
            <a:pPr>
              <a:buNone/>
            </a:pPr>
            <a:endParaRPr lang="en-US" dirty="0" smtClean="0"/>
          </a:p>
          <a:p>
            <a:pPr>
              <a:buNone/>
            </a:pPr>
            <a:r>
              <a:rPr lang="en-US" sz="3900" b="1" dirty="0" smtClean="0"/>
              <a:t>Applications</a:t>
            </a:r>
          </a:p>
          <a:p>
            <a:pPr>
              <a:buNone/>
            </a:pPr>
            <a:r>
              <a:rPr lang="en-US" dirty="0" smtClean="0"/>
              <a:t>	Turbine vanes, Power Generators, Railways, Agricultural Components, Construction equipments.</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PATTERN</a:t>
            </a:r>
            <a:endParaRPr lang="en-IN" dirty="0"/>
          </a:p>
        </p:txBody>
      </p:sp>
      <p:sp>
        <p:nvSpPr>
          <p:cNvPr id="3" name="Content Placeholder 2"/>
          <p:cNvSpPr>
            <a:spLocks noGrp="1"/>
          </p:cNvSpPr>
          <p:nvPr>
            <p:ph idx="1"/>
          </p:nvPr>
        </p:nvSpPr>
        <p:spPr/>
        <p:txBody>
          <a:bodyPr>
            <a:normAutofit fontScale="85000" lnSpcReduction="10000"/>
          </a:bodyPr>
          <a:lstStyle/>
          <a:p>
            <a:pPr algn="just">
              <a:buNone/>
            </a:pPr>
            <a:r>
              <a:rPr lang="en-IN" dirty="0" smtClean="0"/>
              <a:t>	The pattern is the principal tool during the casting process. It is the replica of the object to be made by the casting process, with some modifications. The main modifications are the addition of pattern allowances, and the provision of core prints. If the casting is to be hollow, additional patterns called cores are used to create these cavities in the finished product. The quality of the casting produced depends upon the material of the pattern, its design, and construction. The costs of the pattern and the related equipment are reflected in the cost of the casting.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Functions of the Pattern</a:t>
            </a:r>
            <a:br>
              <a:rPr lang="en-IN" b="1" dirty="0" smtClean="0"/>
            </a:br>
            <a:endParaRPr lang="en-IN"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buNone/>
            </a:pPr>
            <a:r>
              <a:rPr lang="en-IN" dirty="0" smtClean="0"/>
              <a:t>1. A pattern prepares a mold cavity for the purpose of making a casting.</a:t>
            </a:r>
          </a:p>
          <a:p>
            <a:pPr>
              <a:buNone/>
            </a:pPr>
            <a:r>
              <a:rPr lang="en-IN" dirty="0" smtClean="0"/>
              <a:t>2. A pattern may contain projections known as core prints if the casting requires a core and need to be made hollow.</a:t>
            </a:r>
          </a:p>
          <a:p>
            <a:pPr>
              <a:buNone/>
            </a:pPr>
            <a:r>
              <a:rPr lang="en-IN" dirty="0" smtClean="0"/>
              <a:t>3. Runner, gates, and risers used for feeding molten metal in the mold cavity may form a part of the pattern.</a:t>
            </a:r>
          </a:p>
          <a:p>
            <a:pPr>
              <a:buNone/>
            </a:pPr>
            <a:r>
              <a:rPr lang="en-IN" dirty="0" smtClean="0"/>
              <a:t>4. Patterns properly made and having finished and smooth surfaces reduce casting defects.</a:t>
            </a:r>
          </a:p>
          <a:p>
            <a:pPr>
              <a:buNone/>
            </a:pPr>
            <a:r>
              <a:rPr lang="en-IN" dirty="0" smtClean="0"/>
              <a:t>5. A properly constructed pattern minimizes the overall cost of the castings.</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b="1" dirty="0" smtClean="0"/>
              <a:t>Pattern Material</a:t>
            </a:r>
            <a:endParaRPr lang="en-IN" dirty="0"/>
          </a:p>
        </p:txBody>
      </p:sp>
      <p:sp>
        <p:nvSpPr>
          <p:cNvPr id="3" name="Content Placeholder 2"/>
          <p:cNvSpPr>
            <a:spLocks noGrp="1"/>
          </p:cNvSpPr>
          <p:nvPr>
            <p:ph idx="1"/>
          </p:nvPr>
        </p:nvSpPr>
        <p:spPr>
          <a:xfrm>
            <a:off x="457200" y="838200"/>
            <a:ext cx="8229600" cy="5486400"/>
          </a:xfrm>
        </p:spPr>
        <p:txBody>
          <a:bodyPr>
            <a:noAutofit/>
          </a:bodyPr>
          <a:lstStyle/>
          <a:p>
            <a:pPr>
              <a:buNone/>
            </a:pPr>
            <a:r>
              <a:rPr lang="en-IN" sz="1600" dirty="0" smtClean="0"/>
              <a:t>Patterns may be constructed from variety of materials. Each material has its own advantages,</a:t>
            </a:r>
          </a:p>
          <a:p>
            <a:pPr>
              <a:buNone/>
            </a:pPr>
            <a:r>
              <a:rPr lang="en-IN" sz="1600" dirty="0" smtClean="0"/>
              <a:t>limitations, and field of application. Some materials used for making patterns are: wood,</a:t>
            </a:r>
          </a:p>
          <a:p>
            <a:pPr>
              <a:buNone/>
            </a:pPr>
            <a:r>
              <a:rPr lang="en-IN" sz="1600" dirty="0" smtClean="0"/>
              <a:t>metals and alloys, plastic, plaster of Paris, plastic and rubbers, wax, and resins. To be</a:t>
            </a:r>
          </a:p>
          <a:p>
            <a:pPr>
              <a:buNone/>
            </a:pPr>
            <a:r>
              <a:rPr lang="en-IN" sz="1600" dirty="0" smtClean="0"/>
              <a:t>suitable for use, the pattern material should be:</a:t>
            </a:r>
          </a:p>
          <a:p>
            <a:pPr>
              <a:buNone/>
            </a:pPr>
            <a:r>
              <a:rPr lang="en-IN" sz="1600" dirty="0" smtClean="0"/>
              <a:t>1. Easily worked, shaped and joined</a:t>
            </a:r>
          </a:p>
          <a:p>
            <a:pPr>
              <a:buNone/>
            </a:pPr>
            <a:r>
              <a:rPr lang="en-IN" sz="1600" dirty="0" smtClean="0"/>
              <a:t>2. Light in weight</a:t>
            </a:r>
          </a:p>
          <a:p>
            <a:pPr>
              <a:buNone/>
            </a:pPr>
            <a:r>
              <a:rPr lang="en-IN" sz="1600" dirty="0" smtClean="0"/>
              <a:t>3. Strong, hard and durable</a:t>
            </a:r>
          </a:p>
          <a:p>
            <a:pPr>
              <a:buNone/>
            </a:pPr>
            <a:r>
              <a:rPr lang="en-IN" sz="1600" dirty="0" smtClean="0"/>
              <a:t>4. Resistant to wear and abrasion</a:t>
            </a:r>
          </a:p>
          <a:p>
            <a:pPr>
              <a:buNone/>
            </a:pPr>
            <a:r>
              <a:rPr lang="en-IN" sz="1600" dirty="0" smtClean="0"/>
              <a:t>5. Resistant to corrosion, and to chemical reactions</a:t>
            </a:r>
          </a:p>
          <a:p>
            <a:pPr>
              <a:buNone/>
            </a:pPr>
            <a:r>
              <a:rPr lang="en-IN" sz="1600" dirty="0" smtClean="0"/>
              <a:t>6. Dimensionally stable and unaffected by variations in temperature and humidity</a:t>
            </a:r>
          </a:p>
          <a:p>
            <a:pPr>
              <a:buNone/>
            </a:pPr>
            <a:r>
              <a:rPr lang="en-IN" sz="1600" dirty="0" smtClean="0"/>
              <a:t>7. Available at low cost</a:t>
            </a:r>
          </a:p>
          <a:p>
            <a:pPr>
              <a:buNone/>
            </a:pPr>
            <a:endParaRPr lang="en-US" sz="1600" dirty="0" smtClean="0"/>
          </a:p>
          <a:p>
            <a:pPr>
              <a:buNone/>
            </a:pPr>
            <a:endParaRPr lang="en-IN" sz="1600" dirty="0" smtClean="0"/>
          </a:p>
          <a:p>
            <a:r>
              <a:rPr lang="en-IN" sz="1600" dirty="0" smtClean="0"/>
              <a:t>The usual pattern materials are wood, metal, and plastics. The most commonly used pattern material is wood, since it is readily available and of low weight. Also, it can be easily shaped and is relatively cheap.</a:t>
            </a:r>
          </a:p>
          <a:p>
            <a:r>
              <a:rPr lang="en-IN" sz="1600" dirty="0" smtClean="0"/>
              <a:t>The main disadvantage of wood is its absorption of moisture, which can cause distortion and dimensional changes.</a:t>
            </a:r>
          </a:p>
          <a:p>
            <a:r>
              <a:rPr lang="en-IN" sz="1600" dirty="0" smtClean="0"/>
              <a:t>Araldite is the new material for pattern making, which is referring to a range of engineering and structural epoxy, acrylic, and polyurethane adhesives</a:t>
            </a:r>
            <a:endParaRPr lang="en-IN"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Pattern</a:t>
            </a:r>
            <a:endParaRPr lang="en-IN" dirty="0"/>
          </a:p>
        </p:txBody>
      </p:sp>
      <p:sp>
        <p:nvSpPr>
          <p:cNvPr id="3" name="Content Placeholder 2"/>
          <p:cNvSpPr>
            <a:spLocks noGrp="1"/>
          </p:cNvSpPr>
          <p:nvPr>
            <p:ph idx="1"/>
          </p:nvPr>
        </p:nvSpPr>
        <p:spPr>
          <a:xfrm>
            <a:off x="457200" y="1600201"/>
            <a:ext cx="8229600" cy="2819399"/>
          </a:xfrm>
        </p:spPr>
        <p:txBody>
          <a:bodyPr>
            <a:normAutofit fontScale="92500" lnSpcReduction="20000"/>
          </a:bodyPr>
          <a:lstStyle/>
          <a:p>
            <a:pPr algn="just">
              <a:buNone/>
            </a:pPr>
            <a:r>
              <a:rPr lang="en-IN" i="1" dirty="0" smtClean="0"/>
              <a:t>	Solid pattern - A solid pattern is a model of the part as a single </a:t>
            </a:r>
            <a:r>
              <a:rPr lang="en-IN" dirty="0" smtClean="0"/>
              <a:t>piece. It is the easiest to fabricate, but can cause some difficulties in making the mold. The parting line and runner system must be determined separately. Solid patterns are typically used for geometrically simple parts that are produced in low quantities.</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2819400" y="4267200"/>
            <a:ext cx="3382065" cy="233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Split pattern </a:t>
            </a:r>
            <a:endParaRPr lang="en-IN" dirty="0"/>
          </a:p>
        </p:txBody>
      </p:sp>
      <p:sp>
        <p:nvSpPr>
          <p:cNvPr id="3" name="Content Placeholder 2"/>
          <p:cNvSpPr>
            <a:spLocks noGrp="1"/>
          </p:cNvSpPr>
          <p:nvPr>
            <p:ph idx="1"/>
          </p:nvPr>
        </p:nvSpPr>
        <p:spPr>
          <a:xfrm>
            <a:off x="457200" y="1219201"/>
            <a:ext cx="8229600" cy="3276599"/>
          </a:xfrm>
        </p:spPr>
        <p:txBody>
          <a:bodyPr>
            <a:normAutofit fontScale="92500" lnSpcReduction="20000"/>
          </a:bodyPr>
          <a:lstStyle/>
          <a:p>
            <a:pPr algn="just">
              <a:buNone/>
            </a:pPr>
            <a:r>
              <a:rPr lang="en-IN" i="1" dirty="0" smtClean="0"/>
              <a:t>	Split pattern models the part as two separate pieces that </a:t>
            </a:r>
            <a:r>
              <a:rPr lang="en-IN" dirty="0" smtClean="0"/>
              <a:t>meet along the parting line of the mold. Using two separate pieces allows the mold cavities in the cope and drag to be made separately and the parting line is already determined. Split patterns are typically used for parts that are geometrically complex and are produced in moderate quantities.</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3048000" y="4314825"/>
            <a:ext cx="3390900"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plate pattern</a:t>
            </a:r>
            <a:endParaRPr lang="en-IN" dirty="0"/>
          </a:p>
        </p:txBody>
      </p:sp>
      <p:sp>
        <p:nvSpPr>
          <p:cNvPr id="3" name="Content Placeholder 2"/>
          <p:cNvSpPr>
            <a:spLocks noGrp="1"/>
          </p:cNvSpPr>
          <p:nvPr>
            <p:ph idx="1"/>
          </p:nvPr>
        </p:nvSpPr>
        <p:spPr>
          <a:xfrm>
            <a:off x="457200" y="1600201"/>
            <a:ext cx="8229600" cy="2667000"/>
          </a:xfrm>
        </p:spPr>
        <p:txBody>
          <a:bodyPr>
            <a:normAutofit fontScale="77500" lnSpcReduction="20000"/>
          </a:bodyPr>
          <a:lstStyle/>
          <a:p>
            <a:pPr algn="just">
              <a:buNone/>
            </a:pPr>
            <a:r>
              <a:rPr lang="en-IN" dirty="0" smtClean="0"/>
              <a:t>	A match-plate pattern is similar to a split pattern, except that each half of the pattern is attached to opposite sides of a single plate. The plate is usually made from wood or metal. This pattern design ensures proper alignment of the mold cavities in the cope and drag and the runner system can be included on the match plate. Match-plate patterns are used for larger production quantities and are often used when the process is automated.</a:t>
            </a: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2895600" y="4114800"/>
            <a:ext cx="3124200" cy="234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Cope and drag pattern </a:t>
            </a:r>
            <a:endParaRPr lang="en-IN" dirty="0"/>
          </a:p>
        </p:txBody>
      </p:sp>
      <p:sp>
        <p:nvSpPr>
          <p:cNvPr id="3" name="Content Placeholder 2"/>
          <p:cNvSpPr>
            <a:spLocks noGrp="1"/>
          </p:cNvSpPr>
          <p:nvPr>
            <p:ph idx="1"/>
          </p:nvPr>
        </p:nvSpPr>
        <p:spPr>
          <a:xfrm>
            <a:off x="457200" y="1143000"/>
            <a:ext cx="8229600" cy="3048001"/>
          </a:xfrm>
        </p:spPr>
        <p:txBody>
          <a:bodyPr>
            <a:normAutofit fontScale="85000" lnSpcReduction="20000"/>
          </a:bodyPr>
          <a:lstStyle/>
          <a:p>
            <a:pPr algn="just">
              <a:buNone/>
            </a:pPr>
            <a:r>
              <a:rPr lang="en-IN" i="1" dirty="0" smtClean="0"/>
              <a:t>	A cope and drag pattern is similar to a </a:t>
            </a:r>
            <a:r>
              <a:rPr lang="en-IN" dirty="0" smtClean="0"/>
              <a:t>match plate pattern, except that each half of the pattern is attached to a separate plate and the mold halves are made independently. Just as with a match plate pattern, the plates ensure proper alignment of the mold cavities in the cope and drag and the runner system can be included on the plates. Cope and drag patterns are often desirable for larger castings</a:t>
            </a:r>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2743200" y="3886200"/>
            <a:ext cx="3467100" cy="2600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&amp; CONCEPT OF MANUFACTURING PROCESS</a:t>
            </a:r>
            <a:endParaRPr lang="en-IN"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algn="just">
              <a:buNone/>
            </a:pPr>
            <a:r>
              <a:rPr lang="en-IN" dirty="0" smtClean="0"/>
              <a:t>	The progress and the prosperity of human civilization are governed and judged mainly by improvement and maintenance of standard of living through availability or production of ample and quality goods and services for men’s material welfare in all respects covering housing, clothing, medicine, education, transport, communication and also entertainment. The successful creation of men’s material welfare depends mainly on </a:t>
            </a:r>
          </a:p>
          <a:p>
            <a:pPr>
              <a:buNone/>
            </a:pPr>
            <a:r>
              <a:rPr lang="en-IN" dirty="0" smtClean="0"/>
              <a:t>• availability of natural resources (NR) </a:t>
            </a:r>
          </a:p>
          <a:p>
            <a:pPr>
              <a:buNone/>
            </a:pPr>
            <a:r>
              <a:rPr lang="en-IN" dirty="0" smtClean="0"/>
              <a:t>• exertion of human effort (HE); both physical and mental </a:t>
            </a:r>
          </a:p>
          <a:p>
            <a:pPr>
              <a:buNone/>
            </a:pPr>
            <a:r>
              <a:rPr lang="en-IN" dirty="0" smtClean="0"/>
              <a:t>• development and use of power tools and machines(Tools)</a:t>
            </a:r>
          </a:p>
          <a:p>
            <a:pPr>
              <a:buNone/>
            </a:pPr>
            <a:r>
              <a:rPr lang="en-IN" dirty="0" smtClean="0"/>
              <a:t>	</a:t>
            </a:r>
          </a:p>
          <a:p>
            <a:pPr algn="just">
              <a:buNone/>
            </a:pPr>
            <a:r>
              <a:rPr lang="en-IN" dirty="0" smtClean="0"/>
              <a:t>	Production or manufacturing can be simply defined as value addition processes by which raw materials of low utility and value due to its inadequate material properties and poor or irregular size, shape and finish are converted into high utility and valued products with definite dimensions, forms and finish imparting some functional ability. </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Gated Patterns</a:t>
            </a:r>
            <a:endParaRPr lang="en-IN" dirty="0"/>
          </a:p>
        </p:txBody>
      </p:sp>
      <p:sp>
        <p:nvSpPr>
          <p:cNvPr id="3" name="Content Placeholder 2"/>
          <p:cNvSpPr>
            <a:spLocks noGrp="1"/>
          </p:cNvSpPr>
          <p:nvPr>
            <p:ph idx="1"/>
          </p:nvPr>
        </p:nvSpPr>
        <p:spPr>
          <a:xfrm>
            <a:off x="457200" y="1143000"/>
            <a:ext cx="8229600" cy="2895601"/>
          </a:xfrm>
        </p:spPr>
        <p:txBody>
          <a:bodyPr>
            <a:normAutofit fontScale="77500" lnSpcReduction="20000"/>
          </a:bodyPr>
          <a:lstStyle/>
          <a:p>
            <a:pPr algn="just">
              <a:buNone/>
            </a:pPr>
            <a:r>
              <a:rPr lang="en-IN" dirty="0" smtClean="0"/>
              <a:t>	A </a:t>
            </a:r>
            <a:r>
              <a:rPr lang="en-IN" i="1" dirty="0" smtClean="0"/>
              <a:t>gated pattern is a loose pattern that has the gating system </a:t>
            </a:r>
            <a:r>
              <a:rPr lang="en-IN" dirty="0" smtClean="0"/>
              <a:t>included as a part of the pattern. This eliminates the time and inconsistency associated with hand-cutting the gates and runners. Also, since the gating system is designed and fabricated as part of the pattern, the consistency of molten metal flow into the casting and feeding of the casting during solidification is improved. Gated patterns are appropriate for pouring small quantities of castings when quick turn around and low cost are important.</a:t>
            </a:r>
            <a:endParaRPr lang="en-IN" dirty="0"/>
          </a:p>
        </p:txBody>
      </p:sp>
      <p:pic>
        <p:nvPicPr>
          <p:cNvPr id="5122" name="Picture 2"/>
          <p:cNvPicPr>
            <a:picLocks noChangeAspect="1" noChangeArrowheads="1"/>
          </p:cNvPicPr>
          <p:nvPr/>
        </p:nvPicPr>
        <p:blipFill>
          <a:blip r:embed="rId2" cstate="print"/>
          <a:srcRect/>
          <a:stretch>
            <a:fillRect/>
          </a:stretch>
        </p:blipFill>
        <p:spPr bwMode="auto">
          <a:xfrm>
            <a:off x="2971800" y="4038600"/>
            <a:ext cx="2805113" cy="21999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Loose-piece pattern</a:t>
            </a:r>
            <a:endParaRPr lang="en-IN" dirty="0"/>
          </a:p>
        </p:txBody>
      </p:sp>
      <p:sp>
        <p:nvSpPr>
          <p:cNvPr id="3" name="Content Placeholder 2"/>
          <p:cNvSpPr>
            <a:spLocks noGrp="1"/>
          </p:cNvSpPr>
          <p:nvPr>
            <p:ph idx="1"/>
          </p:nvPr>
        </p:nvSpPr>
        <p:spPr>
          <a:xfrm>
            <a:off x="381000" y="1066800"/>
            <a:ext cx="8229600" cy="1676400"/>
          </a:xfrm>
        </p:spPr>
        <p:txBody>
          <a:bodyPr>
            <a:normAutofit fontScale="85000" lnSpcReduction="10000"/>
          </a:bodyPr>
          <a:lstStyle/>
          <a:p>
            <a:pPr algn="just">
              <a:buNone/>
            </a:pPr>
            <a:r>
              <a:rPr lang="en-US" dirty="0" smtClean="0"/>
              <a:t>	Patterns with complicated shapes which cannot be withdrawn easily. Loose pieces remains attached with the main body by using dowel pins. Requires more time for </a:t>
            </a:r>
            <a:r>
              <a:rPr lang="en-US" dirty="0" err="1" smtClean="0"/>
              <a:t>moulding</a:t>
            </a:r>
            <a:r>
              <a:rPr lang="en-US" dirty="0" smtClean="0"/>
              <a:t> operation and more </a:t>
            </a:r>
            <a:r>
              <a:rPr lang="en-US" dirty="0" err="1" smtClean="0"/>
              <a:t>labour</a:t>
            </a:r>
            <a:endParaRPr lang="en-IN" dirty="0"/>
          </a:p>
        </p:txBody>
      </p:sp>
      <p:pic>
        <p:nvPicPr>
          <p:cNvPr id="25602" name="Picture 2" descr="C:\Users\AZHAR\Desktop\figure-371.jpg"/>
          <p:cNvPicPr>
            <a:picLocks noChangeAspect="1" noChangeArrowheads="1"/>
          </p:cNvPicPr>
          <p:nvPr/>
        </p:nvPicPr>
        <p:blipFill>
          <a:blip r:embed="rId2" cstate="print"/>
          <a:srcRect/>
          <a:stretch>
            <a:fillRect/>
          </a:stretch>
        </p:blipFill>
        <p:spPr bwMode="auto">
          <a:xfrm>
            <a:off x="2362200" y="2819400"/>
            <a:ext cx="4191000" cy="33528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Skeleton patterns</a:t>
            </a:r>
            <a:endParaRPr lang="en-IN" dirty="0"/>
          </a:p>
        </p:txBody>
      </p:sp>
      <p:sp>
        <p:nvSpPr>
          <p:cNvPr id="3" name="Content Placeholder 2"/>
          <p:cNvSpPr>
            <a:spLocks noGrp="1"/>
          </p:cNvSpPr>
          <p:nvPr>
            <p:ph idx="1"/>
          </p:nvPr>
        </p:nvSpPr>
        <p:spPr>
          <a:xfrm>
            <a:off x="457200" y="914400"/>
            <a:ext cx="8229600" cy="2590801"/>
          </a:xfrm>
        </p:spPr>
        <p:txBody>
          <a:bodyPr>
            <a:normAutofit fontScale="77500" lnSpcReduction="20000"/>
          </a:bodyPr>
          <a:lstStyle/>
          <a:p>
            <a:pPr algn="just">
              <a:buNone/>
            </a:pPr>
            <a:r>
              <a:rPr lang="en-IN" dirty="0" smtClean="0"/>
              <a:t>	When the size of the casting is very large, but easy to shape and only a few numbers are to be made, it is uneconomical to make a large solid pattern of that size. In such cases, a pattern consisting of wooden frame and strips is made called skeleton pattern. It is filled with loam sand and rammed. The core can be prepared separately either with the help of a core box or another skeleton made for that, and assembled in position in the mould.</a:t>
            </a:r>
            <a:endParaRPr lang="en-IN" dirty="0"/>
          </a:p>
        </p:txBody>
      </p:sp>
      <p:pic>
        <p:nvPicPr>
          <p:cNvPr id="4" name="Picture 4" descr="C:\Users\AZHAR\Desktop\images (1).jpg"/>
          <p:cNvPicPr>
            <a:picLocks noChangeAspect="1" noChangeArrowheads="1"/>
          </p:cNvPicPr>
          <p:nvPr/>
        </p:nvPicPr>
        <p:blipFill>
          <a:blip r:embed="rId2" cstate="print"/>
          <a:srcRect/>
          <a:stretch>
            <a:fillRect/>
          </a:stretch>
        </p:blipFill>
        <p:spPr bwMode="auto">
          <a:xfrm>
            <a:off x="228600" y="3581400"/>
            <a:ext cx="3200400" cy="3040380"/>
          </a:xfrm>
          <a:prstGeom prst="rect">
            <a:avLst/>
          </a:prstGeom>
          <a:noFill/>
        </p:spPr>
      </p:pic>
      <p:pic>
        <p:nvPicPr>
          <p:cNvPr id="5" name="Picture 2" descr="C:\Users\AZHAR\Desktop\01-sweep-pattern-sweep-pattern-in-casting-pattern-devices.jpg"/>
          <p:cNvPicPr>
            <a:picLocks noChangeAspect="1" noChangeArrowheads="1"/>
          </p:cNvPicPr>
          <p:nvPr/>
        </p:nvPicPr>
        <p:blipFill>
          <a:blip r:embed="rId3" cstate="print"/>
          <a:srcRect/>
          <a:stretch>
            <a:fillRect/>
          </a:stretch>
        </p:blipFill>
        <p:spPr bwMode="auto">
          <a:xfrm>
            <a:off x="3733800" y="3886200"/>
            <a:ext cx="1981200" cy="2139175"/>
          </a:xfrm>
          <a:prstGeom prst="rect">
            <a:avLst/>
          </a:prstGeom>
          <a:noFill/>
        </p:spPr>
      </p:pic>
      <p:pic>
        <p:nvPicPr>
          <p:cNvPr id="6" name="Picture 3" descr="C:\Users\AZHAR\Desktop\images.jpg"/>
          <p:cNvPicPr>
            <a:picLocks noChangeAspect="1" noChangeArrowheads="1"/>
          </p:cNvPicPr>
          <p:nvPr/>
        </p:nvPicPr>
        <p:blipFill>
          <a:blip r:embed="rId4" cstate="print"/>
          <a:srcRect/>
          <a:stretch>
            <a:fillRect/>
          </a:stretch>
        </p:blipFill>
        <p:spPr bwMode="auto">
          <a:xfrm>
            <a:off x="5943600" y="3657600"/>
            <a:ext cx="2987040" cy="29718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Sweep pattern</a:t>
            </a:r>
            <a:endParaRPr lang="en-IN" dirty="0"/>
          </a:p>
        </p:txBody>
      </p:sp>
      <p:sp>
        <p:nvSpPr>
          <p:cNvPr id="3" name="Content Placeholder 2"/>
          <p:cNvSpPr>
            <a:spLocks noGrp="1"/>
          </p:cNvSpPr>
          <p:nvPr>
            <p:ph idx="1"/>
          </p:nvPr>
        </p:nvSpPr>
        <p:spPr>
          <a:xfrm>
            <a:off x="457200" y="1143000"/>
            <a:ext cx="8229600" cy="2819401"/>
          </a:xfrm>
        </p:spPr>
        <p:txBody>
          <a:bodyPr>
            <a:normAutofit fontScale="70000" lnSpcReduction="20000"/>
          </a:bodyPr>
          <a:lstStyle/>
          <a:p>
            <a:pPr algn="just">
              <a:buNone/>
            </a:pPr>
            <a:r>
              <a:rPr lang="en-IN" dirty="0" smtClean="0"/>
              <a:t>	Sweeps can be advantageously used for preparing moulds of large symmetrical castings, particularly of circular cross section. This effect a large saving in time, labour and material. The full equipment consists of a base, suitably placed in the sand mass, a vertical spindle and a wooden template called sweep. The outer end of sweep carries the contour corresponding to the shape of the desired casting. The sweep is rotated about the spindle to form the cavity. Then the sweep and the spindle are removed, leaving the base in the sand. The hole made by the removal of spindle is patched up by filling the sand.</a:t>
            </a:r>
            <a:endParaRPr lang="en-IN" dirty="0"/>
          </a:p>
        </p:txBody>
      </p:sp>
      <p:pic>
        <p:nvPicPr>
          <p:cNvPr id="4" name="Picture 3" descr="C:\Users\AZHAR\Desktop\Sweep 2.jpg"/>
          <p:cNvPicPr>
            <a:picLocks noChangeAspect="1" noChangeArrowheads="1"/>
          </p:cNvPicPr>
          <p:nvPr/>
        </p:nvPicPr>
        <p:blipFill>
          <a:blip r:embed="rId2" cstate="print"/>
          <a:srcRect/>
          <a:stretch>
            <a:fillRect/>
          </a:stretch>
        </p:blipFill>
        <p:spPr bwMode="auto">
          <a:xfrm>
            <a:off x="304800" y="3886200"/>
            <a:ext cx="4543425" cy="2781522"/>
          </a:xfrm>
          <a:prstGeom prst="rect">
            <a:avLst/>
          </a:prstGeom>
          <a:noFill/>
        </p:spPr>
      </p:pic>
      <p:pic>
        <p:nvPicPr>
          <p:cNvPr id="7170" name="Picture 2"/>
          <p:cNvPicPr>
            <a:picLocks noChangeAspect="1" noChangeArrowheads="1"/>
          </p:cNvPicPr>
          <p:nvPr/>
        </p:nvPicPr>
        <p:blipFill>
          <a:blip r:embed="rId3" cstate="print"/>
          <a:srcRect/>
          <a:stretch>
            <a:fillRect/>
          </a:stretch>
        </p:blipFill>
        <p:spPr bwMode="auto">
          <a:xfrm>
            <a:off x="5181600" y="4191000"/>
            <a:ext cx="3429000" cy="21776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Follow board pattern </a:t>
            </a:r>
            <a:endParaRPr lang="en-IN" dirty="0"/>
          </a:p>
        </p:txBody>
      </p:sp>
      <p:sp>
        <p:nvSpPr>
          <p:cNvPr id="3" name="Content Placeholder 2"/>
          <p:cNvSpPr>
            <a:spLocks noGrp="1"/>
          </p:cNvSpPr>
          <p:nvPr>
            <p:ph idx="1"/>
          </p:nvPr>
        </p:nvSpPr>
        <p:spPr>
          <a:xfrm>
            <a:off x="457200" y="1600201"/>
            <a:ext cx="8229600" cy="2057400"/>
          </a:xfrm>
        </p:spPr>
        <p:txBody>
          <a:bodyPr>
            <a:normAutofit fontScale="70000" lnSpcReduction="20000"/>
          </a:bodyPr>
          <a:lstStyle/>
          <a:p>
            <a:pPr algn="just">
              <a:buNone/>
            </a:pPr>
            <a:r>
              <a:rPr lang="en-IN" dirty="0" smtClean="0"/>
              <a:t>	A follow board is a wooden board used to support a pattern during moulding. It acts as a seat for the pattern. Such single piece patterns which have an odd shape or very thin wall require a follow board. </a:t>
            </a:r>
          </a:p>
          <a:p>
            <a:pPr>
              <a:buNone/>
            </a:pPr>
            <a:r>
              <a:rPr lang="en-IN" dirty="0" smtClean="0"/>
              <a:t/>
            </a:r>
            <a:br>
              <a:rPr lang="en-IN" dirty="0" smtClean="0"/>
            </a:br>
            <a:r>
              <a:rPr lang="en-IN" dirty="0" smtClean="0"/>
              <a:t/>
            </a:r>
            <a:br>
              <a:rPr lang="en-IN" dirty="0" smtClean="0"/>
            </a:br>
            <a:endParaRPr lang="en-IN" dirty="0"/>
          </a:p>
        </p:txBody>
      </p:sp>
      <p:pic>
        <p:nvPicPr>
          <p:cNvPr id="6146" name="Picture 2"/>
          <p:cNvPicPr>
            <a:picLocks noChangeAspect="1" noChangeArrowheads="1"/>
          </p:cNvPicPr>
          <p:nvPr/>
        </p:nvPicPr>
        <p:blipFill>
          <a:blip r:embed="rId2" cstate="print"/>
          <a:srcRect/>
          <a:stretch>
            <a:fillRect/>
          </a:stretch>
        </p:blipFill>
        <p:spPr bwMode="auto">
          <a:xfrm>
            <a:off x="304800" y="3429000"/>
            <a:ext cx="3476625" cy="2114550"/>
          </a:xfrm>
          <a:prstGeom prst="rect">
            <a:avLst/>
          </a:prstGeom>
          <a:noFill/>
          <a:ln w="9525">
            <a:noFill/>
            <a:miter lim="800000"/>
            <a:headEnd/>
            <a:tailEnd/>
          </a:ln>
        </p:spPr>
      </p:pic>
      <p:pic>
        <p:nvPicPr>
          <p:cNvPr id="5" name="Picture 3" descr="C:\Users\AZHAR\Desktop\Follow2.jpg"/>
          <p:cNvPicPr>
            <a:picLocks noChangeAspect="1" noChangeArrowheads="1"/>
          </p:cNvPicPr>
          <p:nvPr/>
        </p:nvPicPr>
        <p:blipFill>
          <a:blip r:embed="rId3" cstate="print"/>
          <a:srcRect/>
          <a:stretch>
            <a:fillRect/>
          </a:stretch>
        </p:blipFill>
        <p:spPr bwMode="auto">
          <a:xfrm>
            <a:off x="3810000" y="3200400"/>
            <a:ext cx="5181600" cy="33528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itchFamily="34" charset="0"/>
              </a:rPr>
              <a:t>Concept of Gating and Risers</a:t>
            </a:r>
            <a:endParaRPr lang="en-IN" dirty="0"/>
          </a:p>
        </p:txBody>
      </p:sp>
      <p:pic>
        <p:nvPicPr>
          <p:cNvPr id="4" name="Picture 2" descr="F:\PESSE\MP1_Azhar K\JPG\DSC06326.JPG"/>
          <p:cNvPicPr>
            <a:picLocks noGrp="1" noChangeAspect="1" noChangeArrowheads="1"/>
          </p:cNvPicPr>
          <p:nvPr>
            <p:ph idx="1"/>
          </p:nvPr>
        </p:nvPicPr>
        <p:blipFill>
          <a:blip r:embed="rId2" cstate="print"/>
          <a:srcRect/>
          <a:stretch>
            <a:fillRect/>
          </a:stretch>
        </p:blipFill>
        <p:spPr bwMode="auto">
          <a:xfrm>
            <a:off x="304800" y="1600200"/>
            <a:ext cx="8534400" cy="4525963"/>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Autofit/>
          </a:bodyPr>
          <a:lstStyle/>
          <a:p>
            <a:pPr algn="l"/>
            <a:r>
              <a:rPr lang="en-US" sz="2000" b="1" u="sng" dirty="0" smtClean="0"/>
              <a:t>Top Gate </a:t>
            </a:r>
            <a:r>
              <a:rPr lang="en-US" sz="2000" dirty="0" smtClean="0"/>
              <a:t>are usually limited to relatively small castings of simple design. The turbulence of metal as it enters the mould cavity causes erosion, which is a major problem in the manufacture of steel castings. As such, top gate is gates  used in steel foundries only for broad shapes of low heights.</a:t>
            </a:r>
            <a:br>
              <a:rPr lang="en-US" sz="2000" dirty="0" smtClean="0"/>
            </a:br>
            <a:r>
              <a:rPr lang="en-US" sz="2000" dirty="0" smtClean="0"/>
              <a:t/>
            </a:r>
            <a:br>
              <a:rPr lang="en-US" sz="2000" dirty="0" smtClean="0"/>
            </a:br>
            <a:endParaRPr lang="en-IN" sz="2000" dirty="0"/>
          </a:p>
        </p:txBody>
      </p:sp>
      <p:pic>
        <p:nvPicPr>
          <p:cNvPr id="2050" name="Picture 2" descr="F:\PESSE\MP1_Azhar K\JPG\DSC06328.JPG"/>
          <p:cNvPicPr>
            <a:picLocks noChangeAspect="1" noChangeArrowheads="1"/>
          </p:cNvPicPr>
          <p:nvPr/>
        </p:nvPicPr>
        <p:blipFill>
          <a:blip r:embed="rId2" cstate="print"/>
          <a:srcRect/>
          <a:stretch>
            <a:fillRect/>
          </a:stretch>
        </p:blipFill>
        <p:spPr bwMode="auto">
          <a:xfrm>
            <a:off x="1752600" y="1981200"/>
            <a:ext cx="5600700" cy="42672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pPr algn="l"/>
            <a:r>
              <a:rPr lang="en-US" sz="2000" b="1" dirty="0" smtClean="0"/>
              <a:t>BOTTOM GATE:- Provided in drag half of the mould</a:t>
            </a:r>
            <a:br>
              <a:rPr lang="en-US" sz="2000" b="1" dirty="0" smtClean="0"/>
            </a:br>
            <a:r>
              <a:rPr lang="en-US" sz="2000" b="1" dirty="0" smtClean="0"/>
              <a:t>Liquid fills the bottom portion of mould and then rises up the mould walls</a:t>
            </a:r>
            <a:br>
              <a:rPr lang="en-US" sz="2000" b="1" dirty="0" smtClean="0"/>
            </a:br>
            <a:r>
              <a:rPr lang="en-US" sz="2000" b="1" dirty="0" smtClean="0"/>
              <a:t>Less Turbulence and erosion</a:t>
            </a:r>
            <a:br>
              <a:rPr lang="en-US" sz="2000" b="1" dirty="0" smtClean="0"/>
            </a:br>
            <a:r>
              <a:rPr lang="en-US" sz="2000" b="1" dirty="0" smtClean="0"/>
              <a:t>Used in large and deep castings because metal cools gradually as it rises up</a:t>
            </a:r>
            <a:endParaRPr lang="en-IN" sz="2000" b="1" dirty="0"/>
          </a:p>
        </p:txBody>
      </p:sp>
      <p:pic>
        <p:nvPicPr>
          <p:cNvPr id="1026" name="Picture 2" descr="F:\PESSE\MP1_Azhar K\JPG\DSC06329.JPG"/>
          <p:cNvPicPr>
            <a:picLocks noChangeAspect="1" noChangeArrowheads="1"/>
          </p:cNvPicPr>
          <p:nvPr/>
        </p:nvPicPr>
        <p:blipFill>
          <a:blip r:embed="rId2" cstate="print"/>
          <a:srcRect/>
          <a:stretch>
            <a:fillRect/>
          </a:stretch>
        </p:blipFill>
        <p:spPr bwMode="auto">
          <a:xfrm>
            <a:off x="838200" y="1828800"/>
            <a:ext cx="7639050" cy="48387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Side Gate:- Provided either on left or right of the casting, hence material enters from the sides into the mould cavity</a:t>
            </a:r>
            <a:br>
              <a:rPr lang="en-US" sz="2400" dirty="0" smtClean="0"/>
            </a:br>
            <a:r>
              <a:rPr lang="en-US" sz="2400" dirty="0" smtClean="0"/>
              <a:t>Enters from the bottom gate  and then rises </a:t>
            </a:r>
            <a:endParaRPr lang="en-IN" sz="2400" dirty="0"/>
          </a:p>
        </p:txBody>
      </p:sp>
      <p:pic>
        <p:nvPicPr>
          <p:cNvPr id="1026" name="Picture 2" descr="F:\PESSE\MP1_Azhar K\JPG\DSC06330.JPG"/>
          <p:cNvPicPr>
            <a:picLocks noChangeAspect="1" noChangeArrowheads="1"/>
          </p:cNvPicPr>
          <p:nvPr/>
        </p:nvPicPr>
        <p:blipFill>
          <a:blip r:embed="rId2" cstate="print"/>
          <a:srcRect/>
          <a:stretch>
            <a:fillRect/>
          </a:stretch>
        </p:blipFill>
        <p:spPr bwMode="auto">
          <a:xfrm>
            <a:off x="1524000" y="1524000"/>
            <a:ext cx="6019800" cy="476377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algn="l"/>
            <a:r>
              <a:rPr lang="en-US" sz="2000" b="1" dirty="0" smtClean="0"/>
              <a:t>Parting line gate:- Molten metal enters along the parting line into the mould</a:t>
            </a:r>
            <a:br>
              <a:rPr lang="en-US" sz="2000" b="1" dirty="0" smtClean="0"/>
            </a:br>
            <a:r>
              <a:rPr lang="en-US" sz="2000" b="1" dirty="0" smtClean="0"/>
              <a:t>Simple and easy in construction</a:t>
            </a:r>
            <a:br>
              <a:rPr lang="en-US" sz="2000" b="1" dirty="0" smtClean="0"/>
            </a:br>
            <a:r>
              <a:rPr lang="en-US" sz="2000" b="1" dirty="0" smtClean="0"/>
              <a:t> </a:t>
            </a:r>
            <a:endParaRPr lang="en-IN" sz="2000" b="1" dirty="0"/>
          </a:p>
        </p:txBody>
      </p:sp>
      <p:pic>
        <p:nvPicPr>
          <p:cNvPr id="2050" name="Picture 2" descr="F:\PESSE\MP1_Azhar K\JPG\DSC06327.JPG"/>
          <p:cNvPicPr>
            <a:picLocks noChangeAspect="1" noChangeArrowheads="1"/>
          </p:cNvPicPr>
          <p:nvPr/>
        </p:nvPicPr>
        <p:blipFill>
          <a:blip r:embed="rId2" cstate="print"/>
          <a:srcRect/>
          <a:stretch>
            <a:fillRect/>
          </a:stretch>
        </p:blipFill>
        <p:spPr bwMode="auto">
          <a:xfrm>
            <a:off x="457200" y="1676400"/>
            <a:ext cx="8153400" cy="50101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IMPORTANCE</a:t>
            </a:r>
            <a:endParaRPr lang="en-IN" dirty="0"/>
          </a:p>
        </p:txBody>
      </p:sp>
      <p:sp>
        <p:nvSpPr>
          <p:cNvPr id="3" name="Content Placeholder 2"/>
          <p:cNvSpPr>
            <a:spLocks noGrp="1"/>
          </p:cNvSpPr>
          <p:nvPr>
            <p:ph idx="1"/>
          </p:nvPr>
        </p:nvSpPr>
        <p:spPr>
          <a:xfrm>
            <a:off x="457200" y="990600"/>
            <a:ext cx="8229600" cy="5486400"/>
          </a:xfrm>
        </p:spPr>
        <p:txBody>
          <a:bodyPr>
            <a:normAutofit fontScale="47500" lnSpcReduction="20000"/>
          </a:bodyPr>
          <a:lstStyle/>
          <a:p>
            <a:pPr algn="just"/>
            <a:r>
              <a:rPr lang="en-IN" sz="4800" dirty="0" smtClean="0"/>
              <a:t>Today’s competitive manufacturing era of high industrial development and research, is being called the age of mechanization, automation and computer integrated manufacturing</a:t>
            </a:r>
            <a:endParaRPr lang="en-IN" sz="9600" dirty="0" smtClean="0"/>
          </a:p>
          <a:p>
            <a:pPr algn="just"/>
            <a:r>
              <a:rPr lang="en-IN" sz="4800" dirty="0" smtClean="0"/>
              <a:t>Due to new researches in the manufacturing field, the advancement has come to this extent that every different aspect of this technology has become a full-fledged fundamental and advanced study in itself. </a:t>
            </a:r>
          </a:p>
          <a:p>
            <a:pPr algn="just"/>
            <a:r>
              <a:rPr lang="en-IN" sz="4800" dirty="0" smtClean="0"/>
              <a:t>This has led to introduction of optimized design and manufacturing of new products</a:t>
            </a:r>
            <a:endParaRPr lang="en-IN" sz="9600" dirty="0" smtClean="0"/>
          </a:p>
          <a:p>
            <a:pPr algn="just"/>
            <a:r>
              <a:rPr lang="en-IN" sz="4800" dirty="0" smtClean="0"/>
              <a:t>New developments in manufacturing areas are deciding to transfer more skill to the machines for considerably reduction of </a:t>
            </a:r>
            <a:r>
              <a:rPr lang="en-IN" sz="4800" smtClean="0"/>
              <a:t>manual labour. </a:t>
            </a:r>
            <a:endParaRPr lang="en-IN" sz="4800" dirty="0" smtClean="0"/>
          </a:p>
          <a:p>
            <a:pPr algn="just"/>
            <a:r>
              <a:rPr lang="en-IN" sz="4800" dirty="0" smtClean="0"/>
              <a:t>The scope of the subject manufacturing process is  extremely wide as it specifies the need of greater care for man, machine, material and other equipments involving higher initial investment by using proper safety rule and precautions. . </a:t>
            </a:r>
            <a:endParaRPr lang="en-IN" sz="4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Defects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Types	</a:t>
            </a:r>
          </a:p>
          <a:p>
            <a:pPr>
              <a:buNone/>
            </a:pPr>
            <a:r>
              <a:rPr lang="en-US" b="1" dirty="0" smtClean="0"/>
              <a:t>	1. Gas Porosity:</a:t>
            </a:r>
            <a:r>
              <a:rPr lang="en-US" dirty="0" smtClean="0"/>
              <a:t> Blowholes, open holes, pinholes</a:t>
            </a:r>
            <a:br>
              <a:rPr lang="en-US" dirty="0" smtClean="0"/>
            </a:br>
            <a:r>
              <a:rPr lang="en-US" b="1" dirty="0" smtClean="0"/>
              <a:t>2. Shrinkage defects:</a:t>
            </a:r>
            <a:r>
              <a:rPr lang="en-US" dirty="0" smtClean="0"/>
              <a:t> shrinkage cavity</a:t>
            </a:r>
            <a:br>
              <a:rPr lang="en-US" dirty="0" smtClean="0"/>
            </a:br>
            <a:r>
              <a:rPr lang="en-US" b="1" dirty="0" smtClean="0"/>
              <a:t>3. Mold material defects:</a:t>
            </a:r>
            <a:r>
              <a:rPr lang="en-US" dirty="0" smtClean="0"/>
              <a:t> Cut and washes, swell, drops, metal penetration, rat tail</a:t>
            </a:r>
            <a:br>
              <a:rPr lang="en-US" dirty="0" smtClean="0"/>
            </a:br>
            <a:r>
              <a:rPr lang="en-US" b="1" dirty="0" smtClean="0"/>
              <a:t>4. Pouring metal defects:</a:t>
            </a:r>
            <a:r>
              <a:rPr lang="en-US" dirty="0" smtClean="0"/>
              <a:t> Cold shut, </a:t>
            </a:r>
            <a:r>
              <a:rPr lang="en-US" dirty="0" err="1" smtClean="0"/>
              <a:t>misrun</a:t>
            </a:r>
            <a:r>
              <a:rPr lang="en-US" dirty="0" smtClean="0"/>
              <a:t>, slag inclusion</a:t>
            </a:r>
            <a:br>
              <a:rPr lang="en-US" dirty="0" smtClean="0"/>
            </a:br>
            <a:r>
              <a:rPr lang="en-US" b="1" dirty="0" smtClean="0"/>
              <a:t>5. Metallurgical defects:</a:t>
            </a:r>
            <a:r>
              <a:rPr lang="en-US" dirty="0" smtClean="0"/>
              <a:t> Hot tears, hot spot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theesh\Desktop\cast.png"/>
          <p:cNvPicPr>
            <a:picLocks noChangeAspect="1" noChangeArrowheads="1"/>
          </p:cNvPicPr>
          <p:nvPr/>
        </p:nvPicPr>
        <p:blipFill>
          <a:blip r:embed="rId2"/>
          <a:srcRect/>
          <a:stretch>
            <a:fillRect/>
          </a:stretch>
        </p:blipFill>
        <p:spPr bwMode="auto">
          <a:xfrm>
            <a:off x="381000" y="70232"/>
            <a:ext cx="8153400" cy="6534026"/>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t>Shift or Mismatch</a:t>
            </a:r>
            <a:endParaRPr lang="en-US" dirty="0"/>
          </a:p>
        </p:txBody>
      </p:sp>
      <p:sp>
        <p:nvSpPr>
          <p:cNvPr id="3" name="Content Placeholder 2"/>
          <p:cNvSpPr>
            <a:spLocks noGrp="1"/>
          </p:cNvSpPr>
          <p:nvPr>
            <p:ph idx="1"/>
          </p:nvPr>
        </p:nvSpPr>
        <p:spPr/>
        <p:txBody>
          <a:bodyPr/>
          <a:lstStyle/>
          <a:p>
            <a:r>
              <a:rPr lang="en-US" dirty="0" smtClean="0"/>
              <a:t>The defect caused due to misalignment of upper and lower part of the casting and misplacement of the core at parting line</a:t>
            </a:r>
          </a:p>
          <a:p>
            <a:pPr>
              <a:buNone/>
            </a:pPr>
            <a:endParaRPr lang="en-US" dirty="0"/>
          </a:p>
        </p:txBody>
      </p:sp>
      <p:pic>
        <p:nvPicPr>
          <p:cNvPr id="2051" name="Picture 3" descr="C:\Users\satheesh\Desktop\c1.png"/>
          <p:cNvPicPr>
            <a:picLocks noChangeAspect="1" noChangeArrowheads="1"/>
          </p:cNvPicPr>
          <p:nvPr/>
        </p:nvPicPr>
        <p:blipFill>
          <a:blip r:embed="rId2"/>
          <a:srcRect/>
          <a:stretch>
            <a:fillRect/>
          </a:stretch>
        </p:blipFill>
        <p:spPr bwMode="auto">
          <a:xfrm>
            <a:off x="2590800" y="3352800"/>
            <a:ext cx="4648200" cy="2247786"/>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Swell</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p:txBody>
          <a:bodyPr/>
          <a:lstStyle/>
          <a:p>
            <a:r>
              <a:rPr lang="en-US" dirty="0" smtClean="0"/>
              <a:t>It is the enlargement of the mold cavity because of the molten metal pressure, which results in </a:t>
            </a:r>
            <a:r>
              <a:rPr lang="en-US" dirty="0" err="1" smtClean="0"/>
              <a:t>localised</a:t>
            </a:r>
            <a:r>
              <a:rPr lang="en-US" dirty="0" smtClean="0"/>
              <a:t> or overall enlargement of the casting. </a:t>
            </a:r>
            <a:endParaRPr lang="en-US" dirty="0"/>
          </a:p>
        </p:txBody>
      </p:sp>
      <p:pic>
        <p:nvPicPr>
          <p:cNvPr id="3074" name="Picture 2" descr="C:\Users\satheesh\Desktop\c1.png"/>
          <p:cNvPicPr>
            <a:picLocks noChangeAspect="1" noChangeArrowheads="1"/>
          </p:cNvPicPr>
          <p:nvPr/>
        </p:nvPicPr>
        <p:blipFill>
          <a:blip r:embed="rId2"/>
          <a:srcRect/>
          <a:stretch>
            <a:fillRect/>
          </a:stretch>
        </p:blipFill>
        <p:spPr bwMode="auto">
          <a:xfrm>
            <a:off x="2590800" y="3886200"/>
            <a:ext cx="4267200" cy="2502877"/>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t>Blowholes </a:t>
            </a:r>
            <a:endParaRPr lang="en-US" dirty="0"/>
          </a:p>
        </p:txBody>
      </p:sp>
      <p:sp>
        <p:nvSpPr>
          <p:cNvPr id="3" name="Content Placeholder 2"/>
          <p:cNvSpPr>
            <a:spLocks noGrp="1"/>
          </p:cNvSpPr>
          <p:nvPr>
            <p:ph idx="1"/>
          </p:nvPr>
        </p:nvSpPr>
        <p:spPr/>
        <p:txBody>
          <a:bodyPr/>
          <a:lstStyle/>
          <a:p>
            <a:r>
              <a:rPr lang="en-US" dirty="0" smtClean="0"/>
              <a:t>When gases entrapped on the surface of the casting due to solidifying metal, a rounded or oval cavity is formed called as blowholes. These defects are always present in the cope part of the mold</a:t>
            </a:r>
            <a:endParaRPr lang="en-US" dirty="0"/>
          </a:p>
        </p:txBody>
      </p:sp>
      <p:pic>
        <p:nvPicPr>
          <p:cNvPr id="4098" name="Picture 2" descr="C:\Users\satheesh\Desktop\c1.png"/>
          <p:cNvPicPr>
            <a:picLocks noChangeAspect="1" noChangeArrowheads="1"/>
          </p:cNvPicPr>
          <p:nvPr/>
        </p:nvPicPr>
        <p:blipFill>
          <a:blip r:embed="rId2"/>
          <a:srcRect/>
          <a:stretch>
            <a:fillRect/>
          </a:stretch>
        </p:blipFill>
        <p:spPr bwMode="auto">
          <a:xfrm>
            <a:off x="2819400" y="4114800"/>
            <a:ext cx="4411003" cy="25908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Drop</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Drop defect occurs when there is cracking on the upper surface of the sand and sand pieces fall into the molten metal.</a:t>
            </a:r>
            <a:endParaRPr lang="en-US" dirty="0"/>
          </a:p>
        </p:txBody>
      </p:sp>
      <p:pic>
        <p:nvPicPr>
          <p:cNvPr id="5122" name="Picture 2" descr="C:\Users\satheesh\Desktop\c1.png"/>
          <p:cNvPicPr>
            <a:picLocks noChangeAspect="1" noChangeArrowheads="1"/>
          </p:cNvPicPr>
          <p:nvPr/>
        </p:nvPicPr>
        <p:blipFill>
          <a:blip r:embed="rId2"/>
          <a:srcRect/>
          <a:stretch>
            <a:fillRect/>
          </a:stretch>
        </p:blipFill>
        <p:spPr bwMode="auto">
          <a:xfrm>
            <a:off x="2971799" y="3352800"/>
            <a:ext cx="3692769" cy="26670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Metal Penetration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These casting defects appear as an uneven and rough surface of the casting. When the size of sand grains is larges, the molten fuses into the sand and solidifies giving us metal penetration defect. </a:t>
            </a:r>
            <a:endParaRPr lang="en-US" dirty="0"/>
          </a:p>
        </p:txBody>
      </p:sp>
      <p:pic>
        <p:nvPicPr>
          <p:cNvPr id="6146" name="Picture 2" descr="C:\Users\satheesh\Desktop\c1.png"/>
          <p:cNvPicPr>
            <a:picLocks noChangeAspect="1" noChangeArrowheads="1"/>
          </p:cNvPicPr>
          <p:nvPr/>
        </p:nvPicPr>
        <p:blipFill>
          <a:blip r:embed="rId2"/>
          <a:srcRect/>
          <a:stretch>
            <a:fillRect/>
          </a:stretch>
        </p:blipFill>
        <p:spPr bwMode="auto">
          <a:xfrm>
            <a:off x="3200400" y="3973154"/>
            <a:ext cx="3429000" cy="2665771"/>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Pinholes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t>They are very small holes of about 2 mm in size which appears on the surface of the casting. This defect happens because of the dissolution of the hydrogen gases in the molten metal. When the molten metal is poured in the mold cavity and as it starts to solidify, the solubility of the hydrogen gas decreases and it starts escaping out the molten metal leaves behind small number of holes called as pinholes</a:t>
            </a:r>
            <a:r>
              <a:rPr lang="en-US" dirty="0" smtClean="0"/>
              <a:t>.</a:t>
            </a:r>
            <a:endParaRPr lang="en-US" dirty="0"/>
          </a:p>
        </p:txBody>
      </p:sp>
      <p:pic>
        <p:nvPicPr>
          <p:cNvPr id="7170" name="Picture 2" descr="C:\Users\satheesh\Desktop\c1.png"/>
          <p:cNvPicPr>
            <a:picLocks noChangeAspect="1" noChangeArrowheads="1"/>
          </p:cNvPicPr>
          <p:nvPr/>
        </p:nvPicPr>
        <p:blipFill>
          <a:blip r:embed="rId2"/>
          <a:srcRect/>
          <a:stretch>
            <a:fillRect/>
          </a:stretch>
        </p:blipFill>
        <p:spPr bwMode="auto">
          <a:xfrm>
            <a:off x="2895600" y="3733800"/>
            <a:ext cx="4000065" cy="29718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Shrinkage Cavity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formation of cavity in the casting due to volumetric contraction is called as shrinkage cavity. </a:t>
            </a:r>
            <a:endParaRPr lang="en-US" dirty="0"/>
          </a:p>
        </p:txBody>
      </p:sp>
      <p:pic>
        <p:nvPicPr>
          <p:cNvPr id="8194" name="Picture 2" descr="C:\Users\satheesh\Desktop\c1.png"/>
          <p:cNvPicPr>
            <a:picLocks noChangeAspect="1" noChangeArrowheads="1"/>
          </p:cNvPicPr>
          <p:nvPr/>
        </p:nvPicPr>
        <p:blipFill>
          <a:blip r:embed="rId2"/>
          <a:srcRect/>
          <a:stretch>
            <a:fillRect/>
          </a:stretch>
        </p:blipFill>
        <p:spPr bwMode="auto">
          <a:xfrm>
            <a:off x="2895600" y="3048000"/>
            <a:ext cx="3871860" cy="342900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Hot Tears or Hot Cracks</a:t>
            </a:r>
            <a:r>
              <a:rPr lang="en-US" dirty="0" smtClean="0"/>
              <a:t/>
            </a:r>
            <a:br>
              <a:rPr lang="en-US" dirty="0" smtClean="0"/>
            </a:br>
            <a:endParaRPr lang="en-US" dirty="0"/>
          </a:p>
        </p:txBody>
      </p:sp>
      <p:sp>
        <p:nvSpPr>
          <p:cNvPr id="3" name="Content Placeholder 2"/>
          <p:cNvSpPr>
            <a:spLocks noGrp="1"/>
          </p:cNvSpPr>
          <p:nvPr>
            <p:ph idx="1"/>
          </p:nvPr>
        </p:nvSpPr>
        <p:spPr>
          <a:xfrm>
            <a:off x="304800" y="1143000"/>
            <a:ext cx="8229600" cy="4525963"/>
          </a:xfrm>
        </p:spPr>
        <p:txBody>
          <a:bodyPr/>
          <a:lstStyle/>
          <a:p>
            <a:r>
              <a:rPr lang="en-US" dirty="0" smtClean="0"/>
              <a:t>when the metal is hot it is weak and the residual stress (tensile) in the material cause the casting fails as the molten metal cools down. The failure of casting in this case is looks like cracks and called as hot tears or hot cracking. </a:t>
            </a:r>
            <a:endParaRPr lang="en-US" dirty="0"/>
          </a:p>
        </p:txBody>
      </p:sp>
      <p:pic>
        <p:nvPicPr>
          <p:cNvPr id="9218" name="Picture 2" descr="C:\Users\satheesh\Desktop\c1.png"/>
          <p:cNvPicPr>
            <a:picLocks noChangeAspect="1" noChangeArrowheads="1"/>
          </p:cNvPicPr>
          <p:nvPr/>
        </p:nvPicPr>
        <p:blipFill>
          <a:blip r:embed="rId2"/>
          <a:srcRect/>
          <a:stretch>
            <a:fillRect/>
          </a:stretch>
        </p:blipFill>
        <p:spPr bwMode="auto">
          <a:xfrm>
            <a:off x="3200400" y="3733800"/>
            <a:ext cx="3124200" cy="302120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OF MANUFACTURING PROCESS</a:t>
            </a:r>
            <a:endParaRPr lang="en-IN" dirty="0"/>
          </a:p>
        </p:txBody>
      </p:sp>
      <p:sp>
        <p:nvSpPr>
          <p:cNvPr id="3" name="Content Placeholder 2"/>
          <p:cNvSpPr>
            <a:spLocks noGrp="1"/>
          </p:cNvSpPr>
          <p:nvPr>
            <p:ph idx="1"/>
          </p:nvPr>
        </p:nvSpPr>
        <p:spPr/>
        <p:txBody>
          <a:bodyPr/>
          <a:lstStyle/>
          <a:p>
            <a:pPr>
              <a:buNone/>
            </a:pPr>
            <a:r>
              <a:rPr lang="en-US" dirty="0" smtClean="0"/>
              <a:t>Based on the property of metal</a:t>
            </a:r>
          </a:p>
          <a:p>
            <a:r>
              <a:rPr lang="en-US" dirty="0" smtClean="0"/>
              <a:t>Casting, Welding( Fusibility)</a:t>
            </a:r>
          </a:p>
          <a:p>
            <a:r>
              <a:rPr lang="en-US" dirty="0" smtClean="0"/>
              <a:t>Machining ( Divisibility)</a:t>
            </a:r>
          </a:p>
          <a:p>
            <a:r>
              <a:rPr lang="en-US" dirty="0" smtClean="0"/>
              <a:t>Metal Forming( Ductility/ Malleability)</a:t>
            </a:r>
          </a:p>
          <a:p>
            <a:r>
              <a:rPr lang="en-US" dirty="0" smtClean="0"/>
              <a:t>Non traditional Machining</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OF MANUFACTURING PROCESS</a:t>
            </a:r>
            <a:endParaRPr lang="en-IN" dirty="0"/>
          </a:p>
        </p:txBody>
      </p:sp>
      <p:sp>
        <p:nvSpPr>
          <p:cNvPr id="3" name="Content Placeholder 2"/>
          <p:cNvSpPr>
            <a:spLocks noGrp="1"/>
          </p:cNvSpPr>
          <p:nvPr>
            <p:ph idx="1"/>
          </p:nvPr>
        </p:nvSpPr>
        <p:spPr/>
        <p:txBody>
          <a:bodyPr/>
          <a:lstStyle/>
          <a:p>
            <a:pPr>
              <a:buNone/>
            </a:pPr>
            <a:r>
              <a:rPr lang="en-US" dirty="0" smtClean="0"/>
              <a:t>Based on metal removal</a:t>
            </a:r>
          </a:p>
          <a:p>
            <a:r>
              <a:rPr lang="en-US" dirty="0" smtClean="0"/>
              <a:t>Cutting Process</a:t>
            </a:r>
          </a:p>
          <a:p>
            <a:r>
              <a:rPr lang="en-US" dirty="0" smtClean="0"/>
              <a:t>Non Cutting process</a:t>
            </a:r>
          </a:p>
          <a:p>
            <a:pPr>
              <a:buNone/>
            </a:pPr>
            <a:endParaRPr lang="en-US" dirty="0" smtClean="0"/>
          </a:p>
          <a:p>
            <a:pPr>
              <a:buNone/>
            </a:pPr>
            <a:r>
              <a:rPr lang="en-US" dirty="0" smtClean="0"/>
              <a:t>Another mode of classification is </a:t>
            </a:r>
          </a:p>
          <a:p>
            <a:r>
              <a:rPr lang="en-US" dirty="0" smtClean="0"/>
              <a:t>Primary process</a:t>
            </a:r>
          </a:p>
          <a:p>
            <a:r>
              <a:rPr lang="en-US" dirty="0" smtClean="0"/>
              <a:t>Secondary process</a:t>
            </a:r>
          </a:p>
          <a:p>
            <a:pPr>
              <a:buNone/>
            </a:pP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PROCESSES</a:t>
            </a:r>
            <a:endParaRPr lang="en-IN" dirty="0"/>
          </a:p>
        </p:txBody>
      </p:sp>
      <p:sp>
        <p:nvSpPr>
          <p:cNvPr id="3" name="Content Placeholder 2"/>
          <p:cNvSpPr>
            <a:spLocks noGrp="1"/>
          </p:cNvSpPr>
          <p:nvPr>
            <p:ph idx="1"/>
          </p:nvPr>
        </p:nvSpPr>
        <p:spPr/>
        <p:txBody>
          <a:bodyPr>
            <a:normAutofit lnSpcReduction="10000"/>
          </a:bodyPr>
          <a:lstStyle/>
          <a:p>
            <a:r>
              <a:rPr lang="en-US" dirty="0" smtClean="0"/>
              <a:t>Casting</a:t>
            </a:r>
          </a:p>
          <a:p>
            <a:r>
              <a:rPr lang="en-US" dirty="0" smtClean="0"/>
              <a:t>Welding</a:t>
            </a:r>
          </a:p>
          <a:p>
            <a:r>
              <a:rPr lang="en-US" dirty="0" smtClean="0"/>
              <a:t>Machining</a:t>
            </a:r>
          </a:p>
          <a:p>
            <a:r>
              <a:rPr lang="en-US" dirty="0" smtClean="0"/>
              <a:t>Rolling</a:t>
            </a:r>
          </a:p>
          <a:p>
            <a:r>
              <a:rPr lang="en-US" dirty="0" smtClean="0"/>
              <a:t>Forging</a:t>
            </a:r>
          </a:p>
          <a:p>
            <a:r>
              <a:rPr lang="en-US" dirty="0" smtClean="0"/>
              <a:t>Extrusion</a:t>
            </a:r>
          </a:p>
          <a:p>
            <a:r>
              <a:rPr lang="en-US" dirty="0" smtClean="0"/>
              <a:t>Wire drawing</a:t>
            </a:r>
          </a:p>
          <a:p>
            <a:r>
              <a:rPr lang="en-US" dirty="0" smtClean="0"/>
              <a:t>Sheet metal working</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pPr algn="just">
              <a:buNone/>
            </a:pPr>
            <a:r>
              <a:rPr lang="en-IN" dirty="0" smtClean="0"/>
              <a:t>	Metal casting involves pouring molten metal into a mould containing a cavity of the desired shape to produce a metal product. The casting is then removed from the mould and excess metal is removed, often using shot blasting, grinding or welding processes. The product may then undergo a range of processes such as heat treatment, polishing and surface coating or finishing.</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152400"/>
            <a:ext cx="7772400" cy="609600"/>
          </a:xfrm>
        </p:spPr>
        <p:txBody>
          <a:bodyPr>
            <a:normAutofit fontScale="90000"/>
          </a:bodyPr>
          <a:lstStyle/>
          <a:p>
            <a:pPr eaLnBrk="1" hangingPunct="1"/>
            <a:r>
              <a:rPr lang="en-US" sz="3600" dirty="0" smtClean="0"/>
              <a:t>Sand Casting Terminology </a:t>
            </a:r>
          </a:p>
        </p:txBody>
      </p:sp>
      <p:pic>
        <p:nvPicPr>
          <p:cNvPr id="5" name="Picture 6"/>
          <p:cNvPicPr>
            <a:picLocks noChangeAspect="1" noChangeArrowheads="1"/>
          </p:cNvPicPr>
          <p:nvPr/>
        </p:nvPicPr>
        <p:blipFill>
          <a:blip r:embed="rId2" cstate="print"/>
          <a:srcRect/>
          <a:stretch>
            <a:fillRect/>
          </a:stretch>
        </p:blipFill>
        <p:spPr bwMode="auto">
          <a:xfrm>
            <a:off x="1752600" y="685800"/>
            <a:ext cx="5638800" cy="3768725"/>
          </a:xfrm>
          <a:prstGeom prst="rect">
            <a:avLst/>
          </a:prstGeom>
          <a:noFill/>
          <a:ln w="9525">
            <a:noFill/>
            <a:miter lim="800000"/>
            <a:headEnd/>
            <a:tailEnd/>
          </a:ln>
        </p:spPr>
      </p:pic>
      <p:pic>
        <p:nvPicPr>
          <p:cNvPr id="6" name="Picture 8"/>
          <p:cNvPicPr>
            <a:picLocks noChangeAspect="1" noChangeArrowheads="1"/>
          </p:cNvPicPr>
          <p:nvPr/>
        </p:nvPicPr>
        <p:blipFill>
          <a:blip r:embed="rId3" cstate="print"/>
          <a:srcRect/>
          <a:stretch>
            <a:fillRect/>
          </a:stretch>
        </p:blipFill>
        <p:spPr bwMode="auto">
          <a:xfrm>
            <a:off x="2209800" y="4775518"/>
            <a:ext cx="4800600" cy="17776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7920</TotalTime>
  <Words>1172</Words>
  <Application>Microsoft Office PowerPoint</Application>
  <PresentationFormat>On-screen Show (4:3)</PresentationFormat>
  <Paragraphs>155</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MODULE 1</vt:lpstr>
      <vt:lpstr>Manufacturing Process</vt:lpstr>
      <vt:lpstr>NEED &amp; CONCEPT OF MANUFACTURING PROCESS</vt:lpstr>
      <vt:lpstr>IMPORTANCE</vt:lpstr>
      <vt:lpstr>CLASSIFICATION OF MANUFACTURING PROCESS</vt:lpstr>
      <vt:lpstr>CLASSIFICATION OF MANUFACTURING PROCESS</vt:lpstr>
      <vt:lpstr>PRODUCTION PROCESSES</vt:lpstr>
      <vt:lpstr>INTRODUCTION</vt:lpstr>
      <vt:lpstr>Sand Casting Terminology </vt:lpstr>
      <vt:lpstr>STEPS INVOLVED IN CASTING</vt:lpstr>
      <vt:lpstr>Slide 11</vt:lpstr>
      <vt:lpstr>SAND CASTING PROCESS - FLOWCHART</vt:lpstr>
      <vt:lpstr>STEPS INVOLVED IN CASTING</vt:lpstr>
      <vt:lpstr>PATTERN MAKING</vt:lpstr>
      <vt:lpstr>MOULD MAKING</vt:lpstr>
      <vt:lpstr>MOULD MAKING</vt:lpstr>
      <vt:lpstr>MELTING &amp; POURING</vt:lpstr>
      <vt:lpstr>Cooling and Shakeout</vt:lpstr>
      <vt:lpstr>Sand Reclamation</vt:lpstr>
      <vt:lpstr>Fettling, Cleaning and Finishing </vt:lpstr>
      <vt:lpstr>Advantages of Sand Casting</vt:lpstr>
      <vt:lpstr>Limitations</vt:lpstr>
      <vt:lpstr>PATTERN</vt:lpstr>
      <vt:lpstr>Functions of the Pattern </vt:lpstr>
      <vt:lpstr>Pattern Material</vt:lpstr>
      <vt:lpstr>Types of Pattern</vt:lpstr>
      <vt:lpstr>Split pattern </vt:lpstr>
      <vt:lpstr>Match plate pattern</vt:lpstr>
      <vt:lpstr>Cope and drag pattern </vt:lpstr>
      <vt:lpstr>Gated Patterns</vt:lpstr>
      <vt:lpstr>Loose-piece pattern</vt:lpstr>
      <vt:lpstr>Skeleton patterns</vt:lpstr>
      <vt:lpstr>Sweep pattern</vt:lpstr>
      <vt:lpstr>Follow board pattern </vt:lpstr>
      <vt:lpstr>Concept of Gating and Risers</vt:lpstr>
      <vt:lpstr>Top Gate are usually limited to relatively small castings of simple design. The turbulence of metal as it enters the mould cavity causes erosion, which is a major problem in the manufacture of steel castings. As such, top gate is gates  used in steel foundries only for broad shapes of low heights.  </vt:lpstr>
      <vt:lpstr>BOTTOM GATE:- Provided in drag half of the mould Liquid fills the bottom portion of mould and then rises up the mould walls Less Turbulence and erosion Used in large and deep castings because metal cools gradually as it rises up</vt:lpstr>
      <vt:lpstr>Side Gate:- Provided either on left or right of the casting, hence material enters from the sides into the mould cavity Enters from the bottom gate  and then rises </vt:lpstr>
      <vt:lpstr>Parting line gate:- Molten metal enters along the parting line into the mould Simple and easy in construction  </vt:lpstr>
      <vt:lpstr>Casting Defects</vt:lpstr>
      <vt:lpstr>Slide 41</vt:lpstr>
      <vt:lpstr>Shift or Mismatch</vt:lpstr>
      <vt:lpstr>Swell  </vt:lpstr>
      <vt:lpstr>Blowholes </vt:lpstr>
      <vt:lpstr>Drop </vt:lpstr>
      <vt:lpstr>Metal Penetration </vt:lpstr>
      <vt:lpstr>Pinholes </vt:lpstr>
      <vt:lpstr>Shrinkage Cavity </vt:lpstr>
      <vt:lpstr>Hot Tears or Hot Cracks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chandru</dc:creator>
  <cp:lastModifiedBy>satheesh</cp:lastModifiedBy>
  <cp:revision>60</cp:revision>
  <dcterms:created xsi:type="dcterms:W3CDTF">2006-08-16T00:00:00Z</dcterms:created>
  <dcterms:modified xsi:type="dcterms:W3CDTF">2018-11-14T06:16:52Z</dcterms:modified>
</cp:coreProperties>
</file>