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4"/>
  </p:notesMasterIdLst>
  <p:sldIdLst>
    <p:sldId id="369" r:id="rId2"/>
    <p:sldId id="355" r:id="rId3"/>
    <p:sldId id="368" r:id="rId4"/>
    <p:sldId id="356" r:id="rId5"/>
    <p:sldId id="357" r:id="rId6"/>
    <p:sldId id="358" r:id="rId7"/>
    <p:sldId id="359" r:id="rId8"/>
    <p:sldId id="360" r:id="rId9"/>
    <p:sldId id="361" r:id="rId10"/>
    <p:sldId id="362" r:id="rId11"/>
    <p:sldId id="370" r:id="rId12"/>
    <p:sldId id="371" r:id="rId13"/>
    <p:sldId id="372" r:id="rId14"/>
    <p:sldId id="379" r:id="rId15"/>
    <p:sldId id="378" r:id="rId16"/>
    <p:sldId id="386" r:id="rId17"/>
    <p:sldId id="387" r:id="rId18"/>
    <p:sldId id="388" r:id="rId19"/>
    <p:sldId id="280" r:id="rId20"/>
    <p:sldId id="389" r:id="rId21"/>
    <p:sldId id="390" r:id="rId22"/>
    <p:sldId id="391" r:id="rId23"/>
    <p:sldId id="392" r:id="rId24"/>
    <p:sldId id="393" r:id="rId25"/>
    <p:sldId id="394" r:id="rId26"/>
    <p:sldId id="395" r:id="rId27"/>
    <p:sldId id="397" r:id="rId28"/>
    <p:sldId id="398" r:id="rId29"/>
    <p:sldId id="399" r:id="rId30"/>
    <p:sldId id="402" r:id="rId31"/>
    <p:sldId id="403" r:id="rId32"/>
    <p:sldId id="4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20221" autoAdjust="0"/>
    <p:restoredTop sz="58423" autoAdjust="0"/>
  </p:normalViewPr>
  <p:slideViewPr>
    <p:cSldViewPr>
      <p:cViewPr>
        <p:scale>
          <a:sx n="40" d="100"/>
          <a:sy n="40" d="100"/>
        </p:scale>
        <p:origin x="-2022" y="-82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BC0B80-214B-489F-834C-548F7729253D}" type="datetimeFigureOut">
              <a:rPr lang="en-US" smtClean="0"/>
              <a:pPr/>
              <a:t>11/17/2018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215C7-52B8-4DE9-9F8F-F3255F0D5469}" type="slidenum">
              <a:rPr lang="en-US" smtClean="0"/>
              <a:pPr/>
              <a:t>‹#›</a:t>
            </a:fld>
            <a:endParaRPr lang="en-US" dirty="0"/>
          </a:p>
        </p:txBody>
      </p:sp>
    </p:spTree>
    <p:extLst>
      <p:ext uri="{BB962C8B-B14F-4D97-AF65-F5344CB8AC3E}">
        <p14:creationId xmlns="" xmlns:p14="http://schemas.microsoft.com/office/powerpoint/2010/main" val="332298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Based on the process used for making the joint, the joining processes can be further classified as </a:t>
            </a:r>
          </a:p>
          <a:p>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dirty="0" smtClean="0"/>
              <a:t>Plastic Welding : </a:t>
            </a:r>
            <a:r>
              <a:rPr lang="en-IN" sz="1200" b="0" dirty="0" smtClean="0"/>
              <a:t>no</a:t>
            </a:r>
            <a:r>
              <a:rPr lang="en-IN" sz="1200" b="0" baseline="0" dirty="0" smtClean="0"/>
              <a:t> filler metal is used in this process </a:t>
            </a:r>
          </a:p>
          <a:p>
            <a:endParaRPr lang="en-US" sz="1200" b="0" baseline="0" dirty="0" smtClean="0"/>
          </a:p>
          <a:p>
            <a:endParaRPr 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t>Fusion Welding : </a:t>
            </a:r>
            <a:r>
              <a:rPr lang="en-IN" sz="1200" b="0" dirty="0" smtClean="0"/>
              <a:t>filler</a:t>
            </a:r>
            <a:r>
              <a:rPr lang="en-IN" sz="1200" b="0" baseline="0" dirty="0" smtClean="0"/>
              <a:t> metal may or may not be used during the welding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err="1" smtClean="0"/>
              <a:t>Eg</a:t>
            </a:r>
            <a:r>
              <a:rPr lang="en-US" sz="1200" b="0" baseline="0" dirty="0" smtClean="0"/>
              <a:t>: Arc welding, gas welding, Laser welding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dirty="0" smtClean="0"/>
          </a:p>
          <a:p>
            <a:endParaRPr lang="en-US" sz="1200" b="0" baseline="0" dirty="0" smtClean="0"/>
          </a:p>
          <a:p>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When two electrically conducting materials comes</a:t>
            </a:r>
            <a:r>
              <a:rPr lang="en-US" baseline="0" dirty="0" smtClean="0"/>
              <a:t> touched together monetarily and instantaneously </a:t>
            </a:r>
            <a:r>
              <a:rPr lang="en-US" baseline="0" dirty="0" err="1" smtClean="0"/>
              <a:t>spereate</a:t>
            </a:r>
            <a:r>
              <a:rPr lang="en-US" baseline="0" dirty="0" smtClean="0"/>
              <a:t> </a:t>
            </a:r>
            <a:r>
              <a:rPr lang="en-US" baseline="0" dirty="0" err="1" smtClean="0"/>
              <a:t>slightely</a:t>
            </a:r>
            <a:r>
              <a:rPr lang="en-US" baseline="0" dirty="0" smtClean="0"/>
              <a:t>. </a:t>
            </a:r>
            <a:r>
              <a:rPr lang="en-US" baseline="0" dirty="0" err="1" smtClean="0"/>
              <a:t>Eventhough</a:t>
            </a:r>
            <a:r>
              <a:rPr lang="en-US" baseline="0" dirty="0" smtClean="0"/>
              <a:t> it is </a:t>
            </a:r>
            <a:r>
              <a:rPr lang="en-US" baseline="0" dirty="0" err="1" smtClean="0"/>
              <a:t>seperated</a:t>
            </a:r>
            <a:r>
              <a:rPr lang="en-US" baseline="0" dirty="0" smtClean="0"/>
              <a:t> there will be sufficient voltage to flow of current so arc will </a:t>
            </a:r>
            <a:r>
              <a:rPr lang="en-US" baseline="0" smtClean="0"/>
              <a:t>be formed. </a:t>
            </a:r>
            <a:endParaRPr lang="en-US" dirty="0" smtClean="0"/>
          </a:p>
          <a:p>
            <a:endParaRPr lang="en-US" dirty="0" smtClean="0"/>
          </a:p>
          <a:p>
            <a:r>
              <a:rPr lang="en-US" dirty="0" smtClean="0"/>
              <a:t>Arc welding is a fusion welding that utilizes high intensity</a:t>
            </a:r>
            <a:r>
              <a:rPr lang="en-US" baseline="0" dirty="0" smtClean="0"/>
              <a:t> of arc generated by flow of current to melt the workpiece. A solid continuous joint is produced while upon cooling.</a:t>
            </a:r>
          </a:p>
          <a:p>
            <a:endParaRPr lang="en-US" baseline="0" dirty="0" smtClean="0"/>
          </a:p>
          <a:p>
            <a:r>
              <a:rPr lang="en-US" baseline="0" dirty="0" smtClean="0"/>
              <a:t>The source of heat for arc welding process is an electric arc generated between two electrically conducting materials: w/p and electrode. AC or DC can be used to supply the required</a:t>
            </a:r>
            <a:endParaRPr lang="en-IN" dirty="0"/>
          </a:p>
        </p:txBody>
      </p:sp>
      <p:sp>
        <p:nvSpPr>
          <p:cNvPr id="4" name="Slide Number Placeholder 3"/>
          <p:cNvSpPr>
            <a:spLocks noGrp="1"/>
          </p:cNvSpPr>
          <p:nvPr>
            <p:ph type="sldNum" sz="quarter" idx="10"/>
          </p:nvPr>
        </p:nvSpPr>
        <p:spPr/>
        <p:txBody>
          <a:bodyPr/>
          <a:lstStyle/>
          <a:p>
            <a:fld id="{0F8F2628-CDA9-4CBF-A9B0-5AC5717427AB}" type="slidenum">
              <a:rPr lang="en-IN" smtClean="0"/>
              <a:pPr/>
              <a:t>21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electrode brought in contact between the workpiece, the </a:t>
            </a:r>
            <a:r>
              <a:rPr lang="en-US" baseline="0" dirty="0" err="1" smtClean="0"/>
              <a:t>the</a:t>
            </a:r>
            <a:r>
              <a:rPr lang="en-US" baseline="0" dirty="0" smtClean="0"/>
              <a:t> electrode will </a:t>
            </a:r>
            <a:r>
              <a:rPr lang="en-US" baseline="0" dirty="0" err="1" smtClean="0"/>
              <a:t>momentarilly</a:t>
            </a:r>
            <a:r>
              <a:rPr lang="en-US" baseline="0" dirty="0" smtClean="0"/>
              <a:t> </a:t>
            </a:r>
            <a:r>
              <a:rPr lang="en-US" baseline="0" dirty="0" err="1" smtClean="0"/>
              <a:t>seperated</a:t>
            </a:r>
            <a:r>
              <a:rPr lang="en-US" baseline="0" dirty="0" smtClean="0"/>
              <a:t> by a distance of 2-4mm an arc can be generated. The electrical energy is converted into heat energy. That heat melts edges of w/p. coalescence takes place where molten metal of one workpiece combines with molten metal of the other metal . It allowed to solidify and two w/p will be joined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Cleaning is done by acetone Or carbon tetrachloride</a:t>
            </a:r>
          </a:p>
          <a:p>
            <a:endParaRPr lang="en-US" dirty="0" smtClean="0"/>
          </a:p>
          <a:p>
            <a:r>
              <a:rPr lang="en-US" dirty="0" smtClean="0"/>
              <a:t>During the operation the arc will be struck b/n w/p and electrode and electrode</a:t>
            </a:r>
            <a:r>
              <a:rPr lang="en-US" baseline="0" dirty="0" smtClean="0"/>
              <a:t> </a:t>
            </a:r>
            <a:r>
              <a:rPr lang="en-US" baseline="0" dirty="0" err="1" smtClean="0"/>
              <a:t>seperated</a:t>
            </a:r>
            <a:r>
              <a:rPr lang="en-US" baseline="0" dirty="0" smtClean="0"/>
              <a:t> by the workpiece but still the arc remains between workpiece and electrode( 5000-6000 deg </a:t>
            </a:r>
            <a:r>
              <a:rPr lang="en-US" baseline="0" smtClean="0"/>
              <a:t>c)</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Alternating current and direct current</a:t>
            </a:r>
            <a:r>
              <a:rPr lang="en-US" baseline="0" dirty="0" smtClean="0"/>
              <a:t> are used for arc welding. </a:t>
            </a:r>
          </a:p>
          <a:p>
            <a:endParaRPr lang="en-US" baseline="0" dirty="0" smtClean="0"/>
          </a:p>
          <a:p>
            <a:endParaRPr lang="en-US" baseline="0" dirty="0" smtClean="0"/>
          </a:p>
          <a:p>
            <a:r>
              <a:rPr lang="en-US" b="1" baseline="0" dirty="0" smtClean="0"/>
              <a:t>AC arc welding </a:t>
            </a:r>
            <a:r>
              <a:rPr lang="en-US" baseline="0" dirty="0" smtClean="0"/>
              <a:t>Step down transformer is used. The transformer receives the AC supply between 200amp and 440volts and transformer it to the required low voltage in range of 80 to 100 volts. A high current of 100A to 400A will be suitable for general arc welding work.</a:t>
            </a:r>
          </a:p>
          <a:p>
            <a:endParaRPr lang="en-US" baseline="0" dirty="0" smtClean="0"/>
          </a:p>
          <a:p>
            <a:r>
              <a:rPr lang="en-US" b="1" dirty="0" smtClean="0"/>
              <a:t>DC arc</a:t>
            </a:r>
            <a:r>
              <a:rPr lang="en-US" b="1" baseline="0" dirty="0" smtClean="0"/>
              <a:t> welding </a:t>
            </a:r>
            <a:r>
              <a:rPr lang="en-US" b="0" baseline="0" dirty="0" smtClean="0"/>
              <a:t>the workpiece is connected to positive pole and electrode negative pole in order to melt greater mass of metal in the base material. </a:t>
            </a:r>
            <a:r>
              <a:rPr lang="en-US" b="1" baseline="0" dirty="0" smtClean="0"/>
              <a:t>(</a:t>
            </a:r>
            <a:r>
              <a:rPr lang="en-US" b="0" baseline="0" dirty="0" smtClean="0"/>
              <a:t> these type of setup is called </a:t>
            </a:r>
            <a:r>
              <a:rPr lang="en-US" b="1" baseline="0" dirty="0" smtClean="0"/>
              <a:t>straight polarity). </a:t>
            </a:r>
          </a:p>
          <a:p>
            <a:r>
              <a:rPr lang="en-US" b="1" baseline="0" dirty="0" smtClean="0"/>
              <a:t>When less heat is required at the base metal , the polarity is reversed. </a:t>
            </a:r>
            <a:r>
              <a:rPr lang="en-US" b="0" baseline="0" dirty="0" smtClean="0"/>
              <a:t>Polarity is depends upon type of job. </a:t>
            </a:r>
            <a:endParaRPr lang="en-IN" b="1"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Tubular</a:t>
            </a:r>
            <a:r>
              <a:rPr lang="en-US" baseline="0" dirty="0" smtClean="0"/>
              <a:t> – flux inside metal outside</a:t>
            </a:r>
          </a:p>
          <a:p>
            <a:endParaRPr lang="en-US" baseline="0" dirty="0" smtClean="0"/>
          </a:p>
          <a:p>
            <a:r>
              <a:rPr lang="en-US" baseline="0" dirty="0" smtClean="0"/>
              <a:t>Coated with flux- titanium oxide, cellulose, manganese oxide, calcium carbonates, mica, iron oxide etc., can be used as flux material </a:t>
            </a:r>
          </a:p>
          <a:p>
            <a:endParaRPr lang="en-US" baseline="0" dirty="0" smtClean="0"/>
          </a:p>
          <a:p>
            <a:r>
              <a:rPr lang="en-US" baseline="0" dirty="0" smtClean="0"/>
              <a:t>Flux coated on electrode performs the following functions.</a:t>
            </a:r>
          </a:p>
          <a:p>
            <a:pPr marL="228600" indent="-228600">
              <a:buAutoNum type="arabicPeriod"/>
            </a:pPr>
            <a:r>
              <a:rPr lang="en-US" baseline="0" dirty="0" smtClean="0"/>
              <a:t>Stabilization of arc</a:t>
            </a:r>
          </a:p>
          <a:p>
            <a:pPr marL="228600" indent="-228600">
              <a:buAutoNum type="arabicPeriod"/>
            </a:pPr>
            <a:r>
              <a:rPr lang="en-US" baseline="0" dirty="0" smtClean="0"/>
              <a:t>Prevents oxidation of molten metals</a:t>
            </a:r>
          </a:p>
          <a:p>
            <a:pPr marL="228600" indent="-228600">
              <a:buAutoNum type="arabicPeriod"/>
            </a:pPr>
            <a:r>
              <a:rPr lang="en-US" baseline="0" dirty="0" smtClean="0"/>
              <a:t>Helps in removal of oxides and other undesirable substances present on the surface of the workpiece</a:t>
            </a:r>
          </a:p>
          <a:p>
            <a:pPr marL="228600" indent="-228600">
              <a:buAutoNum type="arabicPeriod"/>
            </a:pPr>
            <a:r>
              <a:rPr lang="en-US" baseline="0" dirty="0" smtClean="0"/>
              <a:t>Chemically reacts with oxides and forms slag. Slag floats and covers the top portion of the molten metal there by preventing it from rapid cooling</a:t>
            </a:r>
          </a:p>
          <a:p>
            <a:pPr marL="228600" indent="-228600">
              <a:buAutoNum type="arabicPeriod"/>
            </a:pPr>
            <a:r>
              <a:rPr lang="en-US" baseline="0" dirty="0" smtClean="0"/>
              <a:t>Eliminates weld metal porosity</a:t>
            </a:r>
          </a:p>
          <a:p>
            <a:pPr marL="228600" indent="-228600">
              <a:buAutoNum type="arabicPeriod"/>
            </a:pPr>
            <a:r>
              <a:rPr lang="en-US" baseline="0" dirty="0" smtClean="0"/>
              <a:t>Helps to produce minimum spatter adjacent to the weld</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additional filler material is also required. The advantages of using this type is that the amount of the metal deposited by the filler rod can be controlled which is not possible in the other type electrode.</a:t>
            </a:r>
          </a:p>
          <a:p>
            <a:endParaRPr lang="en-US" baseline="0" dirty="0" smtClean="0"/>
          </a:p>
          <a:p>
            <a:r>
              <a:rPr lang="en-US" baseline="0" dirty="0" smtClean="0"/>
              <a:t>They serves only to strike and maintain the arc during the welding process.</a:t>
            </a:r>
          </a:p>
          <a:p>
            <a:endParaRPr lang="en-US" baseline="0" dirty="0" smtClean="0"/>
          </a:p>
          <a:p>
            <a:r>
              <a:rPr lang="en-US" baseline="0" dirty="0" smtClean="0"/>
              <a:t>Electrode may be carbon, tungsten , graphite do not consume during welding . It is used only to generate arc during welding </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Aacetylene</a:t>
            </a:r>
            <a:r>
              <a:rPr lang="en-US" dirty="0" smtClean="0"/>
              <a:t> or</a:t>
            </a:r>
            <a:r>
              <a:rPr lang="en-US" baseline="0" dirty="0" smtClean="0"/>
              <a:t> hydrogen (2500 deg c)</a:t>
            </a:r>
          </a:p>
          <a:p>
            <a:r>
              <a:rPr lang="en-US" dirty="0" smtClean="0"/>
              <a:t> oxy-acetylene</a:t>
            </a:r>
            <a:r>
              <a:rPr lang="en-US" baseline="0" dirty="0" smtClean="0"/>
              <a:t> welding –( high flame temp 3500deg c)</a:t>
            </a:r>
          </a:p>
          <a:p>
            <a:endParaRPr lang="en-US" baseline="0" dirty="0" smtClean="0"/>
          </a:p>
          <a:p>
            <a:r>
              <a:rPr lang="en-US" baseline="0" dirty="0" smtClean="0"/>
              <a:t>GW is a fusion welding process in which the </a:t>
            </a:r>
            <a:r>
              <a:rPr lang="en-US" baseline="0" dirty="0" err="1" smtClean="0"/>
              <a:t>workpieces</a:t>
            </a:r>
            <a:r>
              <a:rPr lang="en-US" baseline="0" dirty="0" smtClean="0"/>
              <a:t> are joined by the heat of a strong flame generated by the combustion of a fuel gas and oxygen.  The fuel gas may be acetylene, hydrogen, propane or butane</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Neutral</a:t>
            </a:r>
            <a:r>
              <a:rPr lang="en-US" baseline="0" dirty="0" smtClean="0"/>
              <a:t> oxygen and acetylene are mixed in equal proportion </a:t>
            </a:r>
          </a:p>
          <a:p>
            <a:r>
              <a:rPr lang="en-US" baseline="0" dirty="0" smtClean="0"/>
              <a:t>3260</a:t>
            </a:r>
          </a:p>
          <a:p>
            <a:r>
              <a:rPr lang="en-US" baseline="0" dirty="0" smtClean="0"/>
              <a:t>3500</a:t>
            </a:r>
          </a:p>
          <a:p>
            <a:r>
              <a:rPr lang="en-US" baseline="0" dirty="0" smtClean="0"/>
              <a:t>3066</a:t>
            </a:r>
          </a:p>
          <a:p>
            <a:r>
              <a:rPr lang="en-US" baseline="0" dirty="0" smtClean="0"/>
              <a:t>Neutral flame – sharp blue flame is surrounded with white inner cone. Used for welding mild steel, cast iron, aluminum, copper etc and used for metal cutting . It has least chemical effect on the heated metal.</a:t>
            </a:r>
          </a:p>
          <a:p>
            <a:endParaRPr lang="en-US" baseline="0" dirty="0" smtClean="0"/>
          </a:p>
          <a:p>
            <a:r>
              <a:rPr lang="en-US" baseline="0" dirty="0" smtClean="0"/>
              <a:t>Oxidizing flame – supply of oxygen is more compared to gas fuel. The oxidizing flame appears similar to the neutral flame but with a shorter inner cone, and outer envelope being narrow and brighter in color. It is used for welding copper-base metal, zinc base metals. It is not used for welding steels, as it will oxidize or burn some of the metal being welded. </a:t>
            </a:r>
          </a:p>
          <a:p>
            <a:endParaRPr lang="en-US" baseline="0" dirty="0" smtClean="0"/>
          </a:p>
          <a:p>
            <a:r>
              <a:rPr lang="en-US" baseline="0" dirty="0" smtClean="0"/>
              <a:t>Reducing flame- rich in </a:t>
            </a:r>
            <a:r>
              <a:rPr lang="en-US" baseline="0" dirty="0" err="1" smtClean="0"/>
              <a:t>acetalyne</a:t>
            </a:r>
            <a:r>
              <a:rPr lang="en-US" baseline="0" dirty="0" smtClean="0"/>
              <a:t> . Combustion is incomplete unconsumed carbon being present in the flame. Blue envelope is longer than neutral flame, </a:t>
            </a:r>
            <a:r>
              <a:rPr lang="en-US" baseline="0" dirty="0" err="1" smtClean="0"/>
              <a:t>unsumed</a:t>
            </a:r>
            <a:r>
              <a:rPr lang="en-US" baseline="0" dirty="0" smtClean="0"/>
              <a:t> carbon is present in acetylene feather. It is used to weld hard surfaces ( welding </a:t>
            </a:r>
            <a:r>
              <a:rPr lang="en-US" baseline="0" dirty="0" err="1" smtClean="0"/>
              <a:t>monel</a:t>
            </a:r>
            <a:r>
              <a:rPr lang="en-US" baseline="0" dirty="0" smtClean="0"/>
              <a:t> Ni-Cu alloys) and few ferrous metals. Welding steel must be avoided because unconsumed carbon may be introduced into the weld to produce a hard and brittle </a:t>
            </a:r>
            <a:r>
              <a:rPr lang="en-US" baseline="0" dirty="0" err="1" smtClean="0"/>
              <a:t>deposite</a:t>
            </a:r>
            <a:r>
              <a:rPr lang="en-US" baseline="0" dirty="0" smtClean="0"/>
              <a:t>. </a:t>
            </a:r>
          </a:p>
        </p:txBody>
      </p:sp>
      <p:sp>
        <p:nvSpPr>
          <p:cNvPr id="4" name="Slide Number Placeholder 3"/>
          <p:cNvSpPr>
            <a:spLocks noGrp="1"/>
          </p:cNvSpPr>
          <p:nvPr>
            <p:ph type="sldNum" sz="quarter" idx="10"/>
          </p:nvPr>
        </p:nvSpPr>
        <p:spPr/>
        <p:txBody>
          <a:bodyPr/>
          <a:lstStyle/>
          <a:p>
            <a:fld id="{D0B215C7-52B8-4DE9-9F8F-F3255F0D5469}"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Based on the process used for making the joint, the joining processes can be further classified as </a:t>
            </a:r>
          </a:p>
          <a:p>
            <a:endParaRPr lang="en-IN"/>
          </a:p>
        </p:txBody>
      </p:sp>
      <p:sp>
        <p:nvSpPr>
          <p:cNvPr id="4" name="Slide Number Placeholder 3"/>
          <p:cNvSpPr>
            <a:spLocks noGrp="1"/>
          </p:cNvSpPr>
          <p:nvPr>
            <p:ph type="sldNum" sz="quarter" idx="10"/>
          </p:nvPr>
        </p:nvSpPr>
        <p:spPr/>
        <p:txBody>
          <a:bodyPr/>
          <a:lstStyle/>
          <a:p>
            <a:fld id="{D0B215C7-52B8-4DE9-9F8F-F3255F0D5469}"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Soldering is a method of joining similar or dissimilar metals by the application of heat and using a filler metal </a:t>
            </a:r>
            <a:r>
              <a:rPr lang="en-US" sz="1200" dirty="0" err="1" smtClean="0"/>
              <a:t>whos</a:t>
            </a:r>
            <a:r>
              <a:rPr lang="en-US" sz="1200" dirty="0" smtClean="0"/>
              <a:t> temp is below 450 deg C or alloy called solder.</a:t>
            </a:r>
          </a:p>
          <a:p>
            <a:endParaRPr lang="en-US" dirty="0" smtClean="0"/>
          </a:p>
          <a:p>
            <a:r>
              <a:rPr lang="en-US" dirty="0" smtClean="0"/>
              <a:t>Capillary action – drawing of liquid into interstices ( small space)</a:t>
            </a:r>
            <a:r>
              <a:rPr lang="en-US" baseline="0" dirty="0" smtClean="0"/>
              <a:t> due to surface tension.</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hot solder comes in contact with copper surface a metal solvent action take place</a:t>
            </a:r>
          </a:p>
          <a:p>
            <a:endParaRPr lang="en-US" dirty="0" smtClean="0"/>
          </a:p>
          <a:p>
            <a:r>
              <a:rPr lang="en-US" dirty="0" smtClean="0"/>
              <a:t>The solder </a:t>
            </a:r>
            <a:r>
              <a:rPr lang="en-US" dirty="0" err="1" smtClean="0"/>
              <a:t>desolves</a:t>
            </a:r>
            <a:r>
              <a:rPr lang="en-US" dirty="0" smtClean="0"/>
              <a:t> and penetrates copper surface</a:t>
            </a:r>
          </a:p>
          <a:p>
            <a:endParaRPr lang="en-US" dirty="0" smtClean="0"/>
          </a:p>
          <a:p>
            <a:r>
              <a:rPr lang="en-US" dirty="0" smtClean="0"/>
              <a:t>The molecules</a:t>
            </a:r>
            <a:r>
              <a:rPr lang="en-US" baseline="0" dirty="0" smtClean="0"/>
              <a:t> of solder and copper blend together to form new metal alloy</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Soft solder - lead 37% tin 63% </a:t>
            </a:r>
          </a:p>
          <a:p>
            <a:r>
              <a:rPr lang="en-IN" sz="1200" kern="1200" baseline="0" dirty="0" smtClean="0">
                <a:solidFill>
                  <a:schemeClr val="tx1"/>
                </a:solidFill>
                <a:latin typeface="+mn-lt"/>
                <a:ea typeface="+mn-ea"/>
                <a:cs typeface="+mn-cs"/>
              </a:rPr>
              <a:t>Medium solder - lead 50% tin 50% </a:t>
            </a:r>
          </a:p>
          <a:p>
            <a:r>
              <a:rPr lang="en-IN" sz="1200" kern="1200" baseline="0" dirty="0" smtClean="0">
                <a:solidFill>
                  <a:schemeClr val="tx1"/>
                </a:solidFill>
                <a:latin typeface="+mn-lt"/>
                <a:ea typeface="+mn-ea"/>
                <a:cs typeface="+mn-cs"/>
              </a:rPr>
              <a:t>Plumber’s solder - lead 70% tin 30% </a:t>
            </a:r>
          </a:p>
          <a:p>
            <a:r>
              <a:rPr lang="en-IN" sz="1200" kern="1200" baseline="0" dirty="0" smtClean="0">
                <a:solidFill>
                  <a:schemeClr val="tx1"/>
                </a:solidFill>
                <a:latin typeface="+mn-lt"/>
                <a:ea typeface="+mn-ea"/>
                <a:cs typeface="+mn-cs"/>
              </a:rPr>
              <a:t>Electrician’s solder - lead 58% tin 42% </a:t>
            </a:r>
          </a:p>
          <a:p>
            <a:r>
              <a:rPr lang="en-IN" sz="1200" kern="1200" baseline="0" dirty="0" smtClean="0">
                <a:solidFill>
                  <a:schemeClr val="tx1"/>
                </a:solidFill>
                <a:latin typeface="+mn-lt"/>
                <a:ea typeface="+mn-ea"/>
                <a:cs typeface="+mn-cs"/>
              </a:rPr>
              <a:t>Soldering is classified into soft soldering and hard soldering. </a:t>
            </a:r>
          </a:p>
          <a:p>
            <a:r>
              <a:rPr lang="en-IN" sz="1200" b="1" kern="1200" baseline="0" dirty="0" smtClean="0">
                <a:solidFill>
                  <a:schemeClr val="tx1"/>
                </a:solidFill>
                <a:latin typeface="+mn-lt"/>
                <a:ea typeface="+mn-ea"/>
                <a:cs typeface="+mn-cs"/>
              </a:rPr>
              <a:t>Soft soldering </a:t>
            </a:r>
            <a:r>
              <a:rPr lang="en-IN" sz="1200" kern="1200" baseline="0" dirty="0" smtClean="0">
                <a:solidFill>
                  <a:schemeClr val="tx1"/>
                </a:solidFill>
                <a:latin typeface="+mn-lt"/>
                <a:ea typeface="+mn-ea"/>
                <a:cs typeface="+mn-cs"/>
              </a:rPr>
              <a:t>is used extensively in sheet metal work for joining parts that are not exposed to the action of high temperatures and are not subjected to excessive loads and forces or vibrations. Soft soldering is also employed for joining wires and small parts. The solder is mostly composed of lead and tin. In soft soldering, </a:t>
            </a:r>
            <a:r>
              <a:rPr lang="en-IN" sz="1200" b="1" kern="1200" baseline="0" dirty="0" smtClean="0">
                <a:solidFill>
                  <a:schemeClr val="tx1"/>
                </a:solidFill>
                <a:latin typeface="+mn-lt"/>
                <a:ea typeface="+mn-ea"/>
                <a:cs typeface="+mn-cs"/>
              </a:rPr>
              <a:t>Zinc chloride and ammonium chloride </a:t>
            </a:r>
            <a:r>
              <a:rPr lang="en-IN" sz="1200" kern="1200" baseline="0" dirty="0" smtClean="0">
                <a:solidFill>
                  <a:schemeClr val="tx1"/>
                </a:solidFill>
                <a:latin typeface="+mn-lt"/>
                <a:ea typeface="+mn-ea"/>
                <a:cs typeface="+mn-cs"/>
              </a:rPr>
              <a:t>are the most common soldering fluxes used which are quick acting and produce efficient joints. But because of their corrosive nature the joint should thoroughly cleaned of all the flux residue from the joint. These are to be used only for non-electrical soldering work. Rosin and rosin plus alcohol based fluxes are least active type and are generally used for electrical soldering work. </a:t>
            </a:r>
          </a:p>
          <a:p>
            <a:endParaRPr lang="en-US" sz="1200" kern="1200" baseline="0" dirty="0" smtClean="0">
              <a:solidFill>
                <a:schemeClr val="tx1"/>
              </a:solidFill>
              <a:latin typeface="+mn-lt"/>
              <a:ea typeface="+mn-ea"/>
              <a:cs typeface="+mn-cs"/>
            </a:endParaRPr>
          </a:p>
          <a:p>
            <a:r>
              <a:rPr lang="en-IN" sz="1200" b="1" kern="1200" baseline="0" dirty="0" smtClean="0">
                <a:solidFill>
                  <a:schemeClr val="tx1"/>
                </a:solidFill>
                <a:latin typeface="+mn-lt"/>
                <a:ea typeface="+mn-ea"/>
                <a:cs typeface="+mn-cs"/>
              </a:rPr>
              <a:t>Hard soldering </a:t>
            </a:r>
            <a:r>
              <a:rPr lang="en-IN" sz="1200" kern="1200" baseline="0" dirty="0" smtClean="0">
                <a:solidFill>
                  <a:schemeClr val="tx1"/>
                </a:solidFill>
                <a:latin typeface="+mn-lt"/>
                <a:ea typeface="+mn-ea"/>
                <a:cs typeface="+mn-cs"/>
              </a:rPr>
              <a:t>employs solder which melts at higher temperatures ( 600 C to 900 C) is stronger than used in soft soldering. Hard solder is an alloy of </a:t>
            </a:r>
            <a:r>
              <a:rPr lang="en-IN" sz="1200" b="1" kern="1200" baseline="0" dirty="0" smtClean="0">
                <a:solidFill>
                  <a:schemeClr val="tx1"/>
                </a:solidFill>
                <a:latin typeface="+mn-lt"/>
                <a:ea typeface="+mn-ea"/>
                <a:cs typeface="+mn-cs"/>
              </a:rPr>
              <a:t>copper and zinc to which silver is added some times</a:t>
            </a:r>
            <a:r>
              <a:rPr lang="en-IN" sz="1200" kern="1200" baseline="0" dirty="0" smtClean="0">
                <a:solidFill>
                  <a:schemeClr val="tx1"/>
                </a:solidFill>
                <a:latin typeface="+mn-lt"/>
                <a:ea typeface="+mn-ea"/>
                <a:cs typeface="+mn-cs"/>
              </a:rPr>
              <a:t>. German silver, used as a hard solder for steel is an alloy of copper, zinc and nickel. </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Adhesion : ability of a material to stick to an unlike substance</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baseline="0" dirty="0" smtClean="0">
                <a:solidFill>
                  <a:schemeClr val="tx1"/>
                </a:solidFill>
                <a:latin typeface="+mn-lt"/>
                <a:ea typeface="+mn-ea"/>
                <a:cs typeface="+mn-cs"/>
              </a:rPr>
              <a:t>The principal difference is the use of a harder filler material commercially known as </a:t>
            </a:r>
            <a:r>
              <a:rPr lang="en-IN" sz="1200" b="1" kern="1200" baseline="0" dirty="0" err="1" smtClean="0">
                <a:solidFill>
                  <a:schemeClr val="tx1"/>
                </a:solidFill>
                <a:latin typeface="+mn-lt"/>
                <a:ea typeface="+mn-ea"/>
                <a:cs typeface="+mn-cs"/>
              </a:rPr>
              <a:t>spelter</a:t>
            </a:r>
            <a:r>
              <a:rPr lang="en-IN" sz="1200" b="1" kern="1200" baseline="0" dirty="0" smtClean="0">
                <a:solidFill>
                  <a:schemeClr val="tx1"/>
                </a:solidFill>
                <a:latin typeface="+mn-lt"/>
                <a:ea typeface="+mn-ea"/>
                <a:cs typeface="+mn-cs"/>
              </a:rPr>
              <a:t>. </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Filler metals used in this process may be divided into copper base alloys and silver base alloys. </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The </a:t>
            </a:r>
            <a:r>
              <a:rPr lang="en-IN" sz="1200" kern="1200" baseline="0" dirty="0" err="1" smtClean="0">
                <a:solidFill>
                  <a:schemeClr val="tx1"/>
                </a:solidFill>
                <a:latin typeface="+mn-lt"/>
                <a:ea typeface="+mn-ea"/>
                <a:cs typeface="+mn-cs"/>
              </a:rPr>
              <a:t>spelter</a:t>
            </a:r>
            <a:r>
              <a:rPr lang="en-IN" sz="1200" kern="1200" baseline="0" dirty="0" smtClean="0">
                <a:solidFill>
                  <a:schemeClr val="tx1"/>
                </a:solidFill>
                <a:latin typeface="+mn-lt"/>
                <a:ea typeface="+mn-ea"/>
                <a:cs typeface="+mn-cs"/>
              </a:rPr>
              <a:t> is usually an alloy of copper, zinc and tin. </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Both similar and dissimilar metals can be joined. </a:t>
            </a:r>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B215C7-52B8-4DE9-9F8F-F3255F0D5469}" type="slidenum">
              <a:rPr lang="en-US" smtClean="0"/>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 is carried out by heating the edges of workpiece to a suitable temperature and then fused together with or without the application of pressure. </a:t>
            </a:r>
          </a:p>
          <a:p>
            <a:r>
              <a:rPr lang="en-US" sz="1200" kern="1200" baseline="0" dirty="0" smtClean="0">
                <a:solidFill>
                  <a:schemeClr val="tx1"/>
                </a:solidFill>
                <a:latin typeface="+mn-lt"/>
                <a:ea typeface="+mn-ea"/>
                <a:cs typeface="+mn-cs"/>
              </a:rPr>
              <a:t>Filler metal is used to supply additional material to fill the gap . Welding can also be carried out without filler metal</a:t>
            </a:r>
          </a:p>
          <a:p>
            <a:endParaRPr lang="en-US"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0B215C7-52B8-4DE9-9F8F-F3255F0D5469}"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022C886-07CE-4769-9A3F-8D52791ABC88}" type="datetime1">
              <a:rPr lang="en-US" smtClean="0"/>
              <a:pPr/>
              <a:t>11/17/2018</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FC6612D-892A-4CCF-80D6-C223E750EBF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C433B-F379-4A1C-8022-99319C203F5C}" type="datetime1">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C6612D-892A-4CCF-80D6-C223E750EBF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6F586E-5CDB-4D63-BA64-23324CD74FE2}" type="datetime1">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C6612D-892A-4CCF-80D6-C223E750EBF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CA1BC2C-D7EC-4CC1-9AD5-E21A7C26F884}" type="datetime1">
              <a:rPr lang="en-US" smtClean="0"/>
              <a:pPr/>
              <a:t>11/17/2018</a:t>
            </a:fld>
            <a:endParaRPr lang="en-US" dirty="0"/>
          </a:p>
        </p:txBody>
      </p:sp>
      <p:sp>
        <p:nvSpPr>
          <p:cNvPr id="9" name="Slide Number Placeholder 8"/>
          <p:cNvSpPr>
            <a:spLocks noGrp="1"/>
          </p:cNvSpPr>
          <p:nvPr>
            <p:ph type="sldNum" sz="quarter" idx="15"/>
          </p:nvPr>
        </p:nvSpPr>
        <p:spPr/>
        <p:txBody>
          <a:bodyPr rtlCol="0"/>
          <a:lstStyle/>
          <a:p>
            <a:fld id="{1FC6612D-892A-4CCF-80D6-C223E750EBFE}"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D97CE42-9BF6-46BF-BEAE-B71DF962A94A}" type="datetime1">
              <a:rPr lang="en-US" smtClean="0"/>
              <a:pPr/>
              <a:t>11/17/2018</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1FC6612D-892A-4CCF-80D6-C223E750EB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563785-BAD7-435F-A367-BDF3DEE3C293}" type="datetime1">
              <a:rPr lang="en-US" smtClean="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C6612D-892A-4CCF-80D6-C223E750EBFE}"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7151F5-2925-4525-8E44-CE396CFD241E}" type="datetime1">
              <a:rPr lang="en-US" smtClean="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C6612D-892A-4CCF-80D6-C223E750EBFE}"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F638ED2-7E5D-4F7D-9811-85CE43120E72}" type="datetime1">
              <a:rPr lang="en-US" smtClean="0"/>
              <a:pPr/>
              <a:t>11/17/2018</a:t>
            </a:fld>
            <a:endParaRPr lang="en-US" dirty="0"/>
          </a:p>
        </p:txBody>
      </p:sp>
      <p:sp>
        <p:nvSpPr>
          <p:cNvPr id="7" name="Slide Number Placeholder 6"/>
          <p:cNvSpPr>
            <a:spLocks noGrp="1"/>
          </p:cNvSpPr>
          <p:nvPr>
            <p:ph type="sldNum" sz="quarter" idx="11"/>
          </p:nvPr>
        </p:nvSpPr>
        <p:spPr/>
        <p:txBody>
          <a:bodyPr rtlCol="0"/>
          <a:lstStyle/>
          <a:p>
            <a:fld id="{1FC6612D-892A-4CCF-80D6-C223E750EBFE}"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E7D75-E955-4224-8096-BAAC516F04C6}" type="datetime1">
              <a:rPr lang="en-US" smtClean="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C6612D-892A-4CCF-80D6-C223E750EB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C5AEC32-81DC-425E-9B8B-9A29EAE6822D}" type="datetime1">
              <a:rPr lang="en-US" smtClean="0"/>
              <a:pPr/>
              <a:t>11/17/2018</a:t>
            </a:fld>
            <a:endParaRPr lang="en-US" dirty="0"/>
          </a:p>
        </p:txBody>
      </p:sp>
      <p:sp>
        <p:nvSpPr>
          <p:cNvPr id="22" name="Slide Number Placeholder 21"/>
          <p:cNvSpPr>
            <a:spLocks noGrp="1"/>
          </p:cNvSpPr>
          <p:nvPr>
            <p:ph type="sldNum" sz="quarter" idx="15"/>
          </p:nvPr>
        </p:nvSpPr>
        <p:spPr/>
        <p:txBody>
          <a:bodyPr rtlCol="0"/>
          <a:lstStyle/>
          <a:p>
            <a:fld id="{1FC6612D-892A-4CCF-80D6-C223E750EBFE}"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A2A0969-76A1-46EF-A223-DA3F820A3423}" type="datetime1">
              <a:rPr lang="en-US" smtClean="0"/>
              <a:pPr/>
              <a:t>11/17/2018</a:t>
            </a:fld>
            <a:endParaRPr lang="en-US" dirty="0"/>
          </a:p>
        </p:txBody>
      </p:sp>
      <p:sp>
        <p:nvSpPr>
          <p:cNvPr id="18" name="Slide Number Placeholder 17"/>
          <p:cNvSpPr>
            <a:spLocks noGrp="1"/>
          </p:cNvSpPr>
          <p:nvPr>
            <p:ph type="sldNum" sz="quarter" idx="11"/>
          </p:nvPr>
        </p:nvSpPr>
        <p:spPr/>
        <p:txBody>
          <a:bodyPr rtlCol="0"/>
          <a:lstStyle/>
          <a:p>
            <a:fld id="{1FC6612D-892A-4CCF-80D6-C223E750EBFE}"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0F45C5-FB37-48A9-9D3C-02A5DDAB7A32}" type="datetime1">
              <a:rPr lang="en-US" smtClean="0"/>
              <a:pPr/>
              <a:t>11/17/2018</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599960" y="6309384"/>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572528" y="6328434"/>
            <a:ext cx="609600" cy="521208"/>
          </a:xfrm>
          <a:prstGeom prst="rect">
            <a:avLst/>
          </a:prstGeom>
        </p:spPr>
        <p:txBody>
          <a:bodyPr vert="horz" anchor="ctr"/>
          <a:lstStyle>
            <a:lvl1pPr algn="ctr" eaLnBrk="1" latinLnBrk="0" hangingPunct="1">
              <a:defRPr kumimoji="0" sz="1400" b="1">
                <a:solidFill>
                  <a:srgbClr val="FFFFFF"/>
                </a:solidFill>
              </a:defRPr>
            </a:lvl1pPr>
          </a:lstStyle>
          <a:p>
            <a:fld id="{1FC6612D-892A-4CCF-80D6-C223E750EBF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Types of Joint</a:t>
            </a:r>
            <a:endParaRPr lang="en-US" dirty="0"/>
          </a:p>
        </p:txBody>
      </p:sp>
      <p:sp>
        <p:nvSpPr>
          <p:cNvPr id="3" name="Content Placeholder 2"/>
          <p:cNvSpPr>
            <a:spLocks noGrp="1"/>
          </p:cNvSpPr>
          <p:nvPr>
            <p:ph idx="1"/>
          </p:nvPr>
        </p:nvSpPr>
        <p:spPr/>
        <p:txBody>
          <a:bodyPr/>
          <a:lstStyle/>
          <a:p>
            <a:pPr algn="just">
              <a:buFont typeface="Courier New" pitchFamily="49" charset="0"/>
              <a:buChar char="o"/>
            </a:pPr>
            <a:r>
              <a:rPr lang="en-US" dirty="0"/>
              <a:t>Some products cannot be manufactured as a single </a:t>
            </a:r>
            <a:r>
              <a:rPr lang="en-US" dirty="0" smtClean="0"/>
              <a:t>piece, in such cases metal fabrication is done which involves joining of two metals together.</a:t>
            </a:r>
          </a:p>
          <a:p>
            <a:pPr algn="just">
              <a:buFont typeface="Courier New" pitchFamily="49" charset="0"/>
              <a:buChar char="o"/>
            </a:pPr>
            <a:r>
              <a:rPr lang="en-US" dirty="0" smtClean="0"/>
              <a:t>Based </a:t>
            </a:r>
            <a:r>
              <a:rPr lang="en-US" dirty="0"/>
              <a:t>on the type of joint produced joining processes can be classified as </a:t>
            </a:r>
          </a:p>
          <a:p>
            <a:pPr lvl="0" algn="just"/>
            <a:r>
              <a:rPr lang="en-US" dirty="0"/>
              <a:t>Temporary Joint.</a:t>
            </a:r>
          </a:p>
          <a:p>
            <a:pPr lvl="0" algn="just"/>
            <a:r>
              <a:rPr lang="en-US" dirty="0"/>
              <a:t>Permanent Joint.</a:t>
            </a:r>
          </a:p>
        </p:txBody>
      </p:sp>
    </p:spTree>
    <p:extLst>
      <p:ext uri="{BB962C8B-B14F-4D97-AF65-F5344CB8AC3E}">
        <p14:creationId xmlns:p14="http://schemas.microsoft.com/office/powerpoint/2010/main" xmlns="" val="152584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533400" y="685800"/>
            <a:ext cx="5038732" cy="461665"/>
          </a:xfrm>
          <a:prstGeom prst="rect">
            <a:avLst/>
          </a:prstGeom>
          <a:noFill/>
        </p:spPr>
        <p:txBody>
          <a:bodyPr wrap="square" rtlCol="0">
            <a:spAutoFit/>
          </a:bodyPr>
          <a:lstStyle/>
          <a:p>
            <a:r>
              <a:rPr lang="en-IN" sz="2400" b="1" dirty="0" smtClean="0"/>
              <a:t>Classification of Fluxes</a:t>
            </a:r>
            <a:endParaRPr lang="en-IN" sz="2400" b="1" dirty="0"/>
          </a:p>
        </p:txBody>
      </p:sp>
      <p:sp>
        <p:nvSpPr>
          <p:cNvPr id="4" name="TextBox 3"/>
          <p:cNvSpPr txBox="1"/>
          <p:nvPr/>
        </p:nvSpPr>
        <p:spPr>
          <a:xfrm>
            <a:off x="762000" y="1371600"/>
            <a:ext cx="4495800" cy="461665"/>
          </a:xfrm>
          <a:prstGeom prst="rect">
            <a:avLst/>
          </a:prstGeom>
          <a:noFill/>
        </p:spPr>
        <p:txBody>
          <a:bodyPr wrap="square" rtlCol="0">
            <a:spAutoFit/>
          </a:bodyPr>
          <a:lstStyle/>
          <a:p>
            <a:r>
              <a:rPr lang="en-IN" sz="2400" b="1" dirty="0" smtClean="0"/>
              <a:t>Types of Fluxes </a:t>
            </a:r>
            <a:endParaRPr lang="en-IN" sz="2400" b="1" dirty="0"/>
          </a:p>
        </p:txBody>
      </p:sp>
      <p:sp>
        <p:nvSpPr>
          <p:cNvPr id="5" name="TextBox 4"/>
          <p:cNvSpPr txBox="1"/>
          <p:nvPr/>
        </p:nvSpPr>
        <p:spPr>
          <a:xfrm>
            <a:off x="1066800" y="1981200"/>
            <a:ext cx="5105400" cy="369332"/>
          </a:xfrm>
          <a:prstGeom prst="rect">
            <a:avLst/>
          </a:prstGeom>
          <a:noFill/>
        </p:spPr>
        <p:txBody>
          <a:bodyPr wrap="square" rtlCol="0">
            <a:spAutoFit/>
          </a:bodyPr>
          <a:lstStyle/>
          <a:p>
            <a:r>
              <a:rPr lang="en-IN" b="1" dirty="0" smtClean="0"/>
              <a:t>Organic Fluxes </a:t>
            </a:r>
            <a:endParaRPr lang="en-IN" b="1" dirty="0"/>
          </a:p>
        </p:txBody>
      </p:sp>
      <p:sp>
        <p:nvSpPr>
          <p:cNvPr id="6" name="TextBox 5"/>
          <p:cNvSpPr txBox="1"/>
          <p:nvPr/>
        </p:nvSpPr>
        <p:spPr>
          <a:xfrm>
            <a:off x="1066800" y="3581400"/>
            <a:ext cx="5105400" cy="369332"/>
          </a:xfrm>
          <a:prstGeom prst="rect">
            <a:avLst/>
          </a:prstGeom>
          <a:noFill/>
        </p:spPr>
        <p:txBody>
          <a:bodyPr wrap="square" rtlCol="0">
            <a:spAutoFit/>
          </a:bodyPr>
          <a:lstStyle/>
          <a:p>
            <a:r>
              <a:rPr lang="en-IN" b="1" dirty="0" smtClean="0"/>
              <a:t>Inorganic Fluxes </a:t>
            </a:r>
            <a:endParaRPr lang="en-IN" b="1" dirty="0"/>
          </a:p>
        </p:txBody>
      </p:sp>
      <p:sp>
        <p:nvSpPr>
          <p:cNvPr id="7" name="TextBox 6"/>
          <p:cNvSpPr txBox="1"/>
          <p:nvPr/>
        </p:nvSpPr>
        <p:spPr>
          <a:xfrm>
            <a:off x="1066800" y="4572000"/>
            <a:ext cx="5105400" cy="369332"/>
          </a:xfrm>
          <a:prstGeom prst="rect">
            <a:avLst/>
          </a:prstGeom>
          <a:noFill/>
        </p:spPr>
        <p:txBody>
          <a:bodyPr wrap="square" rtlCol="0">
            <a:spAutoFit/>
          </a:bodyPr>
          <a:lstStyle/>
          <a:p>
            <a:r>
              <a:rPr lang="en-IN" b="1" dirty="0" smtClean="0"/>
              <a:t>Non Corrosive Fluxes </a:t>
            </a:r>
            <a:endParaRPr lang="en-IN" b="1" dirty="0"/>
          </a:p>
        </p:txBody>
      </p:sp>
      <p:sp>
        <p:nvSpPr>
          <p:cNvPr id="8" name="TextBox 7"/>
          <p:cNvSpPr txBox="1"/>
          <p:nvPr/>
        </p:nvSpPr>
        <p:spPr>
          <a:xfrm>
            <a:off x="1295400" y="2438400"/>
            <a:ext cx="7467600" cy="646331"/>
          </a:xfrm>
          <a:prstGeom prst="rect">
            <a:avLst/>
          </a:prstGeom>
          <a:noFill/>
        </p:spPr>
        <p:txBody>
          <a:bodyPr wrap="square" rtlCol="0">
            <a:spAutoFit/>
          </a:bodyPr>
          <a:lstStyle/>
          <a:p>
            <a:r>
              <a:rPr lang="en-IN" dirty="0" smtClean="0"/>
              <a:t>Chemically unstable at higher temperature  but non corrosive at room temperature </a:t>
            </a:r>
            <a:endParaRPr lang="en-IN" dirty="0"/>
          </a:p>
        </p:txBody>
      </p:sp>
      <p:sp>
        <p:nvSpPr>
          <p:cNvPr id="9" name="TextBox 8"/>
          <p:cNvSpPr txBox="1"/>
          <p:nvPr/>
        </p:nvSpPr>
        <p:spPr>
          <a:xfrm>
            <a:off x="1295400" y="3124200"/>
            <a:ext cx="7467600" cy="369332"/>
          </a:xfrm>
          <a:prstGeom prst="rect">
            <a:avLst/>
          </a:prstGeom>
          <a:noFill/>
        </p:spPr>
        <p:txBody>
          <a:bodyPr wrap="square" rtlCol="0">
            <a:spAutoFit/>
          </a:bodyPr>
          <a:lstStyle/>
          <a:p>
            <a:r>
              <a:rPr lang="en-IN" dirty="0" smtClean="0"/>
              <a:t>Lactic acid, Benzoic acid, </a:t>
            </a:r>
            <a:r>
              <a:rPr lang="en-IN" dirty="0" err="1" smtClean="0"/>
              <a:t>Stearic</a:t>
            </a:r>
            <a:r>
              <a:rPr lang="en-IN" dirty="0" smtClean="0"/>
              <a:t> acid are used as flux </a:t>
            </a:r>
            <a:endParaRPr lang="en-IN" dirty="0"/>
          </a:p>
        </p:txBody>
      </p:sp>
      <p:sp>
        <p:nvSpPr>
          <p:cNvPr id="10" name="TextBox 9"/>
          <p:cNvSpPr txBox="1"/>
          <p:nvPr/>
        </p:nvSpPr>
        <p:spPr>
          <a:xfrm>
            <a:off x="1295400" y="4038600"/>
            <a:ext cx="7467600" cy="646331"/>
          </a:xfrm>
          <a:prstGeom prst="rect">
            <a:avLst/>
          </a:prstGeom>
          <a:noFill/>
        </p:spPr>
        <p:txBody>
          <a:bodyPr wrap="square" rtlCol="0">
            <a:spAutoFit/>
          </a:bodyPr>
          <a:lstStyle/>
          <a:p>
            <a:r>
              <a:rPr lang="en-IN" dirty="0" smtClean="0"/>
              <a:t>Inorganic flux consists of mixture of zinc chloride and ammonia chloride </a:t>
            </a:r>
            <a:endParaRPr lang="en-IN" dirty="0"/>
          </a:p>
        </p:txBody>
      </p:sp>
      <p:sp>
        <p:nvSpPr>
          <p:cNvPr id="11" name="TextBox 10"/>
          <p:cNvSpPr txBox="1"/>
          <p:nvPr/>
        </p:nvSpPr>
        <p:spPr>
          <a:xfrm>
            <a:off x="1371600" y="5181600"/>
            <a:ext cx="7467600" cy="369332"/>
          </a:xfrm>
          <a:prstGeom prst="rect">
            <a:avLst/>
          </a:prstGeom>
          <a:noFill/>
        </p:spPr>
        <p:txBody>
          <a:bodyPr wrap="square" rtlCol="0">
            <a:spAutoFit/>
          </a:bodyPr>
          <a:lstStyle/>
          <a:p>
            <a:r>
              <a:rPr lang="en-IN" dirty="0" smtClean="0"/>
              <a:t>Rosin fluxes which are non corrosive type fluxes </a:t>
            </a:r>
            <a:endParaRPr lang="en-IN" dirty="0"/>
          </a:p>
        </p:txBody>
      </p:sp>
      <p:sp>
        <p:nvSpPr>
          <p:cNvPr id="12" name="TextBox 11"/>
          <p:cNvSpPr txBox="1"/>
          <p:nvPr/>
        </p:nvSpPr>
        <p:spPr>
          <a:xfrm>
            <a:off x="1371600" y="5638800"/>
            <a:ext cx="7467600" cy="369332"/>
          </a:xfrm>
          <a:prstGeom prst="rect">
            <a:avLst/>
          </a:prstGeom>
          <a:noFill/>
        </p:spPr>
        <p:txBody>
          <a:bodyPr wrap="square" rtlCol="0">
            <a:spAutoFit/>
          </a:bodyPr>
          <a:lstStyle/>
          <a:p>
            <a:r>
              <a:rPr lang="en-IN" dirty="0" smtClean="0"/>
              <a:t>Rosin is a derivates of pipe trees gum. It is highly electric conductive in nature </a:t>
            </a:r>
            <a:endParaRPr lang="en-IN" dirty="0"/>
          </a:p>
        </p:txBody>
      </p:sp>
      <p:pic>
        <p:nvPicPr>
          <p:cNvPr id="9218" name="Picture 2" descr="http://i.pictr.com/luh3eupmt8.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0" y="0"/>
            <a:ext cx="3048000" cy="20861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Soldering</a:t>
            </a:r>
            <a:endParaRPr lang="en-US" dirty="0"/>
          </a:p>
        </p:txBody>
      </p:sp>
      <p:sp>
        <p:nvSpPr>
          <p:cNvPr id="3" name="Content Placeholder 2"/>
          <p:cNvSpPr>
            <a:spLocks noGrp="1"/>
          </p:cNvSpPr>
          <p:nvPr>
            <p:ph idx="1"/>
          </p:nvPr>
        </p:nvSpPr>
        <p:spPr/>
        <p:txBody>
          <a:bodyPr/>
          <a:lstStyle/>
          <a:p>
            <a:r>
              <a:rPr lang="en-US" dirty="0" smtClean="0"/>
              <a:t>Low cost and easy to use</a:t>
            </a:r>
          </a:p>
          <a:p>
            <a:r>
              <a:rPr lang="en-US" dirty="0" smtClean="0"/>
              <a:t>Soldered joints are easy to repair and rework.</a:t>
            </a:r>
          </a:p>
          <a:p>
            <a:r>
              <a:rPr lang="en-US" dirty="0" smtClean="0"/>
              <a:t>The soldered joint can last for a long time</a:t>
            </a:r>
          </a:p>
          <a:p>
            <a:r>
              <a:rPr lang="en-US" dirty="0" smtClean="0"/>
              <a:t>Leak proof joints can be produced</a:t>
            </a:r>
          </a:p>
          <a:p>
            <a:r>
              <a:rPr lang="en-US" dirty="0" smtClean="0"/>
              <a:t>Low energy is required.</a:t>
            </a:r>
            <a:endParaRPr lang="en-US" dirty="0"/>
          </a:p>
        </p:txBody>
      </p:sp>
    </p:spTree>
    <p:extLst>
      <p:ext uri="{BB962C8B-B14F-4D97-AF65-F5344CB8AC3E}">
        <p14:creationId xmlns="" xmlns:p14="http://schemas.microsoft.com/office/powerpoint/2010/main" val="70297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Soldering</a:t>
            </a:r>
          </a:p>
        </p:txBody>
      </p:sp>
      <p:sp>
        <p:nvSpPr>
          <p:cNvPr id="3" name="Content Placeholder 2"/>
          <p:cNvSpPr>
            <a:spLocks noGrp="1"/>
          </p:cNvSpPr>
          <p:nvPr>
            <p:ph idx="1"/>
          </p:nvPr>
        </p:nvSpPr>
        <p:spPr/>
        <p:txBody>
          <a:bodyPr/>
          <a:lstStyle/>
          <a:p>
            <a:r>
              <a:rPr lang="en-US" dirty="0" smtClean="0"/>
              <a:t>The strength of soldered joints is low.</a:t>
            </a:r>
          </a:p>
          <a:p>
            <a:r>
              <a:rPr lang="en-US" dirty="0" smtClean="0"/>
              <a:t>Cannot be used for high temperature applications</a:t>
            </a:r>
          </a:p>
          <a:p>
            <a:r>
              <a:rPr lang="en-US" dirty="0" smtClean="0"/>
              <a:t>Skilled and trained person is required</a:t>
            </a:r>
            <a:endParaRPr lang="en-US" dirty="0"/>
          </a:p>
        </p:txBody>
      </p:sp>
    </p:spTree>
    <p:extLst>
      <p:ext uri="{BB962C8B-B14F-4D97-AF65-F5344CB8AC3E}">
        <p14:creationId xmlns="" xmlns:p14="http://schemas.microsoft.com/office/powerpoint/2010/main" val="3090944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extBox 2"/>
          <p:cNvSpPr txBox="1"/>
          <p:nvPr/>
        </p:nvSpPr>
        <p:spPr>
          <a:xfrm>
            <a:off x="533400" y="457200"/>
            <a:ext cx="2971800" cy="461665"/>
          </a:xfrm>
          <a:prstGeom prst="rect">
            <a:avLst/>
          </a:prstGeom>
          <a:noFill/>
        </p:spPr>
        <p:txBody>
          <a:bodyPr wrap="square" rtlCol="0">
            <a:spAutoFit/>
          </a:bodyPr>
          <a:lstStyle/>
          <a:p>
            <a:r>
              <a:rPr lang="en-IN" sz="2400" b="1" dirty="0" smtClean="0"/>
              <a:t>Brazing</a:t>
            </a:r>
            <a:endParaRPr lang="en-IN" sz="2400" b="1" dirty="0"/>
          </a:p>
        </p:txBody>
      </p:sp>
      <p:sp>
        <p:nvSpPr>
          <p:cNvPr id="4" name="TextBox 3"/>
          <p:cNvSpPr txBox="1"/>
          <p:nvPr/>
        </p:nvSpPr>
        <p:spPr>
          <a:xfrm>
            <a:off x="285720" y="838200"/>
            <a:ext cx="8858280" cy="707886"/>
          </a:xfrm>
          <a:prstGeom prst="rect">
            <a:avLst/>
          </a:prstGeom>
          <a:noFill/>
        </p:spPr>
        <p:txBody>
          <a:bodyPr wrap="square" rtlCol="0">
            <a:spAutoFit/>
          </a:bodyPr>
          <a:lstStyle/>
          <a:p>
            <a:r>
              <a:rPr lang="en-IN" sz="2000" dirty="0" smtClean="0"/>
              <a:t>Brazing is a joining process in which two similar or dissimilar metals joined by a special filler metal whose melting temperature is above 450 ˚C</a:t>
            </a:r>
            <a:endParaRPr lang="en-IN" sz="2000" dirty="0"/>
          </a:p>
        </p:txBody>
      </p:sp>
      <p:sp>
        <p:nvSpPr>
          <p:cNvPr id="5" name="TextBox 4"/>
          <p:cNvSpPr txBox="1"/>
          <p:nvPr/>
        </p:nvSpPr>
        <p:spPr>
          <a:xfrm>
            <a:off x="428596" y="3500438"/>
            <a:ext cx="8001056" cy="707886"/>
          </a:xfrm>
          <a:prstGeom prst="rect">
            <a:avLst/>
          </a:prstGeom>
          <a:noFill/>
        </p:spPr>
        <p:txBody>
          <a:bodyPr wrap="square" rtlCol="0">
            <a:spAutoFit/>
          </a:bodyPr>
          <a:lstStyle/>
          <a:p>
            <a:r>
              <a:rPr lang="en-IN" sz="2000" b="1" dirty="0" smtClean="0"/>
              <a:t>Aluminium – Silicon </a:t>
            </a:r>
            <a:r>
              <a:rPr lang="en-IN" sz="2000" dirty="0" smtClean="0"/>
              <a:t>alloy are generally used for brazing alloys – with melting point </a:t>
            </a:r>
            <a:r>
              <a:rPr lang="en-IN" sz="2000" b="1" dirty="0" smtClean="0"/>
              <a:t>550 ˚C – 780 ˚C</a:t>
            </a:r>
          </a:p>
        </p:txBody>
      </p:sp>
      <p:sp>
        <p:nvSpPr>
          <p:cNvPr id="6" name="TextBox 5"/>
          <p:cNvSpPr txBox="1"/>
          <p:nvPr/>
        </p:nvSpPr>
        <p:spPr>
          <a:xfrm>
            <a:off x="428596" y="3000372"/>
            <a:ext cx="6181740" cy="400110"/>
          </a:xfrm>
          <a:prstGeom prst="rect">
            <a:avLst/>
          </a:prstGeom>
          <a:noFill/>
        </p:spPr>
        <p:txBody>
          <a:bodyPr wrap="square" rtlCol="0">
            <a:spAutoFit/>
          </a:bodyPr>
          <a:lstStyle/>
          <a:p>
            <a:r>
              <a:rPr lang="en-IN" sz="2000" b="1" dirty="0" smtClean="0">
                <a:solidFill>
                  <a:srgbClr val="FF0000"/>
                </a:solidFill>
              </a:rPr>
              <a:t>Filler metals in brazing </a:t>
            </a:r>
            <a:endParaRPr lang="en-IN" sz="2000" b="1" dirty="0">
              <a:solidFill>
                <a:srgbClr val="FF0000"/>
              </a:solidFill>
            </a:endParaRPr>
          </a:p>
        </p:txBody>
      </p:sp>
      <p:sp>
        <p:nvSpPr>
          <p:cNvPr id="7" name="TextBox 6"/>
          <p:cNvSpPr txBox="1"/>
          <p:nvPr/>
        </p:nvSpPr>
        <p:spPr>
          <a:xfrm>
            <a:off x="457200" y="1524000"/>
            <a:ext cx="3733800" cy="400110"/>
          </a:xfrm>
          <a:prstGeom prst="rect">
            <a:avLst/>
          </a:prstGeom>
          <a:noFill/>
        </p:spPr>
        <p:txBody>
          <a:bodyPr wrap="square" rtlCol="0">
            <a:spAutoFit/>
          </a:bodyPr>
          <a:lstStyle/>
          <a:p>
            <a:r>
              <a:rPr lang="en-IN" sz="2000" b="1" dirty="0" smtClean="0"/>
              <a:t>Components in brazing </a:t>
            </a:r>
            <a:endParaRPr lang="en-IN" sz="2000" b="1" dirty="0"/>
          </a:p>
        </p:txBody>
      </p:sp>
      <p:sp>
        <p:nvSpPr>
          <p:cNvPr id="8" name="TextBox 7"/>
          <p:cNvSpPr txBox="1"/>
          <p:nvPr/>
        </p:nvSpPr>
        <p:spPr>
          <a:xfrm>
            <a:off x="1143000" y="1905000"/>
            <a:ext cx="5334000" cy="1015663"/>
          </a:xfrm>
          <a:prstGeom prst="rect">
            <a:avLst/>
          </a:prstGeom>
          <a:noFill/>
        </p:spPr>
        <p:txBody>
          <a:bodyPr wrap="square" rtlCol="0">
            <a:spAutoFit/>
          </a:bodyPr>
          <a:lstStyle/>
          <a:p>
            <a:pPr marL="269875" indent="-269875">
              <a:buFont typeface="Wingdings" pitchFamily="2" charset="2"/>
              <a:buChar char="§"/>
            </a:pPr>
            <a:r>
              <a:rPr lang="en-IN" sz="2000" dirty="0" smtClean="0"/>
              <a:t>Filler Metal (</a:t>
            </a:r>
            <a:r>
              <a:rPr lang="en-IN" sz="2000" dirty="0" err="1" smtClean="0"/>
              <a:t>spelter</a:t>
            </a:r>
            <a:r>
              <a:rPr lang="en-IN" sz="2000" dirty="0" smtClean="0"/>
              <a:t>)</a:t>
            </a:r>
          </a:p>
          <a:p>
            <a:pPr marL="269875" indent="-269875">
              <a:buFont typeface="Wingdings" pitchFamily="2" charset="2"/>
              <a:buChar char="§"/>
            </a:pPr>
            <a:r>
              <a:rPr lang="en-IN" sz="2000" dirty="0" smtClean="0"/>
              <a:t>Flux </a:t>
            </a:r>
          </a:p>
          <a:p>
            <a:pPr marL="269875" indent="-269875">
              <a:buFont typeface="Wingdings" pitchFamily="2" charset="2"/>
              <a:buChar char="§"/>
            </a:pPr>
            <a:r>
              <a:rPr lang="en-IN" sz="2000" dirty="0" smtClean="0"/>
              <a:t>Brazing Torch </a:t>
            </a:r>
          </a:p>
        </p:txBody>
      </p:sp>
      <p:sp>
        <p:nvSpPr>
          <p:cNvPr id="13" name="TextBox 12"/>
          <p:cNvSpPr txBox="1"/>
          <p:nvPr/>
        </p:nvSpPr>
        <p:spPr>
          <a:xfrm>
            <a:off x="285720" y="4786322"/>
            <a:ext cx="8501090" cy="400110"/>
          </a:xfrm>
          <a:prstGeom prst="rect">
            <a:avLst/>
          </a:prstGeom>
          <a:noFill/>
        </p:spPr>
        <p:txBody>
          <a:bodyPr wrap="square" rtlCol="0">
            <a:spAutoFit/>
          </a:bodyPr>
          <a:lstStyle/>
          <a:p>
            <a:r>
              <a:rPr lang="en-IN" sz="2000" b="1" dirty="0" smtClean="0"/>
              <a:t>Magnesium filler </a:t>
            </a:r>
            <a:r>
              <a:rPr lang="en-IN" sz="2000" dirty="0" smtClean="0"/>
              <a:t>metals used for brazing </a:t>
            </a:r>
            <a:r>
              <a:rPr lang="en-IN" sz="2000" b="1" dirty="0" smtClean="0"/>
              <a:t>magnesium alloys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C6612D-892A-4CCF-80D6-C223E750EBFE}" type="slidenum">
              <a:rPr lang="en-US" smtClean="0"/>
              <a:pPr/>
              <a:t>14</a:t>
            </a:fld>
            <a:endParaRPr lang="en-US" dirty="0"/>
          </a:p>
        </p:txBody>
      </p:sp>
      <p:sp>
        <p:nvSpPr>
          <p:cNvPr id="3" name="TextBox 2"/>
          <p:cNvSpPr txBox="1"/>
          <p:nvPr/>
        </p:nvSpPr>
        <p:spPr>
          <a:xfrm>
            <a:off x="357158" y="571480"/>
            <a:ext cx="8358246" cy="1015663"/>
          </a:xfrm>
          <a:prstGeom prst="rect">
            <a:avLst/>
          </a:prstGeom>
          <a:noFill/>
        </p:spPr>
        <p:txBody>
          <a:bodyPr wrap="square" rtlCol="0">
            <a:spAutoFit/>
          </a:bodyPr>
          <a:lstStyle/>
          <a:p>
            <a:r>
              <a:rPr lang="en-IN" sz="2000" b="1" dirty="0" smtClean="0"/>
              <a:t>Copper and copper zinc alloys </a:t>
            </a:r>
            <a:r>
              <a:rPr lang="en-IN" sz="2000" dirty="0" smtClean="0"/>
              <a:t>and copper  tin alloys, melting range is </a:t>
            </a:r>
            <a:r>
              <a:rPr lang="en-IN" sz="2000" b="1" dirty="0" smtClean="0"/>
              <a:t>850 ˚C to 950 ˚C</a:t>
            </a:r>
            <a:r>
              <a:rPr lang="en-IN" sz="2000" dirty="0" smtClean="0"/>
              <a:t> are used for brazing </a:t>
            </a:r>
            <a:r>
              <a:rPr lang="en-IN" sz="2000" b="1" dirty="0" smtClean="0"/>
              <a:t>ferrous alloy, Nickel and copper – nickel alloys</a:t>
            </a:r>
          </a:p>
        </p:txBody>
      </p:sp>
      <p:sp>
        <p:nvSpPr>
          <p:cNvPr id="4" name="TextBox 3"/>
          <p:cNvSpPr txBox="1"/>
          <p:nvPr/>
        </p:nvSpPr>
        <p:spPr>
          <a:xfrm>
            <a:off x="357158" y="3214686"/>
            <a:ext cx="8358246" cy="707886"/>
          </a:xfrm>
          <a:prstGeom prst="rect">
            <a:avLst/>
          </a:prstGeom>
          <a:noFill/>
        </p:spPr>
        <p:txBody>
          <a:bodyPr wrap="square" rtlCol="0">
            <a:spAutoFit/>
          </a:bodyPr>
          <a:lstStyle/>
          <a:p>
            <a:r>
              <a:rPr lang="en-IN" sz="2000" b="1" dirty="0" smtClean="0"/>
              <a:t>Copper – Phosphorus alloys</a:t>
            </a:r>
            <a:r>
              <a:rPr lang="en-IN" sz="2000" dirty="0" smtClean="0"/>
              <a:t> are used for brazing copper and its alloys. Melting temperature </a:t>
            </a:r>
            <a:r>
              <a:rPr lang="en-IN" sz="2000" b="1" dirty="0" smtClean="0"/>
              <a:t>700 ˚C – 750 ˚C</a:t>
            </a:r>
          </a:p>
        </p:txBody>
      </p:sp>
      <p:sp>
        <p:nvSpPr>
          <p:cNvPr id="5" name="TextBox 4"/>
          <p:cNvSpPr txBox="1"/>
          <p:nvPr/>
        </p:nvSpPr>
        <p:spPr>
          <a:xfrm>
            <a:off x="500034" y="1928802"/>
            <a:ext cx="7858148" cy="707886"/>
          </a:xfrm>
          <a:prstGeom prst="rect">
            <a:avLst/>
          </a:prstGeom>
          <a:noFill/>
        </p:spPr>
        <p:txBody>
          <a:bodyPr wrap="square" rtlCol="0">
            <a:spAutoFit/>
          </a:bodyPr>
          <a:lstStyle/>
          <a:p>
            <a:r>
              <a:rPr lang="en-IN" sz="2000" b="1" dirty="0" smtClean="0"/>
              <a:t>Nickel filler alloys </a:t>
            </a:r>
            <a:r>
              <a:rPr lang="en-IN" sz="2000" dirty="0" smtClean="0"/>
              <a:t>are used for brazing </a:t>
            </a:r>
            <a:r>
              <a:rPr lang="en-IN" sz="2000" b="1" dirty="0" smtClean="0"/>
              <a:t>Ni and Cobalt – base alloys</a:t>
            </a:r>
            <a:r>
              <a:rPr lang="en-IN" sz="2000" dirty="0" smtClean="0"/>
              <a:t>. Nickel braze joints can stand </a:t>
            </a:r>
            <a:r>
              <a:rPr lang="en-IN" sz="2000" b="1" dirty="0" smtClean="0"/>
              <a:t>over 980 ˚C </a:t>
            </a:r>
          </a:p>
        </p:txBody>
      </p:sp>
      <p:sp>
        <p:nvSpPr>
          <p:cNvPr id="6" name="TextBox 5"/>
          <p:cNvSpPr txBox="1"/>
          <p:nvPr/>
        </p:nvSpPr>
        <p:spPr>
          <a:xfrm>
            <a:off x="480986" y="4652978"/>
            <a:ext cx="3200400" cy="400110"/>
          </a:xfrm>
          <a:prstGeom prst="rect">
            <a:avLst/>
          </a:prstGeom>
          <a:noFill/>
        </p:spPr>
        <p:txBody>
          <a:bodyPr wrap="square" rtlCol="0">
            <a:spAutoFit/>
          </a:bodyPr>
          <a:lstStyle/>
          <a:p>
            <a:r>
              <a:rPr lang="en-IN" sz="2000" b="1" dirty="0" smtClean="0">
                <a:solidFill>
                  <a:srgbClr val="FF0000"/>
                </a:solidFill>
              </a:rPr>
              <a:t>Flux</a:t>
            </a:r>
            <a:r>
              <a:rPr lang="en-IN" sz="2000" b="1" dirty="0" smtClean="0"/>
              <a:t> </a:t>
            </a:r>
            <a:endParaRPr lang="en-IN" sz="2000" b="1" dirty="0"/>
          </a:p>
        </p:txBody>
      </p:sp>
      <p:sp>
        <p:nvSpPr>
          <p:cNvPr id="7" name="TextBox 6"/>
          <p:cNvSpPr txBox="1"/>
          <p:nvPr/>
        </p:nvSpPr>
        <p:spPr>
          <a:xfrm>
            <a:off x="785786" y="4957778"/>
            <a:ext cx="7872442" cy="400110"/>
          </a:xfrm>
          <a:prstGeom prst="rect">
            <a:avLst/>
          </a:prstGeom>
          <a:noFill/>
        </p:spPr>
        <p:txBody>
          <a:bodyPr wrap="square" rtlCol="0">
            <a:spAutoFit/>
          </a:bodyPr>
          <a:lstStyle/>
          <a:p>
            <a:r>
              <a:rPr lang="en-IN" sz="2000" dirty="0" smtClean="0"/>
              <a:t>Borax, boric acid, fluorides or chlorides are commonly used flux</a:t>
            </a:r>
          </a:p>
        </p:txBody>
      </p:sp>
      <p:sp>
        <p:nvSpPr>
          <p:cNvPr id="8" name="TextBox 7"/>
          <p:cNvSpPr txBox="1"/>
          <p:nvPr/>
        </p:nvSpPr>
        <p:spPr>
          <a:xfrm>
            <a:off x="480986" y="5338778"/>
            <a:ext cx="3200400" cy="400110"/>
          </a:xfrm>
          <a:prstGeom prst="rect">
            <a:avLst/>
          </a:prstGeom>
          <a:noFill/>
        </p:spPr>
        <p:txBody>
          <a:bodyPr wrap="square" rtlCol="0">
            <a:spAutoFit/>
          </a:bodyPr>
          <a:lstStyle/>
          <a:p>
            <a:r>
              <a:rPr lang="en-IN" sz="2000" b="1" dirty="0" smtClean="0">
                <a:solidFill>
                  <a:srgbClr val="FF0000"/>
                </a:solidFill>
              </a:rPr>
              <a:t>Welding Torch </a:t>
            </a:r>
            <a:endParaRPr lang="en-IN" sz="2000" b="1" dirty="0">
              <a:solidFill>
                <a:srgbClr val="FF0000"/>
              </a:solidFill>
            </a:endParaRPr>
          </a:p>
        </p:txBody>
      </p:sp>
      <p:sp>
        <p:nvSpPr>
          <p:cNvPr id="9" name="TextBox 8"/>
          <p:cNvSpPr txBox="1"/>
          <p:nvPr/>
        </p:nvSpPr>
        <p:spPr>
          <a:xfrm>
            <a:off x="785786" y="5643578"/>
            <a:ext cx="7086600" cy="400110"/>
          </a:xfrm>
          <a:prstGeom prst="rect">
            <a:avLst/>
          </a:prstGeom>
          <a:noFill/>
        </p:spPr>
        <p:txBody>
          <a:bodyPr wrap="square" rtlCol="0">
            <a:spAutoFit/>
          </a:bodyPr>
          <a:lstStyle/>
          <a:p>
            <a:r>
              <a:rPr lang="en-IN" sz="2000" dirty="0" smtClean="0"/>
              <a:t>Oxyacetylene welding torch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p:cNvSpPr txBox="1"/>
          <p:nvPr/>
        </p:nvSpPr>
        <p:spPr>
          <a:xfrm>
            <a:off x="533400" y="762000"/>
            <a:ext cx="8253442" cy="400110"/>
          </a:xfrm>
          <a:prstGeom prst="rect">
            <a:avLst/>
          </a:prstGeom>
          <a:noFill/>
        </p:spPr>
        <p:txBody>
          <a:bodyPr wrap="square" rtlCol="0">
            <a:spAutoFit/>
          </a:bodyPr>
          <a:lstStyle/>
          <a:p>
            <a:r>
              <a:rPr lang="en-IN" sz="2000" b="1" dirty="0" smtClean="0"/>
              <a:t>Comparison between soldering, brazing  </a:t>
            </a:r>
            <a:endParaRPr lang="en-IN" sz="2000" b="1" dirty="0"/>
          </a:p>
        </p:txBody>
      </p:sp>
      <p:graphicFrame>
        <p:nvGraphicFramePr>
          <p:cNvPr id="4" name="Table 3"/>
          <p:cNvGraphicFramePr>
            <a:graphicFrameLocks noGrp="1"/>
          </p:cNvGraphicFramePr>
          <p:nvPr/>
        </p:nvGraphicFramePr>
        <p:xfrm>
          <a:off x="0" y="1447800"/>
          <a:ext cx="9144000" cy="4650863"/>
        </p:xfrm>
        <a:graphic>
          <a:graphicData uri="http://schemas.openxmlformats.org/drawingml/2006/table">
            <a:tbl>
              <a:tblPr firstRow="1" bandRow="1">
                <a:tableStyleId>{073A0DAA-6AF3-43AB-8588-CEC1D06C72B9}</a:tableStyleId>
              </a:tblPr>
              <a:tblGrid>
                <a:gridCol w="4180115"/>
                <a:gridCol w="4963885"/>
              </a:tblGrid>
              <a:tr h="421571">
                <a:tc>
                  <a:txBody>
                    <a:bodyPr/>
                    <a:lstStyle/>
                    <a:p>
                      <a:pPr algn="ctr"/>
                      <a:r>
                        <a:rPr lang="en-IN" sz="2800" dirty="0" smtClean="0"/>
                        <a:t>Soldering</a:t>
                      </a:r>
                      <a:r>
                        <a:rPr lang="en-IN" sz="2800" baseline="0" dirty="0" smtClean="0"/>
                        <a:t> </a:t>
                      </a:r>
                      <a:endParaRPr lang="en-IN" sz="2800" dirty="0"/>
                    </a:p>
                  </a:txBody>
                  <a:tcPr/>
                </a:tc>
                <a:tc>
                  <a:txBody>
                    <a:bodyPr/>
                    <a:lstStyle/>
                    <a:p>
                      <a:pPr algn="ctr"/>
                      <a:r>
                        <a:rPr lang="en-IN" sz="2800" dirty="0" smtClean="0"/>
                        <a:t>Brazing </a:t>
                      </a:r>
                      <a:endParaRPr lang="en-IN" sz="2800" dirty="0"/>
                    </a:p>
                  </a:txBody>
                  <a:tcPr/>
                </a:tc>
              </a:tr>
              <a:tr h="459686">
                <a:tc>
                  <a:txBody>
                    <a:bodyPr/>
                    <a:lstStyle/>
                    <a:p>
                      <a:r>
                        <a:rPr lang="en-IN" sz="2400" dirty="0" smtClean="0"/>
                        <a:t>Filler metal is called solder </a:t>
                      </a:r>
                      <a:endParaRPr lang="en-IN" sz="2400" dirty="0"/>
                    </a:p>
                  </a:txBody>
                  <a:tcPr/>
                </a:tc>
                <a:tc>
                  <a:txBody>
                    <a:bodyPr/>
                    <a:lstStyle/>
                    <a:p>
                      <a:r>
                        <a:rPr lang="en-IN" sz="2400" dirty="0" smtClean="0"/>
                        <a:t>Filler metal is called </a:t>
                      </a:r>
                      <a:r>
                        <a:rPr lang="en-IN" sz="2400" dirty="0" err="1" smtClean="0"/>
                        <a:t>spelter</a:t>
                      </a:r>
                      <a:r>
                        <a:rPr lang="en-IN" sz="2400" dirty="0" smtClean="0"/>
                        <a:t> </a:t>
                      </a:r>
                      <a:endParaRPr lang="en-IN" sz="2400" dirty="0"/>
                    </a:p>
                  </a:txBody>
                  <a:tcPr/>
                </a:tc>
              </a:tr>
              <a:tr h="1195185">
                <a:tc>
                  <a:txBody>
                    <a:bodyPr/>
                    <a:lstStyle/>
                    <a:p>
                      <a:r>
                        <a:rPr lang="en-IN" sz="2400" dirty="0" smtClean="0"/>
                        <a:t>Melting</a:t>
                      </a:r>
                      <a:r>
                        <a:rPr lang="en-IN" sz="2400" baseline="0" dirty="0" smtClean="0"/>
                        <a:t> point of filler metal is below 450 ˚C</a:t>
                      </a:r>
                      <a:endParaRPr lang="en-IN" sz="2400" dirty="0"/>
                    </a:p>
                  </a:txBody>
                  <a:tcPr/>
                </a:tc>
                <a:tc>
                  <a:txBody>
                    <a:bodyPr/>
                    <a:lstStyle/>
                    <a:p>
                      <a:r>
                        <a:rPr lang="en-IN" sz="2400" dirty="0" smtClean="0"/>
                        <a:t>Melting</a:t>
                      </a:r>
                      <a:r>
                        <a:rPr lang="en-IN" sz="2400" baseline="0" dirty="0" smtClean="0"/>
                        <a:t> point of filler metal is above 450 ˚C but below melting point of work piece  </a:t>
                      </a:r>
                      <a:endParaRPr lang="en-IN" sz="2400" dirty="0"/>
                    </a:p>
                  </a:txBody>
                  <a:tcPr/>
                </a:tc>
              </a:tr>
              <a:tr h="459686">
                <a:tc>
                  <a:txBody>
                    <a:bodyPr/>
                    <a:lstStyle/>
                    <a:p>
                      <a:r>
                        <a:rPr lang="en-IN" sz="2400" dirty="0" smtClean="0"/>
                        <a:t>Soldered</a:t>
                      </a:r>
                      <a:r>
                        <a:rPr lang="en-IN" sz="2400" baseline="0" dirty="0" smtClean="0"/>
                        <a:t> joint strength is low </a:t>
                      </a:r>
                      <a:endParaRPr lang="en-IN" sz="2400" dirty="0"/>
                    </a:p>
                  </a:txBody>
                  <a:tcPr/>
                </a:tc>
                <a:tc>
                  <a:txBody>
                    <a:bodyPr/>
                    <a:lstStyle/>
                    <a:p>
                      <a:r>
                        <a:rPr lang="en-IN" sz="2400" dirty="0" smtClean="0"/>
                        <a:t>Brazed</a:t>
                      </a:r>
                      <a:r>
                        <a:rPr lang="en-IN" sz="2400" baseline="0" dirty="0" smtClean="0"/>
                        <a:t> joint strength is high </a:t>
                      </a:r>
                      <a:endParaRPr lang="en-IN" sz="2400" dirty="0"/>
                    </a:p>
                  </a:txBody>
                  <a:tcPr/>
                </a:tc>
              </a:tr>
              <a:tr h="827436">
                <a:tc>
                  <a:txBody>
                    <a:bodyPr/>
                    <a:lstStyle/>
                    <a:p>
                      <a:r>
                        <a:rPr lang="en-IN" sz="2400" dirty="0" smtClean="0"/>
                        <a:t>Solder</a:t>
                      </a:r>
                      <a:r>
                        <a:rPr lang="en-IN" sz="2400" baseline="0" dirty="0" smtClean="0"/>
                        <a:t> is cheaper process (Economical Process)</a:t>
                      </a:r>
                      <a:endParaRPr lang="en-IN" sz="2400" dirty="0"/>
                    </a:p>
                  </a:txBody>
                  <a:tcPr/>
                </a:tc>
                <a:tc>
                  <a:txBody>
                    <a:bodyPr/>
                    <a:lstStyle/>
                    <a:p>
                      <a:r>
                        <a:rPr lang="en-IN" sz="2400" dirty="0" smtClean="0"/>
                        <a:t>Brazing is costlier</a:t>
                      </a:r>
                      <a:r>
                        <a:rPr lang="en-IN" sz="2400" baseline="0" dirty="0" smtClean="0"/>
                        <a:t> process </a:t>
                      </a:r>
                      <a:endParaRPr lang="en-IN" sz="2400" dirty="0"/>
                    </a:p>
                  </a:txBody>
                  <a:tcPr/>
                </a:tc>
              </a:tr>
              <a:tr h="827436">
                <a:tc>
                  <a:txBody>
                    <a:bodyPr/>
                    <a:lstStyle/>
                    <a:p>
                      <a:r>
                        <a:rPr lang="en-IN" sz="2400" dirty="0" smtClean="0"/>
                        <a:t>Usually suitable</a:t>
                      </a:r>
                      <a:r>
                        <a:rPr lang="en-IN" sz="2400" baseline="0" dirty="0" smtClean="0"/>
                        <a:t> for join metals with small thickness </a:t>
                      </a:r>
                      <a:endParaRPr lang="en-IN" sz="2400" dirty="0"/>
                    </a:p>
                  </a:txBody>
                  <a:tcPr/>
                </a:tc>
                <a:tc>
                  <a:txBody>
                    <a:bodyPr/>
                    <a:lstStyle/>
                    <a:p>
                      <a:r>
                        <a:rPr lang="en-IN" sz="2400" dirty="0" smtClean="0"/>
                        <a:t>Suitable process for joining</a:t>
                      </a:r>
                      <a:r>
                        <a:rPr lang="en-IN" sz="2400" baseline="0" dirty="0" smtClean="0"/>
                        <a:t> metals for larger thickness </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sz="quarter" idx="1"/>
          </p:nvPr>
        </p:nvSpPr>
        <p:spPr/>
        <p:txBody>
          <a:bodyPr/>
          <a:lstStyle/>
          <a:p>
            <a:r>
              <a:rPr lang="en-US" dirty="0" smtClean="0"/>
              <a:t>Much heat is not involved in the process. Hence low thermal distortions.</a:t>
            </a:r>
          </a:p>
          <a:p>
            <a:r>
              <a:rPr lang="en-US" dirty="0" smtClean="0"/>
              <a:t>Easily automated process</a:t>
            </a:r>
          </a:p>
          <a:p>
            <a:r>
              <a:rPr lang="en-US" dirty="0" smtClean="0"/>
              <a:t>Dissimilar parts can be joined</a:t>
            </a:r>
          </a:p>
          <a:p>
            <a:pPr>
              <a:buNone/>
            </a:pPr>
            <a:endParaRPr lang="en-IN" dirty="0"/>
          </a:p>
        </p:txBody>
      </p:sp>
      <p:sp>
        <p:nvSpPr>
          <p:cNvPr id="4" name="Slide Number Placeholder 3"/>
          <p:cNvSpPr>
            <a:spLocks noGrp="1"/>
          </p:cNvSpPr>
          <p:nvPr>
            <p:ph type="sldNum" sz="quarter" idx="15"/>
          </p:nvPr>
        </p:nvSpPr>
        <p:spPr/>
        <p:txBody>
          <a:bodyPr/>
          <a:lstStyle/>
          <a:p>
            <a:fld id="{1FC6612D-892A-4CCF-80D6-C223E750EBFE}"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sz="quarter" idx="1"/>
          </p:nvPr>
        </p:nvSpPr>
        <p:spPr/>
        <p:txBody>
          <a:bodyPr/>
          <a:lstStyle/>
          <a:p>
            <a:r>
              <a:rPr lang="en-US" dirty="0" smtClean="0"/>
              <a:t>Flux residual must be removed after brazing, otherwise which may cause corrosion</a:t>
            </a:r>
          </a:p>
          <a:p>
            <a:r>
              <a:rPr lang="en-US" dirty="0" smtClean="0"/>
              <a:t>Large and thick sections cannot be brazed efficiently</a:t>
            </a:r>
          </a:p>
          <a:p>
            <a:r>
              <a:rPr lang="en-US" dirty="0" smtClean="0"/>
              <a:t>Relatively expensive filler materials</a:t>
            </a:r>
            <a:endParaRPr lang="en-IN" dirty="0"/>
          </a:p>
        </p:txBody>
      </p:sp>
      <p:sp>
        <p:nvSpPr>
          <p:cNvPr id="4" name="Slide Number Placeholder 3"/>
          <p:cNvSpPr>
            <a:spLocks noGrp="1"/>
          </p:cNvSpPr>
          <p:nvPr>
            <p:ph type="sldNum" sz="quarter" idx="15"/>
          </p:nvPr>
        </p:nvSpPr>
        <p:spPr/>
        <p:txBody>
          <a:bodyPr/>
          <a:lstStyle/>
          <a:p>
            <a:fld id="{1FC6612D-892A-4CCF-80D6-C223E750EBFE}"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smtClean="0"/>
              <a:t>Welding</a:t>
            </a:r>
            <a:endParaRPr lang="en-IN" dirty="0"/>
          </a:p>
        </p:txBody>
      </p:sp>
      <p:pic>
        <p:nvPicPr>
          <p:cNvPr id="4098" name="Picture 2" descr="F:\PESSE\EME\Joining Methods\Welding\minnesota_welding_services.jpg"/>
          <p:cNvPicPr>
            <a:picLocks noChangeAspect="1" noChangeArrowheads="1"/>
          </p:cNvPicPr>
          <p:nvPr/>
        </p:nvPicPr>
        <p:blipFill>
          <a:blip r:embed="rId2"/>
          <a:srcRect/>
          <a:stretch>
            <a:fillRect/>
          </a:stretch>
        </p:blipFill>
        <p:spPr bwMode="auto">
          <a:xfrm>
            <a:off x="304800" y="1143000"/>
            <a:ext cx="4419600" cy="5334000"/>
          </a:xfrm>
          <a:prstGeom prst="rect">
            <a:avLst/>
          </a:prstGeom>
          <a:noFill/>
        </p:spPr>
      </p:pic>
      <p:pic>
        <p:nvPicPr>
          <p:cNvPr id="4100" name="Picture 4" descr="F:\PESSE\EME\Joining Methods\Welding\stick-welding-rods.jpg"/>
          <p:cNvPicPr>
            <a:picLocks noChangeAspect="1" noChangeArrowheads="1"/>
          </p:cNvPicPr>
          <p:nvPr/>
        </p:nvPicPr>
        <p:blipFill>
          <a:blip r:embed="rId3"/>
          <a:srcRect/>
          <a:stretch>
            <a:fillRect/>
          </a:stretch>
        </p:blipFill>
        <p:spPr bwMode="auto">
          <a:xfrm>
            <a:off x="4876800" y="1143000"/>
            <a:ext cx="3962400" cy="5283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FC6612D-892A-4CCF-80D6-C223E750EBFE}" type="slidenum">
              <a:rPr lang="en-US" smtClean="0"/>
              <a:pPr/>
              <a:t>19</a:t>
            </a:fld>
            <a:endParaRPr lang="en-US" dirty="0"/>
          </a:p>
        </p:txBody>
      </p:sp>
      <p:sp>
        <p:nvSpPr>
          <p:cNvPr id="3" name="TextBox 2"/>
          <p:cNvSpPr txBox="1"/>
          <p:nvPr/>
        </p:nvSpPr>
        <p:spPr>
          <a:xfrm>
            <a:off x="457200" y="533400"/>
            <a:ext cx="2971800" cy="584775"/>
          </a:xfrm>
          <a:prstGeom prst="rect">
            <a:avLst/>
          </a:prstGeom>
          <a:noFill/>
        </p:spPr>
        <p:txBody>
          <a:bodyPr wrap="square" rtlCol="0">
            <a:spAutoFit/>
          </a:bodyPr>
          <a:lstStyle/>
          <a:p>
            <a:r>
              <a:rPr lang="en-IN" sz="3200" b="1" dirty="0" smtClean="0"/>
              <a:t>Welding </a:t>
            </a:r>
            <a:endParaRPr lang="en-IN" sz="3200" b="1" dirty="0"/>
          </a:p>
        </p:txBody>
      </p:sp>
      <p:sp>
        <p:nvSpPr>
          <p:cNvPr id="4" name="TextBox 3"/>
          <p:cNvSpPr txBox="1"/>
          <p:nvPr/>
        </p:nvSpPr>
        <p:spPr>
          <a:xfrm>
            <a:off x="609600" y="1143000"/>
            <a:ext cx="8153400" cy="830997"/>
          </a:xfrm>
          <a:prstGeom prst="rect">
            <a:avLst/>
          </a:prstGeom>
          <a:noFill/>
        </p:spPr>
        <p:txBody>
          <a:bodyPr wrap="square" rtlCol="0">
            <a:spAutoFit/>
          </a:bodyPr>
          <a:lstStyle/>
          <a:p>
            <a:r>
              <a:rPr lang="en-IN" sz="2400" b="1" i="1" dirty="0" smtClean="0"/>
              <a:t>Welding is a metallurgical joint of two metals pieces together to produce essentially a single piece of metal. </a:t>
            </a:r>
            <a:endParaRPr lang="en-IN" sz="2400" b="1" i="1" dirty="0"/>
          </a:p>
        </p:txBody>
      </p:sp>
    </p:spTree>
    <p:extLst>
      <p:ext uri="{BB962C8B-B14F-4D97-AF65-F5344CB8AC3E}">
        <p14:creationId xmlns="" xmlns:p14="http://schemas.microsoft.com/office/powerpoint/2010/main" val="2728391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descr="http://www.cor-kinetic.com/wp-content/uploads/2014/05/axis.jpg"/>
          <p:cNvPicPr>
            <a:picLocks noChangeAspect="1" noChangeArrowheads="1"/>
          </p:cNvPicPr>
          <p:nvPr/>
        </p:nvPicPr>
        <p:blipFill>
          <a:blip r:embed="rId3" cstate="print"/>
          <a:srcRect/>
          <a:stretch>
            <a:fillRect/>
          </a:stretch>
        </p:blipFill>
        <p:spPr bwMode="auto">
          <a:xfrm>
            <a:off x="381000" y="1524000"/>
            <a:ext cx="4383155" cy="3733800"/>
          </a:xfrm>
          <a:prstGeom prst="rect">
            <a:avLst/>
          </a:prstGeom>
          <a:noFill/>
        </p:spPr>
      </p:pic>
      <p:pic>
        <p:nvPicPr>
          <p:cNvPr id="1028" name="Picture 4" descr="http://img.tfd.com/architecture/f1065-01.png"/>
          <p:cNvPicPr>
            <a:picLocks noChangeAspect="1" noChangeArrowheads="1"/>
          </p:cNvPicPr>
          <p:nvPr/>
        </p:nvPicPr>
        <p:blipFill>
          <a:blip r:embed="rId4" cstate="print"/>
          <a:srcRect/>
          <a:stretch>
            <a:fillRect/>
          </a:stretch>
        </p:blipFill>
        <p:spPr bwMode="auto">
          <a:xfrm>
            <a:off x="5791200" y="2057400"/>
            <a:ext cx="2381250" cy="2781300"/>
          </a:xfrm>
          <a:prstGeom prst="rect">
            <a:avLst/>
          </a:prstGeom>
          <a:noFill/>
        </p:spPr>
      </p:pic>
      <p:sp>
        <p:nvSpPr>
          <p:cNvPr id="5" name="TextBox 4"/>
          <p:cNvSpPr txBox="1"/>
          <p:nvPr/>
        </p:nvSpPr>
        <p:spPr>
          <a:xfrm>
            <a:off x="533400" y="762000"/>
            <a:ext cx="2971800" cy="461665"/>
          </a:xfrm>
          <a:prstGeom prst="rect">
            <a:avLst/>
          </a:prstGeom>
          <a:noFill/>
        </p:spPr>
        <p:txBody>
          <a:bodyPr wrap="square" rtlCol="0">
            <a:spAutoFit/>
          </a:bodyPr>
          <a:lstStyle/>
          <a:p>
            <a:r>
              <a:rPr lang="en-IN" sz="2400" b="1" dirty="0" smtClean="0"/>
              <a:t>Joining Process </a:t>
            </a:r>
            <a:endParaRPr lang="en-IN" sz="2400" b="1" dirty="0"/>
          </a:p>
        </p:txBody>
      </p:sp>
      <p:sp>
        <p:nvSpPr>
          <p:cNvPr id="6" name="TextBox 5"/>
          <p:cNvSpPr txBox="1"/>
          <p:nvPr/>
        </p:nvSpPr>
        <p:spPr>
          <a:xfrm>
            <a:off x="1905000" y="5410200"/>
            <a:ext cx="1524000" cy="369332"/>
          </a:xfrm>
          <a:prstGeom prst="rect">
            <a:avLst/>
          </a:prstGeom>
          <a:noFill/>
        </p:spPr>
        <p:txBody>
          <a:bodyPr wrap="square" rtlCol="0">
            <a:spAutoFit/>
          </a:bodyPr>
          <a:lstStyle/>
          <a:p>
            <a:r>
              <a:rPr lang="en-IN" b="1" dirty="0" smtClean="0"/>
              <a:t>Kinetic Joints</a:t>
            </a:r>
            <a:endParaRPr lang="en-IN" b="1" dirty="0"/>
          </a:p>
        </p:txBody>
      </p:sp>
      <p:sp>
        <p:nvSpPr>
          <p:cNvPr id="7" name="TextBox 6"/>
          <p:cNvSpPr txBox="1"/>
          <p:nvPr/>
        </p:nvSpPr>
        <p:spPr>
          <a:xfrm>
            <a:off x="6324600" y="5029200"/>
            <a:ext cx="2319366" cy="369332"/>
          </a:xfrm>
          <a:prstGeom prst="rect">
            <a:avLst/>
          </a:prstGeom>
          <a:noFill/>
        </p:spPr>
        <p:txBody>
          <a:bodyPr wrap="square" rtlCol="0">
            <a:spAutoFit/>
          </a:bodyPr>
          <a:lstStyle/>
          <a:p>
            <a:r>
              <a:rPr lang="en-IN" b="1" dirty="0" smtClean="0"/>
              <a:t>Rigid Joints </a:t>
            </a:r>
            <a:endParaRPr lang="en-IN" b="1" dirty="0"/>
          </a:p>
        </p:txBody>
      </p:sp>
      <p:sp>
        <p:nvSpPr>
          <p:cNvPr id="8" name="TextBox 7"/>
          <p:cNvSpPr txBox="1"/>
          <p:nvPr/>
        </p:nvSpPr>
        <p:spPr>
          <a:xfrm>
            <a:off x="4857752" y="5410200"/>
            <a:ext cx="3752848" cy="646331"/>
          </a:xfrm>
          <a:prstGeom prst="rect">
            <a:avLst/>
          </a:prstGeom>
          <a:noFill/>
        </p:spPr>
        <p:txBody>
          <a:bodyPr wrap="square" rtlCol="0">
            <a:spAutoFit/>
          </a:bodyPr>
          <a:lstStyle/>
          <a:p>
            <a:pPr algn="ctr"/>
            <a:r>
              <a:rPr lang="en-IN" b="1" dirty="0" smtClean="0"/>
              <a:t>Welding, Soldering, Brazing, </a:t>
            </a:r>
            <a:r>
              <a:rPr lang="en-IN" b="1" dirty="0" err="1" smtClean="0"/>
              <a:t>Revitted</a:t>
            </a:r>
            <a:r>
              <a:rPr lang="en-IN" b="1" dirty="0" smtClean="0"/>
              <a:t>,  bolted </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extBox 2"/>
          <p:cNvSpPr txBox="1"/>
          <p:nvPr/>
        </p:nvSpPr>
        <p:spPr>
          <a:xfrm>
            <a:off x="457200" y="533400"/>
            <a:ext cx="2971800" cy="584775"/>
          </a:xfrm>
          <a:prstGeom prst="rect">
            <a:avLst/>
          </a:prstGeom>
          <a:noFill/>
        </p:spPr>
        <p:txBody>
          <a:bodyPr wrap="square" rtlCol="0">
            <a:spAutoFit/>
          </a:bodyPr>
          <a:lstStyle/>
          <a:p>
            <a:r>
              <a:rPr lang="en-IN" sz="3200" b="1" dirty="0" smtClean="0"/>
              <a:t>Welding </a:t>
            </a:r>
            <a:endParaRPr lang="en-IN" sz="3200" b="1" dirty="0"/>
          </a:p>
        </p:txBody>
      </p:sp>
      <p:sp>
        <p:nvSpPr>
          <p:cNvPr id="5" name="TextBox 4"/>
          <p:cNvSpPr txBox="1"/>
          <p:nvPr/>
        </p:nvSpPr>
        <p:spPr>
          <a:xfrm>
            <a:off x="328248" y="1143000"/>
            <a:ext cx="6248400" cy="523220"/>
          </a:xfrm>
          <a:prstGeom prst="rect">
            <a:avLst/>
          </a:prstGeom>
          <a:noFill/>
        </p:spPr>
        <p:txBody>
          <a:bodyPr wrap="square" rtlCol="0">
            <a:spAutoFit/>
          </a:bodyPr>
          <a:lstStyle/>
          <a:p>
            <a:r>
              <a:rPr lang="en-IN" sz="2800" b="1" dirty="0" smtClean="0"/>
              <a:t>Classification  </a:t>
            </a:r>
            <a:endParaRPr lang="en-IN" sz="2800" b="1" dirty="0"/>
          </a:p>
        </p:txBody>
      </p:sp>
      <p:sp>
        <p:nvSpPr>
          <p:cNvPr id="6" name="TextBox 5"/>
          <p:cNvSpPr txBox="1"/>
          <p:nvPr/>
        </p:nvSpPr>
        <p:spPr>
          <a:xfrm>
            <a:off x="322388" y="1752600"/>
            <a:ext cx="6248400" cy="461665"/>
          </a:xfrm>
          <a:prstGeom prst="rect">
            <a:avLst/>
          </a:prstGeom>
          <a:noFill/>
        </p:spPr>
        <p:txBody>
          <a:bodyPr wrap="square" rtlCol="0">
            <a:spAutoFit/>
          </a:bodyPr>
          <a:lstStyle/>
          <a:p>
            <a:r>
              <a:rPr lang="en-IN" sz="2400" b="1" dirty="0" smtClean="0"/>
              <a:t>Plastic Welding (Pressure welding) </a:t>
            </a:r>
            <a:endParaRPr lang="en-IN" sz="2400" b="1" dirty="0"/>
          </a:p>
        </p:txBody>
      </p:sp>
      <p:sp>
        <p:nvSpPr>
          <p:cNvPr id="7" name="TextBox 6"/>
          <p:cNvSpPr txBox="1"/>
          <p:nvPr/>
        </p:nvSpPr>
        <p:spPr>
          <a:xfrm>
            <a:off x="304804" y="3886200"/>
            <a:ext cx="6248400" cy="461665"/>
          </a:xfrm>
          <a:prstGeom prst="rect">
            <a:avLst/>
          </a:prstGeom>
          <a:noFill/>
        </p:spPr>
        <p:txBody>
          <a:bodyPr wrap="square" rtlCol="0">
            <a:spAutoFit/>
          </a:bodyPr>
          <a:lstStyle/>
          <a:p>
            <a:r>
              <a:rPr lang="en-IN" sz="2400" b="1" dirty="0" smtClean="0"/>
              <a:t>Fusion Welding </a:t>
            </a:r>
          </a:p>
        </p:txBody>
      </p:sp>
      <p:sp>
        <p:nvSpPr>
          <p:cNvPr id="8" name="TextBox 7"/>
          <p:cNvSpPr txBox="1"/>
          <p:nvPr/>
        </p:nvSpPr>
        <p:spPr>
          <a:xfrm>
            <a:off x="990600" y="2362200"/>
            <a:ext cx="7391400" cy="1323439"/>
          </a:xfrm>
          <a:prstGeom prst="rect">
            <a:avLst/>
          </a:prstGeom>
          <a:noFill/>
        </p:spPr>
        <p:txBody>
          <a:bodyPr wrap="square" rtlCol="0">
            <a:spAutoFit/>
          </a:bodyPr>
          <a:lstStyle/>
          <a:p>
            <a:r>
              <a:rPr lang="en-IN" sz="2000" dirty="0" smtClean="0"/>
              <a:t>The parts are heated </a:t>
            </a:r>
            <a:r>
              <a:rPr lang="en-IN" sz="2000" dirty="0" err="1" smtClean="0"/>
              <a:t>upto</a:t>
            </a:r>
            <a:r>
              <a:rPr lang="en-IN" sz="2000" dirty="0" smtClean="0"/>
              <a:t> plastic state and then fused together by applying the external pressure. </a:t>
            </a:r>
          </a:p>
          <a:p>
            <a:endParaRPr lang="en-IN" sz="2000" dirty="0" smtClean="0"/>
          </a:p>
          <a:p>
            <a:r>
              <a:rPr lang="en-IN" sz="2000" dirty="0" err="1" smtClean="0"/>
              <a:t>Eg</a:t>
            </a:r>
            <a:r>
              <a:rPr lang="en-IN" sz="2000" dirty="0" smtClean="0"/>
              <a:t>. Resistance welding , forged welding</a:t>
            </a:r>
            <a:endParaRPr lang="en-IN" sz="2000" dirty="0"/>
          </a:p>
        </p:txBody>
      </p:sp>
      <p:sp>
        <p:nvSpPr>
          <p:cNvPr id="9" name="TextBox 8"/>
          <p:cNvSpPr txBox="1"/>
          <p:nvPr/>
        </p:nvSpPr>
        <p:spPr>
          <a:xfrm>
            <a:off x="785786" y="4572000"/>
            <a:ext cx="7748614" cy="707886"/>
          </a:xfrm>
          <a:prstGeom prst="rect">
            <a:avLst/>
          </a:prstGeom>
          <a:noFill/>
        </p:spPr>
        <p:txBody>
          <a:bodyPr wrap="square" rtlCol="0">
            <a:spAutoFit/>
          </a:bodyPr>
          <a:lstStyle/>
          <a:p>
            <a:r>
              <a:rPr lang="en-US" sz="2000" dirty="0" smtClean="0"/>
              <a:t>The parts to be joined are heated above their melting temperatures and then allowed to solidify by cooling</a:t>
            </a:r>
            <a:r>
              <a:rPr lang="en-IN" sz="2000" dirty="0" smtClean="0"/>
              <a:t>. </a:t>
            </a:r>
            <a:endParaRPr lang="en-IN" sz="2000" dirty="0"/>
          </a:p>
        </p:txBody>
      </p:sp>
      <p:pic>
        <p:nvPicPr>
          <p:cNvPr id="4098" name="Picture 2" descr="http://www.vista-industrial.com/images/Spot-Welding.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73926" y="0"/>
            <a:ext cx="2370074" cy="2362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p:cTn id="14" dur="500" fill="hold"/>
                                        <p:tgtEl>
                                          <p:spTgt spid="4098"/>
                                        </p:tgtEl>
                                        <p:attrNameLst>
                                          <p:attrName>ppt_w</p:attrName>
                                        </p:attrNameLst>
                                      </p:cBhvr>
                                      <p:tavLst>
                                        <p:tav tm="0">
                                          <p:val>
                                            <p:fltVal val="0"/>
                                          </p:val>
                                        </p:tav>
                                        <p:tav tm="100000">
                                          <p:val>
                                            <p:strVal val="#ppt_w"/>
                                          </p:val>
                                        </p:tav>
                                      </p:tavLst>
                                    </p:anim>
                                    <p:anim calcmode="lin" valueType="num">
                                      <p:cBhvr>
                                        <p:cTn id="15" dur="500" fill="hold"/>
                                        <p:tgtEl>
                                          <p:spTgt spid="4098"/>
                                        </p:tgtEl>
                                        <p:attrNameLst>
                                          <p:attrName>ppt_h</p:attrName>
                                        </p:attrNameLst>
                                      </p:cBhvr>
                                      <p:tavLst>
                                        <p:tav tm="0">
                                          <p:val>
                                            <p:fltVal val="0"/>
                                          </p:val>
                                        </p:tav>
                                        <p:tav tm="100000">
                                          <p:val>
                                            <p:strVal val="#ppt_h"/>
                                          </p:val>
                                        </p:tav>
                                      </p:tavLst>
                                    </p:anim>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TextBox 2"/>
          <p:cNvSpPr txBox="1"/>
          <p:nvPr/>
        </p:nvSpPr>
        <p:spPr>
          <a:xfrm>
            <a:off x="457200" y="533400"/>
            <a:ext cx="2971800" cy="584775"/>
          </a:xfrm>
          <a:prstGeom prst="rect">
            <a:avLst/>
          </a:prstGeom>
          <a:noFill/>
        </p:spPr>
        <p:txBody>
          <a:bodyPr wrap="square" rtlCol="0">
            <a:spAutoFit/>
          </a:bodyPr>
          <a:lstStyle/>
          <a:p>
            <a:r>
              <a:rPr lang="en-IN" sz="3200" b="1" dirty="0" smtClean="0"/>
              <a:t>Welding </a:t>
            </a:r>
            <a:endParaRPr lang="en-IN" sz="3200" b="1" dirty="0"/>
          </a:p>
        </p:txBody>
      </p:sp>
      <p:sp>
        <p:nvSpPr>
          <p:cNvPr id="4" name="TextBox 3"/>
          <p:cNvSpPr txBox="1"/>
          <p:nvPr/>
        </p:nvSpPr>
        <p:spPr>
          <a:xfrm>
            <a:off x="838200" y="1143000"/>
            <a:ext cx="4648200" cy="523220"/>
          </a:xfrm>
          <a:prstGeom prst="rect">
            <a:avLst/>
          </a:prstGeom>
          <a:noFill/>
        </p:spPr>
        <p:txBody>
          <a:bodyPr wrap="square" rtlCol="0">
            <a:spAutoFit/>
          </a:bodyPr>
          <a:lstStyle/>
          <a:p>
            <a:r>
              <a:rPr lang="en-IN" sz="2800" b="1" dirty="0" smtClean="0"/>
              <a:t>Electric Arc Welding</a:t>
            </a:r>
            <a:endParaRPr lang="en-IN"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p:cNvSpPr txBox="1"/>
          <p:nvPr/>
        </p:nvSpPr>
        <p:spPr>
          <a:xfrm>
            <a:off x="609600" y="1143000"/>
            <a:ext cx="6248400" cy="523220"/>
          </a:xfrm>
          <a:prstGeom prst="rect">
            <a:avLst/>
          </a:prstGeom>
          <a:noFill/>
        </p:spPr>
        <p:txBody>
          <a:bodyPr wrap="square" rtlCol="0">
            <a:spAutoFit/>
          </a:bodyPr>
          <a:lstStyle/>
          <a:p>
            <a:r>
              <a:rPr lang="en-IN" sz="2800" b="1" dirty="0" smtClean="0"/>
              <a:t>Operation </a:t>
            </a:r>
            <a:endParaRPr lang="en-IN" sz="2800" b="1" dirty="0"/>
          </a:p>
        </p:txBody>
      </p:sp>
      <p:sp>
        <p:nvSpPr>
          <p:cNvPr id="4" name="TextBox 3"/>
          <p:cNvSpPr txBox="1"/>
          <p:nvPr/>
        </p:nvSpPr>
        <p:spPr>
          <a:xfrm>
            <a:off x="457200" y="533400"/>
            <a:ext cx="6400816" cy="584775"/>
          </a:xfrm>
          <a:prstGeom prst="rect">
            <a:avLst/>
          </a:prstGeom>
          <a:noFill/>
        </p:spPr>
        <p:txBody>
          <a:bodyPr wrap="square" rtlCol="0">
            <a:spAutoFit/>
          </a:bodyPr>
          <a:lstStyle/>
          <a:p>
            <a:r>
              <a:rPr lang="en-IN" sz="3200" b="1" dirty="0" smtClean="0"/>
              <a:t>Welding </a:t>
            </a:r>
            <a:endParaRPr lang="en-IN" sz="3200" b="1" dirty="0"/>
          </a:p>
        </p:txBody>
      </p:sp>
      <p:sp>
        <p:nvSpPr>
          <p:cNvPr id="5" name="TextBox 4"/>
          <p:cNvSpPr txBox="1"/>
          <p:nvPr/>
        </p:nvSpPr>
        <p:spPr>
          <a:xfrm>
            <a:off x="914400" y="1676400"/>
            <a:ext cx="7391400" cy="707886"/>
          </a:xfrm>
          <a:prstGeom prst="rect">
            <a:avLst/>
          </a:prstGeom>
          <a:noFill/>
        </p:spPr>
        <p:txBody>
          <a:bodyPr wrap="square" rtlCol="0">
            <a:spAutoFit/>
          </a:bodyPr>
          <a:lstStyle/>
          <a:p>
            <a:r>
              <a:rPr lang="en-IN" sz="2000" dirty="0" smtClean="0"/>
              <a:t>Holder holding the electrode forms one pole of the circuit and the parts to be welded forms the other pole. </a:t>
            </a:r>
            <a:endParaRPr lang="en-IN" sz="2000" dirty="0"/>
          </a:p>
        </p:txBody>
      </p:sp>
      <p:sp>
        <p:nvSpPr>
          <p:cNvPr id="6" name="TextBox 5"/>
          <p:cNvSpPr txBox="1"/>
          <p:nvPr/>
        </p:nvSpPr>
        <p:spPr>
          <a:xfrm>
            <a:off x="914400" y="2438400"/>
            <a:ext cx="7391400" cy="707886"/>
          </a:xfrm>
          <a:prstGeom prst="rect">
            <a:avLst/>
          </a:prstGeom>
          <a:noFill/>
        </p:spPr>
        <p:txBody>
          <a:bodyPr wrap="square" rtlCol="0">
            <a:spAutoFit/>
          </a:bodyPr>
          <a:lstStyle/>
          <a:p>
            <a:r>
              <a:rPr lang="en-IN" sz="2000" dirty="0" smtClean="0"/>
              <a:t>An arc is struck between electrode and work piece and generates the heat ranges from 5000 ˚C to 6000 ˚C</a:t>
            </a:r>
            <a:endParaRPr lang="en-IN" sz="2000" dirty="0"/>
          </a:p>
        </p:txBody>
      </p:sp>
      <p:sp>
        <p:nvSpPr>
          <p:cNvPr id="7" name="TextBox 6"/>
          <p:cNvSpPr txBox="1"/>
          <p:nvPr/>
        </p:nvSpPr>
        <p:spPr>
          <a:xfrm>
            <a:off x="914400" y="3200400"/>
            <a:ext cx="7391400" cy="707886"/>
          </a:xfrm>
          <a:prstGeom prst="rect">
            <a:avLst/>
          </a:prstGeom>
          <a:noFill/>
        </p:spPr>
        <p:txBody>
          <a:bodyPr wrap="square" rtlCol="0">
            <a:spAutoFit/>
          </a:bodyPr>
          <a:lstStyle/>
          <a:p>
            <a:r>
              <a:rPr lang="en-IN" sz="2000" dirty="0" smtClean="0"/>
              <a:t>The arc produces an inert gaseous shield surrounding the arc to protect the molten metal from oxidizing </a:t>
            </a:r>
            <a:endParaRPr lang="en-IN" sz="2000" dirty="0"/>
          </a:p>
        </p:txBody>
      </p:sp>
      <p:pic>
        <p:nvPicPr>
          <p:cNvPr id="2050" name="Picture 2" descr="http://4.bp.blogspot.com/-PEMqqvPS3BQ/TrHY6fAv7wI/AAAAAAAAAec/m6LuqTruT5E/s1600/ARC-welding.PNG"/>
          <p:cNvPicPr>
            <a:picLocks noChangeAspect="1" noChangeArrowheads="1"/>
          </p:cNvPicPr>
          <p:nvPr/>
        </p:nvPicPr>
        <p:blipFill>
          <a:blip r:embed="rId3" cstate="print"/>
          <a:srcRect/>
          <a:stretch>
            <a:fillRect/>
          </a:stretch>
        </p:blipFill>
        <p:spPr bwMode="auto">
          <a:xfrm>
            <a:off x="0" y="0"/>
            <a:ext cx="9144000" cy="6648562"/>
          </a:xfrm>
          <a:prstGeom prst="rect">
            <a:avLst/>
          </a:prstGeom>
          <a:noFill/>
        </p:spPr>
      </p:pic>
      <p:cxnSp>
        <p:nvCxnSpPr>
          <p:cNvPr id="10" name="Straight Connector 9"/>
          <p:cNvCxnSpPr/>
          <p:nvPr/>
        </p:nvCxnSpPr>
        <p:spPr>
          <a:xfrm flipH="1">
            <a:off x="5105400" y="4038600"/>
            <a:ext cx="609600" cy="762000"/>
          </a:xfrm>
          <a:prstGeom prst="line">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8106037">
            <a:off x="4886793" y="4084241"/>
            <a:ext cx="1143000" cy="646331"/>
          </a:xfrm>
          <a:prstGeom prst="rect">
            <a:avLst/>
          </a:prstGeom>
          <a:noFill/>
        </p:spPr>
        <p:txBody>
          <a:bodyPr wrap="square" rtlCol="0">
            <a:spAutoFit/>
          </a:bodyPr>
          <a:lstStyle/>
          <a:p>
            <a:pPr algn="ctr"/>
            <a:r>
              <a:rPr lang="en-IN" b="1" dirty="0" smtClean="0">
                <a:solidFill>
                  <a:srgbClr val="C00000"/>
                </a:solidFill>
              </a:rPr>
              <a:t>Arc Length</a:t>
            </a:r>
            <a:endParaRPr lang="en-IN"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p:cTn id="28" dur="500" fill="hold"/>
                                        <p:tgtEl>
                                          <p:spTgt spid="2050"/>
                                        </p:tgtEl>
                                        <p:attrNameLst>
                                          <p:attrName>ppt_w</p:attrName>
                                        </p:attrNameLst>
                                      </p:cBhvr>
                                      <p:tavLst>
                                        <p:tav tm="0">
                                          <p:val>
                                            <p:fltVal val="0"/>
                                          </p:val>
                                        </p:tav>
                                        <p:tav tm="100000">
                                          <p:val>
                                            <p:strVal val="#ppt_w"/>
                                          </p:val>
                                        </p:tav>
                                      </p:tavLst>
                                    </p:anim>
                                    <p:anim calcmode="lin" valueType="num">
                                      <p:cBhvr>
                                        <p:cTn id="29" dur="500" fill="hold"/>
                                        <p:tgtEl>
                                          <p:spTgt spid="2050"/>
                                        </p:tgtEl>
                                        <p:attrNameLst>
                                          <p:attrName>ppt_h</p:attrName>
                                        </p:attrNameLst>
                                      </p:cBhvr>
                                      <p:tavLst>
                                        <p:tav tm="0">
                                          <p:val>
                                            <p:fltVal val="0"/>
                                          </p:val>
                                        </p:tav>
                                        <p:tav tm="100000">
                                          <p:val>
                                            <p:strVal val="#ppt_h"/>
                                          </p:val>
                                        </p:tav>
                                      </p:tavLst>
                                    </p:anim>
                                    <p:animEffect transition="in" filter="fade">
                                      <p:cBhvr>
                                        <p:cTn id="30" dur="500"/>
                                        <p:tgtEl>
                                          <p:spTgt spid="205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p:cNvSpPr txBox="1"/>
          <p:nvPr/>
        </p:nvSpPr>
        <p:spPr>
          <a:xfrm>
            <a:off x="457200" y="533400"/>
            <a:ext cx="2971800" cy="584775"/>
          </a:xfrm>
          <a:prstGeom prst="rect">
            <a:avLst/>
          </a:prstGeom>
          <a:noFill/>
        </p:spPr>
        <p:txBody>
          <a:bodyPr wrap="square" rtlCol="0">
            <a:spAutoFit/>
          </a:bodyPr>
          <a:lstStyle/>
          <a:p>
            <a:r>
              <a:rPr lang="en-IN" sz="3200" b="1" dirty="0" smtClean="0"/>
              <a:t>Welding Setup </a:t>
            </a:r>
            <a:endParaRPr lang="en-IN" sz="3200" b="1" dirty="0"/>
          </a:p>
        </p:txBody>
      </p:sp>
      <p:pic>
        <p:nvPicPr>
          <p:cNvPr id="1025" name="Picture 1"/>
          <p:cNvPicPr>
            <a:picLocks noChangeAspect="1" noChangeArrowheads="1"/>
          </p:cNvPicPr>
          <p:nvPr/>
        </p:nvPicPr>
        <p:blipFill>
          <a:blip r:embed="rId3" cstate="print"/>
          <a:srcRect/>
          <a:stretch>
            <a:fillRect/>
          </a:stretch>
        </p:blipFill>
        <p:spPr bwMode="auto">
          <a:xfrm>
            <a:off x="304800" y="1524000"/>
            <a:ext cx="8305800" cy="4135524"/>
          </a:xfrm>
          <a:prstGeom prst="rect">
            <a:avLst/>
          </a:prstGeom>
          <a:noFill/>
          <a:ln w="9525">
            <a:noFill/>
            <a:miter lim="800000"/>
            <a:headEnd/>
            <a:tailEnd/>
          </a:ln>
        </p:spPr>
      </p:pic>
      <p:pic>
        <p:nvPicPr>
          <p:cNvPr id="1027" name="Picture 3" descr="http://www.lincolnelectric.com/en-us/education-center/PublishingImages/awg-cables-sizes3.jpg"/>
          <p:cNvPicPr>
            <a:picLocks noChangeAspect="1" noChangeArrowheads="1"/>
          </p:cNvPicPr>
          <p:nvPr/>
        </p:nvPicPr>
        <p:blipFill>
          <a:blip r:embed="rId4" cstate="print"/>
          <a:srcRect/>
          <a:stretch>
            <a:fillRect/>
          </a:stretch>
        </p:blipFill>
        <p:spPr bwMode="auto">
          <a:xfrm>
            <a:off x="304800" y="1143000"/>
            <a:ext cx="8458200" cy="5476685"/>
          </a:xfrm>
          <a:prstGeom prst="rect">
            <a:avLst/>
          </a:prstGeom>
          <a:noFill/>
        </p:spPr>
      </p:pic>
      <p:sp>
        <p:nvSpPr>
          <p:cNvPr id="6" name="TextBox 5"/>
          <p:cNvSpPr txBox="1"/>
          <p:nvPr/>
        </p:nvSpPr>
        <p:spPr>
          <a:xfrm>
            <a:off x="4343400" y="0"/>
            <a:ext cx="4800600" cy="1200329"/>
          </a:xfrm>
          <a:prstGeom prst="rect">
            <a:avLst/>
          </a:prstGeom>
          <a:noFill/>
        </p:spPr>
        <p:txBody>
          <a:bodyPr wrap="square" rtlCol="0">
            <a:spAutoFit/>
          </a:bodyPr>
          <a:lstStyle/>
          <a:p>
            <a:r>
              <a:rPr lang="en-IN" dirty="0" smtClean="0"/>
              <a:t>AC arc welding a step down transformer is used</a:t>
            </a:r>
          </a:p>
          <a:p>
            <a:r>
              <a:rPr lang="en-IN" dirty="0" smtClean="0"/>
              <a:t> A high current of 100 A to 400 A will be suitable for general arc welding work</a:t>
            </a:r>
            <a:endParaRPr lang="en-IN" dirty="0"/>
          </a:p>
        </p:txBody>
      </p:sp>
      <p:sp>
        <p:nvSpPr>
          <p:cNvPr id="7" name="TextBox 6"/>
          <p:cNvSpPr txBox="1"/>
          <p:nvPr/>
        </p:nvSpPr>
        <p:spPr>
          <a:xfrm>
            <a:off x="3500430" y="0"/>
            <a:ext cx="5643570" cy="1754326"/>
          </a:xfrm>
          <a:prstGeom prst="rect">
            <a:avLst/>
          </a:prstGeom>
          <a:noFill/>
        </p:spPr>
        <p:txBody>
          <a:bodyPr wrap="square" rtlCol="0">
            <a:spAutoFit/>
          </a:bodyPr>
          <a:lstStyle/>
          <a:p>
            <a:r>
              <a:rPr lang="en-IN" dirty="0" smtClean="0"/>
              <a:t>DC</a:t>
            </a:r>
          </a:p>
          <a:p>
            <a:r>
              <a:rPr lang="en-IN" dirty="0" smtClean="0"/>
              <a:t>Straight polarity - Negative pole in order to melt greater mass of metal in the base material. </a:t>
            </a:r>
          </a:p>
          <a:p>
            <a:endParaRPr lang="en-IN" dirty="0" smtClean="0"/>
          </a:p>
          <a:p>
            <a:r>
              <a:rPr lang="en-IN" dirty="0" smtClean="0"/>
              <a:t>Reversed Polarity – Less metal will be melted in reversed polarity </a:t>
            </a:r>
          </a:p>
        </p:txBody>
      </p:sp>
      <p:pic>
        <p:nvPicPr>
          <p:cNvPr id="4098" name="Picture 2" descr="https://www.hera.org.nz/images/inspectionqualitycontrol/SMAWequipment.jpg"/>
          <p:cNvPicPr>
            <a:picLocks noChangeAspect="1" noChangeArrowheads="1"/>
          </p:cNvPicPr>
          <p:nvPr/>
        </p:nvPicPr>
        <p:blipFill>
          <a:blip r:embed="rId5" cstate="print"/>
          <a:srcRect/>
          <a:stretch>
            <a:fillRect/>
          </a:stretch>
        </p:blipFill>
        <p:spPr bwMode="auto">
          <a:xfrm>
            <a:off x="198783" y="1752600"/>
            <a:ext cx="8945217"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0" fill="hold" grpId="1" nodeType="clickEffect">
                                  <p:stCondLst>
                                    <p:cond delay="0"/>
                                  </p:stCondLst>
                                  <p:childTnLst>
                                    <p:anim calcmode="lin" valueType="num">
                                      <p:cBhvr>
                                        <p:cTn id="20" dur="500"/>
                                        <p:tgtEl>
                                          <p:spTgt spid="6"/>
                                        </p:tgtEl>
                                        <p:attrNameLst>
                                          <p:attrName>ppt_w</p:attrName>
                                        </p:attrNameLst>
                                      </p:cBhvr>
                                      <p:tavLst>
                                        <p:tav tm="0">
                                          <p:val>
                                            <p:strVal val="ppt_w"/>
                                          </p:val>
                                        </p:tav>
                                        <p:tav tm="100000">
                                          <p:val>
                                            <p:fltVal val="0"/>
                                          </p:val>
                                        </p:tav>
                                      </p:tavLst>
                                    </p:anim>
                                    <p:anim calcmode="lin" valueType="num">
                                      <p:cBhvr>
                                        <p:cTn id="21" dur="500"/>
                                        <p:tgtEl>
                                          <p:spTgt spid="6"/>
                                        </p:tgtEl>
                                        <p:attrNameLst>
                                          <p:attrName>ppt_h</p:attrName>
                                        </p:attrNameLst>
                                      </p:cBhvr>
                                      <p:tavLst>
                                        <p:tav tm="0">
                                          <p:val>
                                            <p:strVal val="ppt_h"/>
                                          </p:val>
                                        </p:tav>
                                        <p:tav tm="100000">
                                          <p:val>
                                            <p:fltVal val="0"/>
                                          </p:val>
                                        </p:tav>
                                      </p:tavLst>
                                    </p:anim>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0" fill="hold" grpId="1" nodeType="clickEffect">
                                  <p:stCondLst>
                                    <p:cond delay="0"/>
                                  </p:stCondLst>
                                  <p:childTnLst>
                                    <p:anim calcmode="lin" valueType="num">
                                      <p:cBhvr>
                                        <p:cTn id="34" dur="500"/>
                                        <p:tgtEl>
                                          <p:spTgt spid="7"/>
                                        </p:tgtEl>
                                        <p:attrNameLst>
                                          <p:attrName>ppt_w</p:attrName>
                                        </p:attrNameLst>
                                      </p:cBhvr>
                                      <p:tavLst>
                                        <p:tav tm="0">
                                          <p:val>
                                            <p:strVal val="ppt_w"/>
                                          </p:val>
                                        </p:tav>
                                        <p:tav tm="100000">
                                          <p:val>
                                            <p:fltVal val="0"/>
                                          </p:val>
                                        </p:tav>
                                      </p:tavLst>
                                    </p:anim>
                                    <p:anim calcmode="lin" valueType="num">
                                      <p:cBhvr>
                                        <p:cTn id="35" dur="500"/>
                                        <p:tgtEl>
                                          <p:spTgt spid="7"/>
                                        </p:tgtEl>
                                        <p:attrNameLst>
                                          <p:attrName>ppt_h</p:attrName>
                                        </p:attrNameLst>
                                      </p:cBhvr>
                                      <p:tavLst>
                                        <p:tav tm="0">
                                          <p:val>
                                            <p:strVal val="ppt_h"/>
                                          </p:val>
                                        </p:tav>
                                        <p:tav tm="100000">
                                          <p:val>
                                            <p:fltVal val="0"/>
                                          </p:val>
                                        </p:tav>
                                      </p:tavLst>
                                    </p:anim>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p:cTn id="42" dur="500" fill="hold"/>
                                        <p:tgtEl>
                                          <p:spTgt spid="4098"/>
                                        </p:tgtEl>
                                        <p:attrNameLst>
                                          <p:attrName>ppt_w</p:attrName>
                                        </p:attrNameLst>
                                      </p:cBhvr>
                                      <p:tavLst>
                                        <p:tav tm="0">
                                          <p:val>
                                            <p:fltVal val="0"/>
                                          </p:val>
                                        </p:tav>
                                        <p:tav tm="100000">
                                          <p:val>
                                            <p:strVal val="#ppt_w"/>
                                          </p:val>
                                        </p:tav>
                                      </p:tavLst>
                                    </p:anim>
                                    <p:anim calcmode="lin" valueType="num">
                                      <p:cBhvr>
                                        <p:cTn id="43" dur="500" fill="hold"/>
                                        <p:tgtEl>
                                          <p:spTgt spid="4098"/>
                                        </p:tgtEl>
                                        <p:attrNameLst>
                                          <p:attrName>ppt_h</p:attrName>
                                        </p:attrNameLst>
                                      </p:cBhvr>
                                      <p:tavLst>
                                        <p:tav tm="0">
                                          <p:val>
                                            <p:fltVal val="0"/>
                                          </p:val>
                                        </p:tav>
                                        <p:tav tm="100000">
                                          <p:val>
                                            <p:strVal val="#ppt_h"/>
                                          </p:val>
                                        </p:tav>
                                      </p:tavLst>
                                    </p:anim>
                                    <p:animEffect transition="in" filter="fade">
                                      <p:cBhvr>
                                        <p:cTn id="4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600" smtClean="0">
                <a:latin typeface="Times New Roman" pitchFamily="18" charset="0"/>
                <a:cs typeface="Times New Roman" pitchFamily="18" charset="0"/>
              </a:rPr>
              <a:pPr/>
              <a:t>24</a:t>
            </a:fld>
            <a:endParaRPr lang="en-US" sz="1600">
              <a:latin typeface="Times New Roman" pitchFamily="18" charset="0"/>
              <a:cs typeface="Times New Roman" pitchFamily="18" charset="0"/>
            </a:endParaRPr>
          </a:p>
        </p:txBody>
      </p:sp>
      <p:sp>
        <p:nvSpPr>
          <p:cNvPr id="3" name="TextBox 2"/>
          <p:cNvSpPr txBox="1"/>
          <p:nvPr/>
        </p:nvSpPr>
        <p:spPr>
          <a:xfrm>
            <a:off x="457200" y="533400"/>
            <a:ext cx="7901014"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Arc Welding Electrodes </a:t>
            </a:r>
            <a:endParaRPr lang="en-IN" sz="3200" b="1" dirty="0">
              <a:latin typeface="Times New Roman" pitchFamily="18" charset="0"/>
              <a:cs typeface="Times New Roman" pitchFamily="18" charset="0"/>
            </a:endParaRPr>
          </a:p>
        </p:txBody>
      </p:sp>
      <p:sp>
        <p:nvSpPr>
          <p:cNvPr id="4" name="TextBox 3"/>
          <p:cNvSpPr txBox="1"/>
          <p:nvPr/>
        </p:nvSpPr>
        <p:spPr>
          <a:xfrm>
            <a:off x="428596" y="1142984"/>
            <a:ext cx="7605738"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Consumable Electrode </a:t>
            </a:r>
          </a:p>
        </p:txBody>
      </p:sp>
      <p:sp>
        <p:nvSpPr>
          <p:cNvPr id="6" name="TextBox 5"/>
          <p:cNvSpPr txBox="1"/>
          <p:nvPr/>
        </p:nvSpPr>
        <p:spPr>
          <a:xfrm>
            <a:off x="838200" y="1752600"/>
            <a:ext cx="59436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Electrode may be bare or coated </a:t>
            </a:r>
          </a:p>
        </p:txBody>
      </p:sp>
      <p:sp>
        <p:nvSpPr>
          <p:cNvPr id="7" name="TextBox 6"/>
          <p:cNvSpPr txBox="1"/>
          <p:nvPr/>
        </p:nvSpPr>
        <p:spPr>
          <a:xfrm>
            <a:off x="914400" y="2209800"/>
            <a:ext cx="7848600" cy="1015663"/>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Bare: </a:t>
            </a:r>
            <a:r>
              <a:rPr lang="en-IN" sz="2000" dirty="0" smtClean="0">
                <a:latin typeface="Times New Roman" pitchFamily="18" charset="0"/>
                <a:cs typeface="Times New Roman" pitchFamily="18" charset="0"/>
              </a:rPr>
              <a:t>Globules of molten metal while passing from the electrodes absorb oxygen and nitrogen from the atmospheric air to form non metallic constituents. Which decreases the strength of the joint</a:t>
            </a:r>
          </a:p>
        </p:txBody>
      </p:sp>
      <p:sp>
        <p:nvSpPr>
          <p:cNvPr id="8" name="TextBox 7"/>
          <p:cNvSpPr txBox="1"/>
          <p:nvPr/>
        </p:nvSpPr>
        <p:spPr>
          <a:xfrm>
            <a:off x="857224" y="3500438"/>
            <a:ext cx="7848600" cy="1938992"/>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Coated Electrode: </a:t>
            </a:r>
            <a:r>
              <a:rPr lang="en-IN" sz="2000" dirty="0" smtClean="0">
                <a:latin typeface="Times New Roman" pitchFamily="18" charset="0"/>
                <a:cs typeface="Times New Roman" pitchFamily="18" charset="0"/>
              </a:rPr>
              <a:t>The protection of molten metal from oxygen and nitrogen of the air by providing a gas shield around the arc and the molten pool of metal </a:t>
            </a:r>
          </a:p>
          <a:p>
            <a:r>
              <a:rPr lang="en-IN" sz="2000" dirty="0" smtClean="0">
                <a:latin typeface="Times New Roman" pitchFamily="18" charset="0"/>
                <a:cs typeface="Times New Roman" pitchFamily="18" charset="0"/>
              </a:rPr>
              <a:t>To establish and maintain the arc throughout welding </a:t>
            </a:r>
          </a:p>
          <a:p>
            <a:r>
              <a:rPr lang="en-IN" sz="2000" dirty="0" smtClean="0">
                <a:latin typeface="Times New Roman" pitchFamily="18" charset="0"/>
                <a:cs typeface="Times New Roman" pitchFamily="18" charset="0"/>
              </a:rPr>
              <a:t>The formation of slag over the joint thus protects from rapid cooling </a:t>
            </a:r>
          </a:p>
          <a:p>
            <a:r>
              <a:rPr lang="en-IN" sz="2000" dirty="0" smtClean="0">
                <a:latin typeface="Times New Roman" pitchFamily="18" charset="0"/>
                <a:cs typeface="Times New Roman" pitchFamily="18" charset="0"/>
              </a:rPr>
              <a:t>The addition of alloying element </a:t>
            </a:r>
          </a:p>
        </p:txBody>
      </p:sp>
      <p:sp>
        <p:nvSpPr>
          <p:cNvPr id="9" name="TextBox 8"/>
          <p:cNvSpPr txBox="1"/>
          <p:nvPr/>
        </p:nvSpPr>
        <p:spPr>
          <a:xfrm>
            <a:off x="857224" y="5364320"/>
            <a:ext cx="7848600"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The coating is usually consist of Chalk, </a:t>
            </a:r>
            <a:r>
              <a:rPr lang="en-IN" sz="2000" dirty="0" err="1" smtClean="0">
                <a:latin typeface="Times New Roman" pitchFamily="18" charset="0"/>
                <a:cs typeface="Times New Roman" pitchFamily="18" charset="0"/>
              </a:rPr>
              <a:t>ferro</a:t>
            </a:r>
            <a:r>
              <a:rPr lang="en-IN" sz="2000" dirty="0" smtClean="0">
                <a:latin typeface="Times New Roman" pitchFamily="18" charset="0"/>
                <a:cs typeface="Times New Roman" pitchFamily="18" charset="0"/>
              </a:rPr>
              <a:t> manganese, Starch, Kaolin, alloying and bending material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hubimg.com/u/5105400_f520.jpg"/>
          <p:cNvPicPr>
            <a:picLocks noChangeAspect="1" noChangeArrowheads="1"/>
          </p:cNvPicPr>
          <p:nvPr/>
        </p:nvPicPr>
        <p:blipFill>
          <a:blip r:embed="rId3" cstate="print"/>
          <a:srcRect/>
          <a:stretch>
            <a:fillRect/>
          </a:stretch>
        </p:blipFill>
        <p:spPr bwMode="auto">
          <a:xfrm>
            <a:off x="1143000" y="2514600"/>
            <a:ext cx="6808245" cy="38100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p:cNvSpPr txBox="1"/>
          <p:nvPr/>
        </p:nvSpPr>
        <p:spPr>
          <a:xfrm>
            <a:off x="609600" y="1219200"/>
            <a:ext cx="7105672" cy="523220"/>
          </a:xfrm>
          <a:prstGeom prst="rect">
            <a:avLst/>
          </a:prstGeom>
          <a:noFill/>
        </p:spPr>
        <p:txBody>
          <a:bodyPr wrap="square" rtlCol="0">
            <a:spAutoFit/>
          </a:bodyPr>
          <a:lstStyle/>
          <a:p>
            <a:r>
              <a:rPr lang="en-IN" sz="2800" b="1" dirty="0" smtClean="0"/>
              <a:t>Non Consumable Electrode </a:t>
            </a:r>
          </a:p>
        </p:txBody>
      </p:sp>
      <p:sp>
        <p:nvSpPr>
          <p:cNvPr id="4" name="TextBox 3"/>
          <p:cNvSpPr txBox="1"/>
          <p:nvPr/>
        </p:nvSpPr>
        <p:spPr>
          <a:xfrm>
            <a:off x="457200" y="533400"/>
            <a:ext cx="8186766" cy="584775"/>
          </a:xfrm>
          <a:prstGeom prst="rect">
            <a:avLst/>
          </a:prstGeom>
          <a:noFill/>
        </p:spPr>
        <p:txBody>
          <a:bodyPr wrap="square" rtlCol="0">
            <a:spAutoFit/>
          </a:bodyPr>
          <a:lstStyle/>
          <a:p>
            <a:r>
              <a:rPr lang="en-IN" sz="3200" b="1" dirty="0" smtClean="0"/>
              <a:t>Arc Welding Electrodes </a:t>
            </a:r>
            <a:endParaRPr lang="en-IN" sz="3200" b="1" dirty="0"/>
          </a:p>
        </p:txBody>
      </p:sp>
      <p:sp>
        <p:nvSpPr>
          <p:cNvPr id="5" name="TextBox 4"/>
          <p:cNvSpPr txBox="1"/>
          <p:nvPr/>
        </p:nvSpPr>
        <p:spPr>
          <a:xfrm>
            <a:off x="838200" y="1752600"/>
            <a:ext cx="5943600" cy="369332"/>
          </a:xfrm>
          <a:prstGeom prst="rect">
            <a:avLst/>
          </a:prstGeom>
          <a:noFill/>
        </p:spPr>
        <p:txBody>
          <a:bodyPr wrap="square" rtlCol="0">
            <a:spAutoFit/>
          </a:bodyPr>
          <a:lstStyle/>
          <a:p>
            <a:r>
              <a:rPr lang="en-IN" dirty="0" smtClean="0"/>
              <a:t>Additional filler material is required.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TextBox 2"/>
          <p:cNvSpPr txBox="1"/>
          <p:nvPr/>
        </p:nvSpPr>
        <p:spPr>
          <a:xfrm>
            <a:off x="457200" y="533400"/>
            <a:ext cx="8686800" cy="584775"/>
          </a:xfrm>
          <a:prstGeom prst="rect">
            <a:avLst/>
          </a:prstGeom>
          <a:noFill/>
        </p:spPr>
        <p:txBody>
          <a:bodyPr wrap="square" rtlCol="0">
            <a:spAutoFit/>
          </a:bodyPr>
          <a:lstStyle/>
          <a:p>
            <a:r>
              <a:rPr lang="en-IN" sz="3200" b="1" dirty="0" smtClean="0"/>
              <a:t>General Arc Welding Procedure  </a:t>
            </a:r>
            <a:endParaRPr lang="en-IN" sz="3200" b="1" dirty="0"/>
          </a:p>
        </p:txBody>
      </p:sp>
      <p:sp>
        <p:nvSpPr>
          <p:cNvPr id="4" name="TextBox 3"/>
          <p:cNvSpPr txBox="1"/>
          <p:nvPr/>
        </p:nvSpPr>
        <p:spPr>
          <a:xfrm>
            <a:off x="363416" y="1307124"/>
            <a:ext cx="8382000" cy="646331"/>
          </a:xfrm>
          <a:prstGeom prst="rect">
            <a:avLst/>
          </a:prstGeom>
          <a:noFill/>
        </p:spPr>
        <p:txBody>
          <a:bodyPr wrap="square" rtlCol="0">
            <a:spAutoFit/>
          </a:bodyPr>
          <a:lstStyle/>
          <a:p>
            <a:r>
              <a:rPr lang="en-IN" dirty="0" smtClean="0"/>
              <a:t>Step 1: </a:t>
            </a:r>
            <a:r>
              <a:rPr lang="en-IN" b="1" dirty="0" smtClean="0"/>
              <a:t>Cleaning: </a:t>
            </a:r>
            <a:r>
              <a:rPr lang="en-IN" dirty="0" smtClean="0"/>
              <a:t>The surfaces of the parts to be welded need to be thoroughly cleaned for removal of dirt, oil, grease etc. </a:t>
            </a:r>
            <a:endParaRPr lang="en-IN" b="1" dirty="0"/>
          </a:p>
        </p:txBody>
      </p:sp>
      <p:sp>
        <p:nvSpPr>
          <p:cNvPr id="5" name="TextBox 4"/>
          <p:cNvSpPr txBox="1"/>
          <p:nvPr/>
        </p:nvSpPr>
        <p:spPr>
          <a:xfrm>
            <a:off x="298940" y="2092570"/>
            <a:ext cx="8382000" cy="369332"/>
          </a:xfrm>
          <a:prstGeom prst="rect">
            <a:avLst/>
          </a:prstGeom>
          <a:noFill/>
        </p:spPr>
        <p:txBody>
          <a:bodyPr wrap="square" rtlCol="0">
            <a:spAutoFit/>
          </a:bodyPr>
          <a:lstStyle/>
          <a:p>
            <a:r>
              <a:rPr lang="en-IN" dirty="0" smtClean="0"/>
              <a:t>Step 2: </a:t>
            </a:r>
            <a:r>
              <a:rPr lang="en-IN" b="1" dirty="0" smtClean="0"/>
              <a:t>Edge Preparation: </a:t>
            </a:r>
            <a:r>
              <a:rPr lang="en-IN" dirty="0" smtClean="0"/>
              <a:t>Involves </a:t>
            </a:r>
            <a:r>
              <a:rPr lang="en-IN" dirty="0" err="1" smtClean="0"/>
              <a:t>beveling</a:t>
            </a:r>
            <a:r>
              <a:rPr lang="en-IN" dirty="0" smtClean="0"/>
              <a:t> or grooving. </a:t>
            </a:r>
            <a:endParaRPr lang="en-IN" b="1" dirty="0"/>
          </a:p>
        </p:txBody>
      </p:sp>
      <p:sp>
        <p:nvSpPr>
          <p:cNvPr id="6" name="TextBox 5"/>
          <p:cNvSpPr txBox="1"/>
          <p:nvPr/>
        </p:nvSpPr>
        <p:spPr>
          <a:xfrm>
            <a:off x="322386" y="2649416"/>
            <a:ext cx="8382000" cy="369332"/>
          </a:xfrm>
          <a:prstGeom prst="rect">
            <a:avLst/>
          </a:prstGeom>
          <a:noFill/>
        </p:spPr>
        <p:txBody>
          <a:bodyPr wrap="square" rtlCol="0">
            <a:spAutoFit/>
          </a:bodyPr>
          <a:lstStyle/>
          <a:p>
            <a:r>
              <a:rPr lang="en-IN" dirty="0" smtClean="0"/>
              <a:t>Step 3: </a:t>
            </a:r>
            <a:r>
              <a:rPr lang="en-IN" b="1" dirty="0" smtClean="0"/>
              <a:t>Clamping: </a:t>
            </a:r>
            <a:r>
              <a:rPr lang="en-IN" dirty="0" smtClean="0"/>
              <a:t>The parts to be welded are clamped suitably through jigs and fixtures </a:t>
            </a:r>
            <a:endParaRPr lang="en-IN" b="1" dirty="0"/>
          </a:p>
        </p:txBody>
      </p:sp>
      <p:sp>
        <p:nvSpPr>
          <p:cNvPr id="7" name="TextBox 6"/>
          <p:cNvSpPr txBox="1"/>
          <p:nvPr/>
        </p:nvSpPr>
        <p:spPr>
          <a:xfrm>
            <a:off x="275494" y="3276600"/>
            <a:ext cx="8382000" cy="923330"/>
          </a:xfrm>
          <a:prstGeom prst="rect">
            <a:avLst/>
          </a:prstGeom>
          <a:noFill/>
        </p:spPr>
        <p:txBody>
          <a:bodyPr wrap="square" rtlCol="0">
            <a:spAutoFit/>
          </a:bodyPr>
          <a:lstStyle/>
          <a:p>
            <a:r>
              <a:rPr lang="en-IN" dirty="0" smtClean="0"/>
              <a:t>Step 4: </a:t>
            </a:r>
            <a:r>
              <a:rPr lang="en-IN" b="1" dirty="0" smtClean="0"/>
              <a:t>Check for safety devices: </a:t>
            </a:r>
            <a:r>
              <a:rPr lang="en-IN" dirty="0" smtClean="0"/>
              <a:t>Safety devices like goggles and shields to protect the eyes, protective clothing to prevent the sparks and flying globules of molten metal, safety shoes, gloves, aprons and other safety devices must be ensured</a:t>
            </a:r>
            <a:endParaRPr lang="en-IN" b="1" dirty="0"/>
          </a:p>
        </p:txBody>
      </p:sp>
      <p:sp>
        <p:nvSpPr>
          <p:cNvPr id="8" name="TextBox 7"/>
          <p:cNvSpPr txBox="1"/>
          <p:nvPr/>
        </p:nvSpPr>
        <p:spPr>
          <a:xfrm>
            <a:off x="322386" y="4507522"/>
            <a:ext cx="8382000" cy="646331"/>
          </a:xfrm>
          <a:prstGeom prst="rect">
            <a:avLst/>
          </a:prstGeom>
          <a:noFill/>
        </p:spPr>
        <p:txBody>
          <a:bodyPr wrap="square" rtlCol="0">
            <a:spAutoFit/>
          </a:bodyPr>
          <a:lstStyle/>
          <a:p>
            <a:r>
              <a:rPr lang="en-IN" dirty="0" smtClean="0"/>
              <a:t>Step 5: </a:t>
            </a:r>
            <a:r>
              <a:rPr lang="en-IN" b="1" dirty="0" smtClean="0"/>
              <a:t>The Initial weld: </a:t>
            </a:r>
            <a:r>
              <a:rPr lang="en-IN" dirty="0" err="1" smtClean="0"/>
              <a:t>Inital</a:t>
            </a:r>
            <a:r>
              <a:rPr lang="en-IN" dirty="0" smtClean="0"/>
              <a:t> tack welds are done at the opposite corners of the joint to secure the pieces together. </a:t>
            </a:r>
            <a:endParaRPr lang="en-IN" b="1" dirty="0"/>
          </a:p>
        </p:txBody>
      </p:sp>
      <p:sp>
        <p:nvSpPr>
          <p:cNvPr id="9" name="TextBox 8"/>
          <p:cNvSpPr txBox="1"/>
          <p:nvPr/>
        </p:nvSpPr>
        <p:spPr>
          <a:xfrm>
            <a:off x="339970" y="5199184"/>
            <a:ext cx="8382000" cy="369332"/>
          </a:xfrm>
          <a:prstGeom prst="rect">
            <a:avLst/>
          </a:prstGeom>
          <a:noFill/>
        </p:spPr>
        <p:txBody>
          <a:bodyPr wrap="square" rtlCol="0">
            <a:spAutoFit/>
          </a:bodyPr>
          <a:lstStyle/>
          <a:p>
            <a:r>
              <a:rPr lang="en-IN" dirty="0" smtClean="0"/>
              <a:t>Step 6: </a:t>
            </a:r>
            <a:r>
              <a:rPr lang="en-IN" b="1" dirty="0" smtClean="0"/>
              <a:t>The Final weld: </a:t>
            </a:r>
            <a:r>
              <a:rPr lang="en-IN" dirty="0" smtClean="0"/>
              <a:t>Final welding is done </a:t>
            </a:r>
            <a:endParaRPr lang="en-IN" b="1" dirty="0"/>
          </a:p>
        </p:txBody>
      </p:sp>
      <p:sp>
        <p:nvSpPr>
          <p:cNvPr id="10" name="TextBox 9"/>
          <p:cNvSpPr txBox="1"/>
          <p:nvPr/>
        </p:nvSpPr>
        <p:spPr>
          <a:xfrm>
            <a:off x="316524" y="5711627"/>
            <a:ext cx="8382000" cy="646331"/>
          </a:xfrm>
          <a:prstGeom prst="rect">
            <a:avLst/>
          </a:prstGeom>
          <a:noFill/>
        </p:spPr>
        <p:txBody>
          <a:bodyPr wrap="square" rtlCol="0">
            <a:spAutoFit/>
          </a:bodyPr>
          <a:lstStyle/>
          <a:p>
            <a:r>
              <a:rPr lang="en-IN" dirty="0" smtClean="0"/>
              <a:t>Step 7: </a:t>
            </a:r>
            <a:r>
              <a:rPr lang="en-IN" b="1" dirty="0" smtClean="0"/>
              <a:t>Excess material removal: </a:t>
            </a:r>
            <a:r>
              <a:rPr lang="en-IN" dirty="0" smtClean="0"/>
              <a:t>Extra material on the weld surface can be removed using tongs and chipper. </a:t>
            </a:r>
            <a:r>
              <a:rPr lang="en-IN" b="1" dirty="0" smtClean="0"/>
              <a:t>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p:cNvSpPr txBox="1"/>
          <p:nvPr/>
        </p:nvSpPr>
        <p:spPr>
          <a:xfrm>
            <a:off x="457200" y="533400"/>
            <a:ext cx="5638800" cy="584775"/>
          </a:xfrm>
          <a:prstGeom prst="rect">
            <a:avLst/>
          </a:prstGeom>
          <a:noFill/>
        </p:spPr>
        <p:txBody>
          <a:bodyPr wrap="square" rtlCol="0">
            <a:spAutoFit/>
          </a:bodyPr>
          <a:lstStyle/>
          <a:p>
            <a:r>
              <a:rPr lang="en-IN" sz="3200" b="1" dirty="0" smtClean="0"/>
              <a:t>Gas Welding </a:t>
            </a:r>
            <a:endParaRPr lang="en-IN" sz="3200" b="1" dirty="0"/>
          </a:p>
        </p:txBody>
      </p:sp>
      <p:sp>
        <p:nvSpPr>
          <p:cNvPr id="4" name="TextBox 3"/>
          <p:cNvSpPr txBox="1"/>
          <p:nvPr/>
        </p:nvSpPr>
        <p:spPr>
          <a:xfrm>
            <a:off x="609600" y="1219200"/>
            <a:ext cx="7848600" cy="1015663"/>
          </a:xfrm>
          <a:prstGeom prst="rect">
            <a:avLst/>
          </a:prstGeom>
          <a:noFill/>
        </p:spPr>
        <p:txBody>
          <a:bodyPr wrap="square" rtlCol="0">
            <a:spAutoFit/>
          </a:bodyPr>
          <a:lstStyle/>
          <a:p>
            <a:r>
              <a:rPr lang="en-IN" sz="2000" dirty="0" smtClean="0"/>
              <a:t>Gas welding is a fusion welding method of welding, in which a strong gas flame is used to rise the temperature (3200 ˚C) of the work pieces so as to melt them </a:t>
            </a:r>
            <a:endParaRPr lang="en-IN" sz="2000" dirty="0"/>
          </a:p>
        </p:txBody>
      </p:sp>
      <p:pic>
        <p:nvPicPr>
          <p:cNvPr id="34818" name="Picture 2" descr="http://www.alanpedia.com/engineering_Soldering_brazing_and_welding/Soldering_brazing_and_welding_clip_image008.jpg"/>
          <p:cNvPicPr>
            <a:picLocks noChangeAspect="1" noChangeArrowheads="1"/>
          </p:cNvPicPr>
          <p:nvPr/>
        </p:nvPicPr>
        <p:blipFill>
          <a:blip r:embed="rId3" cstate="print"/>
          <a:srcRect/>
          <a:stretch>
            <a:fillRect/>
          </a:stretch>
        </p:blipFill>
        <p:spPr bwMode="auto">
          <a:xfrm>
            <a:off x="1828800" y="2667000"/>
            <a:ext cx="6531427" cy="3810000"/>
          </a:xfrm>
          <a:prstGeom prst="rect">
            <a:avLst/>
          </a:prstGeom>
          <a:noFill/>
        </p:spPr>
      </p:pic>
      <p:sp>
        <p:nvSpPr>
          <p:cNvPr id="6" name="TextBox 5"/>
          <p:cNvSpPr txBox="1"/>
          <p:nvPr/>
        </p:nvSpPr>
        <p:spPr>
          <a:xfrm>
            <a:off x="533400" y="2209800"/>
            <a:ext cx="2590800" cy="461665"/>
          </a:xfrm>
          <a:prstGeom prst="rect">
            <a:avLst/>
          </a:prstGeom>
          <a:noFill/>
        </p:spPr>
        <p:txBody>
          <a:bodyPr wrap="square" rtlCol="0">
            <a:spAutoFit/>
          </a:bodyPr>
          <a:lstStyle/>
          <a:p>
            <a:r>
              <a:rPr lang="en-IN" sz="2400" b="1" dirty="0" smtClean="0"/>
              <a:t>Gas Welding Setup </a:t>
            </a:r>
            <a:endParaRPr lang="en-IN" sz="2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p:cNvSpPr txBox="1"/>
          <p:nvPr/>
        </p:nvSpPr>
        <p:spPr>
          <a:xfrm>
            <a:off x="457200" y="762000"/>
            <a:ext cx="3810000" cy="461665"/>
          </a:xfrm>
          <a:prstGeom prst="rect">
            <a:avLst/>
          </a:prstGeom>
          <a:noFill/>
        </p:spPr>
        <p:txBody>
          <a:bodyPr wrap="square" rtlCol="0">
            <a:spAutoFit/>
          </a:bodyPr>
          <a:lstStyle/>
          <a:p>
            <a:r>
              <a:rPr lang="en-IN" sz="2400" b="1" dirty="0" smtClean="0"/>
              <a:t>Gas Welding Flames</a:t>
            </a:r>
            <a:endParaRPr lang="en-IN" sz="2400" b="1" dirty="0"/>
          </a:p>
        </p:txBody>
      </p:sp>
      <p:sp>
        <p:nvSpPr>
          <p:cNvPr id="4" name="TextBox 3"/>
          <p:cNvSpPr txBox="1"/>
          <p:nvPr/>
        </p:nvSpPr>
        <p:spPr>
          <a:xfrm>
            <a:off x="228600" y="1447800"/>
            <a:ext cx="8915400" cy="707886"/>
          </a:xfrm>
          <a:prstGeom prst="rect">
            <a:avLst/>
          </a:prstGeom>
          <a:noFill/>
        </p:spPr>
        <p:txBody>
          <a:bodyPr wrap="square" rtlCol="0">
            <a:spAutoFit/>
          </a:bodyPr>
          <a:lstStyle/>
          <a:p>
            <a:r>
              <a:rPr lang="en-IN" sz="2000" dirty="0" smtClean="0"/>
              <a:t>For complete combustion of acetylene 2.5 volume of oxygen are required for 1 volume of acetylene. </a:t>
            </a:r>
            <a:endParaRPr lang="en-IN" sz="2000" dirty="0"/>
          </a:p>
        </p:txBody>
      </p:sp>
      <p:sp>
        <p:nvSpPr>
          <p:cNvPr id="5" name="Rectangle 4"/>
          <p:cNvSpPr/>
          <p:nvPr/>
        </p:nvSpPr>
        <p:spPr>
          <a:xfrm>
            <a:off x="2362200" y="2286000"/>
            <a:ext cx="3790781" cy="461665"/>
          </a:xfrm>
          <a:prstGeom prst="rect">
            <a:avLst/>
          </a:prstGeom>
        </p:spPr>
        <p:txBody>
          <a:bodyPr wrap="none">
            <a:spAutoFit/>
          </a:bodyPr>
          <a:lstStyle/>
          <a:p>
            <a:r>
              <a:rPr lang="en-IN" sz="2400" b="1" dirty="0" smtClean="0"/>
              <a:t>2C</a:t>
            </a:r>
            <a:r>
              <a:rPr lang="en-IN" sz="2400" b="1" baseline="-25000" dirty="0" smtClean="0"/>
              <a:t>2</a:t>
            </a:r>
            <a:r>
              <a:rPr lang="en-IN" sz="2400" b="1" dirty="0" smtClean="0"/>
              <a:t>H</a:t>
            </a:r>
            <a:r>
              <a:rPr lang="en-IN" sz="2400" b="1" baseline="-25000" dirty="0" smtClean="0"/>
              <a:t>2</a:t>
            </a:r>
            <a:r>
              <a:rPr lang="en-IN" sz="2400" b="1" dirty="0" smtClean="0"/>
              <a:t> + 5O</a:t>
            </a:r>
            <a:r>
              <a:rPr lang="en-IN" sz="2400" b="1" baseline="-25000" dirty="0" smtClean="0"/>
              <a:t>2</a:t>
            </a:r>
            <a:r>
              <a:rPr lang="en-IN" sz="2400" b="1" dirty="0" smtClean="0"/>
              <a:t> </a:t>
            </a:r>
            <a:r>
              <a:rPr lang="en-IN" sz="2400" b="1" dirty="0" smtClean="0">
                <a:sym typeface="Wingdings" pitchFamily="2" charset="2"/>
              </a:rPr>
              <a:t> </a:t>
            </a:r>
            <a:r>
              <a:rPr lang="en-IN" sz="2400" b="1" dirty="0" smtClean="0"/>
              <a:t>4CO</a:t>
            </a:r>
            <a:r>
              <a:rPr lang="en-IN" sz="2400" b="1" baseline="-25000" dirty="0" smtClean="0"/>
              <a:t>2</a:t>
            </a:r>
            <a:r>
              <a:rPr lang="en-IN" sz="2400" b="1" dirty="0" smtClean="0"/>
              <a:t> + 2H</a:t>
            </a:r>
            <a:r>
              <a:rPr lang="en-IN" sz="2400" b="1" baseline="-25000" dirty="0" smtClean="0"/>
              <a:t>2</a:t>
            </a:r>
            <a:r>
              <a:rPr lang="en-IN" sz="2400" b="1" dirty="0" smtClean="0"/>
              <a:t>O</a:t>
            </a:r>
            <a:endParaRPr lang="en-IN" sz="2400" b="1" dirty="0"/>
          </a:p>
        </p:txBody>
      </p:sp>
      <p:sp>
        <p:nvSpPr>
          <p:cNvPr id="6" name="TextBox 5"/>
          <p:cNvSpPr txBox="1"/>
          <p:nvPr/>
        </p:nvSpPr>
        <p:spPr>
          <a:xfrm>
            <a:off x="228600" y="2895600"/>
            <a:ext cx="8534400" cy="1846659"/>
          </a:xfrm>
          <a:prstGeom prst="rect">
            <a:avLst/>
          </a:prstGeom>
          <a:noFill/>
        </p:spPr>
        <p:txBody>
          <a:bodyPr wrap="square" rtlCol="0">
            <a:spAutoFit/>
          </a:bodyPr>
          <a:lstStyle/>
          <a:p>
            <a:r>
              <a:rPr lang="en-IN" dirty="0" smtClean="0"/>
              <a:t>Oxygen to acetylene ratio varies from 0.95 to 1.5.</a:t>
            </a:r>
          </a:p>
          <a:p>
            <a:endParaRPr lang="en-IN" sz="1200" dirty="0" smtClean="0"/>
          </a:p>
          <a:p>
            <a:r>
              <a:rPr lang="en-IN" dirty="0" smtClean="0"/>
              <a:t> Depending on oxygen to acetylene gas ratio it can be classified as</a:t>
            </a:r>
          </a:p>
          <a:p>
            <a:endParaRPr lang="en-IN" sz="1100" dirty="0" smtClean="0"/>
          </a:p>
          <a:p>
            <a:r>
              <a:rPr lang="en-IN" dirty="0" smtClean="0"/>
              <a:t> Neutral, (&lt;0.95)</a:t>
            </a:r>
          </a:p>
          <a:p>
            <a:r>
              <a:rPr lang="en-IN" dirty="0" smtClean="0"/>
              <a:t>Oxidizing (1.15 to 1.5) and </a:t>
            </a:r>
          </a:p>
          <a:p>
            <a:r>
              <a:rPr lang="en-IN" dirty="0" smtClean="0"/>
              <a:t>Carburising or reducing flames (0.95 to 1)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pic>
        <p:nvPicPr>
          <p:cNvPr id="3" name="Picture 2" descr="http://www.mechanicalengineeringblog.com/wp-content/uploads/2012/05/01-types-of-flame-neutral-flame-oxidizing-flame-carburizing-flame-reducing-flame.jpg"/>
          <p:cNvPicPr>
            <a:picLocks noChangeAspect="1" noChangeArrowheads="1"/>
          </p:cNvPicPr>
          <p:nvPr/>
        </p:nvPicPr>
        <p:blipFill>
          <a:blip r:embed="rId3" cstate="print"/>
          <a:srcRect/>
          <a:stretch>
            <a:fillRect/>
          </a:stretch>
        </p:blipFill>
        <p:spPr bwMode="auto">
          <a:xfrm>
            <a:off x="685800" y="1295400"/>
            <a:ext cx="8229600" cy="5088783"/>
          </a:xfrm>
          <a:prstGeom prst="rect">
            <a:avLst/>
          </a:prstGeom>
          <a:noFill/>
        </p:spPr>
      </p:pic>
      <p:sp>
        <p:nvSpPr>
          <p:cNvPr id="4" name="TextBox 3"/>
          <p:cNvSpPr txBox="1"/>
          <p:nvPr/>
        </p:nvSpPr>
        <p:spPr>
          <a:xfrm>
            <a:off x="457200" y="762000"/>
            <a:ext cx="3810000" cy="461665"/>
          </a:xfrm>
          <a:prstGeom prst="rect">
            <a:avLst/>
          </a:prstGeom>
          <a:noFill/>
        </p:spPr>
        <p:txBody>
          <a:bodyPr wrap="square" rtlCol="0">
            <a:spAutoFit/>
          </a:bodyPr>
          <a:lstStyle/>
          <a:p>
            <a:r>
              <a:rPr lang="en-IN" sz="2400" b="1" dirty="0" smtClean="0"/>
              <a:t>Gas Welding Flames</a:t>
            </a:r>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SOLDERING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Soldering is a method of joining similar or dissimilar metals by the application of heat and using a filler metal or alloy called </a:t>
            </a:r>
            <a:r>
              <a:rPr lang="en-US" dirty="0" smtClean="0"/>
              <a:t>solder.</a:t>
            </a:r>
          </a:p>
          <a:p>
            <a:pPr algn="just"/>
            <a:r>
              <a:rPr lang="en-US" dirty="0"/>
              <a:t>The molten filler metal is made to flow between the two closely placed adjacent surfaces by the capillary action</a:t>
            </a:r>
            <a:r>
              <a:rPr lang="en-US" dirty="0" smtClean="0"/>
              <a:t>.</a:t>
            </a:r>
          </a:p>
          <a:p>
            <a:pPr algn="just"/>
            <a:r>
              <a:rPr lang="en-US" dirty="0" smtClean="0"/>
              <a:t>Soldering mainly requires the following-</a:t>
            </a:r>
          </a:p>
          <a:p>
            <a:pPr marL="109728" indent="0" algn="just">
              <a:buNone/>
            </a:pPr>
            <a:r>
              <a:rPr lang="en-US" dirty="0" smtClean="0"/>
              <a:t>1.   Soldering Iron	2. Solder (alloy)</a:t>
            </a:r>
          </a:p>
          <a:p>
            <a:pPr marL="109728" indent="0" algn="just">
              <a:buNone/>
            </a:pPr>
            <a:r>
              <a:rPr lang="en-US" dirty="0" smtClean="0"/>
              <a:t>3.  Flux</a:t>
            </a:r>
            <a:endParaRPr lang="en-US" dirty="0"/>
          </a:p>
        </p:txBody>
      </p:sp>
    </p:spTree>
    <p:extLst>
      <p:ext uri="{BB962C8B-B14F-4D97-AF65-F5344CB8AC3E}">
        <p14:creationId xmlns:p14="http://schemas.microsoft.com/office/powerpoint/2010/main" xmlns="" val="3731420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C6612D-892A-4CCF-80D6-C223E750EBFE}" type="slidenum">
              <a:rPr lang="en-US" smtClean="0"/>
              <a:pPr/>
              <a:t>30</a:t>
            </a:fld>
            <a:endParaRPr lang="en-US" dirty="0"/>
          </a:p>
        </p:txBody>
      </p:sp>
      <p:sp>
        <p:nvSpPr>
          <p:cNvPr id="3" name="Title 1"/>
          <p:cNvSpPr txBox="1">
            <a:spLocks/>
          </p:cNvSpPr>
          <p:nvPr/>
        </p:nvSpPr>
        <p:spPr>
          <a:xfrm>
            <a:off x="457200" y="274638"/>
            <a:ext cx="7467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smtClean="0">
                <a:ln>
                  <a:noFill/>
                </a:ln>
                <a:solidFill>
                  <a:schemeClr val="tx2"/>
                </a:solidFill>
                <a:effectLst/>
                <a:uLnTx/>
                <a:uFillTx/>
                <a:latin typeface="+mj-lt"/>
                <a:ea typeface="+mj-ea"/>
                <a:cs typeface="+mj-cs"/>
              </a:rPr>
              <a:t>Advantages</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1600200"/>
            <a:ext cx="7467600" cy="487375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Process is simple and inexpensive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sz="2400" dirty="0" smtClean="0"/>
              <a:t>Eliminates a skilled operator</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Temperature</a:t>
            </a:r>
            <a:r>
              <a:rPr kumimoji="0" lang="en-US" sz="2400" b="0" i="0" u="none" strike="noStrike" kern="1200" cap="none" spc="0" normalizeH="0" noProof="0" dirty="0" smtClean="0">
                <a:ln>
                  <a:noFill/>
                </a:ln>
                <a:solidFill>
                  <a:schemeClr val="tx1"/>
                </a:solidFill>
                <a:effectLst/>
                <a:uLnTx/>
                <a:uFillTx/>
                <a:latin typeface="+mn-lt"/>
                <a:ea typeface="+mn-ea"/>
                <a:cs typeface="+mn-cs"/>
              </a:rPr>
              <a:t> of the flame can be controlled depending on </a:t>
            </a:r>
            <a:r>
              <a:rPr kumimoji="0" lang="en-US" sz="2400" b="0" i="0" u="none" strike="noStrike" kern="1200" cap="none" spc="0" normalizeH="0" noProof="0" dirty="0" err="1" smtClean="0">
                <a:ln>
                  <a:noFill/>
                </a:ln>
                <a:solidFill>
                  <a:schemeClr val="tx1"/>
                </a:solidFill>
                <a:effectLst/>
                <a:uLnTx/>
                <a:uFillTx/>
                <a:latin typeface="+mn-lt"/>
                <a:ea typeface="+mn-ea"/>
                <a:cs typeface="+mn-cs"/>
              </a:rPr>
              <a:t>th</a:t>
            </a:r>
            <a:r>
              <a:rPr lang="en-US" sz="2400" dirty="0" smtClean="0"/>
              <a:t>e thickness and type of material being welded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C6612D-892A-4CCF-80D6-C223E750EBFE}" type="slidenum">
              <a:rPr lang="en-US" smtClean="0"/>
              <a:pPr/>
              <a:t>31</a:t>
            </a:fld>
            <a:endParaRPr lang="en-US" dirty="0"/>
          </a:p>
        </p:txBody>
      </p:sp>
      <p:sp>
        <p:nvSpPr>
          <p:cNvPr id="3" name="Title 1"/>
          <p:cNvSpPr txBox="1">
            <a:spLocks/>
          </p:cNvSpPr>
          <p:nvPr/>
        </p:nvSpPr>
        <p:spPr>
          <a:xfrm>
            <a:off x="457200" y="274638"/>
            <a:ext cx="7467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cap="small" dirty="0" err="1" smtClean="0">
                <a:solidFill>
                  <a:schemeClr val="tx2"/>
                </a:solidFill>
                <a:latin typeface="+mj-lt"/>
                <a:ea typeface="+mj-ea"/>
                <a:cs typeface="+mj-cs"/>
              </a:rPr>
              <a:t>Disa</a:t>
            </a:r>
            <a:r>
              <a:rPr kumimoji="0" lang="en-US" sz="3000" b="0" i="0" u="none" strike="noStrike" kern="1200" cap="small" spc="0" normalizeH="0" baseline="0" noProof="0" dirty="0" err="1" smtClean="0">
                <a:ln>
                  <a:noFill/>
                </a:ln>
                <a:solidFill>
                  <a:schemeClr val="tx2"/>
                </a:solidFill>
                <a:effectLst/>
                <a:uLnTx/>
                <a:uFillTx/>
                <a:latin typeface="+mj-lt"/>
                <a:ea typeface="+mj-ea"/>
                <a:cs typeface="+mj-cs"/>
              </a:rPr>
              <a:t>dvantages</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1600200"/>
            <a:ext cx="7467600" cy="487375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Acetylene gas is slightly costlier</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sz="2400" dirty="0" smtClean="0"/>
              <a:t>Not suitable for thick and high melting point metals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Refractory metals like tungsten,</a:t>
            </a:r>
            <a:r>
              <a:rPr kumimoji="0" lang="en-US" sz="2400" b="0" i="0" u="none" strike="noStrike" kern="1200" cap="none" spc="0" normalizeH="0" noProof="0" dirty="0" smtClean="0">
                <a:ln>
                  <a:noFill/>
                </a:ln>
                <a:solidFill>
                  <a:schemeClr val="tx1"/>
                </a:solidFill>
                <a:effectLst/>
                <a:uLnTx/>
                <a:uFillTx/>
                <a:latin typeface="+mn-lt"/>
                <a:ea typeface="+mn-ea"/>
                <a:cs typeface="+mn-cs"/>
              </a:rPr>
              <a:t> molybdenum etc., and reactive metals like zirconium, titanium etc., cannot be gas welded.</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sz="2400" baseline="0" dirty="0" smtClean="0"/>
              <a:t>Acetylene gas is highly explosive.</a:t>
            </a:r>
            <a:r>
              <a:rPr lang="en-US" sz="2400" dirty="0" smtClean="0"/>
              <a:t> Hence precautions should be taken during its storage and welding.</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3" name="Table 2"/>
          <p:cNvGraphicFramePr>
            <a:graphicFrameLocks noGrp="1"/>
          </p:cNvGraphicFramePr>
          <p:nvPr/>
        </p:nvGraphicFramePr>
        <p:xfrm>
          <a:off x="0" y="1447800"/>
          <a:ext cx="9144000" cy="3087928"/>
        </p:xfrm>
        <a:graphic>
          <a:graphicData uri="http://schemas.openxmlformats.org/drawingml/2006/table">
            <a:tbl>
              <a:tblPr firstRow="1" bandRow="1">
                <a:tableStyleId>{073A0DAA-6AF3-43AB-8588-CEC1D06C72B9}</a:tableStyleId>
              </a:tblPr>
              <a:tblGrid>
                <a:gridCol w="4180115"/>
                <a:gridCol w="4963885"/>
              </a:tblGrid>
              <a:tr h="421571">
                <a:tc>
                  <a:txBody>
                    <a:bodyPr/>
                    <a:lstStyle/>
                    <a:p>
                      <a:pPr algn="ctr"/>
                      <a:r>
                        <a:rPr lang="en-IN" sz="2800" dirty="0" smtClean="0"/>
                        <a:t>Brazing </a:t>
                      </a:r>
                      <a:endParaRPr lang="en-IN" sz="2800" dirty="0"/>
                    </a:p>
                  </a:txBody>
                  <a:tcPr/>
                </a:tc>
                <a:tc>
                  <a:txBody>
                    <a:bodyPr/>
                    <a:lstStyle/>
                    <a:p>
                      <a:pPr algn="ctr"/>
                      <a:r>
                        <a:rPr lang="en-IN" sz="2800" dirty="0" smtClean="0"/>
                        <a:t>Welding </a:t>
                      </a:r>
                      <a:endParaRPr lang="en-IN" sz="2800" dirty="0"/>
                    </a:p>
                  </a:txBody>
                  <a:tcPr/>
                </a:tc>
              </a:tr>
              <a:tr h="459686">
                <a:tc>
                  <a:txBody>
                    <a:bodyPr/>
                    <a:lstStyle/>
                    <a:p>
                      <a:r>
                        <a:rPr lang="en-IN" sz="2400" dirty="0" smtClean="0"/>
                        <a:t>Filler metal is melted</a:t>
                      </a:r>
                      <a:r>
                        <a:rPr lang="en-IN" sz="2400" baseline="0" dirty="0" smtClean="0"/>
                        <a:t> </a:t>
                      </a:r>
                      <a:endParaRPr lang="en-IN" sz="2400" dirty="0"/>
                    </a:p>
                  </a:txBody>
                  <a:tcPr/>
                </a:tc>
                <a:tc>
                  <a:txBody>
                    <a:bodyPr/>
                    <a:lstStyle/>
                    <a:p>
                      <a:r>
                        <a:rPr lang="en-IN" sz="2400" dirty="0" smtClean="0"/>
                        <a:t>Surface</a:t>
                      </a:r>
                      <a:r>
                        <a:rPr lang="en-IN" sz="2400" baseline="0" dirty="0" smtClean="0"/>
                        <a:t> to joined are melted </a:t>
                      </a:r>
                      <a:endParaRPr lang="en-IN" sz="2400" dirty="0"/>
                    </a:p>
                  </a:txBody>
                  <a:tcPr/>
                </a:tc>
              </a:tr>
              <a:tr h="774754">
                <a:tc>
                  <a:txBody>
                    <a:bodyPr/>
                    <a:lstStyle/>
                    <a:p>
                      <a:r>
                        <a:rPr lang="en-IN" sz="2400" dirty="0" smtClean="0"/>
                        <a:t>No</a:t>
                      </a:r>
                      <a:r>
                        <a:rPr lang="en-IN" sz="2400" baseline="0" dirty="0" smtClean="0"/>
                        <a:t> penetration into base metal </a:t>
                      </a:r>
                      <a:endParaRPr lang="en-IN" sz="2400" dirty="0"/>
                    </a:p>
                  </a:txBody>
                  <a:tcPr/>
                </a:tc>
                <a:tc>
                  <a:txBody>
                    <a:bodyPr/>
                    <a:lstStyle/>
                    <a:p>
                      <a:r>
                        <a:rPr lang="en-IN" sz="2400" dirty="0" smtClean="0"/>
                        <a:t>There is penetration into the base metal</a:t>
                      </a:r>
                      <a:endParaRPr lang="en-IN" sz="2400" dirty="0"/>
                    </a:p>
                  </a:txBody>
                  <a:tcPr/>
                </a:tc>
              </a:tr>
              <a:tr h="459686">
                <a:tc>
                  <a:txBody>
                    <a:bodyPr/>
                    <a:lstStyle/>
                    <a:p>
                      <a:r>
                        <a:rPr lang="en-IN" sz="2400" dirty="0" smtClean="0"/>
                        <a:t>Relatively</a:t>
                      </a:r>
                      <a:r>
                        <a:rPr lang="en-IN" sz="2400" baseline="0" dirty="0" smtClean="0"/>
                        <a:t> weaker joints </a:t>
                      </a:r>
                      <a:endParaRPr lang="en-IN" sz="2400" dirty="0"/>
                    </a:p>
                  </a:txBody>
                  <a:tcPr/>
                </a:tc>
                <a:tc>
                  <a:txBody>
                    <a:bodyPr/>
                    <a:lstStyle/>
                    <a:p>
                      <a:r>
                        <a:rPr lang="en-IN" sz="2400" dirty="0" smtClean="0"/>
                        <a:t>Relatively stronger joint</a:t>
                      </a:r>
                      <a:endParaRPr lang="en-IN" sz="2400" dirty="0"/>
                    </a:p>
                  </a:txBody>
                  <a:tcPr/>
                </a:tc>
              </a:tr>
              <a:tr h="827436">
                <a:tc>
                  <a:txBody>
                    <a:bodyPr/>
                    <a:lstStyle/>
                    <a:p>
                      <a:r>
                        <a:rPr lang="en-IN" sz="2400" dirty="0" smtClean="0"/>
                        <a:t>Average operating skill level is required</a:t>
                      </a:r>
                      <a:r>
                        <a:rPr lang="en-IN" sz="2400" baseline="0" dirty="0" smtClean="0"/>
                        <a:t> </a:t>
                      </a:r>
                      <a:endParaRPr lang="en-IN" sz="2400" dirty="0"/>
                    </a:p>
                  </a:txBody>
                  <a:tcPr/>
                </a:tc>
                <a:tc>
                  <a:txBody>
                    <a:bodyPr/>
                    <a:lstStyle/>
                    <a:p>
                      <a:r>
                        <a:rPr lang="en-IN" sz="2400" dirty="0" smtClean="0"/>
                        <a:t>High operating skill</a:t>
                      </a:r>
                      <a:r>
                        <a:rPr lang="en-IN" sz="2400" baseline="0" dirty="0" smtClean="0"/>
                        <a:t> and experience </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TextBox 2"/>
          <p:cNvSpPr txBox="1"/>
          <p:nvPr/>
        </p:nvSpPr>
        <p:spPr>
          <a:xfrm>
            <a:off x="533400" y="762000"/>
            <a:ext cx="2971800" cy="461665"/>
          </a:xfrm>
          <a:prstGeom prst="rect">
            <a:avLst/>
          </a:prstGeom>
          <a:noFill/>
        </p:spPr>
        <p:txBody>
          <a:bodyPr wrap="square" rtlCol="0">
            <a:spAutoFit/>
          </a:bodyPr>
          <a:lstStyle/>
          <a:p>
            <a:r>
              <a:rPr lang="en-IN" sz="2400" b="1" dirty="0" smtClean="0"/>
              <a:t>Soldering Process </a:t>
            </a:r>
            <a:endParaRPr lang="en-IN" sz="2400" b="1" dirty="0"/>
          </a:p>
        </p:txBody>
      </p:sp>
      <p:pic>
        <p:nvPicPr>
          <p:cNvPr id="6146" name="Picture 2" descr="http://upload.wikimedia.org/wikipedia/commons/2/2d/Soldering_iron_and_accessor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295399"/>
            <a:ext cx="4724400" cy="3149601"/>
          </a:xfrm>
          <a:prstGeom prst="rect">
            <a:avLst/>
          </a:prstGeom>
          <a:noFill/>
        </p:spPr>
      </p:pic>
      <p:sp>
        <p:nvSpPr>
          <p:cNvPr id="5" name="TextBox 4"/>
          <p:cNvSpPr txBox="1"/>
          <p:nvPr/>
        </p:nvSpPr>
        <p:spPr>
          <a:xfrm>
            <a:off x="3505200" y="4800600"/>
            <a:ext cx="2286000" cy="923330"/>
          </a:xfrm>
          <a:prstGeom prst="rect">
            <a:avLst/>
          </a:prstGeom>
          <a:noFill/>
        </p:spPr>
        <p:txBody>
          <a:bodyPr wrap="square" rtlCol="0">
            <a:spAutoFit/>
          </a:bodyPr>
          <a:lstStyle/>
          <a:p>
            <a:pPr marL="342900" indent="-342900">
              <a:buAutoNum type="arabicPeriod"/>
            </a:pPr>
            <a:r>
              <a:rPr lang="en-IN" dirty="0" smtClean="0"/>
              <a:t>Soldering gun</a:t>
            </a:r>
          </a:p>
          <a:p>
            <a:pPr marL="342900" indent="-342900">
              <a:buAutoNum type="arabicPeriod"/>
            </a:pPr>
            <a:r>
              <a:rPr lang="en-IN" dirty="0" smtClean="0"/>
              <a:t>Filler material </a:t>
            </a:r>
          </a:p>
          <a:p>
            <a:pPr marL="342900" indent="-342900">
              <a:buAutoNum type="arabicPeriod"/>
            </a:pPr>
            <a:r>
              <a:rPr lang="en-IN" dirty="0" smtClean="0"/>
              <a:t>Flux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pic>
        <p:nvPicPr>
          <p:cNvPr id="7170" name="Picture 2" descr="http://www.cdn.sciencebuddies.org/Files/2084/5/Elec_primer-solder2.jpg"/>
          <p:cNvPicPr>
            <a:picLocks noChangeAspect="1" noChangeArrowheads="1"/>
          </p:cNvPicPr>
          <p:nvPr/>
        </p:nvPicPr>
        <p:blipFill>
          <a:blip r:embed="rId3" cstate="print">
            <a:clrChange>
              <a:clrFrom>
                <a:srgbClr val="FFFFFF"/>
              </a:clrFrom>
              <a:clrTo>
                <a:srgbClr val="FFFFFF">
                  <a:alpha val="0"/>
                </a:srgbClr>
              </a:clrTo>
            </a:clrChange>
          </a:blip>
          <a:srcRect l="1770" t="3448" r="1759" b="5172"/>
          <a:stretch>
            <a:fillRect/>
          </a:stretch>
        </p:blipFill>
        <p:spPr bwMode="auto">
          <a:xfrm>
            <a:off x="381000" y="1371600"/>
            <a:ext cx="8305800" cy="4038600"/>
          </a:xfrm>
          <a:prstGeom prst="rect">
            <a:avLst/>
          </a:prstGeom>
          <a:noFill/>
        </p:spPr>
      </p:pic>
      <p:sp>
        <p:nvSpPr>
          <p:cNvPr id="4" name="TextBox 3"/>
          <p:cNvSpPr txBox="1"/>
          <p:nvPr/>
        </p:nvSpPr>
        <p:spPr>
          <a:xfrm>
            <a:off x="533400" y="685800"/>
            <a:ext cx="2971800" cy="461665"/>
          </a:xfrm>
          <a:prstGeom prst="rect">
            <a:avLst/>
          </a:prstGeom>
          <a:noFill/>
        </p:spPr>
        <p:txBody>
          <a:bodyPr wrap="square" rtlCol="0">
            <a:spAutoFit/>
          </a:bodyPr>
          <a:lstStyle/>
          <a:p>
            <a:r>
              <a:rPr lang="en-IN" sz="2400" b="1" dirty="0" smtClean="0"/>
              <a:t>Soldering Process </a:t>
            </a:r>
            <a:endParaRPr lang="en-IN"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3" name="TextBox 2"/>
          <p:cNvSpPr txBox="1"/>
          <p:nvPr/>
        </p:nvSpPr>
        <p:spPr>
          <a:xfrm>
            <a:off x="228600" y="609600"/>
            <a:ext cx="4700590" cy="461665"/>
          </a:xfrm>
          <a:prstGeom prst="rect">
            <a:avLst/>
          </a:prstGeom>
          <a:noFill/>
        </p:spPr>
        <p:txBody>
          <a:bodyPr wrap="square" rtlCol="0">
            <a:spAutoFit/>
          </a:bodyPr>
          <a:lstStyle/>
          <a:p>
            <a:r>
              <a:rPr lang="en-IN" sz="2400" b="1" dirty="0" smtClean="0"/>
              <a:t>Soldering Procedure</a:t>
            </a:r>
            <a:endParaRPr lang="en-IN" sz="2400" b="1" dirty="0"/>
          </a:p>
        </p:txBody>
      </p:sp>
      <p:sp>
        <p:nvSpPr>
          <p:cNvPr id="4" name="TextBox 3"/>
          <p:cNvSpPr txBox="1"/>
          <p:nvPr/>
        </p:nvSpPr>
        <p:spPr>
          <a:xfrm>
            <a:off x="609600" y="1143000"/>
            <a:ext cx="4748218" cy="461665"/>
          </a:xfrm>
          <a:prstGeom prst="rect">
            <a:avLst/>
          </a:prstGeom>
          <a:noFill/>
        </p:spPr>
        <p:txBody>
          <a:bodyPr wrap="square" rtlCol="0">
            <a:spAutoFit/>
          </a:bodyPr>
          <a:lstStyle/>
          <a:p>
            <a:r>
              <a:rPr lang="en-IN" sz="2400" b="1" dirty="0" smtClean="0"/>
              <a:t>Work Preparation </a:t>
            </a:r>
            <a:endParaRPr lang="en-IN" sz="2400" b="1" dirty="0"/>
          </a:p>
        </p:txBody>
      </p:sp>
      <p:sp>
        <p:nvSpPr>
          <p:cNvPr id="5" name="TextBox 4"/>
          <p:cNvSpPr txBox="1"/>
          <p:nvPr/>
        </p:nvSpPr>
        <p:spPr>
          <a:xfrm>
            <a:off x="571472" y="1714488"/>
            <a:ext cx="8072494" cy="1200329"/>
          </a:xfrm>
          <a:prstGeom prst="rect">
            <a:avLst/>
          </a:prstGeom>
          <a:noFill/>
        </p:spPr>
        <p:txBody>
          <a:bodyPr wrap="square" rtlCol="0">
            <a:spAutoFit/>
          </a:bodyPr>
          <a:lstStyle/>
          <a:p>
            <a:r>
              <a:rPr lang="en-IN" sz="2400" dirty="0" smtClean="0"/>
              <a:t>Work pieces should be perfectly clean.</a:t>
            </a:r>
          </a:p>
          <a:p>
            <a:r>
              <a:rPr lang="en-IN" sz="2400" dirty="0" smtClean="0"/>
              <a:t>There should be no dirt, dust, rust, paint or grease.</a:t>
            </a:r>
          </a:p>
          <a:p>
            <a:r>
              <a:rPr lang="en-IN" sz="2400" dirty="0" smtClean="0"/>
              <a:t>Cleaning can be done with a file or </a:t>
            </a:r>
            <a:r>
              <a:rPr lang="en-IN" sz="2400" dirty="0" smtClean="0"/>
              <a:t>sandpaper.   </a:t>
            </a:r>
            <a:endParaRPr lang="en-IN" sz="2400" dirty="0"/>
          </a:p>
        </p:txBody>
      </p:sp>
      <p:sp>
        <p:nvSpPr>
          <p:cNvPr id="6" name="TextBox 5"/>
          <p:cNvSpPr txBox="1"/>
          <p:nvPr/>
        </p:nvSpPr>
        <p:spPr>
          <a:xfrm>
            <a:off x="500034" y="3929066"/>
            <a:ext cx="4500594" cy="461665"/>
          </a:xfrm>
          <a:prstGeom prst="rect">
            <a:avLst/>
          </a:prstGeom>
          <a:noFill/>
        </p:spPr>
        <p:txBody>
          <a:bodyPr wrap="square" rtlCol="0">
            <a:spAutoFit/>
          </a:bodyPr>
          <a:lstStyle/>
          <a:p>
            <a:r>
              <a:rPr lang="en-IN" sz="2400" b="1" dirty="0" smtClean="0"/>
              <a:t>Fluxing</a:t>
            </a:r>
            <a:endParaRPr lang="en-IN" sz="2400" b="1" dirty="0"/>
          </a:p>
        </p:txBody>
      </p:sp>
      <p:sp>
        <p:nvSpPr>
          <p:cNvPr id="7" name="TextBox 6"/>
          <p:cNvSpPr txBox="1"/>
          <p:nvPr/>
        </p:nvSpPr>
        <p:spPr>
          <a:xfrm>
            <a:off x="642910" y="4643446"/>
            <a:ext cx="7715304" cy="1569660"/>
          </a:xfrm>
          <a:prstGeom prst="rect">
            <a:avLst/>
          </a:prstGeom>
          <a:noFill/>
        </p:spPr>
        <p:txBody>
          <a:bodyPr wrap="square" rtlCol="0">
            <a:spAutoFit/>
          </a:bodyPr>
          <a:lstStyle/>
          <a:p>
            <a:r>
              <a:rPr lang="en-IN" sz="2400" dirty="0" smtClean="0"/>
              <a:t>Flux depends on the material of work piece. </a:t>
            </a:r>
          </a:p>
          <a:p>
            <a:r>
              <a:rPr lang="en-IN" sz="2400" dirty="0" smtClean="0"/>
              <a:t>It is applied with the help of brush. </a:t>
            </a:r>
          </a:p>
          <a:p>
            <a:r>
              <a:rPr lang="en-IN" sz="2400" dirty="0" smtClean="0"/>
              <a:t>It avoids oxidation of molten metal, helps in flow </a:t>
            </a:r>
            <a:r>
              <a:rPr lang="en-IN" sz="2400" smtClean="0"/>
              <a:t>of solder</a:t>
            </a:r>
            <a:endParaRPr lang="en-I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TextBox 2"/>
          <p:cNvSpPr txBox="1"/>
          <p:nvPr/>
        </p:nvSpPr>
        <p:spPr>
          <a:xfrm>
            <a:off x="533400" y="1219200"/>
            <a:ext cx="2971800" cy="461665"/>
          </a:xfrm>
          <a:prstGeom prst="rect">
            <a:avLst/>
          </a:prstGeom>
          <a:noFill/>
        </p:spPr>
        <p:txBody>
          <a:bodyPr wrap="square" rtlCol="0">
            <a:spAutoFit/>
          </a:bodyPr>
          <a:lstStyle/>
          <a:p>
            <a:r>
              <a:rPr lang="en-IN" sz="2400" b="1" dirty="0" smtClean="0"/>
              <a:t>Tinning </a:t>
            </a:r>
            <a:endParaRPr lang="en-IN" sz="2400" b="1" dirty="0"/>
          </a:p>
        </p:txBody>
      </p:sp>
      <p:sp>
        <p:nvSpPr>
          <p:cNvPr id="4" name="TextBox 3"/>
          <p:cNvSpPr txBox="1"/>
          <p:nvPr/>
        </p:nvSpPr>
        <p:spPr>
          <a:xfrm>
            <a:off x="228600" y="609600"/>
            <a:ext cx="4700590" cy="461665"/>
          </a:xfrm>
          <a:prstGeom prst="rect">
            <a:avLst/>
          </a:prstGeom>
          <a:noFill/>
        </p:spPr>
        <p:txBody>
          <a:bodyPr wrap="square" rtlCol="0">
            <a:spAutoFit/>
          </a:bodyPr>
          <a:lstStyle/>
          <a:p>
            <a:r>
              <a:rPr lang="en-IN" sz="2400" b="1" dirty="0" smtClean="0"/>
              <a:t>Soldering Procedure</a:t>
            </a:r>
            <a:endParaRPr lang="en-IN" sz="2400" b="1" dirty="0"/>
          </a:p>
        </p:txBody>
      </p:sp>
      <p:sp>
        <p:nvSpPr>
          <p:cNvPr id="5" name="TextBox 4"/>
          <p:cNvSpPr txBox="1"/>
          <p:nvPr/>
        </p:nvSpPr>
        <p:spPr>
          <a:xfrm>
            <a:off x="762000" y="1752600"/>
            <a:ext cx="8153400" cy="1200329"/>
          </a:xfrm>
          <a:prstGeom prst="rect">
            <a:avLst/>
          </a:prstGeom>
          <a:noFill/>
        </p:spPr>
        <p:txBody>
          <a:bodyPr wrap="square" rtlCol="0">
            <a:spAutoFit/>
          </a:bodyPr>
          <a:lstStyle/>
          <a:p>
            <a:r>
              <a:rPr lang="en-IN" sz="2400" dirty="0" smtClean="0"/>
              <a:t>Soldering bit is cleaned; application of flux is done over it. </a:t>
            </a:r>
          </a:p>
          <a:p>
            <a:r>
              <a:rPr lang="en-IN" sz="2400" dirty="0" smtClean="0"/>
              <a:t>It is brought in contact of solder wire so the bit carriers sufficient amount of molten solder over it. </a:t>
            </a:r>
          </a:p>
        </p:txBody>
      </p:sp>
      <p:sp>
        <p:nvSpPr>
          <p:cNvPr id="6" name="TextBox 5"/>
          <p:cNvSpPr txBox="1"/>
          <p:nvPr/>
        </p:nvSpPr>
        <p:spPr>
          <a:xfrm>
            <a:off x="0" y="3657600"/>
            <a:ext cx="9144000" cy="461665"/>
          </a:xfrm>
          <a:prstGeom prst="rect">
            <a:avLst/>
          </a:prstGeom>
          <a:noFill/>
        </p:spPr>
        <p:txBody>
          <a:bodyPr wrap="square" rtlCol="0">
            <a:spAutoFit/>
          </a:bodyPr>
          <a:lstStyle/>
          <a:p>
            <a:r>
              <a:rPr lang="en-IN" sz="2400" dirty="0" smtClean="0"/>
              <a:t>Filling the joint with molten solder and allow to solidify</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TextBox 2"/>
          <p:cNvSpPr txBox="1"/>
          <p:nvPr/>
        </p:nvSpPr>
        <p:spPr>
          <a:xfrm>
            <a:off x="533400" y="685800"/>
            <a:ext cx="4824418" cy="461665"/>
          </a:xfrm>
          <a:prstGeom prst="rect">
            <a:avLst/>
          </a:prstGeom>
          <a:noFill/>
        </p:spPr>
        <p:txBody>
          <a:bodyPr wrap="square" rtlCol="0">
            <a:spAutoFit/>
          </a:bodyPr>
          <a:lstStyle/>
          <a:p>
            <a:r>
              <a:rPr lang="en-IN" sz="2400" b="1" dirty="0" smtClean="0"/>
              <a:t>Classification of Solders </a:t>
            </a:r>
            <a:endParaRPr lang="en-IN" sz="2400" b="1" dirty="0"/>
          </a:p>
        </p:txBody>
      </p:sp>
      <p:sp>
        <p:nvSpPr>
          <p:cNvPr id="4" name="TextBox 3"/>
          <p:cNvSpPr txBox="1"/>
          <p:nvPr/>
        </p:nvSpPr>
        <p:spPr>
          <a:xfrm>
            <a:off x="762000" y="1371600"/>
            <a:ext cx="5810264" cy="461665"/>
          </a:xfrm>
          <a:prstGeom prst="rect">
            <a:avLst/>
          </a:prstGeom>
          <a:noFill/>
        </p:spPr>
        <p:txBody>
          <a:bodyPr wrap="square" rtlCol="0">
            <a:spAutoFit/>
          </a:bodyPr>
          <a:lstStyle/>
          <a:p>
            <a:r>
              <a:rPr lang="en-IN" sz="2400" b="1" dirty="0" smtClean="0"/>
              <a:t>The solders can be classified into </a:t>
            </a:r>
            <a:endParaRPr lang="en-IN" sz="2400" b="1" dirty="0"/>
          </a:p>
        </p:txBody>
      </p:sp>
      <p:sp>
        <p:nvSpPr>
          <p:cNvPr id="5" name="TextBox 4"/>
          <p:cNvSpPr txBox="1"/>
          <p:nvPr/>
        </p:nvSpPr>
        <p:spPr>
          <a:xfrm>
            <a:off x="357158" y="2000240"/>
            <a:ext cx="8572560" cy="2677656"/>
          </a:xfrm>
          <a:prstGeom prst="rect">
            <a:avLst/>
          </a:prstGeom>
          <a:noFill/>
        </p:spPr>
        <p:txBody>
          <a:bodyPr wrap="square" rtlCol="0">
            <a:spAutoFit/>
          </a:bodyPr>
          <a:lstStyle/>
          <a:p>
            <a:pPr marL="514350" indent="-514350">
              <a:buAutoNum type="romanLcPeriod"/>
            </a:pPr>
            <a:r>
              <a:rPr lang="en-IN" sz="2400" dirty="0" smtClean="0"/>
              <a:t>Soft Solders  (Temperature of melting 150 ˚C to 190 ˚C)</a:t>
            </a:r>
          </a:p>
          <a:p>
            <a:pPr marL="514350" indent="-514350">
              <a:buAutoNum type="romanLcPeriod"/>
            </a:pPr>
            <a:endParaRPr lang="en-IN" sz="2400" dirty="0" smtClean="0"/>
          </a:p>
          <a:p>
            <a:pPr marL="514350" indent="-514350"/>
            <a:r>
              <a:rPr lang="en-IN" sz="2400" dirty="0" smtClean="0"/>
              <a:t>	Generally composed of lead and tin </a:t>
            </a:r>
          </a:p>
          <a:p>
            <a:pPr marL="514350" indent="-514350"/>
            <a:endParaRPr lang="en-IN" sz="2400" dirty="0" smtClean="0"/>
          </a:p>
          <a:p>
            <a:pPr marL="514350" indent="-514350"/>
            <a:r>
              <a:rPr lang="en-IN" sz="2400" dirty="0" smtClean="0"/>
              <a:t>ii. 	Hard Solders (Temperature of melting 300 ˚C to 600 ˚C)</a:t>
            </a:r>
          </a:p>
          <a:p>
            <a:pPr marL="514350" indent="-514350">
              <a:buAutoNum type="romanLcPeriod"/>
            </a:pPr>
            <a:endParaRPr lang="en-IN" sz="2400" dirty="0" smtClean="0"/>
          </a:p>
          <a:p>
            <a:pPr marL="514350" indent="-514350"/>
            <a:r>
              <a:rPr lang="en-IN" sz="2400" dirty="0" smtClean="0"/>
              <a:t>	Generally composed of Copper and zinc (4:1) </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533400" y="685800"/>
            <a:ext cx="3581400" cy="461665"/>
          </a:xfrm>
          <a:prstGeom prst="rect">
            <a:avLst/>
          </a:prstGeom>
          <a:noFill/>
        </p:spPr>
        <p:txBody>
          <a:bodyPr wrap="square" rtlCol="0">
            <a:spAutoFit/>
          </a:bodyPr>
          <a:lstStyle/>
          <a:p>
            <a:r>
              <a:rPr lang="en-IN" sz="2400" b="1" dirty="0" smtClean="0"/>
              <a:t>Fluxes</a:t>
            </a:r>
            <a:endParaRPr lang="en-IN" sz="2400" b="1" dirty="0"/>
          </a:p>
        </p:txBody>
      </p:sp>
      <p:sp>
        <p:nvSpPr>
          <p:cNvPr id="5" name="TextBox 4"/>
          <p:cNvSpPr txBox="1"/>
          <p:nvPr/>
        </p:nvSpPr>
        <p:spPr>
          <a:xfrm>
            <a:off x="838200" y="1371600"/>
            <a:ext cx="5715000" cy="461665"/>
          </a:xfrm>
          <a:prstGeom prst="rect">
            <a:avLst/>
          </a:prstGeom>
          <a:noFill/>
        </p:spPr>
        <p:txBody>
          <a:bodyPr wrap="square" rtlCol="0">
            <a:spAutoFit/>
          </a:bodyPr>
          <a:lstStyle/>
          <a:p>
            <a:r>
              <a:rPr lang="en-IN" sz="2400" b="1" dirty="0" smtClean="0"/>
              <a:t>The main function of fluxes are </a:t>
            </a:r>
          </a:p>
        </p:txBody>
      </p:sp>
      <p:sp>
        <p:nvSpPr>
          <p:cNvPr id="6" name="TextBox 5"/>
          <p:cNvSpPr txBox="1"/>
          <p:nvPr/>
        </p:nvSpPr>
        <p:spPr>
          <a:xfrm>
            <a:off x="533400" y="2057400"/>
            <a:ext cx="7239000" cy="461665"/>
          </a:xfrm>
          <a:prstGeom prst="rect">
            <a:avLst/>
          </a:prstGeom>
          <a:noFill/>
        </p:spPr>
        <p:txBody>
          <a:bodyPr wrap="square" rtlCol="0">
            <a:spAutoFit/>
          </a:bodyPr>
          <a:lstStyle/>
          <a:p>
            <a:r>
              <a:rPr lang="en-IN" sz="2400" dirty="0" smtClean="0"/>
              <a:t>a. Remove oxide films from base part surfaces </a:t>
            </a:r>
          </a:p>
        </p:txBody>
      </p:sp>
      <p:sp>
        <p:nvSpPr>
          <p:cNvPr id="7" name="TextBox 6"/>
          <p:cNvSpPr txBox="1"/>
          <p:nvPr/>
        </p:nvSpPr>
        <p:spPr>
          <a:xfrm>
            <a:off x="533400" y="2667000"/>
            <a:ext cx="7239000" cy="461665"/>
          </a:xfrm>
          <a:prstGeom prst="rect">
            <a:avLst/>
          </a:prstGeom>
          <a:noFill/>
        </p:spPr>
        <p:txBody>
          <a:bodyPr wrap="square" rtlCol="0">
            <a:spAutoFit/>
          </a:bodyPr>
          <a:lstStyle/>
          <a:p>
            <a:r>
              <a:rPr lang="en-IN" sz="2400" dirty="0" smtClean="0"/>
              <a:t>b. Prevent oxidation during heating </a:t>
            </a:r>
          </a:p>
        </p:txBody>
      </p:sp>
      <p:sp>
        <p:nvSpPr>
          <p:cNvPr id="8" name="TextBox 7"/>
          <p:cNvSpPr txBox="1"/>
          <p:nvPr/>
        </p:nvSpPr>
        <p:spPr>
          <a:xfrm>
            <a:off x="533400" y="3276600"/>
            <a:ext cx="7239000" cy="461665"/>
          </a:xfrm>
          <a:prstGeom prst="rect">
            <a:avLst/>
          </a:prstGeom>
          <a:noFill/>
        </p:spPr>
        <p:txBody>
          <a:bodyPr wrap="square" rtlCol="0">
            <a:spAutoFit/>
          </a:bodyPr>
          <a:lstStyle/>
          <a:p>
            <a:r>
              <a:rPr lang="en-IN" sz="2400" dirty="0" smtClean="0"/>
              <a:t>c. Promote wetting of the faying surfaces</a:t>
            </a:r>
            <a:endParaRPr lang="en-IN" sz="2400" dirty="0" smtClean="0"/>
          </a:p>
        </p:txBody>
      </p:sp>
      <p:sp>
        <p:nvSpPr>
          <p:cNvPr id="9" name="Rectangle 8"/>
          <p:cNvSpPr/>
          <p:nvPr/>
        </p:nvSpPr>
        <p:spPr>
          <a:xfrm>
            <a:off x="357158" y="4500570"/>
            <a:ext cx="8286776" cy="646331"/>
          </a:xfrm>
          <a:prstGeom prst="rect">
            <a:avLst/>
          </a:prstGeom>
        </p:spPr>
        <p:txBody>
          <a:bodyPr wrap="square">
            <a:spAutoFit/>
          </a:bodyPr>
          <a:lstStyle/>
          <a:p>
            <a:r>
              <a:rPr lang="en-IN" b="1" dirty="0" smtClean="0"/>
              <a:t>Faying</a:t>
            </a:r>
            <a:r>
              <a:rPr lang="en-IN" dirty="0" smtClean="0"/>
              <a:t> surfaces are surfaces where parts are joined together with adhesion or welding.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20018</TotalTime>
  <Words>2778</Words>
  <Application>Microsoft Office PowerPoint</Application>
  <PresentationFormat>On-screen Show (4:3)</PresentationFormat>
  <Paragraphs>311</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Types of Joint</vt:lpstr>
      <vt:lpstr>Slide 2</vt:lpstr>
      <vt:lpstr>SOLDERING </vt:lpstr>
      <vt:lpstr>Slide 4</vt:lpstr>
      <vt:lpstr>Slide 5</vt:lpstr>
      <vt:lpstr>Slide 6</vt:lpstr>
      <vt:lpstr>Slide 7</vt:lpstr>
      <vt:lpstr>Slide 8</vt:lpstr>
      <vt:lpstr>Slide 9</vt:lpstr>
      <vt:lpstr>Slide 10</vt:lpstr>
      <vt:lpstr>Advantages of Soldering</vt:lpstr>
      <vt:lpstr>Disadvantages of Soldering</vt:lpstr>
      <vt:lpstr>Slide 13</vt:lpstr>
      <vt:lpstr>Slide 14</vt:lpstr>
      <vt:lpstr>Slide 15</vt:lpstr>
      <vt:lpstr>Advantages</vt:lpstr>
      <vt:lpstr>Disadvantages</vt:lpstr>
      <vt:lpstr>Welding</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Machine Tools and Automation</dc:title>
  <dc:creator>Admin</dc:creator>
  <cp:lastModifiedBy>satheesh</cp:lastModifiedBy>
  <cp:revision>456</cp:revision>
  <dcterms:created xsi:type="dcterms:W3CDTF">2014-10-14T05:33:17Z</dcterms:created>
  <dcterms:modified xsi:type="dcterms:W3CDTF">2018-11-17T03:40:24Z</dcterms:modified>
</cp:coreProperties>
</file>