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57295-92A7-48AB-8048-F072A1C92DBE}" type="datetimeFigureOut">
              <a:rPr lang="en-US" smtClean="0"/>
              <a:pPr/>
              <a:t>9/26/2019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41EC48-ACB1-4C2E-A29D-89D78FED0E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41EC48-ACB1-4C2E-A29D-89D78FED0ED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B3B8CF-C6F2-429E-A751-70A19E33E94C}" type="datetime1">
              <a:rPr lang="en-US" smtClean="0"/>
              <a:pPr/>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FE9618-7D90-4E6C-8999-0543E5C242F1}" type="datetime1">
              <a:rPr lang="en-US" smtClean="0"/>
              <a:pPr/>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AD3B7-4CC3-40CF-BD3D-9A5200E9BC33}" type="datetime1">
              <a:rPr lang="en-US" smtClean="0"/>
              <a:pPr/>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5D2AF-F802-4978-9FD9-6C7D10BF957C}" type="datetime1">
              <a:rPr lang="en-US" smtClean="0"/>
              <a:pPr/>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2168D2-C9AA-4AF9-8A31-4952F8CCA27A}" type="datetime1">
              <a:rPr lang="en-US" smtClean="0"/>
              <a:pPr/>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405A00-CCD5-44A2-A988-24D75449C41A}" type="datetime1">
              <a:rPr lang="en-US" smtClean="0"/>
              <a:pPr/>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A17D9-342F-4730-B5E5-5EDA0DF8D90E}" type="datetime1">
              <a:rPr lang="en-US" smtClean="0"/>
              <a:pPr/>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C00F77-0815-4D5C-83FB-6E347ED3094D}" type="datetime1">
              <a:rPr lang="en-US" smtClean="0"/>
              <a:pPr/>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A77A7-BD28-443C-ADC8-706D4F8466B8}" type="datetime1">
              <a:rPr lang="en-US" smtClean="0"/>
              <a:pPr/>
              <a:t>9/26/2019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0E9DA8-5C86-46E6-AF21-5E46BC45908A}" type="datetime1">
              <a:rPr lang="en-US" smtClean="0"/>
              <a:pPr/>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DF2AC6-B63D-4ABF-821C-88CF164C07BF}" type="datetime1">
              <a:rPr lang="en-US" smtClean="0"/>
              <a:pPr/>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1F7EA-F4A3-433A-B002-E203B9795141}" type="datetime1">
              <a:rPr lang="en-US" smtClean="0"/>
              <a:pPr/>
              <a:t>9/26/2019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DESIGN USING HDL</a:t>
            </a:r>
            <a:endParaRPr lang="en-US" dirty="0"/>
          </a:p>
        </p:txBody>
      </p:sp>
      <p:sp>
        <p:nvSpPr>
          <p:cNvPr id="3" name="Subtitle 2"/>
          <p:cNvSpPr>
            <a:spLocks noGrp="1"/>
          </p:cNvSpPr>
          <p:nvPr>
            <p:ph type="subTitle" idx="1"/>
          </p:nvPr>
        </p:nvSpPr>
        <p:spPr/>
        <p:txBody>
          <a:bodyPr/>
          <a:lstStyle/>
          <a:p>
            <a:r>
              <a:rPr lang="en-US" dirty="0" smtClean="0"/>
              <a:t>MODULE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BINARY ADDER - SUBTRACTOR</a:t>
            </a:r>
            <a:endParaRPr lang="en-US" b="1" dirty="0"/>
          </a:p>
        </p:txBody>
      </p:sp>
      <p:pic>
        <p:nvPicPr>
          <p:cNvPr id="21506" name="Picture 2"/>
          <p:cNvPicPr>
            <a:picLocks noChangeAspect="1" noChangeArrowheads="1"/>
          </p:cNvPicPr>
          <p:nvPr/>
        </p:nvPicPr>
        <p:blipFill>
          <a:blip r:embed="rId2"/>
          <a:srcRect/>
          <a:stretch>
            <a:fillRect/>
          </a:stretch>
        </p:blipFill>
        <p:spPr bwMode="auto">
          <a:xfrm>
            <a:off x="990600" y="2133600"/>
            <a:ext cx="7496784" cy="4318687"/>
          </a:xfrm>
          <a:prstGeom prst="rect">
            <a:avLst/>
          </a:prstGeom>
          <a:noFill/>
          <a:ln w="9525">
            <a:noFill/>
            <a:miter lim="800000"/>
            <a:headEnd/>
            <a:tailEnd/>
          </a:ln>
          <a:effectLst/>
        </p:spPr>
      </p:pic>
      <p:sp>
        <p:nvSpPr>
          <p:cNvPr id="5" name="TextBox 4"/>
          <p:cNvSpPr txBox="1"/>
          <p:nvPr/>
        </p:nvSpPr>
        <p:spPr>
          <a:xfrm>
            <a:off x="3733800" y="1219200"/>
            <a:ext cx="1871025" cy="461665"/>
          </a:xfrm>
          <a:prstGeom prst="rect">
            <a:avLst/>
          </a:prstGeom>
          <a:noFill/>
        </p:spPr>
        <p:txBody>
          <a:bodyPr wrap="none" rtlCol="0">
            <a:spAutoFit/>
          </a:bodyPr>
          <a:lstStyle/>
          <a:p>
            <a:r>
              <a:rPr lang="en-US" sz="2400" b="1" dirty="0" smtClean="0"/>
              <a:t>HALF  ADDER</a:t>
            </a:r>
            <a:endParaRPr lang="en-US" sz="2400" b="1" dirty="0"/>
          </a:p>
        </p:txBody>
      </p:sp>
      <p:sp>
        <p:nvSpPr>
          <p:cNvPr id="6" name="Rectangle 5"/>
          <p:cNvSpPr/>
          <p:nvPr/>
        </p:nvSpPr>
        <p:spPr>
          <a:xfrm>
            <a:off x="304800" y="1981200"/>
            <a:ext cx="85344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1143000"/>
            <a:ext cx="853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304800"/>
            <a:ext cx="853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BINARY ADDER - SUBTRACTOR</a:t>
            </a:r>
            <a:endParaRPr lang="en-US" b="1" dirty="0"/>
          </a:p>
        </p:txBody>
      </p:sp>
      <p:sp>
        <p:nvSpPr>
          <p:cNvPr id="5" name="TextBox 4"/>
          <p:cNvSpPr txBox="1"/>
          <p:nvPr/>
        </p:nvSpPr>
        <p:spPr>
          <a:xfrm>
            <a:off x="3733800" y="1219200"/>
            <a:ext cx="1821332" cy="461665"/>
          </a:xfrm>
          <a:prstGeom prst="rect">
            <a:avLst/>
          </a:prstGeom>
          <a:noFill/>
        </p:spPr>
        <p:txBody>
          <a:bodyPr wrap="none" rtlCol="0">
            <a:spAutoFit/>
          </a:bodyPr>
          <a:lstStyle/>
          <a:p>
            <a:r>
              <a:rPr lang="en-US" sz="2400" b="1" dirty="0" smtClean="0"/>
              <a:t>FULL  ADDER</a:t>
            </a:r>
            <a:endParaRPr lang="en-US" sz="2400" b="1" dirty="0"/>
          </a:p>
        </p:txBody>
      </p:sp>
      <p:sp>
        <p:nvSpPr>
          <p:cNvPr id="6" name="Rectangle 5"/>
          <p:cNvSpPr/>
          <p:nvPr/>
        </p:nvSpPr>
        <p:spPr>
          <a:xfrm>
            <a:off x="304800" y="1981200"/>
            <a:ext cx="85344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1143000"/>
            <a:ext cx="853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304800"/>
            <a:ext cx="8534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2"/>
          <p:cNvPicPr>
            <a:picLocks noChangeAspect="1" noChangeArrowheads="1"/>
          </p:cNvPicPr>
          <p:nvPr/>
        </p:nvPicPr>
        <p:blipFill>
          <a:blip r:embed="rId2"/>
          <a:srcRect/>
          <a:stretch>
            <a:fillRect/>
          </a:stretch>
        </p:blipFill>
        <p:spPr bwMode="auto">
          <a:xfrm>
            <a:off x="533400" y="2209800"/>
            <a:ext cx="2667000" cy="2218028"/>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3733800" y="2438400"/>
            <a:ext cx="4887648" cy="1905000"/>
          </a:xfrm>
          <a:prstGeom prst="rect">
            <a:avLst/>
          </a:prstGeom>
          <a:noFill/>
          <a:ln w="9525">
            <a:noFill/>
            <a:miter lim="800000"/>
            <a:headEnd/>
            <a:tailEnd/>
          </a:ln>
          <a:effectLst/>
        </p:spPr>
      </p:pic>
      <p:sp>
        <p:nvSpPr>
          <p:cNvPr id="9" name="Slide Number Placeholder 8"/>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676400" y="533400"/>
            <a:ext cx="4887648" cy="19050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1219200" y="2667000"/>
            <a:ext cx="6781800" cy="30384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286000" y="5943600"/>
            <a:ext cx="4314825" cy="323850"/>
          </a:xfrm>
          <a:prstGeom prst="rect">
            <a:avLst/>
          </a:prstGeom>
          <a:noFill/>
          <a:ln w="9525">
            <a:noFill/>
            <a:miter lim="800000"/>
            <a:headEnd/>
            <a:tailEnd/>
          </a:ln>
          <a:effectLst/>
        </p:spPr>
      </p:pic>
      <p:sp>
        <p:nvSpPr>
          <p:cNvPr id="7" name="Rectangle 6"/>
          <p:cNvSpPr/>
          <p:nvPr/>
        </p:nvSpPr>
        <p:spPr>
          <a:xfrm>
            <a:off x="457200" y="381000"/>
            <a:ext cx="8229600" cy="609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447800" y="533400"/>
            <a:ext cx="5486400" cy="19812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1066800" y="2971800"/>
            <a:ext cx="6705600" cy="2362200"/>
          </a:xfrm>
          <a:prstGeom prst="rect">
            <a:avLst/>
          </a:prstGeom>
          <a:noFill/>
          <a:ln w="9525">
            <a:noFill/>
            <a:miter lim="800000"/>
            <a:headEnd/>
            <a:tailEnd/>
          </a:ln>
          <a:effectLst/>
        </p:spPr>
      </p:pic>
      <p:sp>
        <p:nvSpPr>
          <p:cNvPr id="6" name="Rectangle 5"/>
          <p:cNvSpPr/>
          <p:nvPr/>
        </p:nvSpPr>
        <p:spPr>
          <a:xfrm>
            <a:off x="304800" y="304800"/>
            <a:ext cx="85344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95600" y="2971800"/>
            <a:ext cx="19812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200400" y="4038600"/>
            <a:ext cx="32766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828800" y="2209800"/>
            <a:ext cx="25908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urved Connector 10"/>
          <p:cNvCxnSpPr>
            <a:stCxn id="9" idx="1"/>
          </p:cNvCxnSpPr>
          <p:nvPr/>
        </p:nvCxnSpPr>
        <p:spPr>
          <a:xfrm rot="10800000" flipH="1" flipV="1">
            <a:off x="1828800" y="2400300"/>
            <a:ext cx="914400" cy="800100"/>
          </a:xfrm>
          <a:prstGeom prst="curvedConnector3">
            <a:avLst>
              <a:gd name="adj1" fmla="val -25000"/>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3" name="Shape 12"/>
          <p:cNvCxnSpPr/>
          <p:nvPr/>
        </p:nvCxnSpPr>
        <p:spPr>
          <a:xfrm rot="16200000" flipH="1">
            <a:off x="1828800" y="2895600"/>
            <a:ext cx="1676400" cy="1066800"/>
          </a:xfrm>
          <a:prstGeom prst="curvedConnector3">
            <a:avLst>
              <a:gd name="adj1" fmla="val 50000"/>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334000" y="1524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791200" y="1524000"/>
            <a:ext cx="9144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867400" y="1066800"/>
            <a:ext cx="3048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895600" y="4876800"/>
            <a:ext cx="4724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urved Connector 26"/>
          <p:cNvCxnSpPr/>
          <p:nvPr/>
        </p:nvCxnSpPr>
        <p:spPr>
          <a:xfrm rot="16200000" flipH="1">
            <a:off x="5562600" y="3200400"/>
            <a:ext cx="2590800" cy="609600"/>
          </a:xfrm>
          <a:prstGeom prst="curvedConnector3">
            <a:avLst>
              <a:gd name="adj1" fmla="val 50000"/>
            </a:avLst>
          </a:prstGeom>
          <a:ln w="28575">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029200" y="2209800"/>
            <a:ext cx="15240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1219200"/>
            <a:ext cx="7620000" cy="32289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85800" y="4724400"/>
            <a:ext cx="7872413" cy="571500"/>
          </a:xfrm>
          <a:prstGeom prst="rect">
            <a:avLst/>
          </a:prstGeom>
          <a:noFill/>
          <a:ln w="9525">
            <a:noFill/>
            <a:miter lim="800000"/>
            <a:headEnd/>
            <a:tailEnd/>
          </a:ln>
          <a:effectLst/>
        </p:spPr>
      </p:pic>
      <p:sp>
        <p:nvSpPr>
          <p:cNvPr id="6" name="Rectangle 5"/>
          <p:cNvSpPr/>
          <p:nvPr/>
        </p:nvSpPr>
        <p:spPr>
          <a:xfrm>
            <a:off x="457200" y="381000"/>
            <a:ext cx="8382000" cy="609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00200" y="1143000"/>
            <a:ext cx="1569660" cy="369332"/>
          </a:xfrm>
          <a:prstGeom prst="rect">
            <a:avLst/>
          </a:prstGeom>
          <a:noFill/>
        </p:spPr>
        <p:txBody>
          <a:bodyPr wrap="none" rtlCol="0">
            <a:spAutoFit/>
          </a:bodyPr>
          <a:lstStyle/>
          <a:p>
            <a:r>
              <a:rPr lang="en-US" b="1" dirty="0" smtClean="0"/>
              <a:t>HALF ADDER 1</a:t>
            </a:r>
            <a:endParaRPr lang="en-US" b="1" dirty="0"/>
          </a:p>
        </p:txBody>
      </p:sp>
      <p:sp>
        <p:nvSpPr>
          <p:cNvPr id="8" name="Rectangle 7"/>
          <p:cNvSpPr/>
          <p:nvPr/>
        </p:nvSpPr>
        <p:spPr>
          <a:xfrm>
            <a:off x="3886200" y="1143000"/>
            <a:ext cx="1569660" cy="369332"/>
          </a:xfrm>
          <a:prstGeom prst="rect">
            <a:avLst/>
          </a:prstGeom>
        </p:spPr>
        <p:txBody>
          <a:bodyPr wrap="none">
            <a:spAutoFit/>
          </a:bodyPr>
          <a:lstStyle/>
          <a:p>
            <a:r>
              <a:rPr lang="en-US" b="1" dirty="0" smtClean="0"/>
              <a:t>HALF ADDER 2</a:t>
            </a:r>
            <a:endParaRPr lang="en-US" b="1"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BINARY ADDER</a:t>
            </a:r>
            <a:endParaRPr lang="en-US" b="1" dirty="0"/>
          </a:p>
        </p:txBody>
      </p:sp>
      <p:sp>
        <p:nvSpPr>
          <p:cNvPr id="4" name="Rectangle 3"/>
          <p:cNvSpPr/>
          <p:nvPr/>
        </p:nvSpPr>
        <p:spPr>
          <a:xfrm>
            <a:off x="457200" y="1295400"/>
            <a:ext cx="8229600" cy="1938992"/>
          </a:xfrm>
          <a:prstGeom prst="rect">
            <a:avLst/>
          </a:prstGeom>
        </p:spPr>
        <p:txBody>
          <a:bodyPr wrap="square">
            <a:spAutoFit/>
          </a:bodyPr>
          <a:lstStyle/>
          <a:p>
            <a:r>
              <a:rPr lang="en-US" sz="2000" dirty="0" smtClean="0"/>
              <a:t>A binary adder is a digital circuit that produces the arithmetic sum of two binary numbers.</a:t>
            </a:r>
          </a:p>
          <a:p>
            <a:endParaRPr lang="en-US" sz="2000" dirty="0" smtClean="0"/>
          </a:p>
          <a:p>
            <a:r>
              <a:rPr lang="en-US" sz="2000" dirty="0" smtClean="0"/>
              <a:t> It can be constructed with full adders connected in cascade, with the output carry from each full adder connected to the input carry of the next full adder in the chain.</a:t>
            </a:r>
            <a:endParaRPr lang="en-US" sz="2000" dirty="0"/>
          </a:p>
        </p:txBody>
      </p:sp>
      <p:pic>
        <p:nvPicPr>
          <p:cNvPr id="4098" name="Picture 2"/>
          <p:cNvPicPr>
            <a:picLocks noChangeAspect="1" noChangeArrowheads="1"/>
          </p:cNvPicPr>
          <p:nvPr/>
        </p:nvPicPr>
        <p:blipFill>
          <a:blip r:embed="rId2"/>
          <a:srcRect/>
          <a:stretch>
            <a:fillRect/>
          </a:stretch>
        </p:blipFill>
        <p:spPr bwMode="auto">
          <a:xfrm>
            <a:off x="1219200" y="3352800"/>
            <a:ext cx="6705600" cy="2143125"/>
          </a:xfrm>
          <a:prstGeom prst="rect">
            <a:avLst/>
          </a:prstGeom>
          <a:noFill/>
          <a:ln w="9525">
            <a:noFill/>
            <a:miter lim="800000"/>
            <a:headEnd/>
            <a:tailEnd/>
          </a:ln>
          <a:effectLst/>
        </p:spPr>
      </p:pic>
      <p:sp>
        <p:nvSpPr>
          <p:cNvPr id="6" name="TextBox 5"/>
          <p:cNvSpPr txBox="1"/>
          <p:nvPr/>
        </p:nvSpPr>
        <p:spPr>
          <a:xfrm>
            <a:off x="3200400" y="5715000"/>
            <a:ext cx="2775632" cy="369332"/>
          </a:xfrm>
          <a:prstGeom prst="rect">
            <a:avLst/>
          </a:prstGeom>
          <a:noFill/>
        </p:spPr>
        <p:txBody>
          <a:bodyPr wrap="none" rtlCol="0">
            <a:spAutoFit/>
          </a:bodyPr>
          <a:lstStyle/>
          <a:p>
            <a:r>
              <a:rPr lang="en-US" b="1" dirty="0" smtClean="0"/>
              <a:t>4 BIT RIPPLE CARRY ADDER</a:t>
            </a:r>
            <a:endParaRPr lang="en-US" b="1" dirty="0"/>
          </a:p>
        </p:txBody>
      </p:sp>
      <p:sp>
        <p:nvSpPr>
          <p:cNvPr id="7" name="Rectangle 6"/>
          <p:cNvSpPr/>
          <p:nvPr/>
        </p:nvSpPr>
        <p:spPr>
          <a:xfrm>
            <a:off x="304800" y="1219200"/>
            <a:ext cx="8610600" cy="525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228600"/>
            <a:ext cx="8610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15962"/>
          </a:xfrm>
        </p:spPr>
        <p:txBody>
          <a:bodyPr>
            <a:normAutofit fontScale="90000"/>
          </a:bodyPr>
          <a:lstStyle/>
          <a:p>
            <a:r>
              <a:rPr lang="en-US" b="1" dirty="0" smtClean="0"/>
              <a:t>4 BIT RIPPLE CARRY ADDER</a:t>
            </a:r>
            <a:br>
              <a:rPr lang="en-US" b="1" dirty="0" smtClean="0"/>
            </a:br>
            <a:endParaRPr lang="en-US" dirty="0"/>
          </a:p>
        </p:txBody>
      </p:sp>
      <p:pic>
        <p:nvPicPr>
          <p:cNvPr id="5122" name="Picture 2"/>
          <p:cNvPicPr>
            <a:picLocks noChangeAspect="1" noChangeArrowheads="1"/>
          </p:cNvPicPr>
          <p:nvPr/>
        </p:nvPicPr>
        <p:blipFill>
          <a:blip r:embed="rId2"/>
          <a:srcRect/>
          <a:stretch>
            <a:fillRect/>
          </a:stretch>
        </p:blipFill>
        <p:spPr bwMode="auto">
          <a:xfrm>
            <a:off x="533400" y="1981200"/>
            <a:ext cx="8153400" cy="3276600"/>
          </a:xfrm>
          <a:prstGeom prst="rect">
            <a:avLst/>
          </a:prstGeom>
          <a:noFill/>
          <a:ln w="9525">
            <a:noFill/>
            <a:miter lim="800000"/>
            <a:headEnd/>
            <a:tailEnd/>
          </a:ln>
          <a:effectLst/>
        </p:spPr>
      </p:pic>
      <p:sp>
        <p:nvSpPr>
          <p:cNvPr id="5" name="Rectangle 4"/>
          <p:cNvSpPr/>
          <p:nvPr/>
        </p:nvSpPr>
        <p:spPr>
          <a:xfrm>
            <a:off x="1828800" y="2743200"/>
            <a:ext cx="5638800" cy="28194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1447800"/>
            <a:ext cx="8534400" cy="510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228600"/>
            <a:ext cx="85344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CARRY PROPAGATION</a:t>
            </a:r>
            <a:endParaRPr lang="en-US" b="1" dirty="0"/>
          </a:p>
        </p:txBody>
      </p:sp>
      <p:sp>
        <p:nvSpPr>
          <p:cNvPr id="4" name="Rectangle 3"/>
          <p:cNvSpPr/>
          <p:nvPr/>
        </p:nvSpPr>
        <p:spPr>
          <a:xfrm>
            <a:off x="381000" y="1600200"/>
            <a:ext cx="8458200" cy="4154984"/>
          </a:xfrm>
          <a:prstGeom prst="rect">
            <a:avLst/>
          </a:prstGeom>
        </p:spPr>
        <p:txBody>
          <a:bodyPr wrap="square">
            <a:spAutoFit/>
          </a:bodyPr>
          <a:lstStyle/>
          <a:p>
            <a:pPr algn="just"/>
            <a:r>
              <a:rPr lang="en-US" sz="2200" dirty="0" smtClean="0"/>
              <a:t>Since each bit of the sum output depends on the value of the input carry, the value of Si at any given stage in the adder will be in its steady-state final value only after the input carry to that stage has been propagated.</a:t>
            </a:r>
          </a:p>
          <a:p>
            <a:pPr algn="just"/>
            <a:endParaRPr lang="en-US" sz="2200" dirty="0" smtClean="0"/>
          </a:p>
          <a:p>
            <a:pPr algn="just"/>
            <a:endParaRPr lang="en-US" sz="2200" dirty="0" smtClean="0"/>
          </a:p>
          <a:p>
            <a:pPr algn="just"/>
            <a:r>
              <a:rPr lang="en-US" sz="2200" dirty="0" smtClean="0"/>
              <a:t>The carry propagation time is an important attribute of the adder because it limits the speed with which two numbers are added.</a:t>
            </a:r>
          </a:p>
          <a:p>
            <a:pPr algn="just"/>
            <a:endParaRPr lang="en-US" sz="2200" dirty="0" smtClean="0"/>
          </a:p>
          <a:p>
            <a:pPr algn="just"/>
            <a:endParaRPr lang="en-US" sz="2200" dirty="0" smtClean="0"/>
          </a:p>
          <a:p>
            <a:pPr algn="just"/>
            <a:r>
              <a:rPr lang="en-US" sz="2200" dirty="0" smtClean="0"/>
              <a:t>There are several techniques for reducing the carry propagation time in a parallel adder. The most widely used technique employs the principle of </a:t>
            </a:r>
            <a:r>
              <a:rPr lang="en-US" sz="2200" b="1" dirty="0" smtClean="0">
                <a:solidFill>
                  <a:srgbClr val="FF0000"/>
                </a:solidFill>
              </a:rPr>
              <a:t>carry </a:t>
            </a:r>
            <a:r>
              <a:rPr lang="en-US" sz="2200" b="1" dirty="0" err="1" smtClean="0">
                <a:solidFill>
                  <a:srgbClr val="FF0000"/>
                </a:solidFill>
              </a:rPr>
              <a:t>lookahead</a:t>
            </a:r>
            <a:r>
              <a:rPr lang="en-US" sz="2200" b="1" dirty="0" smtClean="0">
                <a:solidFill>
                  <a:srgbClr val="FF0000"/>
                </a:solidFill>
              </a:rPr>
              <a:t> logic.</a:t>
            </a:r>
            <a:endParaRPr lang="en-US" sz="2200" dirty="0"/>
          </a:p>
        </p:txBody>
      </p:sp>
      <p:cxnSp>
        <p:nvCxnSpPr>
          <p:cNvPr id="7" name="Straight Connector 6"/>
          <p:cNvCxnSpPr/>
          <p:nvPr/>
        </p:nvCxnSpPr>
        <p:spPr>
          <a:xfrm>
            <a:off x="1524000" y="3962400"/>
            <a:ext cx="2057400"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4038600"/>
            <a:ext cx="2057400"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66800" y="3657600"/>
            <a:ext cx="2667000"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66800" y="3733800"/>
            <a:ext cx="2667000"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8600" y="1447800"/>
            <a:ext cx="8686800" cy="518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8600" y="304800"/>
            <a:ext cx="86868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CARRY LOOKAHEAD GENERATION</a:t>
            </a:r>
            <a:endParaRPr lang="en-US" b="1" dirty="0"/>
          </a:p>
        </p:txBody>
      </p:sp>
      <p:pic>
        <p:nvPicPr>
          <p:cNvPr id="6146" name="Picture 2"/>
          <p:cNvPicPr>
            <a:picLocks noChangeAspect="1" noChangeArrowheads="1"/>
          </p:cNvPicPr>
          <p:nvPr/>
        </p:nvPicPr>
        <p:blipFill>
          <a:blip r:embed="rId2"/>
          <a:srcRect/>
          <a:stretch>
            <a:fillRect/>
          </a:stretch>
        </p:blipFill>
        <p:spPr bwMode="auto">
          <a:xfrm>
            <a:off x="609600" y="3429000"/>
            <a:ext cx="7924800" cy="3124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733800" y="1066800"/>
            <a:ext cx="4816350" cy="2200275"/>
          </a:xfrm>
          <a:prstGeom prst="rect">
            <a:avLst/>
          </a:prstGeom>
          <a:noFill/>
          <a:ln w="9525">
            <a:noFill/>
            <a:miter lim="800000"/>
            <a:headEnd/>
            <a:tailEnd/>
          </a:ln>
          <a:effectLst/>
        </p:spPr>
      </p:pic>
      <p:sp>
        <p:nvSpPr>
          <p:cNvPr id="6" name="Rectangle 5"/>
          <p:cNvSpPr/>
          <p:nvPr/>
        </p:nvSpPr>
        <p:spPr>
          <a:xfrm>
            <a:off x="228600" y="1066800"/>
            <a:ext cx="8686800" cy="563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 y="228600"/>
            <a:ext cx="8686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609600" y="304800"/>
            <a:ext cx="7924800" cy="3124200"/>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609600" y="4876800"/>
            <a:ext cx="1828800" cy="9719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2514600" y="5029200"/>
            <a:ext cx="2209800" cy="689832"/>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762000" y="3810000"/>
            <a:ext cx="3124200" cy="462844"/>
          </a:xfrm>
          <a:prstGeom prst="rect">
            <a:avLst/>
          </a:prstGeom>
          <a:noFill/>
          <a:ln w="9525">
            <a:noFill/>
            <a:miter lim="800000"/>
            <a:headEnd/>
            <a:tailEnd/>
          </a:ln>
          <a:effectLst/>
        </p:spPr>
      </p:pic>
      <p:pic>
        <p:nvPicPr>
          <p:cNvPr id="7173" name="Picture 5"/>
          <p:cNvPicPr>
            <a:picLocks noChangeAspect="1" noChangeArrowheads="1"/>
          </p:cNvPicPr>
          <p:nvPr/>
        </p:nvPicPr>
        <p:blipFill>
          <a:blip r:embed="rId6"/>
          <a:srcRect/>
          <a:stretch>
            <a:fillRect/>
          </a:stretch>
        </p:blipFill>
        <p:spPr bwMode="auto">
          <a:xfrm>
            <a:off x="838200" y="3505200"/>
            <a:ext cx="3124200" cy="304800"/>
          </a:xfrm>
          <a:prstGeom prst="rect">
            <a:avLst/>
          </a:prstGeom>
          <a:noFill/>
          <a:ln w="9525">
            <a:noFill/>
            <a:miter lim="800000"/>
            <a:headEnd/>
            <a:tailEnd/>
          </a:ln>
          <a:effectLst/>
        </p:spPr>
      </p:pic>
      <p:pic>
        <p:nvPicPr>
          <p:cNvPr id="9" name="Picture 3"/>
          <p:cNvPicPr>
            <a:picLocks noChangeAspect="1" noChangeArrowheads="1"/>
          </p:cNvPicPr>
          <p:nvPr/>
        </p:nvPicPr>
        <p:blipFill>
          <a:blip r:embed="rId7"/>
          <a:srcRect/>
          <a:stretch>
            <a:fillRect/>
          </a:stretch>
        </p:blipFill>
        <p:spPr bwMode="auto">
          <a:xfrm>
            <a:off x="4495800" y="2971800"/>
            <a:ext cx="4206750" cy="1921789"/>
          </a:xfrm>
          <a:prstGeom prst="rect">
            <a:avLst/>
          </a:prstGeom>
          <a:noFill/>
          <a:ln w="9525">
            <a:noFill/>
            <a:miter lim="800000"/>
            <a:headEnd/>
            <a:tailEnd/>
          </a:ln>
          <a:effectLst/>
        </p:spPr>
      </p:pic>
      <p:sp>
        <p:nvSpPr>
          <p:cNvPr id="10" name="Rectangle 9"/>
          <p:cNvSpPr/>
          <p:nvPr/>
        </p:nvSpPr>
        <p:spPr>
          <a:xfrm>
            <a:off x="228600" y="304800"/>
            <a:ext cx="8686800" cy="624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MODULE 1 SYLLABUS</a:t>
            </a:r>
            <a:endParaRPr lang="en-US" dirty="0"/>
          </a:p>
        </p:txBody>
      </p:sp>
      <p:sp>
        <p:nvSpPr>
          <p:cNvPr id="1025" name="Rectangle 1"/>
          <p:cNvSpPr>
            <a:spLocks noChangeArrowheads="1"/>
          </p:cNvSpPr>
          <p:nvPr/>
        </p:nvSpPr>
        <p:spPr bwMode="auto">
          <a:xfrm>
            <a:off x="533400" y="2209800"/>
            <a:ext cx="72390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Introduction to Boolean Functions,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K Map-Method: 2-Variable, 3-Variable, 4-Variable, Five Variable map,</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POS Simplification,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Don’t Care Conditions,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NAND NOR Implementation,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Other Two Level  Implementations,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rgbClr val="00000A"/>
                </a:solidFill>
                <a:effectLst/>
                <a:ea typeface="Calibri" pitchFamily="34" charset="0"/>
                <a:cs typeface="FreeSans"/>
              </a:rPr>
              <a:t>Quine</a:t>
            </a:r>
            <a:r>
              <a:rPr kumimoji="0" lang="en-US" altLang="zh-CN" sz="2000" b="0" i="0" u="none" strike="noStrike" cap="none" normalizeH="0" baseline="0" dirty="0" smtClean="0">
                <a:ln>
                  <a:noFill/>
                </a:ln>
                <a:solidFill>
                  <a:srgbClr val="00000A"/>
                </a:solidFill>
                <a:effectLst/>
                <a:ea typeface="Calibri" pitchFamily="34" charset="0"/>
                <a:cs typeface="FreeSans"/>
              </a:rPr>
              <a:t>-Mc </a:t>
            </a:r>
            <a:r>
              <a:rPr kumimoji="0" lang="en-US" altLang="zh-CN" sz="2000" b="0" i="0" u="none" strike="noStrike" cap="none" normalizeH="0" baseline="0" dirty="0" err="1" smtClean="0">
                <a:ln>
                  <a:noFill/>
                </a:ln>
                <a:solidFill>
                  <a:srgbClr val="00000A"/>
                </a:solidFill>
                <a:effectLst/>
                <a:ea typeface="Calibri" pitchFamily="34" charset="0"/>
                <a:cs typeface="FreeSans"/>
              </a:rPr>
              <a:t>Cluskey</a:t>
            </a:r>
            <a:r>
              <a:rPr kumimoji="0" lang="en-US" altLang="zh-CN" sz="2000" b="0" i="0" u="none" strike="noStrike" cap="none" normalizeH="0" baseline="0" dirty="0" smtClean="0">
                <a:ln>
                  <a:noFill/>
                </a:ln>
                <a:solidFill>
                  <a:srgbClr val="00000A"/>
                </a:solidFill>
                <a:effectLst/>
                <a:ea typeface="Calibri" pitchFamily="34" charset="0"/>
                <a:cs typeface="FreeSans"/>
              </a:rPr>
              <a:t> Minimization Methods; </a:t>
            </a:r>
            <a:endParaRPr kumimoji="0" lang="en-US" altLang="zh-CN" sz="20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000A"/>
              </a:solidFill>
              <a:effectLst/>
              <a:ea typeface="Calibri" pitchFamily="34" charset="0"/>
              <a:cs typeface="FreeSans"/>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zh-CN" sz="2000" dirty="0" smtClean="0">
              <a:solidFill>
                <a:srgbClr val="00000A"/>
              </a:solidFill>
              <a:ea typeface="Calibri" pitchFamily="34" charset="0"/>
              <a:cs typeface="FreeSans"/>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HDL Flow, Module Declaration,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Gate Delays,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Boolean Expression Assignment,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User Defined Primitives</a:t>
            </a:r>
            <a:endParaRPr kumimoji="0" lang="en-US" altLang="zh-CN" sz="2000" b="0" i="0" u="none" strike="noStrike" cap="none" normalizeH="0" baseline="0" dirty="0" smtClean="0">
              <a:ln>
                <a:noFill/>
              </a:ln>
              <a:solidFill>
                <a:schemeClr val="tx1"/>
              </a:solidFill>
              <a:effectLst/>
              <a:cs typeface="Arial" pitchFamily="34" charset="0"/>
            </a:endParaRPr>
          </a:p>
        </p:txBody>
      </p:sp>
      <p:sp>
        <p:nvSpPr>
          <p:cNvPr id="5" name="Rectangle 4"/>
          <p:cNvSpPr/>
          <p:nvPr/>
        </p:nvSpPr>
        <p:spPr>
          <a:xfrm>
            <a:off x="533400" y="1981200"/>
            <a:ext cx="8001000" cy="464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2000" y="1219200"/>
            <a:ext cx="7391400" cy="461665"/>
          </a:xfrm>
          <a:prstGeom prst="rect">
            <a:avLst/>
          </a:prstGeom>
          <a:noFill/>
        </p:spPr>
        <p:txBody>
          <a:bodyPr wrap="square" rtlCol="0">
            <a:spAutoFit/>
          </a:bodyPr>
          <a:lstStyle/>
          <a:p>
            <a:r>
              <a:rPr lang="en-IN" sz="2400" b="1" dirty="0" smtClean="0"/>
              <a:t>Gate-level minimization and</a:t>
            </a:r>
            <a:r>
              <a:rPr lang="en-US" sz="2400" b="1" dirty="0" smtClean="0"/>
              <a:t> </a:t>
            </a:r>
            <a:r>
              <a:rPr lang="en-IN" sz="2400" b="1" dirty="0" smtClean="0"/>
              <a:t>Introduction to </a:t>
            </a:r>
            <a:r>
              <a:rPr lang="en-IN" sz="2400" b="1" dirty="0" err="1" smtClean="0"/>
              <a:t>Verilog</a:t>
            </a:r>
            <a:r>
              <a:rPr lang="en-IN" sz="2400" b="1" dirty="0" smtClean="0"/>
              <a:t> HDL</a:t>
            </a:r>
            <a:endParaRPr lang="en-US" sz="2400" dirty="0"/>
          </a:p>
        </p:txBody>
      </p:sp>
      <p:sp>
        <p:nvSpPr>
          <p:cNvPr id="7" name="Rectangle 6"/>
          <p:cNvSpPr/>
          <p:nvPr/>
        </p:nvSpPr>
        <p:spPr>
          <a:xfrm>
            <a:off x="533400" y="1066800"/>
            <a:ext cx="80010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3400" y="152400"/>
            <a:ext cx="80010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153400" cy="769441"/>
          </a:xfrm>
          <a:prstGeom prst="rect">
            <a:avLst/>
          </a:prstGeom>
        </p:spPr>
        <p:txBody>
          <a:bodyPr wrap="square">
            <a:spAutoFit/>
          </a:bodyPr>
          <a:lstStyle/>
          <a:p>
            <a:pPr algn="just"/>
            <a:r>
              <a:rPr lang="en-US" sz="2200" dirty="0" smtClean="0"/>
              <a:t>We now write the Boolean functions for the carry outputs of each stage and substitute the value of each </a:t>
            </a:r>
            <a:r>
              <a:rPr lang="en-US" sz="2200" dirty="0" err="1" smtClean="0"/>
              <a:t>Ci</a:t>
            </a:r>
            <a:r>
              <a:rPr lang="en-US" sz="2200" dirty="0" smtClean="0"/>
              <a:t> from the previous equations:</a:t>
            </a:r>
            <a:endParaRPr lang="en-US" sz="2200" dirty="0"/>
          </a:p>
        </p:txBody>
      </p:sp>
      <p:pic>
        <p:nvPicPr>
          <p:cNvPr id="8197" name="Picture 5"/>
          <p:cNvPicPr>
            <a:picLocks noChangeAspect="1" noChangeArrowheads="1"/>
          </p:cNvPicPr>
          <p:nvPr/>
        </p:nvPicPr>
        <p:blipFill>
          <a:blip r:embed="rId2"/>
          <a:srcRect/>
          <a:stretch>
            <a:fillRect/>
          </a:stretch>
        </p:blipFill>
        <p:spPr bwMode="auto">
          <a:xfrm>
            <a:off x="3124200" y="1676400"/>
            <a:ext cx="2276475" cy="409575"/>
          </a:xfrm>
          <a:prstGeom prst="rect">
            <a:avLst/>
          </a:prstGeom>
          <a:noFill/>
          <a:ln w="9525">
            <a:noFill/>
            <a:miter lim="800000"/>
            <a:headEnd/>
            <a:tailEnd/>
          </a:ln>
          <a:effectLst/>
        </p:spPr>
      </p:pic>
      <p:pic>
        <p:nvPicPr>
          <p:cNvPr id="8198" name="Picture 6"/>
          <p:cNvPicPr>
            <a:picLocks noChangeAspect="1" noChangeArrowheads="1"/>
          </p:cNvPicPr>
          <p:nvPr/>
        </p:nvPicPr>
        <p:blipFill>
          <a:blip r:embed="rId3"/>
          <a:srcRect/>
          <a:stretch>
            <a:fillRect/>
          </a:stretch>
        </p:blipFill>
        <p:spPr bwMode="auto">
          <a:xfrm>
            <a:off x="3200400" y="2209800"/>
            <a:ext cx="2305050" cy="447675"/>
          </a:xfrm>
          <a:prstGeom prst="rect">
            <a:avLst/>
          </a:prstGeom>
          <a:noFill/>
          <a:ln w="9525">
            <a:noFill/>
            <a:miter lim="800000"/>
            <a:headEnd/>
            <a:tailEnd/>
          </a:ln>
          <a:effectLst/>
        </p:spPr>
      </p:pic>
      <p:pic>
        <p:nvPicPr>
          <p:cNvPr id="8199" name="Picture 7"/>
          <p:cNvPicPr>
            <a:picLocks noChangeAspect="1" noChangeArrowheads="1"/>
          </p:cNvPicPr>
          <p:nvPr/>
        </p:nvPicPr>
        <p:blipFill>
          <a:blip r:embed="rId4"/>
          <a:srcRect/>
          <a:stretch>
            <a:fillRect/>
          </a:stretch>
        </p:blipFill>
        <p:spPr bwMode="auto">
          <a:xfrm>
            <a:off x="228600" y="2590800"/>
            <a:ext cx="8743950" cy="657225"/>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a:srcRect/>
          <a:stretch>
            <a:fillRect/>
          </a:stretch>
        </p:blipFill>
        <p:spPr bwMode="auto">
          <a:xfrm>
            <a:off x="990600" y="3276600"/>
            <a:ext cx="7277100" cy="523875"/>
          </a:xfrm>
          <a:prstGeom prst="rect">
            <a:avLst/>
          </a:prstGeom>
          <a:noFill/>
          <a:ln w="9525">
            <a:noFill/>
            <a:miter lim="800000"/>
            <a:headEnd/>
            <a:tailEnd/>
          </a:ln>
          <a:effectLst/>
        </p:spPr>
      </p:pic>
      <p:pic>
        <p:nvPicPr>
          <p:cNvPr id="8201" name="Picture 9"/>
          <p:cNvPicPr>
            <a:picLocks noChangeAspect="1" noChangeArrowheads="1"/>
          </p:cNvPicPr>
          <p:nvPr/>
        </p:nvPicPr>
        <p:blipFill>
          <a:blip r:embed="rId6"/>
          <a:srcRect/>
          <a:stretch>
            <a:fillRect/>
          </a:stretch>
        </p:blipFill>
        <p:spPr bwMode="auto">
          <a:xfrm>
            <a:off x="6477000" y="3352800"/>
            <a:ext cx="304800" cy="381000"/>
          </a:xfrm>
          <a:prstGeom prst="rect">
            <a:avLst/>
          </a:prstGeom>
          <a:noFill/>
          <a:ln w="9525">
            <a:noFill/>
            <a:miter lim="800000"/>
            <a:headEnd/>
            <a:tailEnd/>
          </a:ln>
          <a:effectLst/>
        </p:spPr>
      </p:pic>
      <p:pic>
        <p:nvPicPr>
          <p:cNvPr id="8202" name="Picture 10"/>
          <p:cNvPicPr>
            <a:picLocks noChangeAspect="1" noChangeArrowheads="1"/>
          </p:cNvPicPr>
          <p:nvPr/>
        </p:nvPicPr>
        <p:blipFill>
          <a:blip r:embed="rId7"/>
          <a:srcRect/>
          <a:stretch>
            <a:fillRect/>
          </a:stretch>
        </p:blipFill>
        <p:spPr bwMode="auto">
          <a:xfrm>
            <a:off x="6553200" y="3352800"/>
            <a:ext cx="349250" cy="381000"/>
          </a:xfrm>
          <a:prstGeom prst="rect">
            <a:avLst/>
          </a:prstGeom>
          <a:noFill/>
          <a:ln w="9525">
            <a:noFill/>
            <a:miter lim="800000"/>
            <a:headEnd/>
            <a:tailEnd/>
          </a:ln>
          <a:effectLst/>
        </p:spPr>
      </p:pic>
      <p:sp>
        <p:nvSpPr>
          <p:cNvPr id="18" name="Rectangle 17"/>
          <p:cNvSpPr/>
          <p:nvPr/>
        </p:nvSpPr>
        <p:spPr>
          <a:xfrm>
            <a:off x="228600" y="304800"/>
            <a:ext cx="8686800" cy="464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533400" y="45720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Slide Number Placeholder 20"/>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LOGIC DIAGRAM FOR CARRY LOOKAHEAD GENERATOR</a:t>
            </a:r>
            <a:endParaRPr lang="en-US" b="1" dirty="0"/>
          </a:p>
        </p:txBody>
      </p:sp>
      <p:pic>
        <p:nvPicPr>
          <p:cNvPr id="9218" name="Picture 2"/>
          <p:cNvPicPr>
            <a:picLocks noChangeAspect="1" noChangeArrowheads="1"/>
          </p:cNvPicPr>
          <p:nvPr/>
        </p:nvPicPr>
        <p:blipFill>
          <a:blip r:embed="rId2"/>
          <a:srcRect/>
          <a:stretch>
            <a:fillRect/>
          </a:stretch>
        </p:blipFill>
        <p:spPr bwMode="auto">
          <a:xfrm>
            <a:off x="1219200" y="1752600"/>
            <a:ext cx="6629400" cy="4886325"/>
          </a:xfrm>
          <a:prstGeom prst="rect">
            <a:avLst/>
          </a:prstGeom>
          <a:noFill/>
          <a:ln w="9525">
            <a:noFill/>
            <a:miter lim="800000"/>
            <a:headEnd/>
            <a:tailEnd/>
          </a:ln>
          <a:effectLst/>
        </p:spPr>
      </p:pic>
      <p:sp>
        <p:nvSpPr>
          <p:cNvPr id="5" name="Rectangle 4"/>
          <p:cNvSpPr/>
          <p:nvPr/>
        </p:nvSpPr>
        <p:spPr>
          <a:xfrm>
            <a:off x="228600" y="1600200"/>
            <a:ext cx="8610600" cy="502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 y="228600"/>
            <a:ext cx="8610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b="1" dirty="0" smtClean="0"/>
              <a:t>FOUR BIT CARRY LOOKAHEAD ADDER</a:t>
            </a:r>
            <a:endParaRPr lang="en-US" b="1" dirty="0"/>
          </a:p>
        </p:txBody>
      </p:sp>
      <p:pic>
        <p:nvPicPr>
          <p:cNvPr id="10242" name="Picture 2"/>
          <p:cNvPicPr>
            <a:picLocks noChangeAspect="1" noChangeArrowheads="1"/>
          </p:cNvPicPr>
          <p:nvPr/>
        </p:nvPicPr>
        <p:blipFill>
          <a:blip r:embed="rId2"/>
          <a:srcRect/>
          <a:stretch>
            <a:fillRect/>
          </a:stretch>
        </p:blipFill>
        <p:spPr bwMode="auto">
          <a:xfrm>
            <a:off x="1524000" y="838200"/>
            <a:ext cx="6248400" cy="5638800"/>
          </a:xfrm>
          <a:prstGeom prst="rect">
            <a:avLst/>
          </a:prstGeom>
          <a:noFill/>
          <a:ln w="9525">
            <a:noFill/>
            <a:miter lim="800000"/>
            <a:headEnd/>
            <a:tailEnd/>
          </a:ln>
          <a:effectLst/>
        </p:spPr>
      </p:pic>
      <p:sp>
        <p:nvSpPr>
          <p:cNvPr id="5" name="Rectangle 4"/>
          <p:cNvSpPr/>
          <p:nvPr/>
        </p:nvSpPr>
        <p:spPr>
          <a:xfrm>
            <a:off x="304800" y="838200"/>
            <a:ext cx="86106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0" y="228600"/>
            <a:ext cx="8610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 SUBTRACTOR</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Rectangle 4"/>
          <p:cNvSpPr/>
          <p:nvPr/>
        </p:nvSpPr>
        <p:spPr>
          <a:xfrm>
            <a:off x="533400" y="1752600"/>
            <a:ext cx="8153400" cy="2862322"/>
          </a:xfrm>
          <a:prstGeom prst="rect">
            <a:avLst/>
          </a:prstGeom>
        </p:spPr>
        <p:txBody>
          <a:bodyPr wrap="square">
            <a:spAutoFit/>
          </a:bodyPr>
          <a:lstStyle/>
          <a:p>
            <a:r>
              <a:rPr lang="en-US" sz="2000" dirty="0" smtClean="0"/>
              <a:t>The subtraction A - B can be done by taking the 2’s complement of B and adding it to A .</a:t>
            </a:r>
          </a:p>
          <a:p>
            <a:endParaRPr lang="en-US" sz="2000" dirty="0" smtClean="0"/>
          </a:p>
          <a:p>
            <a:r>
              <a:rPr lang="en-US" sz="2000" dirty="0" smtClean="0"/>
              <a:t> The 2’s complement can be obtained by taking the 1’s complement and adding 1 to the least significant pair of bits. </a:t>
            </a:r>
          </a:p>
          <a:p>
            <a:endParaRPr lang="en-US" sz="2000" dirty="0" smtClean="0"/>
          </a:p>
          <a:p>
            <a:endParaRPr lang="en-US" sz="2000" dirty="0" smtClean="0"/>
          </a:p>
          <a:p>
            <a:r>
              <a:rPr lang="en-US" sz="2000" dirty="0" smtClean="0"/>
              <a:t>The 1’s complement can be implemented with  inverters, and a 1 can be added to the sum through the input carry.</a:t>
            </a:r>
            <a:endParaRPr lang="en-US" sz="2000" dirty="0"/>
          </a:p>
        </p:txBody>
      </p:sp>
      <p:sp>
        <p:nvSpPr>
          <p:cNvPr id="6" name="Rectangle 5"/>
          <p:cNvSpPr/>
          <p:nvPr/>
        </p:nvSpPr>
        <p:spPr>
          <a:xfrm>
            <a:off x="304800" y="1524000"/>
            <a:ext cx="85344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381000"/>
            <a:ext cx="85344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OVERFLOW CONDITION</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Rectangle 4"/>
          <p:cNvSpPr/>
          <p:nvPr/>
        </p:nvSpPr>
        <p:spPr>
          <a:xfrm>
            <a:off x="381000" y="1295400"/>
            <a:ext cx="8458200" cy="8617744"/>
          </a:xfrm>
          <a:prstGeom prst="rect">
            <a:avLst/>
          </a:prstGeom>
        </p:spPr>
        <p:txBody>
          <a:bodyPr wrap="square">
            <a:spAutoFit/>
          </a:bodyPr>
          <a:lstStyle/>
          <a:p>
            <a:pPr algn="just"/>
            <a:r>
              <a:rPr lang="en-US" sz="2000" dirty="0" smtClean="0"/>
              <a:t>When two numbers with n digits each are added and the sum is a number occupying n + 1 digits, we say that an overflow occurred.</a:t>
            </a:r>
          </a:p>
          <a:p>
            <a:pPr algn="just"/>
            <a:endParaRPr lang="en-US" sz="2000" dirty="0" smtClean="0"/>
          </a:p>
          <a:p>
            <a:pPr algn="just"/>
            <a:endParaRPr lang="en-US" sz="2000" dirty="0" smtClean="0"/>
          </a:p>
          <a:p>
            <a:pPr algn="just"/>
            <a:r>
              <a:rPr lang="en-US" sz="2000" dirty="0" smtClean="0"/>
              <a:t>The detection of an overflow after the addition of two binary numbers depends on whether the numbers are considered to be signed or unsigned. </a:t>
            </a:r>
          </a:p>
          <a:p>
            <a:pPr algn="just"/>
            <a:endParaRPr lang="en-US" sz="2000" dirty="0" smtClean="0"/>
          </a:p>
          <a:p>
            <a:pPr algn="just"/>
            <a:endParaRPr lang="en-US" sz="2000" dirty="0" smtClean="0"/>
          </a:p>
          <a:p>
            <a:pPr algn="just"/>
            <a:r>
              <a:rPr lang="en-US" sz="2000" dirty="0" smtClean="0"/>
              <a:t>When two unsigned numbers are added, an overflow is detected from the end carry out of the most significant position.</a:t>
            </a:r>
          </a:p>
          <a:p>
            <a:pPr algn="just"/>
            <a:endParaRPr lang="en-US" sz="2000" dirty="0" smtClean="0"/>
          </a:p>
          <a:p>
            <a:pPr algn="just"/>
            <a:endParaRPr lang="en-US" sz="2000" dirty="0" smtClean="0"/>
          </a:p>
          <a:p>
            <a:pPr algn="just"/>
            <a:r>
              <a:rPr lang="en-US" sz="2000" dirty="0" smtClean="0"/>
              <a:t> In the case of signed numbers, two details are important: the leftmost bit always represents the sign, and negative numbers are in 2’s-complement form. When two signed numbers are added, the sign bit is treated as part of the number and the end carry does not indicate an overflow.</a:t>
            </a:r>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endParaRPr lang="en-US" dirty="0"/>
          </a:p>
        </p:txBody>
      </p:sp>
      <p:sp>
        <p:nvSpPr>
          <p:cNvPr id="6" name="Rectangle 5"/>
          <p:cNvSpPr/>
          <p:nvPr/>
        </p:nvSpPr>
        <p:spPr>
          <a:xfrm>
            <a:off x="304800" y="1219200"/>
            <a:ext cx="8610600" cy="518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228600"/>
            <a:ext cx="8610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OVERFLOW CONDITION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Rectangle 4"/>
          <p:cNvSpPr/>
          <p:nvPr/>
        </p:nvSpPr>
        <p:spPr>
          <a:xfrm>
            <a:off x="457200" y="1143000"/>
            <a:ext cx="8229600" cy="2246769"/>
          </a:xfrm>
          <a:prstGeom prst="rect">
            <a:avLst/>
          </a:prstGeom>
        </p:spPr>
        <p:txBody>
          <a:bodyPr wrap="square">
            <a:spAutoFit/>
          </a:bodyPr>
          <a:lstStyle/>
          <a:p>
            <a:pPr algn="just"/>
            <a:r>
              <a:rPr lang="en-US" sz="2000" dirty="0" smtClean="0"/>
              <a:t>An overflow cannot occur after an addition if one number is positive and the other is negative, since adding a positive number to a negative number produces a result whose magnitude is smaller than the larger of the two original numbers. </a:t>
            </a:r>
          </a:p>
          <a:p>
            <a:pPr algn="just"/>
            <a:endParaRPr lang="en-US" sz="2000" dirty="0" smtClean="0"/>
          </a:p>
          <a:p>
            <a:pPr algn="just"/>
            <a:r>
              <a:rPr lang="en-US" sz="2000" dirty="0" smtClean="0"/>
              <a:t>An overflow may occur if the two numbers added are both positive or both negative.</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533400" y="3657600"/>
            <a:ext cx="7924801" cy="2062162"/>
          </a:xfrm>
          <a:prstGeom prst="rect">
            <a:avLst/>
          </a:prstGeom>
          <a:noFill/>
          <a:ln w="9525">
            <a:noFill/>
            <a:miter lim="800000"/>
            <a:headEnd/>
            <a:tailEnd/>
          </a:ln>
          <a:effectLst/>
        </p:spPr>
      </p:pic>
      <p:sp>
        <p:nvSpPr>
          <p:cNvPr id="7" name="Rectangle 6"/>
          <p:cNvSpPr/>
          <p:nvPr/>
        </p:nvSpPr>
        <p:spPr>
          <a:xfrm>
            <a:off x="304800" y="1143000"/>
            <a:ext cx="8610600" cy="525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228600"/>
            <a:ext cx="8610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OVERFLOW CONDITION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Rectangle 4"/>
          <p:cNvSpPr/>
          <p:nvPr/>
        </p:nvSpPr>
        <p:spPr>
          <a:xfrm>
            <a:off x="533400" y="3810000"/>
            <a:ext cx="8305800" cy="2554545"/>
          </a:xfrm>
          <a:prstGeom prst="rect">
            <a:avLst/>
          </a:prstGeom>
        </p:spPr>
        <p:txBody>
          <a:bodyPr wrap="square">
            <a:spAutoFit/>
          </a:bodyPr>
          <a:lstStyle/>
          <a:p>
            <a:pPr algn="just"/>
            <a:r>
              <a:rPr lang="en-US" sz="2000" dirty="0" smtClean="0"/>
              <a:t>Note that the eight-bit result that should have been positive has a negative sign bit (i.e., the eighth bit) and the eight-bit result that should have been negative has a positive sign bit. </a:t>
            </a:r>
          </a:p>
          <a:p>
            <a:pPr algn="just"/>
            <a:endParaRPr lang="en-US" sz="2000" dirty="0" smtClean="0"/>
          </a:p>
          <a:p>
            <a:pPr algn="just"/>
            <a:r>
              <a:rPr lang="en-US" sz="2000" dirty="0" smtClean="0"/>
              <a:t>If, however, the carry out of the sign bit position is taken as the sign bit of the result, then the nine-bit answer so obtained will be correct. But since the answer cannot be accommodated within eight bits, we say that an overflow has occurred.</a:t>
            </a:r>
            <a:endParaRPr lang="en-US" sz="2000" dirty="0"/>
          </a:p>
        </p:txBody>
      </p:sp>
      <p:pic>
        <p:nvPicPr>
          <p:cNvPr id="6" name="Picture 2"/>
          <p:cNvPicPr>
            <a:picLocks noChangeAspect="1" noChangeArrowheads="1"/>
          </p:cNvPicPr>
          <p:nvPr/>
        </p:nvPicPr>
        <p:blipFill>
          <a:blip r:embed="rId2"/>
          <a:srcRect/>
          <a:stretch>
            <a:fillRect/>
          </a:stretch>
        </p:blipFill>
        <p:spPr bwMode="auto">
          <a:xfrm>
            <a:off x="381000" y="1447800"/>
            <a:ext cx="7924801" cy="2062162"/>
          </a:xfrm>
          <a:prstGeom prst="rect">
            <a:avLst/>
          </a:prstGeom>
          <a:noFill/>
          <a:ln w="9525">
            <a:noFill/>
            <a:miter lim="800000"/>
            <a:headEnd/>
            <a:tailEnd/>
          </a:ln>
          <a:effectLst/>
        </p:spPr>
      </p:pic>
      <p:sp>
        <p:nvSpPr>
          <p:cNvPr id="7" name="Rectangle 6"/>
          <p:cNvSpPr/>
          <p:nvPr/>
        </p:nvSpPr>
        <p:spPr>
          <a:xfrm>
            <a:off x="304800" y="1447800"/>
            <a:ext cx="8534400" cy="495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304800"/>
            <a:ext cx="8534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OVERFLOW CONDITION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Rectangle 4"/>
          <p:cNvSpPr/>
          <p:nvPr/>
        </p:nvSpPr>
        <p:spPr>
          <a:xfrm>
            <a:off x="609600" y="1447800"/>
            <a:ext cx="8153400" cy="1015663"/>
          </a:xfrm>
          <a:prstGeom prst="rect">
            <a:avLst/>
          </a:prstGeom>
        </p:spPr>
        <p:txBody>
          <a:bodyPr wrap="square">
            <a:spAutoFit/>
          </a:bodyPr>
          <a:lstStyle/>
          <a:p>
            <a:pPr algn="just"/>
            <a:r>
              <a:rPr lang="en-US" sz="2000" dirty="0" smtClean="0"/>
              <a:t>An overflow condition can be detected by observing the carry into the sign bit position and the carry out of the sign bit position. If these two carries are not equal, an overflow has occurred.</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1066800" y="2590800"/>
            <a:ext cx="6934200" cy="327183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133600" y="6019800"/>
            <a:ext cx="5160265" cy="338137"/>
          </a:xfrm>
          <a:prstGeom prst="rect">
            <a:avLst/>
          </a:prstGeom>
          <a:noFill/>
          <a:ln w="9525">
            <a:noFill/>
            <a:miter lim="800000"/>
            <a:headEnd/>
            <a:tailEnd/>
          </a:ln>
          <a:effectLst/>
        </p:spPr>
      </p:pic>
      <p:sp>
        <p:nvSpPr>
          <p:cNvPr id="8" name="Rectangle 7"/>
          <p:cNvSpPr/>
          <p:nvPr/>
        </p:nvSpPr>
        <p:spPr>
          <a:xfrm>
            <a:off x="304800" y="1371600"/>
            <a:ext cx="8534400" cy="502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 y="228600"/>
            <a:ext cx="8534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noAutofit/>
          </a:bodyPr>
          <a:lstStyle/>
          <a:p>
            <a:r>
              <a:rPr lang="en-US" sz="2400" b="1" dirty="0" smtClean="0"/>
              <a:t>FOUR BIT ADDER – SUBTRACTOR WITH OVERFLOW DETECTION</a:t>
            </a:r>
            <a:endParaRPr lang="en-US"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Rectangle 4"/>
          <p:cNvSpPr/>
          <p:nvPr/>
        </p:nvSpPr>
        <p:spPr>
          <a:xfrm>
            <a:off x="381000" y="2667000"/>
            <a:ext cx="8382000" cy="3785652"/>
          </a:xfrm>
          <a:prstGeom prst="rect">
            <a:avLst/>
          </a:prstGeom>
        </p:spPr>
        <p:txBody>
          <a:bodyPr wrap="square">
            <a:spAutoFit/>
          </a:bodyPr>
          <a:lstStyle/>
          <a:p>
            <a:pPr algn="just"/>
            <a:r>
              <a:rPr lang="en-US" sz="2000" dirty="0" smtClean="0"/>
              <a:t>The binary adder–</a:t>
            </a:r>
            <a:r>
              <a:rPr lang="en-US" sz="2000" dirty="0" err="1" smtClean="0"/>
              <a:t>subtractor</a:t>
            </a:r>
            <a:r>
              <a:rPr lang="en-US" sz="2000" dirty="0" smtClean="0"/>
              <a:t> circuit with outputs C and V is shown above. If the</a:t>
            </a:r>
          </a:p>
          <a:p>
            <a:pPr algn="just"/>
            <a:r>
              <a:rPr lang="en-US" sz="2000" dirty="0" smtClean="0"/>
              <a:t>two binary numbers are considered to be unsigned, then the C bit detects a carry after addition or a borrow after subtraction. </a:t>
            </a:r>
          </a:p>
          <a:p>
            <a:pPr algn="just"/>
            <a:endParaRPr lang="en-US" sz="2000" dirty="0" smtClean="0"/>
          </a:p>
          <a:p>
            <a:pPr algn="just"/>
            <a:r>
              <a:rPr lang="en-US" sz="2000" dirty="0" smtClean="0"/>
              <a:t>If the numbers are considered to be signed, then the V bit detects an overflow. If V = 0 after an addition or subtraction, then no overflow occurred and the n -bit result is correct.</a:t>
            </a:r>
          </a:p>
          <a:p>
            <a:pPr algn="just"/>
            <a:endParaRPr lang="en-US" sz="2000" dirty="0" smtClean="0"/>
          </a:p>
          <a:p>
            <a:pPr algn="just"/>
            <a:r>
              <a:rPr lang="en-US" sz="2000" dirty="0" smtClean="0"/>
              <a:t> If V = 1, then the result of the operation contains n + 1 bits, but only the rightmost n bits of the number fit in the space available, so an overflow has occurred. The (n + 1) </a:t>
            </a:r>
            <a:r>
              <a:rPr lang="en-US" sz="2000" dirty="0" err="1" smtClean="0"/>
              <a:t>th</a:t>
            </a:r>
            <a:r>
              <a:rPr lang="en-US" sz="2000" dirty="0" smtClean="0"/>
              <a:t> bit is the actual sign and has been shifted out of</a:t>
            </a:r>
          </a:p>
          <a:p>
            <a:pPr algn="just"/>
            <a:r>
              <a:rPr lang="en-US" sz="2000" dirty="0" smtClean="0"/>
              <a:t>position.</a:t>
            </a:r>
            <a:endParaRPr lang="en-US" sz="2000" dirty="0"/>
          </a:p>
        </p:txBody>
      </p:sp>
      <p:pic>
        <p:nvPicPr>
          <p:cNvPr id="3074" name="Picture 2"/>
          <p:cNvPicPr>
            <a:picLocks noChangeAspect="1" noChangeArrowheads="1"/>
          </p:cNvPicPr>
          <p:nvPr/>
        </p:nvPicPr>
        <p:blipFill>
          <a:blip r:embed="rId2"/>
          <a:srcRect/>
          <a:stretch>
            <a:fillRect/>
          </a:stretch>
        </p:blipFill>
        <p:spPr bwMode="auto">
          <a:xfrm>
            <a:off x="5334000" y="914400"/>
            <a:ext cx="3200399" cy="1593721"/>
          </a:xfrm>
          <a:prstGeom prst="rect">
            <a:avLst/>
          </a:prstGeom>
          <a:noFill/>
          <a:ln w="9525">
            <a:noFill/>
            <a:miter lim="800000"/>
            <a:headEnd/>
            <a:tailEnd/>
          </a:ln>
          <a:effectLst/>
        </p:spPr>
      </p:pic>
      <p:sp>
        <p:nvSpPr>
          <p:cNvPr id="7" name="Rectangle 6"/>
          <p:cNvSpPr/>
          <p:nvPr/>
        </p:nvSpPr>
        <p:spPr>
          <a:xfrm>
            <a:off x="304800" y="914400"/>
            <a:ext cx="8534400" cy="556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0"/>
            <a:ext cx="8534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14400"/>
          </a:xfrm>
        </p:spPr>
        <p:txBody>
          <a:bodyPr/>
          <a:lstStyle/>
          <a:p>
            <a:r>
              <a:rPr lang="en-US" b="1" dirty="0" smtClean="0"/>
              <a:t>DECIMAL ADDER</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4098" name="Picture 2"/>
          <p:cNvPicPr>
            <a:picLocks noChangeAspect="1" noChangeArrowheads="1"/>
          </p:cNvPicPr>
          <p:nvPr/>
        </p:nvPicPr>
        <p:blipFill>
          <a:blip r:embed="rId2"/>
          <a:srcRect/>
          <a:stretch>
            <a:fillRect/>
          </a:stretch>
        </p:blipFill>
        <p:spPr bwMode="auto">
          <a:xfrm>
            <a:off x="457200" y="1066800"/>
            <a:ext cx="8001000" cy="5562600"/>
          </a:xfrm>
          <a:prstGeom prst="rect">
            <a:avLst/>
          </a:prstGeom>
          <a:noFill/>
          <a:ln w="9525">
            <a:noFill/>
            <a:miter lim="800000"/>
            <a:headEnd/>
            <a:tailEnd/>
          </a:ln>
          <a:effectLst/>
        </p:spPr>
      </p:pic>
      <p:sp>
        <p:nvSpPr>
          <p:cNvPr id="6" name="Rounded Rectangle 5"/>
          <p:cNvSpPr/>
          <p:nvPr/>
        </p:nvSpPr>
        <p:spPr>
          <a:xfrm>
            <a:off x="914400" y="4191000"/>
            <a:ext cx="2438400" cy="12954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0" y="3657600"/>
            <a:ext cx="838200" cy="1828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 y="990600"/>
            <a:ext cx="8458200" cy="548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4800" y="0"/>
            <a:ext cx="8458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3"/>
          <a:srcRect/>
          <a:stretch>
            <a:fillRect/>
          </a:stretch>
        </p:blipFill>
        <p:spPr bwMode="auto">
          <a:xfrm>
            <a:off x="5638800" y="6553200"/>
            <a:ext cx="1752600" cy="304800"/>
          </a:xfrm>
          <a:prstGeom prst="rect">
            <a:avLst/>
          </a:prstGeom>
          <a:noFill/>
          <a:ln w="9525">
            <a:noFill/>
            <a:miter lim="800000"/>
            <a:headEnd/>
            <a:tailEnd/>
          </a:ln>
          <a:effectLst/>
        </p:spPr>
      </p:pic>
      <p:sp>
        <p:nvSpPr>
          <p:cNvPr id="12" name="Rounded Rectangle 11"/>
          <p:cNvSpPr/>
          <p:nvPr/>
        </p:nvSpPr>
        <p:spPr>
          <a:xfrm>
            <a:off x="5257800" y="6400800"/>
            <a:ext cx="2362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MODULE 2 SYLLABUS</a:t>
            </a:r>
            <a:endParaRPr lang="en-US" dirty="0"/>
          </a:p>
        </p:txBody>
      </p:sp>
      <p:sp>
        <p:nvSpPr>
          <p:cNvPr id="15361" name="Rectangle 1"/>
          <p:cNvSpPr>
            <a:spLocks noChangeArrowheads="1"/>
          </p:cNvSpPr>
          <p:nvPr/>
        </p:nvSpPr>
        <p:spPr bwMode="auto">
          <a:xfrm>
            <a:off x="685800" y="2057400"/>
            <a:ext cx="56388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Design Procedure,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Binary Adder-</a:t>
            </a:r>
            <a:r>
              <a:rPr kumimoji="0" lang="en-US" altLang="zh-CN" sz="2000" b="0" i="0" u="none" strike="noStrike" cap="none" normalizeH="0" baseline="0" dirty="0" err="1" smtClean="0">
                <a:ln>
                  <a:noFill/>
                </a:ln>
                <a:solidFill>
                  <a:srgbClr val="00000A"/>
                </a:solidFill>
                <a:effectLst/>
                <a:ea typeface="Calibri" pitchFamily="34" charset="0"/>
                <a:cs typeface="FreeSans"/>
              </a:rPr>
              <a:t>Subtractor</a:t>
            </a:r>
            <a:r>
              <a:rPr kumimoji="0" lang="en-US" altLang="zh-CN" sz="2000" b="0" i="0" u="none" strike="noStrike" cap="none" normalizeH="0" baseline="0" dirty="0" smtClean="0">
                <a:ln>
                  <a:noFill/>
                </a:ln>
                <a:solidFill>
                  <a:srgbClr val="00000A"/>
                </a:solidFill>
                <a:effectLst/>
                <a:ea typeface="Calibri" pitchFamily="34" charset="0"/>
                <a:cs typeface="FreeSans"/>
              </a:rPr>
              <a:t>,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Decimal Adder,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Binary Multiplier,</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Magnitude Comparator,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Decoders and Encoders, </a:t>
            </a:r>
          </a:p>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Multiplexers and </a:t>
            </a:r>
            <a:r>
              <a:rPr kumimoji="0" lang="en-US" altLang="zh-CN" sz="2000" b="0" i="0" u="none" strike="noStrike" cap="none" normalizeH="0" baseline="0" dirty="0" err="1" smtClean="0">
                <a:ln>
                  <a:noFill/>
                </a:ln>
                <a:solidFill>
                  <a:srgbClr val="00000A"/>
                </a:solidFill>
                <a:effectLst/>
                <a:ea typeface="Calibri" pitchFamily="34" charset="0"/>
                <a:cs typeface="FreeSans"/>
              </a:rPr>
              <a:t>Demultiplexers</a:t>
            </a:r>
            <a:r>
              <a:rPr kumimoji="0" lang="en-US" altLang="zh-CN" sz="2000" b="0" i="0" u="none" strike="noStrike" cap="none" normalizeH="0" baseline="0" dirty="0" smtClean="0">
                <a:ln>
                  <a:noFill/>
                </a:ln>
                <a:solidFill>
                  <a:srgbClr val="00000A"/>
                </a:solidFill>
                <a:effectLst/>
                <a:ea typeface="Calibri" pitchFamily="34" charset="0"/>
                <a:cs typeface="FreeSans"/>
              </a:rPr>
              <a:t>; </a:t>
            </a:r>
            <a:endParaRPr kumimoji="0" lang="en-US" altLang="zh-CN" sz="2000" b="0" i="0" u="none" strike="noStrike" cap="none" normalizeH="0" baseline="0" dirty="0" smtClean="0">
              <a:ln>
                <a:noFill/>
              </a:ln>
              <a:solidFill>
                <a:schemeClr val="tx1"/>
              </a:solidFill>
              <a:effectLs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000A"/>
              </a:solidFill>
              <a:effectLst/>
              <a:ea typeface="Calibri" pitchFamily="34" charset="0"/>
              <a:cs typeface="FreeSans"/>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00000A"/>
              </a:solidFill>
              <a:effectLst/>
              <a:ea typeface="Calibri" pitchFamily="34" charset="0"/>
              <a:cs typeface="FreeSans"/>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rgbClr val="00000A"/>
                </a:solidFill>
                <a:effectLst/>
                <a:ea typeface="Calibri" pitchFamily="34" charset="0"/>
                <a:cs typeface="FreeSans"/>
              </a:rPr>
              <a:t>Verilog</a:t>
            </a:r>
            <a:r>
              <a:rPr kumimoji="0" lang="en-US" altLang="zh-CN" sz="2000" b="0" i="0" u="none" strike="noStrike" cap="none" normalizeH="0" baseline="0" dirty="0" smtClean="0">
                <a:ln>
                  <a:noFill/>
                </a:ln>
                <a:solidFill>
                  <a:srgbClr val="00000A"/>
                </a:solidFill>
                <a:effectLst/>
                <a:ea typeface="Calibri" pitchFamily="34" charset="0"/>
                <a:cs typeface="FreeSans"/>
              </a:rPr>
              <a:t> Models  of CLC: Gate Level Modeling,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Three State Gates,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Data Flow modeling,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Behavioral Modeling,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A"/>
                </a:solidFill>
                <a:effectLst/>
                <a:ea typeface="Calibri" pitchFamily="34" charset="0"/>
                <a:cs typeface="FreeSans"/>
              </a:rPr>
              <a:t>Test Bench</a:t>
            </a:r>
            <a:endParaRPr kumimoji="0" lang="en-US" altLang="zh-CN" sz="2000" b="0" i="0" u="none" strike="noStrike" cap="none" normalizeH="0" baseline="0" dirty="0" smtClean="0">
              <a:ln>
                <a:noFill/>
              </a:ln>
              <a:solidFill>
                <a:schemeClr val="tx1"/>
              </a:solidFill>
              <a:effectLst/>
              <a:cs typeface="Arial" pitchFamily="34" charset="0"/>
            </a:endParaRPr>
          </a:p>
        </p:txBody>
      </p:sp>
      <p:sp>
        <p:nvSpPr>
          <p:cNvPr id="5" name="Rectangle 4"/>
          <p:cNvSpPr/>
          <p:nvPr/>
        </p:nvSpPr>
        <p:spPr>
          <a:xfrm>
            <a:off x="2057400" y="1219200"/>
            <a:ext cx="4823756" cy="584775"/>
          </a:xfrm>
          <a:prstGeom prst="rect">
            <a:avLst/>
          </a:prstGeom>
        </p:spPr>
        <p:txBody>
          <a:bodyPr wrap="none">
            <a:spAutoFit/>
          </a:bodyPr>
          <a:lstStyle/>
          <a:p>
            <a:r>
              <a:rPr lang="en-IN" sz="3200" b="1" dirty="0" smtClean="0"/>
              <a:t>Combinational Logic Circuit</a:t>
            </a:r>
            <a:endParaRPr lang="en-US" sz="3200" dirty="0"/>
          </a:p>
        </p:txBody>
      </p:sp>
      <p:sp>
        <p:nvSpPr>
          <p:cNvPr id="6" name="Rectangle 5"/>
          <p:cNvSpPr/>
          <p:nvPr/>
        </p:nvSpPr>
        <p:spPr>
          <a:xfrm>
            <a:off x="533400" y="2057400"/>
            <a:ext cx="7924800" cy="441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 y="1219200"/>
            <a:ext cx="7924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3400" y="381000"/>
            <a:ext cx="7924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DECIMAL ADDER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pic>
        <p:nvPicPr>
          <p:cNvPr id="5122" name="Picture 2"/>
          <p:cNvPicPr>
            <a:picLocks noChangeAspect="1" noChangeArrowheads="1"/>
          </p:cNvPicPr>
          <p:nvPr/>
        </p:nvPicPr>
        <p:blipFill>
          <a:blip r:embed="rId2"/>
          <a:srcRect/>
          <a:stretch>
            <a:fillRect/>
          </a:stretch>
        </p:blipFill>
        <p:spPr bwMode="auto">
          <a:xfrm>
            <a:off x="1600200" y="1295400"/>
            <a:ext cx="6105525" cy="47910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048000" y="6172200"/>
            <a:ext cx="3458722" cy="423863"/>
          </a:xfrm>
          <a:prstGeom prst="rect">
            <a:avLst/>
          </a:prstGeom>
          <a:noFill/>
          <a:ln w="9525">
            <a:noFill/>
            <a:miter lim="800000"/>
            <a:headEnd/>
            <a:tailEnd/>
          </a:ln>
          <a:effectLst/>
        </p:spPr>
      </p:pic>
      <p:sp>
        <p:nvSpPr>
          <p:cNvPr id="7" name="Rectangle 6"/>
          <p:cNvSpPr/>
          <p:nvPr/>
        </p:nvSpPr>
        <p:spPr>
          <a:xfrm>
            <a:off x="304800" y="1371600"/>
            <a:ext cx="8458200" cy="525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228600"/>
            <a:ext cx="8458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Rectangle 4"/>
          <p:cNvSpPr/>
          <p:nvPr/>
        </p:nvSpPr>
        <p:spPr>
          <a:xfrm>
            <a:off x="457200" y="1676400"/>
            <a:ext cx="8305800" cy="3785652"/>
          </a:xfrm>
          <a:prstGeom prst="rect">
            <a:avLst/>
          </a:prstGeom>
        </p:spPr>
        <p:txBody>
          <a:bodyPr wrap="square">
            <a:spAutoFit/>
          </a:bodyPr>
          <a:lstStyle/>
          <a:p>
            <a:pPr algn="just"/>
            <a:r>
              <a:rPr lang="en-US" sz="2000" dirty="0" smtClean="0"/>
              <a:t>Multiplication of binary numbers is performed in the same way as multiplication of decimal numbers.</a:t>
            </a:r>
          </a:p>
          <a:p>
            <a:pPr algn="just"/>
            <a:endParaRPr lang="en-US" sz="2000" dirty="0" smtClean="0"/>
          </a:p>
          <a:p>
            <a:pPr algn="just"/>
            <a:endParaRPr lang="en-US" sz="2000" dirty="0" smtClean="0"/>
          </a:p>
          <a:p>
            <a:pPr algn="just"/>
            <a:r>
              <a:rPr lang="en-US" sz="2000" dirty="0" smtClean="0"/>
              <a:t>The multiplicand is multiplied by each bit of the multiplier, starting from the least significant bit. Each such multiplication forms a partial product. </a:t>
            </a:r>
          </a:p>
          <a:p>
            <a:pPr algn="just"/>
            <a:endParaRPr lang="en-US" sz="2000" dirty="0" smtClean="0"/>
          </a:p>
          <a:p>
            <a:pPr algn="just"/>
            <a:endParaRPr lang="en-US" sz="2000" dirty="0" smtClean="0"/>
          </a:p>
          <a:p>
            <a:pPr algn="just"/>
            <a:r>
              <a:rPr lang="en-US" sz="2000" dirty="0" smtClean="0"/>
              <a:t>Successive partial products are shifted one position to the left. </a:t>
            </a:r>
          </a:p>
          <a:p>
            <a:pPr algn="just"/>
            <a:endParaRPr lang="en-US" sz="2000" dirty="0" smtClean="0"/>
          </a:p>
          <a:p>
            <a:pPr algn="just"/>
            <a:endParaRPr lang="en-US" sz="2000" dirty="0" smtClean="0"/>
          </a:p>
          <a:p>
            <a:pPr algn="just"/>
            <a:r>
              <a:rPr lang="en-US" sz="2000" dirty="0" smtClean="0"/>
              <a:t>The final product is obtained from the sum of the partial products.</a:t>
            </a:r>
            <a:endParaRPr lang="en-US" sz="2000" dirty="0"/>
          </a:p>
        </p:txBody>
      </p:sp>
      <p:sp>
        <p:nvSpPr>
          <p:cNvPr id="6" name="Rectangle 5"/>
          <p:cNvSpPr/>
          <p:nvPr/>
        </p:nvSpPr>
        <p:spPr>
          <a:xfrm>
            <a:off x="304800" y="1524000"/>
            <a:ext cx="8534400" cy="441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457200"/>
            <a:ext cx="853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MULTIPLIER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6146" name="Picture 2"/>
          <p:cNvPicPr>
            <a:picLocks noChangeAspect="1" noChangeArrowheads="1"/>
          </p:cNvPicPr>
          <p:nvPr/>
        </p:nvPicPr>
        <p:blipFill>
          <a:blip r:embed="rId2"/>
          <a:srcRect/>
          <a:stretch>
            <a:fillRect/>
          </a:stretch>
        </p:blipFill>
        <p:spPr bwMode="auto">
          <a:xfrm>
            <a:off x="762000" y="1447800"/>
            <a:ext cx="7620000" cy="43434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2057400" y="5867400"/>
            <a:ext cx="4960625" cy="500063"/>
          </a:xfrm>
          <a:prstGeom prst="rect">
            <a:avLst/>
          </a:prstGeom>
          <a:noFill/>
          <a:ln w="9525">
            <a:noFill/>
            <a:miter lim="800000"/>
            <a:headEnd/>
            <a:tailEnd/>
          </a:ln>
          <a:effectLst/>
        </p:spPr>
      </p:pic>
      <p:sp>
        <p:nvSpPr>
          <p:cNvPr id="7" name="Rectangle 6"/>
          <p:cNvSpPr/>
          <p:nvPr/>
        </p:nvSpPr>
        <p:spPr>
          <a:xfrm>
            <a:off x="533400" y="1295400"/>
            <a:ext cx="8153400" cy="510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3400" y="304800"/>
            <a:ext cx="8153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smtClean="0"/>
              <a:t>BINARY MULTIPLIER</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1026" name="Picture 2"/>
          <p:cNvPicPr>
            <a:picLocks noChangeAspect="1" noChangeArrowheads="1"/>
          </p:cNvPicPr>
          <p:nvPr/>
        </p:nvPicPr>
        <p:blipFill>
          <a:blip r:embed="rId2"/>
          <a:srcRect/>
          <a:stretch>
            <a:fillRect/>
          </a:stretch>
        </p:blipFill>
        <p:spPr bwMode="auto">
          <a:xfrm>
            <a:off x="2209800" y="1066800"/>
            <a:ext cx="6400800" cy="514687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648200" y="6172200"/>
            <a:ext cx="2954915" cy="333375"/>
          </a:xfrm>
          <a:prstGeom prst="rect">
            <a:avLst/>
          </a:prstGeom>
          <a:noFill/>
          <a:ln w="9525">
            <a:noFill/>
            <a:miter lim="800000"/>
            <a:headEnd/>
            <a:tailEnd/>
          </a:ln>
          <a:effectLst/>
        </p:spPr>
      </p:pic>
      <p:sp>
        <p:nvSpPr>
          <p:cNvPr id="6" name="Rectangle 5"/>
          <p:cNvSpPr/>
          <p:nvPr/>
        </p:nvSpPr>
        <p:spPr>
          <a:xfrm>
            <a:off x="381000" y="1066800"/>
            <a:ext cx="8382000" cy="556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1000" y="228600"/>
            <a:ext cx="8382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 y="2209800"/>
            <a:ext cx="2819400" cy="1754326"/>
          </a:xfrm>
          <a:prstGeom prst="rect">
            <a:avLst/>
          </a:prstGeom>
        </p:spPr>
        <p:txBody>
          <a:bodyPr wrap="square">
            <a:spAutoFit/>
          </a:bodyPr>
          <a:lstStyle/>
          <a:p>
            <a:r>
              <a:rPr lang="en-US" b="1" dirty="0" smtClean="0">
                <a:solidFill>
                  <a:srgbClr val="0070C0"/>
                </a:solidFill>
              </a:rPr>
              <a:t>For </a:t>
            </a:r>
            <a:r>
              <a:rPr lang="en-US" b="1" i="1" dirty="0" smtClean="0">
                <a:solidFill>
                  <a:srgbClr val="0070C0"/>
                </a:solidFill>
              </a:rPr>
              <a:t>J multiplier bits and K multiplicand bits,</a:t>
            </a:r>
          </a:p>
          <a:p>
            <a:r>
              <a:rPr lang="en-US" b="1" i="1" dirty="0" smtClean="0">
                <a:solidFill>
                  <a:srgbClr val="0070C0"/>
                </a:solidFill>
              </a:rPr>
              <a:t> we </a:t>
            </a:r>
            <a:r>
              <a:rPr lang="en-US" b="1" dirty="0" smtClean="0">
                <a:solidFill>
                  <a:srgbClr val="0070C0"/>
                </a:solidFill>
              </a:rPr>
              <a:t>need (</a:t>
            </a:r>
            <a:r>
              <a:rPr lang="en-US" b="1" i="1" dirty="0" smtClean="0">
                <a:solidFill>
                  <a:srgbClr val="0070C0"/>
                </a:solidFill>
              </a:rPr>
              <a:t>J * K) AND gates and (J – 1) K -bit adders to produce a product of (J + K)</a:t>
            </a:r>
          </a:p>
          <a:p>
            <a:r>
              <a:rPr lang="en-US" b="1" dirty="0" smtClean="0">
                <a:solidFill>
                  <a:srgbClr val="0070C0"/>
                </a:solidFill>
              </a:rPr>
              <a:t>bits.</a:t>
            </a:r>
            <a:endParaRPr lang="en-US" b="1" dirty="0">
              <a:solidFill>
                <a:srgbClr val="0070C0"/>
              </a:solidFill>
            </a:endParaRPr>
          </a:p>
        </p:txBody>
      </p:sp>
      <p:sp>
        <p:nvSpPr>
          <p:cNvPr id="9" name="Rounded Rectangle 8"/>
          <p:cNvSpPr/>
          <p:nvPr/>
        </p:nvSpPr>
        <p:spPr>
          <a:xfrm>
            <a:off x="457200" y="2057400"/>
            <a:ext cx="2895600" cy="19812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9600" y="1371600"/>
            <a:ext cx="2279791" cy="369332"/>
          </a:xfrm>
          <a:prstGeom prst="rect">
            <a:avLst/>
          </a:prstGeom>
          <a:noFill/>
        </p:spPr>
        <p:txBody>
          <a:bodyPr wrap="none" rtlCol="0">
            <a:spAutoFit/>
          </a:bodyPr>
          <a:lstStyle/>
          <a:p>
            <a:r>
              <a:rPr lang="en-US" b="1" dirty="0" smtClean="0">
                <a:solidFill>
                  <a:schemeClr val="accent2">
                    <a:lumMod val="75000"/>
                  </a:schemeClr>
                </a:solidFill>
              </a:rPr>
              <a:t>B3B2B1B0  X  A2A1A0</a:t>
            </a:r>
            <a:endParaRPr lang="en-US" b="1" dirty="0">
              <a:solidFill>
                <a:schemeClr val="accent2">
                  <a:lumMod val="75000"/>
                </a:schemeClr>
              </a:solidFill>
            </a:endParaRPr>
          </a:p>
        </p:txBody>
      </p:sp>
      <p:sp>
        <p:nvSpPr>
          <p:cNvPr id="11" name="Rounded Rectangle 10"/>
          <p:cNvSpPr/>
          <p:nvPr/>
        </p:nvSpPr>
        <p:spPr>
          <a:xfrm>
            <a:off x="533400" y="1371600"/>
            <a:ext cx="23622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14400" y="4267200"/>
            <a:ext cx="1531188" cy="369332"/>
          </a:xfrm>
          <a:prstGeom prst="rect">
            <a:avLst/>
          </a:prstGeom>
          <a:noFill/>
        </p:spPr>
        <p:txBody>
          <a:bodyPr wrap="none" rtlCol="0">
            <a:spAutoFit/>
          </a:bodyPr>
          <a:lstStyle/>
          <a:p>
            <a:r>
              <a:rPr lang="en-US" b="1" dirty="0" smtClean="0">
                <a:solidFill>
                  <a:schemeClr val="accent2">
                    <a:lumMod val="75000"/>
                  </a:schemeClr>
                </a:solidFill>
              </a:rPr>
              <a:t>K = 4 and J = 3</a:t>
            </a:r>
            <a:endParaRPr lang="en-US" b="1" dirty="0">
              <a:solidFill>
                <a:schemeClr val="accent2">
                  <a:lumMod val="75000"/>
                </a:schemeClr>
              </a:solidFill>
            </a:endParaRPr>
          </a:p>
        </p:txBody>
      </p:sp>
      <p:sp>
        <p:nvSpPr>
          <p:cNvPr id="13" name="Rounded Rectangle 12"/>
          <p:cNvSpPr/>
          <p:nvPr/>
        </p:nvSpPr>
        <p:spPr>
          <a:xfrm>
            <a:off x="838200" y="4191000"/>
            <a:ext cx="16764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MAGNITUDE COMPARATOR</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Rectangle 4"/>
          <p:cNvSpPr/>
          <p:nvPr/>
        </p:nvSpPr>
        <p:spPr>
          <a:xfrm>
            <a:off x="533400" y="1600200"/>
            <a:ext cx="8077200" cy="1785104"/>
          </a:xfrm>
          <a:prstGeom prst="rect">
            <a:avLst/>
          </a:prstGeom>
        </p:spPr>
        <p:txBody>
          <a:bodyPr wrap="square">
            <a:spAutoFit/>
          </a:bodyPr>
          <a:lstStyle/>
          <a:p>
            <a:r>
              <a:rPr lang="en-US" sz="2200" dirty="0" smtClean="0"/>
              <a:t>A magnitude comparator is a combinational circuit that compares two numbers A and B and determines their relative magnitudes. </a:t>
            </a:r>
          </a:p>
          <a:p>
            <a:endParaRPr lang="en-US" sz="2200" dirty="0" smtClean="0"/>
          </a:p>
          <a:p>
            <a:r>
              <a:rPr lang="en-US" sz="2200" dirty="0" smtClean="0"/>
              <a:t>The outcome of the comparison is specified by three binary variables that indicate whether A &gt; B, A = B, or A &lt; B.</a:t>
            </a:r>
            <a:endParaRPr lang="en-US" sz="2200" dirty="0"/>
          </a:p>
        </p:txBody>
      </p:sp>
      <p:sp>
        <p:nvSpPr>
          <p:cNvPr id="6" name="Rectangle 5"/>
          <p:cNvSpPr/>
          <p:nvPr/>
        </p:nvSpPr>
        <p:spPr>
          <a:xfrm>
            <a:off x="304800" y="1524000"/>
            <a:ext cx="85344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457200"/>
            <a:ext cx="8534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MAGNITUDE COMPARATOR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1026" name="Picture 2"/>
          <p:cNvPicPr>
            <a:picLocks noChangeAspect="1" noChangeArrowheads="1"/>
          </p:cNvPicPr>
          <p:nvPr/>
        </p:nvPicPr>
        <p:blipFill>
          <a:blip r:embed="rId2"/>
          <a:srcRect/>
          <a:stretch>
            <a:fillRect/>
          </a:stretch>
        </p:blipFill>
        <p:spPr bwMode="auto">
          <a:xfrm>
            <a:off x="2971800" y="1905000"/>
            <a:ext cx="3009901" cy="64828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14400" y="2590800"/>
            <a:ext cx="7231817" cy="990600"/>
          </a:xfrm>
          <a:prstGeom prst="rect">
            <a:avLst/>
          </a:prstGeom>
          <a:noFill/>
          <a:ln w="9525">
            <a:noFill/>
            <a:miter lim="800000"/>
            <a:headEnd/>
            <a:tailEnd/>
          </a:ln>
          <a:effectLst/>
        </p:spPr>
      </p:pic>
      <p:sp>
        <p:nvSpPr>
          <p:cNvPr id="7" name="Rectangle 6"/>
          <p:cNvSpPr/>
          <p:nvPr/>
        </p:nvSpPr>
        <p:spPr>
          <a:xfrm>
            <a:off x="381000" y="1600200"/>
            <a:ext cx="8305800" cy="464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457200"/>
            <a:ext cx="8305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MAGNITUDE COMPARATOR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2050" name="Picture 2"/>
          <p:cNvPicPr>
            <a:picLocks noChangeAspect="1" noChangeArrowheads="1"/>
          </p:cNvPicPr>
          <p:nvPr/>
        </p:nvPicPr>
        <p:blipFill>
          <a:blip r:embed="rId2"/>
          <a:srcRect/>
          <a:stretch>
            <a:fillRect/>
          </a:stretch>
        </p:blipFill>
        <p:spPr bwMode="auto">
          <a:xfrm>
            <a:off x="1524000" y="1295400"/>
            <a:ext cx="6019800" cy="5029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514600" y="6353175"/>
            <a:ext cx="4368678" cy="504825"/>
          </a:xfrm>
          <a:prstGeom prst="rect">
            <a:avLst/>
          </a:prstGeom>
          <a:noFill/>
          <a:ln w="9525">
            <a:noFill/>
            <a:miter lim="800000"/>
            <a:headEnd/>
            <a:tailEnd/>
          </a:ln>
          <a:effectLst/>
        </p:spPr>
      </p:pic>
      <p:sp>
        <p:nvSpPr>
          <p:cNvPr id="7" name="Rectangle 6"/>
          <p:cNvSpPr/>
          <p:nvPr/>
        </p:nvSpPr>
        <p:spPr>
          <a:xfrm>
            <a:off x="304800" y="1295400"/>
            <a:ext cx="8534400" cy="533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381000"/>
            <a:ext cx="8534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000A"/>
                </a:solidFill>
                <a:ea typeface="Calibri" pitchFamily="34" charset="0"/>
                <a:cs typeface="FreeSans"/>
              </a:rPr>
              <a:t>Design Procedure</a:t>
            </a:r>
            <a:endParaRPr lang="en-US" b="1" dirty="0"/>
          </a:p>
        </p:txBody>
      </p:sp>
      <p:sp>
        <p:nvSpPr>
          <p:cNvPr id="4" name="Rectangle 3"/>
          <p:cNvSpPr/>
          <p:nvPr/>
        </p:nvSpPr>
        <p:spPr>
          <a:xfrm>
            <a:off x="762000" y="1981200"/>
            <a:ext cx="7620000" cy="3477875"/>
          </a:xfrm>
          <a:prstGeom prst="rect">
            <a:avLst/>
          </a:prstGeom>
        </p:spPr>
        <p:txBody>
          <a:bodyPr wrap="square">
            <a:spAutoFit/>
          </a:bodyPr>
          <a:lstStyle/>
          <a:p>
            <a:pPr algn="just"/>
            <a:r>
              <a:rPr lang="en-US" sz="2000" dirty="0" smtClean="0"/>
              <a:t>1. From the </a:t>
            </a:r>
            <a:r>
              <a:rPr lang="en-US" sz="2000" b="1" dirty="0" smtClean="0"/>
              <a:t>specifications of the circuit</a:t>
            </a:r>
            <a:r>
              <a:rPr lang="en-US" sz="2000" dirty="0" smtClean="0"/>
              <a:t>, determine the required number of inputs and outputs and assign a symbol to each.</a:t>
            </a:r>
          </a:p>
          <a:p>
            <a:pPr algn="just"/>
            <a:endParaRPr lang="en-US" sz="2000" dirty="0" smtClean="0"/>
          </a:p>
          <a:p>
            <a:pPr algn="just"/>
            <a:r>
              <a:rPr lang="en-US" sz="2000" dirty="0" smtClean="0"/>
              <a:t>2. </a:t>
            </a:r>
            <a:r>
              <a:rPr lang="en-US" sz="2000" b="1" dirty="0" smtClean="0"/>
              <a:t>Derive the truth table </a:t>
            </a:r>
            <a:r>
              <a:rPr lang="en-US" sz="2000" dirty="0" smtClean="0"/>
              <a:t>that defines the required relationship between inputs and outputs.</a:t>
            </a:r>
          </a:p>
          <a:p>
            <a:pPr algn="just"/>
            <a:endParaRPr lang="en-US" sz="2000" dirty="0" smtClean="0"/>
          </a:p>
          <a:p>
            <a:pPr algn="just"/>
            <a:r>
              <a:rPr lang="en-US" sz="2000" dirty="0" smtClean="0"/>
              <a:t>3. Obtain the </a:t>
            </a:r>
            <a:r>
              <a:rPr lang="en-US" sz="2000" b="1" dirty="0" smtClean="0"/>
              <a:t>simplified Boolean functions </a:t>
            </a:r>
            <a:r>
              <a:rPr lang="en-US" sz="2000" dirty="0" smtClean="0"/>
              <a:t>for each output as a function of the input variables.</a:t>
            </a:r>
          </a:p>
          <a:p>
            <a:pPr algn="just"/>
            <a:endParaRPr lang="en-US" sz="2000" dirty="0" smtClean="0"/>
          </a:p>
          <a:p>
            <a:pPr algn="just"/>
            <a:r>
              <a:rPr lang="en-US" sz="2000" dirty="0" smtClean="0"/>
              <a:t>4. Draw the </a:t>
            </a:r>
            <a:r>
              <a:rPr lang="en-US" sz="2000" b="1" dirty="0" smtClean="0"/>
              <a:t>logic diagram and verify the correctness of the design </a:t>
            </a:r>
            <a:r>
              <a:rPr lang="en-US" sz="2000" dirty="0" smtClean="0"/>
              <a:t>(manually or by simulation).</a:t>
            </a:r>
            <a:endParaRPr lang="en-US" sz="2000" dirty="0"/>
          </a:p>
        </p:txBody>
      </p:sp>
      <p:sp>
        <p:nvSpPr>
          <p:cNvPr id="5" name="Rounded Rectangle 4"/>
          <p:cNvSpPr/>
          <p:nvPr/>
        </p:nvSpPr>
        <p:spPr>
          <a:xfrm>
            <a:off x="2286000" y="1981200"/>
            <a:ext cx="3352800" cy="3810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1066800" y="2895600"/>
            <a:ext cx="2362200" cy="3810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2438400" y="3810000"/>
            <a:ext cx="3352800" cy="3810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209800" y="4724400"/>
            <a:ext cx="6248400" cy="3810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33400" y="1676400"/>
            <a:ext cx="81534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381000"/>
            <a:ext cx="81534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smtClean="0"/>
              <a:t>Code Conversion Example</a:t>
            </a:r>
            <a:endParaRPr lang="en-US" dirty="0"/>
          </a:p>
        </p:txBody>
      </p:sp>
      <p:pic>
        <p:nvPicPr>
          <p:cNvPr id="16386" name="Picture 2"/>
          <p:cNvPicPr>
            <a:picLocks noChangeAspect="1" noChangeArrowheads="1"/>
          </p:cNvPicPr>
          <p:nvPr/>
        </p:nvPicPr>
        <p:blipFill>
          <a:blip r:embed="rId2"/>
          <a:srcRect/>
          <a:stretch>
            <a:fillRect/>
          </a:stretch>
        </p:blipFill>
        <p:spPr bwMode="auto">
          <a:xfrm>
            <a:off x="2133600" y="1828800"/>
            <a:ext cx="5486400" cy="4531112"/>
          </a:xfrm>
          <a:prstGeom prst="rect">
            <a:avLst/>
          </a:prstGeom>
          <a:noFill/>
          <a:ln w="9525">
            <a:noFill/>
            <a:miter lim="800000"/>
            <a:headEnd/>
            <a:tailEnd/>
          </a:ln>
          <a:effectLst/>
        </p:spPr>
      </p:pic>
      <p:sp>
        <p:nvSpPr>
          <p:cNvPr id="5" name="TextBox 4"/>
          <p:cNvSpPr txBox="1"/>
          <p:nvPr/>
        </p:nvSpPr>
        <p:spPr>
          <a:xfrm>
            <a:off x="381000" y="1371600"/>
            <a:ext cx="1613968" cy="461665"/>
          </a:xfrm>
          <a:prstGeom prst="rect">
            <a:avLst/>
          </a:prstGeom>
          <a:noFill/>
        </p:spPr>
        <p:txBody>
          <a:bodyPr wrap="none" rtlCol="0">
            <a:spAutoFit/>
          </a:bodyPr>
          <a:lstStyle/>
          <a:p>
            <a:r>
              <a:rPr lang="en-US" sz="2400" b="1" dirty="0" smtClean="0"/>
              <a:t>Truth Table</a:t>
            </a:r>
            <a:endParaRPr lang="en-US" sz="2400" b="1" dirty="0"/>
          </a:p>
        </p:txBody>
      </p:sp>
      <p:sp>
        <p:nvSpPr>
          <p:cNvPr id="6" name="Rectangle 5"/>
          <p:cNvSpPr/>
          <p:nvPr/>
        </p:nvSpPr>
        <p:spPr>
          <a:xfrm>
            <a:off x="304800" y="1219200"/>
            <a:ext cx="8534400" cy="525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srcRect/>
          <a:stretch>
            <a:fillRect/>
          </a:stretch>
        </p:blipFill>
        <p:spPr bwMode="auto">
          <a:xfrm>
            <a:off x="1447800" y="774799"/>
            <a:ext cx="6477000" cy="6083201"/>
          </a:xfrm>
          <a:prstGeom prst="rect">
            <a:avLst/>
          </a:prstGeom>
          <a:noFill/>
          <a:ln w="9525">
            <a:noFill/>
            <a:miter lim="800000"/>
            <a:headEnd/>
            <a:tailEnd/>
          </a:ln>
          <a:effectLst/>
        </p:spPr>
      </p:pic>
      <p:sp>
        <p:nvSpPr>
          <p:cNvPr id="6" name="TextBox 5"/>
          <p:cNvSpPr txBox="1"/>
          <p:nvPr/>
        </p:nvSpPr>
        <p:spPr>
          <a:xfrm>
            <a:off x="1981200" y="304800"/>
            <a:ext cx="4791825" cy="400110"/>
          </a:xfrm>
          <a:prstGeom prst="rect">
            <a:avLst/>
          </a:prstGeom>
          <a:noFill/>
        </p:spPr>
        <p:txBody>
          <a:bodyPr wrap="none" rtlCol="0">
            <a:spAutoFit/>
          </a:bodyPr>
          <a:lstStyle/>
          <a:p>
            <a:r>
              <a:rPr lang="en-US" sz="2000" b="1" dirty="0" smtClean="0"/>
              <a:t>BCD – EXCESS3 CODE CONVERSION K MAPS</a:t>
            </a:r>
            <a:endParaRPr lang="en-US" sz="2000" b="1" dirty="0"/>
          </a:p>
        </p:txBody>
      </p:sp>
      <p:sp>
        <p:nvSpPr>
          <p:cNvPr id="7" name="Rectangle 6"/>
          <p:cNvSpPr/>
          <p:nvPr/>
        </p:nvSpPr>
        <p:spPr>
          <a:xfrm>
            <a:off x="304800" y="228600"/>
            <a:ext cx="8534400" cy="662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762000" y="1295400"/>
            <a:ext cx="5715000" cy="1676400"/>
          </a:xfrm>
          <a:prstGeom prst="rect">
            <a:avLst/>
          </a:prstGeom>
          <a:noFill/>
          <a:ln w="9525">
            <a:noFill/>
            <a:miter lim="800000"/>
            <a:headEnd/>
            <a:tailEnd/>
          </a:ln>
          <a:effectLst/>
        </p:spPr>
      </p:pic>
      <p:sp>
        <p:nvSpPr>
          <p:cNvPr id="5" name="TextBox 4"/>
          <p:cNvSpPr txBox="1"/>
          <p:nvPr/>
        </p:nvSpPr>
        <p:spPr>
          <a:xfrm>
            <a:off x="533400" y="533400"/>
            <a:ext cx="3088474" cy="523220"/>
          </a:xfrm>
          <a:prstGeom prst="rect">
            <a:avLst/>
          </a:prstGeom>
          <a:noFill/>
        </p:spPr>
        <p:txBody>
          <a:bodyPr wrap="none" rtlCol="0">
            <a:spAutoFit/>
          </a:bodyPr>
          <a:lstStyle/>
          <a:p>
            <a:r>
              <a:rPr lang="en-US" sz="2800" b="1" dirty="0" smtClean="0"/>
              <a:t>Boolean Expression</a:t>
            </a:r>
            <a:endParaRPr lang="en-US" sz="2800" b="1" dirty="0"/>
          </a:p>
        </p:txBody>
      </p:sp>
      <p:sp>
        <p:nvSpPr>
          <p:cNvPr id="6" name="Rectangle 5"/>
          <p:cNvSpPr/>
          <p:nvPr/>
        </p:nvSpPr>
        <p:spPr>
          <a:xfrm>
            <a:off x="457200" y="457200"/>
            <a:ext cx="807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762000" y="1219200"/>
            <a:ext cx="7391400" cy="5105400"/>
          </a:xfrm>
          <a:prstGeom prst="rect">
            <a:avLst/>
          </a:prstGeom>
          <a:noFill/>
          <a:ln w="9525">
            <a:noFill/>
            <a:miter lim="800000"/>
            <a:headEnd/>
            <a:tailEnd/>
          </a:ln>
          <a:effectLst/>
        </p:spPr>
      </p:pic>
      <p:sp>
        <p:nvSpPr>
          <p:cNvPr id="5" name="TextBox 4"/>
          <p:cNvSpPr txBox="1"/>
          <p:nvPr/>
        </p:nvSpPr>
        <p:spPr>
          <a:xfrm>
            <a:off x="3352800" y="609600"/>
            <a:ext cx="2378023" cy="461665"/>
          </a:xfrm>
          <a:prstGeom prst="rect">
            <a:avLst/>
          </a:prstGeom>
          <a:noFill/>
        </p:spPr>
        <p:txBody>
          <a:bodyPr wrap="none" rtlCol="0">
            <a:spAutoFit/>
          </a:bodyPr>
          <a:lstStyle/>
          <a:p>
            <a:r>
              <a:rPr lang="en-US" sz="2400" b="1" dirty="0" smtClean="0"/>
              <a:t>LOGIC  DIAGRAM</a:t>
            </a:r>
            <a:endParaRPr lang="en-US" sz="2400" b="1" dirty="0"/>
          </a:p>
        </p:txBody>
      </p:sp>
      <p:sp>
        <p:nvSpPr>
          <p:cNvPr id="6" name="Rectangle 5"/>
          <p:cNvSpPr/>
          <p:nvPr/>
        </p:nvSpPr>
        <p:spPr>
          <a:xfrm>
            <a:off x="457200" y="457200"/>
            <a:ext cx="8229600" cy="617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a:stretch>
            <a:fillRect/>
          </a:stretch>
        </p:blipFill>
        <p:spPr bwMode="auto">
          <a:xfrm>
            <a:off x="609600" y="581854"/>
            <a:ext cx="3102374" cy="2537583"/>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4419600" y="533400"/>
            <a:ext cx="4038600" cy="3576638"/>
          </a:xfrm>
          <a:prstGeom prst="rect">
            <a:avLst/>
          </a:prstGeom>
          <a:noFill/>
          <a:ln w="9525">
            <a:noFill/>
            <a:miter lim="800000"/>
            <a:headEnd/>
            <a:tailEnd/>
          </a:ln>
          <a:effectLst/>
        </p:spPr>
      </p:pic>
      <p:pic>
        <p:nvPicPr>
          <p:cNvPr id="20484" name="Picture 4"/>
          <p:cNvPicPr>
            <a:picLocks noChangeAspect="1" noChangeArrowheads="1"/>
          </p:cNvPicPr>
          <p:nvPr/>
        </p:nvPicPr>
        <p:blipFill>
          <a:blip r:embed="rId4"/>
          <a:srcRect/>
          <a:stretch>
            <a:fillRect/>
          </a:stretch>
        </p:blipFill>
        <p:spPr bwMode="auto">
          <a:xfrm>
            <a:off x="4953000" y="4724400"/>
            <a:ext cx="3762375" cy="1419225"/>
          </a:xfrm>
          <a:prstGeom prst="rect">
            <a:avLst/>
          </a:prstGeom>
          <a:noFill/>
          <a:ln w="9525">
            <a:noFill/>
            <a:miter lim="800000"/>
            <a:headEnd/>
            <a:tailEnd/>
          </a:ln>
          <a:effectLst/>
        </p:spPr>
      </p:pic>
      <p:pic>
        <p:nvPicPr>
          <p:cNvPr id="20485" name="Picture 5"/>
          <p:cNvPicPr>
            <a:picLocks noChangeAspect="1" noChangeArrowheads="1"/>
          </p:cNvPicPr>
          <p:nvPr/>
        </p:nvPicPr>
        <p:blipFill>
          <a:blip r:embed="rId5"/>
          <a:srcRect/>
          <a:stretch>
            <a:fillRect/>
          </a:stretch>
        </p:blipFill>
        <p:spPr bwMode="auto">
          <a:xfrm>
            <a:off x="304800" y="3276600"/>
            <a:ext cx="3962400" cy="3171825"/>
          </a:xfrm>
          <a:prstGeom prst="rect">
            <a:avLst/>
          </a:prstGeom>
          <a:noFill/>
          <a:ln w="9525">
            <a:noFill/>
            <a:miter lim="800000"/>
            <a:headEnd/>
            <a:tailEnd/>
          </a:ln>
          <a:effectLst/>
        </p:spPr>
      </p:pic>
      <p:sp>
        <p:nvSpPr>
          <p:cNvPr id="8" name="Rectangle 7"/>
          <p:cNvSpPr/>
          <p:nvPr/>
        </p:nvSpPr>
        <p:spPr>
          <a:xfrm>
            <a:off x="228600" y="228600"/>
            <a:ext cx="87630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228600"/>
            <a:ext cx="1420902" cy="307777"/>
          </a:xfrm>
          <a:prstGeom prst="rect">
            <a:avLst/>
          </a:prstGeom>
          <a:noFill/>
        </p:spPr>
        <p:txBody>
          <a:bodyPr wrap="none" rtlCol="0">
            <a:spAutoFit/>
          </a:bodyPr>
          <a:lstStyle/>
          <a:p>
            <a:r>
              <a:rPr lang="en-US" sz="1400" b="1" dirty="0" smtClean="0">
                <a:solidFill>
                  <a:srgbClr val="FF0000"/>
                </a:solidFill>
              </a:rPr>
              <a:t>(a) TRUTH TABLE</a:t>
            </a:r>
            <a:endParaRPr lang="en-US" sz="1400" b="1" dirty="0">
              <a:solidFill>
                <a:srgbClr val="FF0000"/>
              </a:solidFill>
            </a:endParaRPr>
          </a:p>
        </p:txBody>
      </p:sp>
      <p:sp>
        <p:nvSpPr>
          <p:cNvPr id="10" name="TextBox 9"/>
          <p:cNvSpPr txBox="1"/>
          <p:nvPr/>
        </p:nvSpPr>
        <p:spPr>
          <a:xfrm>
            <a:off x="5257800" y="304800"/>
            <a:ext cx="2424574" cy="307777"/>
          </a:xfrm>
          <a:prstGeom prst="rect">
            <a:avLst/>
          </a:prstGeom>
          <a:noFill/>
        </p:spPr>
        <p:txBody>
          <a:bodyPr wrap="none" rtlCol="0">
            <a:spAutoFit/>
          </a:bodyPr>
          <a:lstStyle/>
          <a:p>
            <a:r>
              <a:rPr lang="en-US" sz="1400" b="1" dirty="0" smtClean="0">
                <a:solidFill>
                  <a:srgbClr val="FF0000"/>
                </a:solidFill>
              </a:rPr>
              <a:t>(b) Simplification using K-Map</a:t>
            </a:r>
            <a:endParaRPr lang="en-US" sz="1400" b="1" dirty="0">
              <a:solidFill>
                <a:srgbClr val="FF0000"/>
              </a:solidFill>
            </a:endParaRPr>
          </a:p>
        </p:txBody>
      </p:sp>
      <p:sp>
        <p:nvSpPr>
          <p:cNvPr id="11" name="TextBox 10"/>
          <p:cNvSpPr txBox="1"/>
          <p:nvPr/>
        </p:nvSpPr>
        <p:spPr>
          <a:xfrm>
            <a:off x="6096000" y="4495800"/>
            <a:ext cx="1955600" cy="307777"/>
          </a:xfrm>
          <a:prstGeom prst="rect">
            <a:avLst/>
          </a:prstGeom>
          <a:noFill/>
        </p:spPr>
        <p:txBody>
          <a:bodyPr wrap="none" rtlCol="0">
            <a:spAutoFit/>
          </a:bodyPr>
          <a:lstStyle/>
          <a:p>
            <a:r>
              <a:rPr lang="en-US" sz="1400" b="1" dirty="0" smtClean="0">
                <a:solidFill>
                  <a:srgbClr val="FF0000"/>
                </a:solidFill>
              </a:rPr>
              <a:t>(C) Boolean Expressions</a:t>
            </a:r>
            <a:endParaRPr lang="en-US" sz="1400" b="1" dirty="0">
              <a:solidFill>
                <a:srgbClr val="FF0000"/>
              </a:solidFill>
            </a:endParaRPr>
          </a:p>
        </p:txBody>
      </p:sp>
      <p:sp>
        <p:nvSpPr>
          <p:cNvPr id="12" name="TextBox 11"/>
          <p:cNvSpPr txBox="1"/>
          <p:nvPr/>
        </p:nvSpPr>
        <p:spPr>
          <a:xfrm>
            <a:off x="457200" y="3124200"/>
            <a:ext cx="1475917" cy="307777"/>
          </a:xfrm>
          <a:prstGeom prst="rect">
            <a:avLst/>
          </a:prstGeom>
          <a:noFill/>
        </p:spPr>
        <p:txBody>
          <a:bodyPr wrap="none" rtlCol="0">
            <a:spAutoFit/>
          </a:bodyPr>
          <a:lstStyle/>
          <a:p>
            <a:r>
              <a:rPr lang="en-US" sz="1400" b="1" dirty="0" smtClean="0">
                <a:solidFill>
                  <a:srgbClr val="FF0000"/>
                </a:solidFill>
              </a:rPr>
              <a:t>(d) Logic Diagram</a:t>
            </a:r>
            <a:endParaRPr lang="en-US" sz="1400" b="1" dirty="0">
              <a:solidFill>
                <a:srgbClr val="FF0000"/>
              </a:solidFill>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1214</Words>
  <Application>Microsoft Office PowerPoint</Application>
  <PresentationFormat>On-screen Show (4:3)</PresentationFormat>
  <Paragraphs>184</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DIGITAL DESIGN USING HDL</vt:lpstr>
      <vt:lpstr>MODULE 1 SYLLABUS</vt:lpstr>
      <vt:lpstr>MODULE 2 SYLLABUS</vt:lpstr>
      <vt:lpstr>Design Procedure</vt:lpstr>
      <vt:lpstr>Code Conversion Example</vt:lpstr>
      <vt:lpstr>Slide 6</vt:lpstr>
      <vt:lpstr>Slide 7</vt:lpstr>
      <vt:lpstr>Slide 8</vt:lpstr>
      <vt:lpstr>Slide 9</vt:lpstr>
      <vt:lpstr>BINARY ADDER - SUBTRACTOR</vt:lpstr>
      <vt:lpstr>BINARY ADDER - SUBTRACTOR</vt:lpstr>
      <vt:lpstr>Slide 12</vt:lpstr>
      <vt:lpstr>Slide 13</vt:lpstr>
      <vt:lpstr>Slide 14</vt:lpstr>
      <vt:lpstr>BINARY ADDER</vt:lpstr>
      <vt:lpstr>4 BIT RIPPLE CARRY ADDER </vt:lpstr>
      <vt:lpstr>CARRY PROPAGATION</vt:lpstr>
      <vt:lpstr>CARRY LOOKAHEAD GENERATION</vt:lpstr>
      <vt:lpstr>Slide 19</vt:lpstr>
      <vt:lpstr>Slide 20</vt:lpstr>
      <vt:lpstr>LOGIC DIAGRAM FOR CARRY LOOKAHEAD GENERATOR</vt:lpstr>
      <vt:lpstr>FOUR BIT CARRY LOOKAHEAD ADDER</vt:lpstr>
      <vt:lpstr>BINARY - SUBTRACTOR</vt:lpstr>
      <vt:lpstr>OVERFLOW CONDITION</vt:lpstr>
      <vt:lpstr>OVERFLOW CONDITION</vt:lpstr>
      <vt:lpstr>OVERFLOW CONDITION</vt:lpstr>
      <vt:lpstr>OVERFLOW CONDITION</vt:lpstr>
      <vt:lpstr>FOUR BIT ADDER – SUBTRACTOR WITH OVERFLOW DETECTION</vt:lpstr>
      <vt:lpstr>DECIMAL ADDER</vt:lpstr>
      <vt:lpstr>DECIMAL ADDER</vt:lpstr>
      <vt:lpstr>BINARY MULTIPLIER</vt:lpstr>
      <vt:lpstr>BINARY MULTIPLIER</vt:lpstr>
      <vt:lpstr>BINARY MULTIPLIER</vt:lpstr>
      <vt:lpstr>MAGNITUDE COMPARATOR</vt:lpstr>
      <vt:lpstr>MAGNITUDE COMPARATOR</vt:lpstr>
      <vt:lpstr>MAGNITUDE COMPARATOR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84</cp:revision>
  <dcterms:created xsi:type="dcterms:W3CDTF">2006-08-16T00:00:00Z</dcterms:created>
  <dcterms:modified xsi:type="dcterms:W3CDTF">2019-09-26T05:19:14Z</dcterms:modified>
</cp:coreProperties>
</file>