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57D2-A086-400B-8FF2-01BD2B171BDC}" type="datetimeFigureOut">
              <a:rPr lang="en-US" smtClean="0"/>
              <a:pPr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69D5-B2CA-48D0-929C-444695244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3759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roid Sans Fallback"/>
                <a:cs typeface="Verdana" pitchFamily="34" charset="0"/>
              </a:rPr>
              <a:t>Unit - 4:</a:t>
            </a:r>
            <a:r>
              <a:rPr kumimoji="0" lang="en-US" altLang="zh-CN" sz="28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Droid Sans Fallback"/>
                <a:cs typeface="Verdana" pitchFamily="34" charset="0"/>
              </a:rPr>
              <a:t> </a:t>
            </a:r>
            <a:r>
              <a:rPr kumimoji="0" lang="en-US" altLang="zh-CN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Registers and Counters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u="sng" dirty="0">
              <a:latin typeface="Arial" pitchFamily="34" charset="0"/>
              <a:ea typeface="Calibri" pitchFamily="34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 smtClean="0"/>
              <a:t>REGISTERS: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A clocked sequential circuit consists of a </a:t>
            </a:r>
            <a:r>
              <a:rPr lang="en-US" sz="2800" b="1" dirty="0"/>
              <a:t>group of flip‐flops and combinational gates</a:t>
            </a:r>
            <a:r>
              <a:rPr lang="en-US" sz="2800" dirty="0"/>
              <a:t>. </a:t>
            </a:r>
            <a:r>
              <a:rPr lang="en-US" sz="2800" dirty="0" smtClean="0"/>
              <a:t>The flip‐flops </a:t>
            </a:r>
            <a:r>
              <a:rPr lang="en-US" sz="2800" dirty="0"/>
              <a:t>are essential because, in their absence, the circuit reduces to a purely combinational</a:t>
            </a:r>
          </a:p>
          <a:p>
            <a:pPr algn="just"/>
            <a:r>
              <a:rPr lang="en-US" sz="2800" dirty="0" smtClean="0"/>
              <a:t>circuit.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i="1" dirty="0"/>
              <a:t>register is a </a:t>
            </a:r>
            <a:r>
              <a:rPr lang="en-US" sz="2800" b="1" i="1" dirty="0"/>
              <a:t>group of flip‐flops</a:t>
            </a:r>
            <a:r>
              <a:rPr lang="en-US" sz="2800" i="1" dirty="0"/>
              <a:t>, each one of which shares a </a:t>
            </a:r>
            <a:r>
              <a:rPr lang="en-US" sz="2800" b="1" i="1" dirty="0"/>
              <a:t>common clock </a:t>
            </a:r>
            <a:r>
              <a:rPr lang="en-US" sz="2800" i="1" dirty="0"/>
              <a:t>and </a:t>
            </a:r>
            <a:r>
              <a:rPr lang="en-US" sz="2800" i="1" dirty="0" smtClean="0"/>
              <a:t>is </a:t>
            </a:r>
            <a:r>
              <a:rPr lang="en-US" sz="2800" dirty="0" smtClean="0"/>
              <a:t>capable </a:t>
            </a:r>
            <a:r>
              <a:rPr lang="en-US" sz="2800" dirty="0"/>
              <a:t>of storing one bit of information.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b="1" i="1" dirty="0"/>
              <a:t>n ‐bit register </a:t>
            </a:r>
            <a:r>
              <a:rPr lang="en-US" sz="2800" i="1" dirty="0"/>
              <a:t>consists of a group of </a:t>
            </a:r>
            <a:r>
              <a:rPr lang="en-US" sz="2800" b="1" i="1" dirty="0" smtClean="0"/>
              <a:t>n </a:t>
            </a:r>
            <a:r>
              <a:rPr lang="en-US" sz="2800" b="1" dirty="0" smtClean="0"/>
              <a:t>flip‐flops </a:t>
            </a:r>
            <a:r>
              <a:rPr lang="en-US" sz="2800" dirty="0"/>
              <a:t>capable of storing </a:t>
            </a:r>
            <a:r>
              <a:rPr lang="en-US" sz="2800" b="1" i="1" dirty="0"/>
              <a:t>n bits </a:t>
            </a:r>
            <a:r>
              <a:rPr lang="en-US" sz="2800" i="1" dirty="0"/>
              <a:t>of binary information. </a:t>
            </a:r>
            <a:endParaRPr lang="en-US" sz="28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In </a:t>
            </a:r>
            <a:r>
              <a:rPr lang="en-US" sz="2800" i="1" dirty="0"/>
              <a:t>addition to the flip‐flops, </a:t>
            </a:r>
            <a:r>
              <a:rPr lang="en-US" sz="2800" i="1" dirty="0" smtClean="0"/>
              <a:t>a </a:t>
            </a:r>
            <a:r>
              <a:rPr lang="en-US" sz="2800" dirty="0" smtClean="0"/>
              <a:t>register </a:t>
            </a:r>
            <a:r>
              <a:rPr lang="en-US" sz="2800" dirty="0"/>
              <a:t>may have combinational gates that perform certain data‐processing tasks.</a:t>
            </a:r>
            <a:endParaRPr kumimoji="0" lang="en-US" altLang="zh-CN" sz="2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23" y="304800"/>
            <a:ext cx="8415222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8006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FIGURE: </a:t>
            </a:r>
            <a:r>
              <a:rPr lang="en-US" sz="2800" dirty="0" smtClean="0"/>
              <a:t>Second form of serial adder using JK Flip-flop.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Universal Shift Register: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Some shift registers provide the necessary input and output terminals for parallel transfer. They may also have both shift‐right and shift‐left capabilities.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most general shift register has the following capabilities:</a:t>
            </a:r>
          </a:p>
          <a:p>
            <a:r>
              <a:rPr lang="en-US" sz="2800" b="1" dirty="0" smtClean="0"/>
              <a:t>1. A </a:t>
            </a:r>
            <a:r>
              <a:rPr lang="en-US" sz="2800" b="1" i="1" dirty="0" smtClean="0"/>
              <a:t>clear control to clear the register to 0.</a:t>
            </a:r>
          </a:p>
          <a:p>
            <a:r>
              <a:rPr lang="en-US" sz="2800" b="1" dirty="0" smtClean="0"/>
              <a:t>2. A </a:t>
            </a:r>
            <a:r>
              <a:rPr lang="en-US" sz="2800" b="1" i="1" dirty="0" smtClean="0"/>
              <a:t>clock input to synchronize the operations.</a:t>
            </a:r>
          </a:p>
          <a:p>
            <a:pPr algn="just"/>
            <a:r>
              <a:rPr lang="en-US" sz="2800" b="1" dirty="0" smtClean="0"/>
              <a:t>3. A </a:t>
            </a:r>
            <a:r>
              <a:rPr lang="en-US" sz="2800" b="1" i="1" dirty="0" smtClean="0"/>
              <a:t>shift‐right control to enable the shift‐right operation and the serial input and </a:t>
            </a:r>
            <a:r>
              <a:rPr lang="en-US" sz="2800" i="1" dirty="0" smtClean="0"/>
              <a:t>output lines associated with the shift right.</a:t>
            </a:r>
          </a:p>
          <a:p>
            <a:pPr algn="just"/>
            <a:r>
              <a:rPr lang="en-US" sz="2800" b="1" dirty="0" smtClean="0"/>
              <a:t>4. A </a:t>
            </a:r>
            <a:r>
              <a:rPr lang="en-US" sz="2800" b="1" i="1" dirty="0" smtClean="0"/>
              <a:t>shift‐left control to enable the shift‐left operation and the serial input and output </a:t>
            </a:r>
            <a:r>
              <a:rPr lang="en-US" sz="2800" dirty="0" smtClean="0"/>
              <a:t>lines associated with the shift left.</a:t>
            </a:r>
          </a:p>
          <a:p>
            <a:pPr algn="just"/>
            <a:r>
              <a:rPr lang="en-US" sz="2800" b="1" dirty="0" smtClean="0"/>
              <a:t>5. A </a:t>
            </a:r>
            <a:r>
              <a:rPr lang="en-US" sz="2800" b="1" i="1" dirty="0" smtClean="0"/>
              <a:t>parallel‐load control to enable a parallel transfer and the n input lines associated </a:t>
            </a:r>
            <a:r>
              <a:rPr lang="en-US" sz="2800" dirty="0" smtClean="0"/>
              <a:t>with the parallel transfer.</a:t>
            </a:r>
          </a:p>
          <a:p>
            <a:r>
              <a:rPr lang="en-US" sz="2800" b="1" dirty="0" smtClean="0"/>
              <a:t>6. </a:t>
            </a:r>
            <a:r>
              <a:rPr lang="en-US" sz="2800" b="1" i="1" dirty="0" smtClean="0"/>
              <a:t>n parallel output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7. A control state that leaves the information in the register unchanged in response </a:t>
            </a:r>
            <a:r>
              <a:rPr lang="en-US" sz="2800" dirty="0" smtClean="0"/>
              <a:t>to the clock. Other shift registers may have only some of the preceding functions, with at least one shift operation.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register capable of shifting in one direction only is a </a:t>
            </a:r>
            <a:r>
              <a:rPr lang="en-US" sz="2800" i="1" dirty="0" smtClean="0"/>
              <a:t>unidirectional shift register.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One that can shift in both directions is a </a:t>
            </a:r>
            <a:r>
              <a:rPr lang="en-US" sz="2800" i="1" dirty="0" smtClean="0"/>
              <a:t>bidirectional shift register. If the register has </a:t>
            </a:r>
            <a:r>
              <a:rPr lang="en-US" sz="2800" dirty="0" smtClean="0"/>
              <a:t>both shifts and parallel‐load capabilities, it is referred to as a </a:t>
            </a:r>
            <a:r>
              <a:rPr lang="en-US" sz="2800" b="1" i="1" dirty="0" smtClean="0"/>
              <a:t>universal shift register</a:t>
            </a:r>
            <a:r>
              <a:rPr lang="en-US" sz="2800" i="1" dirty="0" smtClean="0"/>
              <a:t>.</a:t>
            </a:r>
            <a:endParaRPr lang="en-US" sz="28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886200"/>
            <a:ext cx="4724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67200"/>
            <a:ext cx="38781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316"/>
            <a:ext cx="8319461" cy="606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2116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FIGURE: </a:t>
            </a:r>
            <a:r>
              <a:rPr lang="en-US" sz="2800" dirty="0" smtClean="0"/>
              <a:t>Four‐bit universal shift register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507" y="533401"/>
            <a:ext cx="8362067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HDL FOR REGISTERS AND COUNTERS:</a:t>
            </a:r>
            <a:endParaRPr lang="en-US" sz="2800" b="1" u="sng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714750"/>
            <a:ext cx="7581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Consider the following alternative </a:t>
            </a:r>
            <a:r>
              <a:rPr lang="en-US" sz="2800" b="1" dirty="0" smtClean="0"/>
              <a:t>case statement for the shift </a:t>
            </a:r>
            <a:r>
              <a:rPr lang="en-US" sz="2800" dirty="0" smtClean="0"/>
              <a:t>register model: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13965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9624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Without the case item 2’b00, the </a:t>
            </a:r>
            <a:r>
              <a:rPr lang="en-US" sz="2800" b="1" dirty="0" smtClean="0"/>
              <a:t>case statement would not find a match between </a:t>
            </a:r>
            <a:r>
              <a:rPr lang="en-US" sz="2800" dirty="0" smtClean="0"/>
              <a:t>{</a:t>
            </a:r>
            <a:r>
              <a:rPr lang="en-US" sz="2800" i="1" dirty="0" smtClean="0"/>
              <a:t>s1, s0} and the case items, so register </a:t>
            </a:r>
            <a:r>
              <a:rPr lang="en-US" sz="2800" i="1" dirty="0" err="1" smtClean="0"/>
              <a:t>A_par</a:t>
            </a:r>
            <a:r>
              <a:rPr lang="en-US" sz="2800" i="1" dirty="0" smtClean="0"/>
              <a:t> would be left unchanged.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structural model of the universal shift register can be described by referring to the logic diagram of Fig. (b).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diagram shows that the register has </a:t>
            </a:r>
            <a:r>
              <a:rPr lang="en-US" sz="2800" b="1" dirty="0" smtClean="0"/>
              <a:t>four multiplexers and four </a:t>
            </a:r>
            <a:r>
              <a:rPr lang="en-US" sz="2800" b="1" i="1" dirty="0" smtClean="0"/>
              <a:t>D flip‐flops.</a:t>
            </a:r>
            <a:r>
              <a:rPr lang="en-US" sz="2800" i="1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A </a:t>
            </a:r>
            <a:r>
              <a:rPr lang="en-US" sz="2800" b="1" i="1" dirty="0" err="1" smtClean="0"/>
              <a:t>mux</a:t>
            </a:r>
            <a:r>
              <a:rPr lang="en-US" sz="2800" b="1" i="1" dirty="0" smtClean="0"/>
              <a:t> and flip‐flop together are modeled as a stage of the shift register</a:t>
            </a:r>
            <a:r>
              <a:rPr lang="en-US" sz="2800" i="1" dirty="0" smtClean="0"/>
              <a:t>. </a:t>
            </a:r>
            <a:r>
              <a:rPr lang="en-US" sz="2800" dirty="0" smtClean="0"/>
              <a:t>The stage is a structural model, too, with an instantiation and interconnection of a module for a </a:t>
            </a:r>
            <a:r>
              <a:rPr lang="en-US" sz="2800" dirty="0" err="1" smtClean="0"/>
              <a:t>mux</a:t>
            </a:r>
            <a:r>
              <a:rPr lang="en-US" sz="2800" dirty="0" smtClean="0"/>
              <a:t> and another for a </a:t>
            </a:r>
            <a:r>
              <a:rPr lang="en-US" sz="2800" i="1" dirty="0" smtClean="0"/>
              <a:t>D flip‐flop.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For simplicity, </a:t>
            </a:r>
            <a:r>
              <a:rPr lang="en-US" sz="2800" b="1" i="1" dirty="0" smtClean="0"/>
              <a:t>the lowest‐level modules of the </a:t>
            </a:r>
            <a:r>
              <a:rPr lang="en-US" sz="2800" b="1" dirty="0" smtClean="0"/>
              <a:t>structure are behavioral models of the multiplexer and flip‐flop</a:t>
            </a:r>
            <a:r>
              <a:rPr lang="en-US" sz="2800" dirty="0" smtClean="0"/>
              <a:t>. Attention must be paid to the details of connecting the stages correctly.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top‐level module declares the inputs and outputs and then instantiates four copies of a stage of the register.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/>
              <a:t>four instantiations specify the interconnections between the four stages</a:t>
            </a:r>
            <a:r>
              <a:rPr lang="en-US" sz="2800" dirty="0" smtClean="0"/>
              <a:t> and provide the detailed construction of the register as specified in the logic diagram.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06" y="265430"/>
            <a:ext cx="8159994" cy="202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2647950"/>
            <a:ext cx="83724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162050"/>
            <a:ext cx="813435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685800"/>
            <a:ext cx="690284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0"/>
            <a:ext cx="2438400" cy="640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63347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FIGURE: </a:t>
            </a:r>
            <a:r>
              <a:rPr lang="en-US" sz="2800" dirty="0" smtClean="0"/>
              <a:t>Four‐bit </a:t>
            </a:r>
            <a:r>
              <a:rPr lang="en-US" sz="2800" dirty="0"/>
              <a:t>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050" y="152400"/>
            <a:ext cx="57871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RIPPLE COUNTERS:</a:t>
            </a:r>
          </a:p>
          <a:p>
            <a:r>
              <a:rPr lang="en-US" sz="2800" b="1" u="sng" dirty="0" smtClean="0"/>
              <a:t>Binary Ripple </a:t>
            </a:r>
            <a:r>
              <a:rPr lang="en-US" sz="2800" b="1" u="sng" dirty="0" smtClean="0"/>
              <a:t>Counter: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binary ripple counter consists of a series connection of complementing flip‐flops, </a:t>
            </a:r>
            <a:r>
              <a:rPr lang="en-US" sz="2800" dirty="0" smtClean="0"/>
              <a:t>with the </a:t>
            </a:r>
            <a:r>
              <a:rPr lang="en-US" sz="2800" dirty="0" smtClean="0"/>
              <a:t>output of each flip‐flop connected to the </a:t>
            </a:r>
            <a:r>
              <a:rPr lang="en-US" sz="2800" i="1" dirty="0" smtClean="0"/>
              <a:t>C input of the next higher order flip‐flop</a:t>
            </a:r>
            <a:r>
              <a:rPr lang="en-US" sz="2800" i="1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flip‐flop holding the least significant bit receives the incoming count pulses.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 smtClean="0"/>
              <a:t>complementing flip‐flop </a:t>
            </a:r>
            <a:r>
              <a:rPr lang="en-US" sz="2800" dirty="0" smtClean="0"/>
              <a:t>can be obtained from a </a:t>
            </a:r>
            <a:r>
              <a:rPr lang="en-US" sz="2800" i="1" dirty="0" smtClean="0"/>
              <a:t>JK flip‐flop with the J and K inputs </a:t>
            </a:r>
            <a:r>
              <a:rPr lang="en-US" sz="2800" i="1" dirty="0" smtClean="0"/>
              <a:t>tied </a:t>
            </a:r>
            <a:r>
              <a:rPr lang="en-US" sz="2800" dirty="0" smtClean="0"/>
              <a:t>together </a:t>
            </a:r>
            <a:r>
              <a:rPr lang="en-US" sz="2800" dirty="0" smtClean="0"/>
              <a:t>or from a </a:t>
            </a:r>
            <a:r>
              <a:rPr lang="en-US" sz="2800" i="1" dirty="0" smtClean="0"/>
              <a:t>T flip‐flop. </a:t>
            </a:r>
            <a:endParaRPr lang="en-US" sz="28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A </a:t>
            </a:r>
            <a:r>
              <a:rPr lang="en-US" sz="2800" i="1" dirty="0" smtClean="0"/>
              <a:t>third possibility is to use a D flip‐flop with the </a:t>
            </a:r>
            <a:r>
              <a:rPr lang="en-US" sz="2800" i="1" dirty="0" smtClean="0"/>
              <a:t>complement </a:t>
            </a:r>
            <a:r>
              <a:rPr lang="en-US" sz="2800" dirty="0" smtClean="0"/>
              <a:t>output </a:t>
            </a:r>
            <a:r>
              <a:rPr lang="en-US" sz="2800" dirty="0" smtClean="0"/>
              <a:t>connected to the </a:t>
            </a:r>
            <a:r>
              <a:rPr lang="en-US" sz="2800" i="1" dirty="0" smtClean="0"/>
              <a:t>D input.</a:t>
            </a:r>
            <a:endParaRPr lang="en-US" sz="2800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4612"/>
            <a:ext cx="3657600" cy="660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5722203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Four‐bit </a:t>
            </a:r>
            <a:r>
              <a:rPr lang="en-US" sz="2400" dirty="0" smtClean="0"/>
              <a:t>binary ripple </a:t>
            </a:r>
            <a:r>
              <a:rPr lang="en-US" sz="2400" dirty="0" smtClean="0"/>
              <a:t>counter with T Flip-flops.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42481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663" y="105973"/>
            <a:ext cx="3081337" cy="673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276600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FIGURE: </a:t>
            </a:r>
            <a:r>
              <a:rPr lang="en-US" sz="2400" dirty="0" smtClean="0"/>
              <a:t>Four‐bit </a:t>
            </a:r>
            <a:r>
              <a:rPr lang="en-US" sz="2400" dirty="0" smtClean="0"/>
              <a:t>binary ripple </a:t>
            </a:r>
            <a:r>
              <a:rPr lang="en-US" sz="2400" dirty="0" smtClean="0"/>
              <a:t>counter with D Flip-flops.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BCD Ripple </a:t>
            </a:r>
            <a:r>
              <a:rPr lang="en-US" sz="2800" b="1" u="sng" dirty="0" smtClean="0"/>
              <a:t>Counter:</a:t>
            </a:r>
          </a:p>
          <a:p>
            <a:pPr algn="just"/>
            <a:r>
              <a:rPr lang="en-US" sz="2800" dirty="0" smtClean="0"/>
              <a:t>A ripple counter is an asynchronous sequential circuit. Signals that affect the </a:t>
            </a:r>
            <a:r>
              <a:rPr lang="en-US" sz="2800" dirty="0" smtClean="0"/>
              <a:t>flip‐flop transition </a:t>
            </a:r>
            <a:r>
              <a:rPr lang="en-US" sz="2800" dirty="0" smtClean="0"/>
              <a:t>depend on the way they change from 1 to 0.</a:t>
            </a:r>
            <a:endParaRPr lang="en-US" sz="28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828800"/>
            <a:ext cx="48577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4191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FIGURE: </a:t>
            </a:r>
            <a:r>
              <a:rPr lang="en-US" sz="2800" dirty="0" smtClean="0"/>
              <a:t>State </a:t>
            </a:r>
            <a:r>
              <a:rPr lang="en-US" sz="2800" dirty="0" smtClean="0"/>
              <a:t>diagram of a decimal BCD counter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48768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Remember that when the </a:t>
            </a:r>
            <a:r>
              <a:rPr lang="en-US" sz="2800" i="1" dirty="0" smtClean="0"/>
              <a:t>C input goes from 1 to 0</a:t>
            </a:r>
            <a:r>
              <a:rPr lang="en-US" sz="2800" i="1" dirty="0" smtClean="0"/>
              <a:t>, </a:t>
            </a:r>
            <a:r>
              <a:rPr lang="en-US" sz="2800" dirty="0" smtClean="0"/>
              <a:t>the flip‐flop </a:t>
            </a:r>
            <a:r>
              <a:rPr lang="en-US" sz="2800" dirty="0" smtClean="0"/>
              <a:t>is set if </a:t>
            </a:r>
            <a:r>
              <a:rPr lang="en-US" sz="2800" i="1" dirty="0" smtClean="0"/>
              <a:t>J = 1, is cleared if K = 1, is complemented </a:t>
            </a:r>
            <a:r>
              <a:rPr lang="en-US" sz="2800" i="1" dirty="0" smtClean="0"/>
              <a:t>if J </a:t>
            </a:r>
            <a:r>
              <a:rPr lang="en-US" sz="2800" i="1" dirty="0" smtClean="0"/>
              <a:t>= K = 1, and is left unchanged if J = K = 0.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Q1 changes state after each </a:t>
            </a:r>
            <a:r>
              <a:rPr lang="en-US" sz="2600" i="1" dirty="0" smtClean="0"/>
              <a:t>clock </a:t>
            </a:r>
            <a:r>
              <a:rPr lang="en-US" sz="2600" dirty="0" smtClean="0"/>
              <a:t>pulse</a:t>
            </a:r>
            <a:r>
              <a:rPr lang="en-US" sz="2600" dirty="0" smtClean="0"/>
              <a:t>. </a:t>
            </a: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Q2 </a:t>
            </a:r>
            <a:r>
              <a:rPr lang="en-US" sz="2600" i="1" dirty="0" smtClean="0"/>
              <a:t>complements every time Q1 goes from 1 to 0, as long as Q8 = 0. </a:t>
            </a:r>
            <a:endParaRPr lang="en-US" sz="26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When Q8 </a:t>
            </a:r>
            <a:r>
              <a:rPr lang="en-US" sz="2600" dirty="0" smtClean="0"/>
              <a:t>becomes </a:t>
            </a:r>
            <a:r>
              <a:rPr lang="en-US" sz="2600" dirty="0" smtClean="0"/>
              <a:t>1, </a:t>
            </a:r>
            <a:r>
              <a:rPr lang="en-US" sz="2600" i="1" dirty="0" smtClean="0"/>
              <a:t>Q2 remains at 0. </a:t>
            </a:r>
            <a:endParaRPr lang="en-US" sz="26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Q4 </a:t>
            </a:r>
            <a:r>
              <a:rPr lang="en-US" sz="2600" i="1" dirty="0" smtClean="0"/>
              <a:t>complements every time Q2 goes from 1 to 0. </a:t>
            </a:r>
            <a:endParaRPr lang="en-US" sz="26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Q8 remains </a:t>
            </a:r>
            <a:r>
              <a:rPr lang="en-US" sz="2600" dirty="0" smtClean="0"/>
              <a:t>at </a:t>
            </a:r>
            <a:r>
              <a:rPr lang="en-US" sz="2600" dirty="0" smtClean="0"/>
              <a:t>0 as long as </a:t>
            </a:r>
            <a:r>
              <a:rPr lang="en-US" sz="2600" i="1" dirty="0" smtClean="0"/>
              <a:t>Q2 or Q4 is 0. When both Q2 and Q4 become 1, Q8 complements when </a:t>
            </a:r>
            <a:r>
              <a:rPr lang="en-US" sz="2600" i="1" dirty="0" smtClean="0"/>
              <a:t>Q1 </a:t>
            </a:r>
            <a:r>
              <a:rPr lang="en-US" sz="2600" dirty="0" smtClean="0"/>
              <a:t>goes </a:t>
            </a:r>
            <a:r>
              <a:rPr lang="en-US" sz="2600" dirty="0" smtClean="0"/>
              <a:t>from 1 to 0. </a:t>
            </a:r>
            <a:endParaRPr lang="en-US" sz="26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600" i="1" dirty="0" smtClean="0"/>
              <a:t>Q8 </a:t>
            </a:r>
            <a:r>
              <a:rPr lang="en-US" sz="2600" i="1" dirty="0" smtClean="0"/>
              <a:t>is cleared on the next transition of Q1</a:t>
            </a:r>
            <a:r>
              <a:rPr lang="en-US" sz="2600" i="1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BCD counter of </a:t>
            </a:r>
            <a:r>
              <a:rPr lang="en-US" sz="2600" dirty="0" smtClean="0"/>
              <a:t>above Fig. </a:t>
            </a:r>
            <a:r>
              <a:rPr lang="en-US" sz="2600" dirty="0" smtClean="0"/>
              <a:t>is a </a:t>
            </a:r>
            <a:r>
              <a:rPr lang="en-US" sz="2600" i="1" dirty="0" smtClean="0"/>
              <a:t>decade counter, since it counts from 0 to 9. </a:t>
            </a:r>
            <a:r>
              <a:rPr lang="en-US" sz="2600" i="1" dirty="0" smtClean="0"/>
              <a:t>To </a:t>
            </a:r>
            <a:r>
              <a:rPr lang="en-US" sz="2600" dirty="0" smtClean="0"/>
              <a:t>count </a:t>
            </a:r>
            <a:r>
              <a:rPr lang="en-US" sz="2600" dirty="0" smtClean="0"/>
              <a:t>in decimal from 0 to 99, we need a two‐decade counter. To count from 0 to 999</a:t>
            </a:r>
            <a:r>
              <a:rPr lang="en-US" sz="2600" dirty="0" smtClean="0"/>
              <a:t>, we </a:t>
            </a:r>
            <a:r>
              <a:rPr lang="en-US" sz="2600" dirty="0" smtClean="0"/>
              <a:t>need a three‐decade counter</a:t>
            </a:r>
            <a:r>
              <a:rPr lang="en-US" sz="26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A three‐decade counter </a:t>
            </a:r>
            <a:r>
              <a:rPr lang="en-US" sz="2600" dirty="0" smtClean="0"/>
              <a:t>is shown in the following </a:t>
            </a:r>
            <a:r>
              <a:rPr lang="en-US" sz="2600" dirty="0" smtClean="0"/>
              <a:t>Fig. </a:t>
            </a:r>
            <a:r>
              <a:rPr lang="en-US" sz="2600" dirty="0" smtClean="0"/>
              <a:t>The </a:t>
            </a:r>
            <a:r>
              <a:rPr lang="en-US" sz="2600" dirty="0" smtClean="0"/>
              <a:t>inputs to the second and third decades come from </a:t>
            </a:r>
            <a:r>
              <a:rPr lang="en-US" sz="2600" i="1" dirty="0" smtClean="0"/>
              <a:t>Q8 of </a:t>
            </a:r>
            <a:r>
              <a:rPr lang="en-US" sz="2600" i="1" dirty="0" smtClean="0"/>
              <a:t>the </a:t>
            </a:r>
            <a:r>
              <a:rPr lang="en-US" sz="2600" dirty="0" smtClean="0"/>
              <a:t>previous </a:t>
            </a:r>
            <a:r>
              <a:rPr lang="en-US" sz="2600" dirty="0" smtClean="0"/>
              <a:t>decade. When </a:t>
            </a:r>
            <a:r>
              <a:rPr lang="en-US" sz="2600" i="1" dirty="0" smtClean="0"/>
              <a:t>Q8 in one decade goes from 1 to 0, it triggers the count for </a:t>
            </a:r>
            <a:r>
              <a:rPr lang="en-US" sz="2600" i="1" dirty="0" smtClean="0"/>
              <a:t>the </a:t>
            </a:r>
            <a:r>
              <a:rPr lang="en-US" sz="2600" dirty="0" smtClean="0"/>
              <a:t>next </a:t>
            </a:r>
            <a:r>
              <a:rPr lang="en-US" sz="2600" dirty="0" smtClean="0"/>
              <a:t>higher order decade while its own decade goes from 9 to 0.</a:t>
            </a:r>
            <a:endParaRPr lang="en-US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0292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2116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FIGURE: </a:t>
            </a:r>
            <a:r>
              <a:rPr lang="en-US" sz="2800" dirty="0" smtClean="0"/>
              <a:t>BCD </a:t>
            </a:r>
            <a:r>
              <a:rPr lang="en-US" sz="2800" dirty="0" smtClean="0"/>
              <a:t>ripple counter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656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29718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FIGURE: </a:t>
            </a:r>
            <a:r>
              <a:rPr lang="en-US" sz="2800" dirty="0" smtClean="0"/>
              <a:t>Block </a:t>
            </a:r>
            <a:r>
              <a:rPr lang="en-US" sz="2800" dirty="0" smtClean="0"/>
              <a:t>diagram of a three‐decade decimal BCD counter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Register with Parallel Load</a:t>
            </a:r>
            <a:endParaRPr lang="en-US" sz="2800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282" y="490538"/>
            <a:ext cx="5785617" cy="59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4008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FIGURE: </a:t>
            </a:r>
            <a:r>
              <a:rPr lang="en-US" sz="2400" dirty="0" smtClean="0"/>
              <a:t>Four‐bit register with parallel load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SHIFT REGISTERS: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A register capable of shifting the binary information held in each cell to its </a:t>
            </a:r>
            <a:r>
              <a:rPr lang="en-US" sz="2800" dirty="0" smtClean="0"/>
              <a:t>neighboring cell</a:t>
            </a:r>
            <a:r>
              <a:rPr lang="en-US" sz="2800" dirty="0"/>
              <a:t>, in a selected direction, is called a </a:t>
            </a:r>
            <a:r>
              <a:rPr lang="en-US" sz="2800" b="1" i="1" dirty="0"/>
              <a:t>shift register</a:t>
            </a:r>
            <a:r>
              <a:rPr lang="en-US" sz="2800" i="1" dirty="0"/>
              <a:t>. </a:t>
            </a:r>
            <a:endParaRPr lang="en-US" sz="2800" i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The </a:t>
            </a:r>
            <a:r>
              <a:rPr lang="en-US" sz="2800" i="1" dirty="0"/>
              <a:t>logical configuration of a </a:t>
            </a:r>
            <a:r>
              <a:rPr lang="en-US" sz="2800" i="1" dirty="0" smtClean="0"/>
              <a:t>shift </a:t>
            </a:r>
            <a:r>
              <a:rPr lang="en-US" sz="2800" dirty="0" smtClean="0"/>
              <a:t>register </a:t>
            </a:r>
            <a:r>
              <a:rPr lang="en-US" sz="2800" dirty="0"/>
              <a:t>consists of a chain of flip‐flops in cascade, with the output of one flip‐flop </a:t>
            </a:r>
            <a:r>
              <a:rPr lang="en-US" sz="2800" dirty="0" smtClean="0"/>
              <a:t>connected to </a:t>
            </a:r>
            <a:r>
              <a:rPr lang="en-US" sz="2800" dirty="0"/>
              <a:t>the input of the next flip‐flop. </a:t>
            </a: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All </a:t>
            </a:r>
            <a:r>
              <a:rPr lang="en-US" sz="2800" dirty="0"/>
              <a:t>flip‐flops receive common clock pulses</a:t>
            </a:r>
            <a:r>
              <a:rPr lang="en-US" sz="2800" dirty="0" smtClean="0"/>
              <a:t>, which </a:t>
            </a:r>
            <a:r>
              <a:rPr lang="en-US" sz="2800" dirty="0"/>
              <a:t>activate the shift of data from one stage to the next</a:t>
            </a:r>
            <a:r>
              <a:rPr lang="en-US" sz="2800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simplest possible shift register is one that uses only flip‐flops, as shown in </a:t>
            </a:r>
            <a:r>
              <a:rPr lang="en-US" sz="2800" dirty="0" smtClean="0"/>
              <a:t>the following Fig</a:t>
            </a:r>
            <a:r>
              <a:rPr lang="en-US" sz="2800" dirty="0"/>
              <a:t>. </a:t>
            </a:r>
            <a:r>
              <a:rPr lang="en-US" sz="2800" dirty="0" smtClean="0"/>
              <a:t>The </a:t>
            </a:r>
            <a:r>
              <a:rPr lang="en-US" sz="2800" dirty="0"/>
              <a:t>output of a given flip‐flop is connected to the </a:t>
            </a:r>
            <a:r>
              <a:rPr lang="en-US" sz="2800" i="1" dirty="0"/>
              <a:t>D input of the </a:t>
            </a:r>
            <a:r>
              <a:rPr lang="en-US" sz="2800" b="1" i="1" dirty="0"/>
              <a:t>flip‐flop at its right</a:t>
            </a:r>
            <a:r>
              <a:rPr lang="en-US" sz="2800" i="1" dirty="0"/>
              <a:t>. </a:t>
            </a:r>
            <a:r>
              <a:rPr lang="en-US" sz="2800" i="1" dirty="0" smtClean="0"/>
              <a:t>This </a:t>
            </a:r>
            <a:r>
              <a:rPr lang="en-US" sz="2800" dirty="0" smtClean="0"/>
              <a:t>shift </a:t>
            </a:r>
            <a:r>
              <a:rPr lang="en-US" sz="2800" dirty="0"/>
              <a:t>register is </a:t>
            </a:r>
            <a:r>
              <a:rPr lang="en-US" sz="2800" b="1" dirty="0"/>
              <a:t>unidirectional (left‐to‐right)</a:t>
            </a:r>
            <a:r>
              <a:rPr lang="en-US" sz="2800" dirty="0"/>
              <a:t>. Each clock pulse shifts the contents of </a:t>
            </a:r>
            <a:r>
              <a:rPr lang="en-US" sz="2800" dirty="0" smtClean="0"/>
              <a:t>the </a:t>
            </a:r>
            <a:r>
              <a:rPr lang="en-US" sz="2800" dirty="0"/>
              <a:t>register one bit position to the right.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" y="228600"/>
            <a:ext cx="8690610" cy="231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2667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FIGURE: </a:t>
            </a:r>
            <a:r>
              <a:rPr lang="en-US" sz="2800" dirty="0" smtClean="0"/>
              <a:t>Four‐bit </a:t>
            </a:r>
            <a:r>
              <a:rPr lang="en-US" sz="2800" dirty="0"/>
              <a:t>shift register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352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Serial Transfer</a:t>
            </a:r>
            <a:endParaRPr lang="en-US" sz="28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48125"/>
            <a:ext cx="6718632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652463"/>
            <a:ext cx="71056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62116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FIGURE: </a:t>
            </a:r>
            <a:r>
              <a:rPr lang="en-US" sz="2800" dirty="0" smtClean="0"/>
              <a:t>Serial transfer from register </a:t>
            </a:r>
            <a:r>
              <a:rPr lang="en-US" sz="2800" i="1" dirty="0" smtClean="0"/>
              <a:t>A to register 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Serial Addition:</a:t>
            </a:r>
          </a:p>
          <a:p>
            <a:endParaRPr lang="en-US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81012"/>
            <a:ext cx="6577012" cy="54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FIGURE: </a:t>
            </a:r>
            <a:r>
              <a:rPr lang="en-US" sz="2800" dirty="0" smtClean="0"/>
              <a:t>Serial adder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The operation of the serial adder is as follows: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Initially, register </a:t>
            </a:r>
            <a:r>
              <a:rPr lang="en-US" sz="2800" i="1" dirty="0" smtClean="0"/>
              <a:t>A holds the </a:t>
            </a:r>
            <a:r>
              <a:rPr lang="en-US" sz="2800" i="1" dirty="0" err="1" smtClean="0"/>
              <a:t>augend</a:t>
            </a:r>
            <a:r>
              <a:rPr lang="en-US" sz="2800" i="1" dirty="0" smtClean="0"/>
              <a:t>, </a:t>
            </a:r>
            <a:r>
              <a:rPr lang="en-US" sz="2800" dirty="0" smtClean="0"/>
              <a:t>register </a:t>
            </a:r>
            <a:r>
              <a:rPr lang="en-US" sz="2800" i="1" dirty="0" smtClean="0"/>
              <a:t>B holds the addend, and the carry flip‐flop is cleared to 0.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The outputs ( SO ) of A </a:t>
            </a:r>
            <a:r>
              <a:rPr lang="en-US" sz="2800" dirty="0" smtClean="0"/>
              <a:t>and </a:t>
            </a:r>
            <a:r>
              <a:rPr lang="en-US" sz="2800" i="1" dirty="0" smtClean="0"/>
              <a:t>B provide a pair of significant bits for the full adder at x and y.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Output Q of the flip‐flop </a:t>
            </a:r>
            <a:r>
              <a:rPr lang="en-US" sz="2800" dirty="0" smtClean="0"/>
              <a:t>provides the input carry at </a:t>
            </a:r>
            <a:r>
              <a:rPr lang="en-US" sz="2800" i="1" dirty="0" smtClean="0"/>
              <a:t>z.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i="1" dirty="0" smtClean="0"/>
              <a:t>The shift control enables both registers and the carry flip‐flop, </a:t>
            </a:r>
            <a:r>
              <a:rPr lang="en-US" sz="2800" dirty="0" smtClean="0"/>
              <a:t>so at the next clock pulse, both registers are shifted once to the right, the sum bit from </a:t>
            </a:r>
            <a:r>
              <a:rPr lang="en-US" sz="2800" i="1" dirty="0" smtClean="0"/>
              <a:t>S </a:t>
            </a:r>
            <a:r>
              <a:rPr lang="en-US" sz="2800" dirty="0" smtClean="0"/>
              <a:t>enters the leftmost flip‐flop of </a:t>
            </a:r>
            <a:r>
              <a:rPr lang="en-US" sz="2800" i="1" dirty="0" smtClean="0"/>
              <a:t>A, and the output carry is transferred into flip‐flop Q.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Redesign the serial adder with the use of a state table (using JK flip-flop.):</a:t>
            </a:r>
            <a:endParaRPr lang="en-US" sz="28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3915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924425"/>
            <a:ext cx="2371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1276</Words>
  <Application>Microsoft Office PowerPoint</Application>
  <PresentationFormat>On-screen Show (4:3)</PresentationFormat>
  <Paragraphs>72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Sanvi</dc:creator>
  <cp:lastModifiedBy>Sanvi</cp:lastModifiedBy>
  <cp:revision>90</cp:revision>
  <dcterms:created xsi:type="dcterms:W3CDTF">2019-10-17T16:53:46Z</dcterms:created>
  <dcterms:modified xsi:type="dcterms:W3CDTF">2019-10-23T09:36:08Z</dcterms:modified>
</cp:coreProperties>
</file>