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2"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4FDD65-8C36-44F7-A217-70A2259C6080}" type="datetimeFigureOut">
              <a:rPr lang="en-US" smtClean="0"/>
              <a:pPr/>
              <a:t>08-Oct-19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FDD65-8C36-44F7-A217-70A2259C6080}" type="datetimeFigureOut">
              <a:rPr lang="en-US" smtClean="0"/>
              <a:pPr/>
              <a:t>08-Oct-19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FDD65-8C36-44F7-A217-70A2259C6080}" type="datetimeFigureOut">
              <a:rPr lang="en-US" smtClean="0"/>
              <a:pPr/>
              <a:t>08-Oct-19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4FDD65-8C36-44F7-A217-70A2259C6080}" type="datetimeFigureOut">
              <a:rPr lang="en-US" smtClean="0"/>
              <a:pPr/>
              <a:t>08-Oct-19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4FDD65-8C36-44F7-A217-70A2259C6080}" type="datetimeFigureOut">
              <a:rPr lang="en-US" smtClean="0"/>
              <a:pPr/>
              <a:t>08-Oct-19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4FDD65-8C36-44F7-A217-70A2259C6080}" type="datetimeFigureOut">
              <a:rPr lang="en-US" smtClean="0"/>
              <a:pPr/>
              <a:t>08-Oct-19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4FDD65-8C36-44F7-A217-70A2259C6080}" type="datetimeFigureOut">
              <a:rPr lang="en-US" smtClean="0"/>
              <a:pPr/>
              <a:t>08-Oct-19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4FDD65-8C36-44F7-A217-70A2259C6080}" type="datetimeFigureOut">
              <a:rPr lang="en-US" smtClean="0"/>
              <a:pPr/>
              <a:t>08-Oct-19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FDD65-8C36-44F7-A217-70A2259C6080}" type="datetimeFigureOut">
              <a:rPr lang="en-US" smtClean="0"/>
              <a:pPr/>
              <a:t>08-Oct-19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FDD65-8C36-44F7-A217-70A2259C6080}" type="datetimeFigureOut">
              <a:rPr lang="en-US" smtClean="0"/>
              <a:pPr/>
              <a:t>08-Oct-19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FDD65-8C36-44F7-A217-70A2259C6080}" type="datetimeFigureOut">
              <a:rPr lang="en-US" smtClean="0"/>
              <a:pPr/>
              <a:t>08-Oct-19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254C5-96F5-47A8-AEC6-B929BC9E09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FDD65-8C36-44F7-A217-70A2259C6080}" type="datetimeFigureOut">
              <a:rPr lang="en-US" smtClean="0"/>
              <a:pPr/>
              <a:t>08-Oct-19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254C5-96F5-47A8-AEC6-B929BC9E09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832092"/>
          </a:xfrm>
          <a:prstGeom prst="rect">
            <a:avLst/>
          </a:prstGeom>
        </p:spPr>
        <p:txBody>
          <a:bodyPr wrap="square">
            <a:spAutoFit/>
          </a:bodyPr>
          <a:lstStyle/>
          <a:p>
            <a:r>
              <a:rPr lang="en-US" sz="2800" b="1" u="sng" dirty="0" smtClean="0"/>
              <a:t>DECODERS:</a:t>
            </a:r>
          </a:p>
          <a:p>
            <a:pPr algn="just">
              <a:buFont typeface="Arial" pitchFamily="34" charset="0"/>
              <a:buChar char="•"/>
            </a:pPr>
            <a:r>
              <a:rPr lang="en-US" sz="2800" dirty="0"/>
              <a:t>A </a:t>
            </a:r>
            <a:r>
              <a:rPr lang="en-US" sz="2800" i="1" dirty="0"/>
              <a:t>decoder is a combinational circuit that converts binary information </a:t>
            </a:r>
            <a:r>
              <a:rPr lang="en-US" sz="2800" i="1" dirty="0" smtClean="0"/>
              <a:t>from </a:t>
            </a:r>
            <a:r>
              <a:rPr lang="en-US" sz="2800" i="1" dirty="0"/>
              <a:t>n input lines to a maximum of </a:t>
            </a:r>
            <a:r>
              <a:rPr lang="en-US" sz="2800" i="1" dirty="0" smtClean="0"/>
              <a:t>2^n (    ) unique </a:t>
            </a:r>
            <a:r>
              <a:rPr lang="en-US" sz="2800" i="1" dirty="0"/>
              <a:t>output lines</a:t>
            </a:r>
            <a:r>
              <a:rPr lang="en-US" sz="2800" i="1" dirty="0" smtClean="0"/>
              <a:t>. </a:t>
            </a:r>
          </a:p>
          <a:p>
            <a:pPr algn="just">
              <a:buFont typeface="Arial" pitchFamily="34" charset="0"/>
              <a:buChar char="•"/>
            </a:pPr>
            <a:r>
              <a:rPr lang="en-US" sz="2800" dirty="0" smtClean="0"/>
              <a:t>Each combination of </a:t>
            </a:r>
            <a:r>
              <a:rPr lang="en-US" sz="2800" dirty="0"/>
              <a:t>inputs will assert a unique output</a:t>
            </a:r>
            <a:r>
              <a:rPr lang="en-US" sz="2800" dirty="0" smtClean="0"/>
              <a:t>.</a:t>
            </a:r>
          </a:p>
          <a:p>
            <a:r>
              <a:rPr lang="en-US" sz="2800" b="1" u="sng" dirty="0" smtClean="0"/>
              <a:t>3-to-8 line decoder:</a:t>
            </a:r>
          </a:p>
          <a:p>
            <a:pPr algn="just">
              <a:buFont typeface="Arial" pitchFamily="34" charset="0"/>
              <a:buChar char="•"/>
            </a:pPr>
            <a:r>
              <a:rPr lang="en-US" sz="2800" dirty="0"/>
              <a:t>The </a:t>
            </a:r>
            <a:r>
              <a:rPr lang="en-US" sz="2800" dirty="0" smtClean="0"/>
              <a:t>three inputs </a:t>
            </a:r>
            <a:r>
              <a:rPr lang="en-US" sz="2800" dirty="0"/>
              <a:t>are decoded into eight outputs, each representing one of the </a:t>
            </a:r>
            <a:r>
              <a:rPr lang="en-US" sz="2800" dirty="0" err="1"/>
              <a:t>minterms</a:t>
            </a:r>
            <a:r>
              <a:rPr lang="en-US" sz="2800" dirty="0"/>
              <a:t> of </a:t>
            </a:r>
            <a:r>
              <a:rPr lang="en-US" sz="2800" dirty="0" smtClean="0"/>
              <a:t>the three </a:t>
            </a:r>
            <a:r>
              <a:rPr lang="en-US" sz="2800" dirty="0"/>
              <a:t>input </a:t>
            </a:r>
            <a:r>
              <a:rPr lang="en-US" sz="2800" dirty="0" smtClean="0"/>
              <a:t>variables. </a:t>
            </a:r>
          </a:p>
          <a:p>
            <a:pPr algn="just">
              <a:buFont typeface="Arial" pitchFamily="34" charset="0"/>
              <a:buChar char="•"/>
            </a:pPr>
            <a:r>
              <a:rPr lang="en-US" sz="2800" dirty="0" smtClean="0"/>
              <a:t>A </a:t>
            </a:r>
            <a:r>
              <a:rPr lang="en-US" sz="2800" dirty="0"/>
              <a:t>particular application </a:t>
            </a:r>
            <a:r>
              <a:rPr lang="en-US" sz="2800" dirty="0" smtClean="0"/>
              <a:t>of this </a:t>
            </a:r>
            <a:r>
              <a:rPr lang="en-US" sz="2800" dirty="0"/>
              <a:t>decoder is binary-to-octal conversion.</a:t>
            </a:r>
            <a:endParaRPr lang="en-US" sz="2800" b="1" u="sng" dirty="0"/>
          </a:p>
        </p:txBody>
      </p:sp>
      <p:pic>
        <p:nvPicPr>
          <p:cNvPr id="1026" name="Picture 2"/>
          <p:cNvPicPr>
            <a:picLocks noChangeAspect="1" noChangeArrowheads="1"/>
          </p:cNvPicPr>
          <p:nvPr/>
        </p:nvPicPr>
        <p:blipFill>
          <a:blip r:embed="rId2" cstate="print"/>
          <a:srcRect/>
          <a:stretch>
            <a:fillRect/>
          </a:stretch>
        </p:blipFill>
        <p:spPr bwMode="auto">
          <a:xfrm>
            <a:off x="8516815" y="1008185"/>
            <a:ext cx="276225"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00" y="152400"/>
            <a:ext cx="2943225" cy="1085850"/>
          </a:xfrm>
          <a:prstGeom prst="rect">
            <a:avLst/>
          </a:prstGeom>
          <a:noFill/>
          <a:ln w="9525">
            <a:noFill/>
            <a:miter lim="800000"/>
            <a:headEnd/>
            <a:tailEnd/>
          </a:ln>
        </p:spPr>
      </p:pic>
      <p:sp>
        <p:nvSpPr>
          <p:cNvPr id="5" name="Rectangle 4"/>
          <p:cNvSpPr/>
          <p:nvPr/>
        </p:nvSpPr>
        <p:spPr>
          <a:xfrm>
            <a:off x="0" y="1371600"/>
            <a:ext cx="9144000" cy="4832092"/>
          </a:xfrm>
          <a:prstGeom prst="rect">
            <a:avLst/>
          </a:prstGeom>
        </p:spPr>
        <p:txBody>
          <a:bodyPr wrap="square">
            <a:spAutoFit/>
          </a:bodyPr>
          <a:lstStyle/>
          <a:p>
            <a:pPr algn="just"/>
            <a:r>
              <a:rPr lang="en-US" sz="2800" b="1" u="sng" dirty="0" smtClean="0"/>
              <a:t>Priority Encoder:</a:t>
            </a:r>
          </a:p>
          <a:p>
            <a:pPr algn="just">
              <a:buFont typeface="Arial" pitchFamily="34" charset="0"/>
              <a:buChar char="•"/>
            </a:pPr>
            <a:r>
              <a:rPr lang="en-US" sz="2800" dirty="0" smtClean="0"/>
              <a:t>A priority encoder is an encoder circuit that includes the priority function. </a:t>
            </a:r>
          </a:p>
          <a:p>
            <a:pPr algn="just">
              <a:buFont typeface="Arial" pitchFamily="34" charset="0"/>
              <a:buChar char="•"/>
            </a:pPr>
            <a:r>
              <a:rPr lang="en-US" sz="2800" dirty="0" smtClean="0"/>
              <a:t>The operation of the priority encoder is such that if two or more inputs are equal to 1 at the same time, the input having the highest priority will take precedence. </a:t>
            </a:r>
          </a:p>
          <a:p>
            <a:pPr algn="just">
              <a:buFont typeface="Arial" pitchFamily="34" charset="0"/>
              <a:buChar char="•"/>
            </a:pPr>
            <a:r>
              <a:rPr lang="en-US" sz="2800" dirty="0" smtClean="0"/>
              <a:t>The truth table of a four-input priority encoder is given in the following Table. </a:t>
            </a:r>
          </a:p>
          <a:p>
            <a:pPr algn="just">
              <a:buFont typeface="Arial" pitchFamily="34" charset="0"/>
              <a:buChar char="•"/>
            </a:pPr>
            <a:r>
              <a:rPr lang="en-US" sz="2800" dirty="0" smtClean="0"/>
              <a:t>In addition to the two outputs </a:t>
            </a:r>
            <a:r>
              <a:rPr lang="en-US" sz="2800" i="1" dirty="0" smtClean="0"/>
              <a:t>x and y , the circuit </a:t>
            </a:r>
            <a:r>
              <a:rPr lang="en-US" sz="2800" dirty="0" smtClean="0"/>
              <a:t>has a third output designated by </a:t>
            </a:r>
            <a:r>
              <a:rPr lang="en-US" sz="2800" i="1" dirty="0" smtClean="0"/>
              <a:t>V ; this is a valid bit indicator that is set to 1 when one or </a:t>
            </a:r>
            <a:r>
              <a:rPr lang="en-US" sz="2800" dirty="0" smtClean="0"/>
              <a:t>more inputs are equal to 1.</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1905000" y="381000"/>
            <a:ext cx="5248275" cy="276225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3048000" y="3276600"/>
            <a:ext cx="2952750" cy="111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942975" y="1795463"/>
            <a:ext cx="7258050" cy="3267075"/>
          </a:xfrm>
          <a:prstGeom prst="rect">
            <a:avLst/>
          </a:prstGeom>
          <a:noFill/>
          <a:ln w="9525">
            <a:noFill/>
            <a:miter lim="800000"/>
            <a:headEnd/>
            <a:tailEnd/>
          </a:ln>
        </p:spPr>
      </p:pic>
      <p:sp>
        <p:nvSpPr>
          <p:cNvPr id="5" name="Rectangle 4"/>
          <p:cNvSpPr/>
          <p:nvPr/>
        </p:nvSpPr>
        <p:spPr>
          <a:xfrm>
            <a:off x="0" y="5334000"/>
            <a:ext cx="9144000" cy="523220"/>
          </a:xfrm>
          <a:prstGeom prst="rect">
            <a:avLst/>
          </a:prstGeom>
        </p:spPr>
        <p:txBody>
          <a:bodyPr wrap="square">
            <a:spAutoFit/>
          </a:bodyPr>
          <a:lstStyle/>
          <a:p>
            <a:pPr algn="ctr"/>
            <a:r>
              <a:rPr lang="en-US" sz="2800" b="1" dirty="0" smtClean="0"/>
              <a:t>FIGURE: </a:t>
            </a:r>
            <a:r>
              <a:rPr lang="en-US" sz="2800" dirty="0" smtClean="0"/>
              <a:t>Four-input priority encoder</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r>
              <a:rPr lang="en-US" sz="2800" b="1" u="sng" dirty="0" smtClean="0"/>
              <a:t>HDL MODELS OF COMBINATIONAL CIRCUITS:</a:t>
            </a:r>
          </a:p>
          <a:p>
            <a:pPr algn="just"/>
            <a:r>
              <a:rPr lang="en-US" sz="2800" dirty="0" smtClean="0"/>
              <a:t>The logic of a module can be described in any one (or a combination) of the following modeling styles:</a:t>
            </a:r>
          </a:p>
          <a:p>
            <a:pPr algn="just"/>
            <a:r>
              <a:rPr lang="en-US" sz="2800" dirty="0" smtClean="0"/>
              <a:t>• </a:t>
            </a:r>
            <a:r>
              <a:rPr lang="en-US" sz="2800" b="1" dirty="0" smtClean="0"/>
              <a:t>Gate-level modeling </a:t>
            </a:r>
            <a:r>
              <a:rPr lang="en-US" sz="2800" dirty="0" smtClean="0"/>
              <a:t>using instantiations of predefined and user-defined primitive gates.</a:t>
            </a:r>
          </a:p>
          <a:p>
            <a:pPr algn="just"/>
            <a:r>
              <a:rPr lang="en-US" sz="2800" dirty="0" smtClean="0"/>
              <a:t>• </a:t>
            </a:r>
            <a:r>
              <a:rPr lang="en-US" sz="2800" b="1" dirty="0" smtClean="0"/>
              <a:t>Dataflow modeling </a:t>
            </a:r>
            <a:r>
              <a:rPr lang="en-US" sz="2800" dirty="0" smtClean="0"/>
              <a:t>using continuous assignment statements with the keyword </a:t>
            </a:r>
            <a:r>
              <a:rPr lang="en-US" sz="2800" b="1" dirty="0" smtClean="0"/>
              <a:t>assign.</a:t>
            </a:r>
          </a:p>
          <a:p>
            <a:pPr algn="just"/>
            <a:r>
              <a:rPr lang="en-US" sz="2800" dirty="0" smtClean="0"/>
              <a:t>• </a:t>
            </a:r>
            <a:r>
              <a:rPr lang="en-US" sz="2800" b="1" dirty="0" smtClean="0"/>
              <a:t>Behavioral modeling</a:t>
            </a:r>
            <a:r>
              <a:rPr lang="en-US" sz="2800" dirty="0" smtClean="0"/>
              <a:t> using procedural assignment statements with the keyword </a:t>
            </a:r>
            <a:r>
              <a:rPr lang="en-US" sz="2800" b="1" dirty="0" smtClean="0"/>
              <a:t>always. </a:t>
            </a:r>
          </a:p>
          <a:p>
            <a:pPr algn="just">
              <a:buFont typeface="Arial" pitchFamily="34" charset="0"/>
              <a:buChar char="•"/>
            </a:pPr>
            <a:r>
              <a:rPr lang="en-US" sz="2800" b="1" dirty="0" smtClean="0"/>
              <a:t>Gate-level (structural) modeling </a:t>
            </a:r>
            <a:r>
              <a:rPr lang="en-US" sz="2800" dirty="0" smtClean="0"/>
              <a:t>describes a circuit by specifying its gates and how they are connected with each other. </a:t>
            </a:r>
            <a:r>
              <a:rPr lang="en-US" sz="2800" b="1" dirty="0" smtClean="0"/>
              <a:t>Dataflow modeling is </a:t>
            </a:r>
            <a:r>
              <a:rPr lang="en-US" sz="2800" dirty="0" smtClean="0"/>
              <a:t>used mostly for describing the Boolean equations of combinational logic.</a:t>
            </a:r>
          </a:p>
          <a:p>
            <a:pPr algn="just"/>
            <a:r>
              <a:rPr lang="en-US" sz="2800" dirty="0" smtClean="0"/>
              <a:t>There is one other modeling style, called switch-level modeling. It is sometimes used in the simulation of MOS transistor circuit models, but not in logic synthesis.</a:t>
            </a:r>
            <a:endParaRPr lang="en-US" sz="2800" b="1"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33600" y="304800"/>
            <a:ext cx="4410075" cy="4914900"/>
          </a:xfrm>
          <a:prstGeom prst="rect">
            <a:avLst/>
          </a:prstGeom>
          <a:noFill/>
          <a:ln w="9525">
            <a:noFill/>
            <a:miter lim="800000"/>
            <a:headEnd/>
            <a:tailEnd/>
          </a:ln>
        </p:spPr>
      </p:pic>
      <p:sp>
        <p:nvSpPr>
          <p:cNvPr id="5" name="Rectangle 4"/>
          <p:cNvSpPr/>
          <p:nvPr/>
        </p:nvSpPr>
        <p:spPr>
          <a:xfrm>
            <a:off x="0" y="5638800"/>
            <a:ext cx="9144000" cy="954107"/>
          </a:xfrm>
          <a:prstGeom prst="rect">
            <a:avLst/>
          </a:prstGeom>
        </p:spPr>
        <p:txBody>
          <a:bodyPr wrap="square">
            <a:spAutoFit/>
          </a:bodyPr>
          <a:lstStyle/>
          <a:p>
            <a:pPr algn="ctr"/>
            <a:r>
              <a:rPr lang="en-US" sz="2800" b="1" dirty="0" smtClean="0"/>
              <a:t>FIGURE: </a:t>
            </a:r>
            <a:r>
              <a:rPr lang="en-US" sz="2800" dirty="0" smtClean="0"/>
              <a:t>Relationship of </a:t>
            </a:r>
            <a:r>
              <a:rPr lang="en-US" sz="2800" dirty="0" err="1" smtClean="0"/>
              <a:t>Verilog</a:t>
            </a:r>
            <a:r>
              <a:rPr lang="en-US" sz="2800" dirty="0" smtClean="0"/>
              <a:t> constructs to truth tables, Boolean equations, and schematics</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r>
              <a:rPr lang="en-US" sz="2800" b="1" u="sng" dirty="0" smtClean="0"/>
              <a:t>Gate-Level Modeling:</a:t>
            </a:r>
          </a:p>
          <a:p>
            <a:pPr algn="just">
              <a:buFont typeface="Arial" pitchFamily="34" charset="0"/>
              <a:buChar char="•"/>
            </a:pPr>
            <a:r>
              <a:rPr lang="en-US" sz="2800" dirty="0" smtClean="0"/>
              <a:t>In this type of representation, a circuit is specified by its logic gates and their interconnections. </a:t>
            </a:r>
          </a:p>
          <a:p>
            <a:pPr algn="just">
              <a:buFont typeface="Arial" pitchFamily="34" charset="0"/>
              <a:buChar char="•"/>
            </a:pPr>
            <a:r>
              <a:rPr lang="en-US" sz="2800" dirty="0" err="1" smtClean="0"/>
              <a:t>Gatelevel</a:t>
            </a:r>
            <a:r>
              <a:rPr lang="en-US" sz="2800" dirty="0" smtClean="0"/>
              <a:t> modeling provides a textual description of a schematic diagram. </a:t>
            </a:r>
          </a:p>
          <a:p>
            <a:pPr algn="just">
              <a:buFont typeface="Arial" pitchFamily="34" charset="0"/>
              <a:buChar char="•"/>
            </a:pPr>
            <a:r>
              <a:rPr lang="en-US" sz="2800" dirty="0" smtClean="0"/>
              <a:t>The </a:t>
            </a:r>
            <a:r>
              <a:rPr lang="en-US" sz="2800" dirty="0" err="1" smtClean="0"/>
              <a:t>Verilog</a:t>
            </a:r>
            <a:r>
              <a:rPr lang="en-US" sz="2800" dirty="0" smtClean="0"/>
              <a:t> HDL includes 12 basic gates as predefined primitives. Four of these primitive gates are of the three-state type. </a:t>
            </a:r>
          </a:p>
          <a:p>
            <a:pPr algn="just">
              <a:buFont typeface="Arial" pitchFamily="34" charset="0"/>
              <a:buChar char="•"/>
            </a:pPr>
            <a:r>
              <a:rPr lang="en-US" sz="2800" dirty="0" smtClean="0"/>
              <a:t>They are all declared with the lowercase keywords </a:t>
            </a:r>
            <a:r>
              <a:rPr lang="en-US" sz="2800" b="1" dirty="0" smtClean="0"/>
              <a:t>and, </a:t>
            </a:r>
            <a:r>
              <a:rPr lang="en-US" sz="2800" b="1" dirty="0" err="1" smtClean="0"/>
              <a:t>nand</a:t>
            </a:r>
            <a:r>
              <a:rPr lang="en-US" sz="2800" b="1" dirty="0" smtClean="0"/>
              <a:t>, or, nor, </a:t>
            </a:r>
            <a:r>
              <a:rPr lang="en-US" sz="2800" b="1" dirty="0" err="1" smtClean="0"/>
              <a:t>xor</a:t>
            </a:r>
            <a:r>
              <a:rPr lang="en-US" sz="2800" b="1" dirty="0" smtClean="0"/>
              <a:t>, </a:t>
            </a:r>
            <a:r>
              <a:rPr lang="en-US" sz="2800" b="1" dirty="0" err="1" smtClean="0"/>
              <a:t>xnor</a:t>
            </a:r>
            <a:r>
              <a:rPr lang="en-US" sz="2800" b="1" dirty="0" smtClean="0"/>
              <a:t>, not, and </a:t>
            </a:r>
            <a:r>
              <a:rPr lang="en-US" sz="2800" b="1" dirty="0" err="1" smtClean="0"/>
              <a:t>buf</a:t>
            </a:r>
            <a:r>
              <a:rPr lang="en-US" sz="2800" b="1" dirty="0" smtClean="0"/>
              <a:t>. </a:t>
            </a:r>
            <a:r>
              <a:rPr lang="en-US" sz="2800" dirty="0" smtClean="0"/>
              <a:t>Primitives such as </a:t>
            </a:r>
            <a:r>
              <a:rPr lang="en-US" sz="2800" b="1" dirty="0" smtClean="0"/>
              <a:t>and are </a:t>
            </a:r>
            <a:r>
              <a:rPr lang="en-US" sz="2800" b="1" i="1" dirty="0" smtClean="0"/>
              <a:t>n -input primitives. They can have any number of scalar inputs </a:t>
            </a:r>
            <a:r>
              <a:rPr lang="en-US" sz="2800" dirty="0" smtClean="0"/>
              <a:t>(e.g., a three-input </a:t>
            </a:r>
            <a:r>
              <a:rPr lang="en-US" sz="2800" b="1" dirty="0" smtClean="0"/>
              <a:t>and primitive). </a:t>
            </a:r>
          </a:p>
          <a:p>
            <a:pPr algn="just">
              <a:buFont typeface="Arial" pitchFamily="34" charset="0"/>
              <a:buChar char="•"/>
            </a:pPr>
            <a:r>
              <a:rPr lang="en-US" sz="2800" b="1" dirty="0" smtClean="0"/>
              <a:t>The </a:t>
            </a:r>
            <a:r>
              <a:rPr lang="en-US" sz="2800" b="1" dirty="0" err="1" smtClean="0"/>
              <a:t>buf</a:t>
            </a:r>
            <a:r>
              <a:rPr lang="en-US" sz="2800" b="1" dirty="0" smtClean="0"/>
              <a:t> and not primitives are </a:t>
            </a:r>
            <a:r>
              <a:rPr lang="en-US" sz="2800" b="1" i="1" dirty="0" smtClean="0"/>
              <a:t>n -output primitives. </a:t>
            </a:r>
            <a:r>
              <a:rPr lang="en-US" sz="2800" dirty="0" smtClean="0"/>
              <a:t>A single input can drive multiple output lines distinguished by their identifiers.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62979"/>
          </a:xfrm>
          <a:prstGeom prst="rect">
            <a:avLst/>
          </a:prstGeom>
        </p:spPr>
        <p:txBody>
          <a:bodyPr wrap="square">
            <a:spAutoFit/>
          </a:bodyPr>
          <a:lstStyle/>
          <a:p>
            <a:pPr algn="just">
              <a:buFont typeface="Arial" pitchFamily="34" charset="0"/>
              <a:buChar char="•"/>
            </a:pPr>
            <a:r>
              <a:rPr lang="en-US" sz="2800" dirty="0" smtClean="0"/>
              <a:t>The logic of each gate is based on a </a:t>
            </a:r>
            <a:r>
              <a:rPr lang="en-US" sz="2800" b="1" dirty="0" smtClean="0"/>
              <a:t>four-valued system</a:t>
            </a:r>
            <a:r>
              <a:rPr lang="en-US" sz="2800" dirty="0" smtClean="0"/>
              <a:t>. When the gates are simulated, the simulator assigns one value to the output of each gate at any instant. In addition to the two logic values of </a:t>
            </a:r>
            <a:r>
              <a:rPr lang="en-US" sz="2800" b="1" dirty="0" smtClean="0"/>
              <a:t>0 and 1</a:t>
            </a:r>
            <a:r>
              <a:rPr lang="en-US" sz="2800" dirty="0" smtClean="0"/>
              <a:t>, there are two other values: </a:t>
            </a:r>
            <a:r>
              <a:rPr lang="en-US" sz="2800" b="1" i="1" dirty="0" smtClean="0"/>
              <a:t>unknown and high impedance</a:t>
            </a:r>
            <a:r>
              <a:rPr lang="en-US" sz="2800" i="1" dirty="0" smtClean="0"/>
              <a:t>. </a:t>
            </a:r>
          </a:p>
          <a:p>
            <a:pPr algn="just">
              <a:buFont typeface="Arial" pitchFamily="34" charset="0"/>
              <a:buChar char="•"/>
            </a:pPr>
            <a:r>
              <a:rPr lang="en-US" sz="2800" dirty="0" smtClean="0"/>
              <a:t>When a primitive gate is listed in a module, we say that it is </a:t>
            </a:r>
            <a:r>
              <a:rPr lang="en-US" sz="2800" b="1" i="1" dirty="0" smtClean="0"/>
              <a:t>instantiated</a:t>
            </a:r>
            <a:r>
              <a:rPr lang="en-US" sz="2800" i="1" dirty="0" smtClean="0"/>
              <a:t> in the module. </a:t>
            </a:r>
            <a:r>
              <a:rPr lang="en-US" sz="2800" dirty="0" smtClean="0"/>
              <a:t>Think of instantiation as the HDL counterpart of placing and connecting parts on a circuit board. </a:t>
            </a:r>
          </a:p>
          <a:p>
            <a:pPr algn="just">
              <a:buFont typeface="Arial" pitchFamily="34" charset="0"/>
              <a:buChar char="•"/>
            </a:pPr>
            <a:r>
              <a:rPr lang="en-US" sz="2800" dirty="0" smtClean="0"/>
              <a:t>The following </a:t>
            </a:r>
            <a:r>
              <a:rPr lang="en-US" sz="2800" dirty="0" err="1" smtClean="0"/>
              <a:t>Verilog</a:t>
            </a:r>
            <a:r>
              <a:rPr lang="en-US" sz="2800" dirty="0" smtClean="0"/>
              <a:t> statements specify two vectors:</a:t>
            </a:r>
          </a:p>
          <a:p>
            <a:r>
              <a:rPr lang="en-US" sz="2800" b="1" dirty="0" smtClean="0"/>
              <a:t>output [0: 3] D;</a:t>
            </a:r>
          </a:p>
          <a:p>
            <a:r>
              <a:rPr lang="en-US" sz="2800" b="1" dirty="0" smtClean="0"/>
              <a:t>wire [7: 0] SUM;</a:t>
            </a:r>
            <a:endParaRPr lang="en-US" sz="2800" u="sn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24781" y="990600"/>
            <a:ext cx="8057451" cy="5181600"/>
          </a:xfrm>
          <a:prstGeom prst="rect">
            <a:avLst/>
          </a:prstGeom>
          <a:noFill/>
          <a:ln w="9525">
            <a:noFill/>
            <a:miter lim="800000"/>
            <a:headEnd/>
            <a:tailEnd/>
          </a:ln>
        </p:spPr>
      </p:pic>
      <p:sp>
        <p:nvSpPr>
          <p:cNvPr id="5" name="Rectangle 4"/>
          <p:cNvSpPr/>
          <p:nvPr/>
        </p:nvSpPr>
        <p:spPr>
          <a:xfrm>
            <a:off x="0" y="0"/>
            <a:ext cx="9144000" cy="523220"/>
          </a:xfrm>
          <a:prstGeom prst="rect">
            <a:avLst/>
          </a:prstGeom>
        </p:spPr>
        <p:txBody>
          <a:bodyPr wrap="square">
            <a:spAutoFit/>
          </a:bodyPr>
          <a:lstStyle/>
          <a:p>
            <a:r>
              <a:rPr lang="en-US" sz="2800" b="1" dirty="0" smtClean="0"/>
              <a:t>HDL Example  (Two-to-Four-Line Decoder)</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r>
              <a:rPr lang="en-US" sz="2800" dirty="0" smtClean="0"/>
              <a:t>// Gate-level description of two-to-four-line decoder</a:t>
            </a:r>
          </a:p>
          <a:p>
            <a:r>
              <a:rPr lang="en-US" sz="2800" b="1" dirty="0" smtClean="0"/>
              <a:t>module decoder_2x4_gates (D, A, B, enable);</a:t>
            </a:r>
          </a:p>
          <a:p>
            <a:r>
              <a:rPr lang="en-US" sz="2800" b="1" dirty="0" smtClean="0"/>
              <a:t>output [0: 3] D;</a:t>
            </a:r>
          </a:p>
          <a:p>
            <a:r>
              <a:rPr lang="en-US" sz="2800" b="1" dirty="0" smtClean="0"/>
              <a:t>input A, B;</a:t>
            </a:r>
          </a:p>
          <a:p>
            <a:r>
              <a:rPr lang="en-US" sz="2800" b="1" dirty="0" smtClean="0"/>
              <a:t>input enable;</a:t>
            </a:r>
          </a:p>
          <a:p>
            <a:r>
              <a:rPr lang="en-US" sz="2800" b="1" dirty="0" smtClean="0"/>
              <a:t>wire </a:t>
            </a:r>
            <a:r>
              <a:rPr lang="en-US" sz="2800" b="1" dirty="0" err="1" smtClean="0"/>
              <a:t>A_not</a:t>
            </a:r>
            <a:r>
              <a:rPr lang="en-US" sz="2800" b="1" dirty="0" smtClean="0"/>
              <a:t>, </a:t>
            </a:r>
            <a:r>
              <a:rPr lang="en-US" sz="2800" b="1" dirty="0" err="1" smtClean="0"/>
              <a:t>B_not</a:t>
            </a:r>
            <a:r>
              <a:rPr lang="en-US" sz="2800" b="1" dirty="0" smtClean="0"/>
              <a:t>, </a:t>
            </a:r>
            <a:r>
              <a:rPr lang="en-US" sz="2800" b="1" dirty="0" err="1" smtClean="0"/>
              <a:t>enable_not</a:t>
            </a:r>
            <a:r>
              <a:rPr lang="en-US" sz="2800" b="1" dirty="0" smtClean="0"/>
              <a:t>;</a:t>
            </a:r>
          </a:p>
          <a:p>
            <a:r>
              <a:rPr lang="en-US" sz="2800" b="1" dirty="0" smtClean="0"/>
              <a:t>not</a:t>
            </a:r>
          </a:p>
          <a:p>
            <a:r>
              <a:rPr lang="en-US" sz="2800" dirty="0" smtClean="0"/>
              <a:t>G1 (</a:t>
            </a:r>
            <a:r>
              <a:rPr lang="en-US" sz="2800" dirty="0" err="1" smtClean="0"/>
              <a:t>A_not</a:t>
            </a:r>
            <a:r>
              <a:rPr lang="en-US" sz="2800" dirty="0" smtClean="0"/>
              <a:t>, A),</a:t>
            </a:r>
          </a:p>
          <a:p>
            <a:r>
              <a:rPr lang="en-US" sz="2800" dirty="0" smtClean="0"/>
              <a:t>G2 (</a:t>
            </a:r>
            <a:r>
              <a:rPr lang="en-US" sz="2800" dirty="0" err="1" smtClean="0"/>
              <a:t>B_not</a:t>
            </a:r>
            <a:r>
              <a:rPr lang="en-US" sz="2800" dirty="0" smtClean="0"/>
              <a:t>, B),</a:t>
            </a:r>
          </a:p>
          <a:p>
            <a:r>
              <a:rPr lang="en-US" sz="2800" dirty="0" smtClean="0"/>
              <a:t>G3 (</a:t>
            </a:r>
            <a:r>
              <a:rPr lang="en-US" sz="2800" dirty="0" err="1" smtClean="0"/>
              <a:t>enable_not</a:t>
            </a:r>
            <a:r>
              <a:rPr lang="en-US" sz="2800" dirty="0" smtClean="0"/>
              <a:t>, enable);</a:t>
            </a:r>
          </a:p>
          <a:p>
            <a:r>
              <a:rPr lang="en-US" sz="2800" b="1" dirty="0" err="1" smtClean="0"/>
              <a:t>nand</a:t>
            </a:r>
            <a:endParaRPr lang="en-US" sz="2800" b="1" dirty="0" smtClean="0"/>
          </a:p>
          <a:p>
            <a:r>
              <a:rPr lang="en-US" sz="2800" dirty="0" smtClean="0"/>
              <a:t>G4 (D[0], </a:t>
            </a:r>
            <a:r>
              <a:rPr lang="en-US" sz="2800" dirty="0" err="1" smtClean="0"/>
              <a:t>A_not</a:t>
            </a:r>
            <a:r>
              <a:rPr lang="en-US" sz="2800" dirty="0" smtClean="0"/>
              <a:t>, </a:t>
            </a:r>
            <a:r>
              <a:rPr lang="en-US" sz="2800" dirty="0" err="1" smtClean="0"/>
              <a:t>B_not</a:t>
            </a:r>
            <a:r>
              <a:rPr lang="en-US" sz="2800" dirty="0" smtClean="0"/>
              <a:t>, </a:t>
            </a:r>
            <a:r>
              <a:rPr lang="en-US" sz="2800" dirty="0" err="1" smtClean="0"/>
              <a:t>enable_not</a:t>
            </a:r>
            <a:r>
              <a:rPr lang="en-US" sz="2800" dirty="0" smtClean="0"/>
              <a:t>),</a:t>
            </a:r>
          </a:p>
          <a:p>
            <a:r>
              <a:rPr lang="en-US" sz="2800" dirty="0" smtClean="0"/>
              <a:t>G5 (D[1], </a:t>
            </a:r>
            <a:r>
              <a:rPr lang="en-US" sz="2800" dirty="0" err="1" smtClean="0"/>
              <a:t>A_not</a:t>
            </a:r>
            <a:r>
              <a:rPr lang="en-US" sz="2800" dirty="0" smtClean="0"/>
              <a:t>, B, </a:t>
            </a:r>
            <a:r>
              <a:rPr lang="en-US" sz="2800" dirty="0" err="1" smtClean="0"/>
              <a:t>enable_not</a:t>
            </a:r>
            <a:r>
              <a:rPr lang="en-US" sz="2800" dirty="0" smtClean="0"/>
              <a:t>),</a:t>
            </a:r>
          </a:p>
          <a:p>
            <a:r>
              <a:rPr lang="en-US" sz="2800" dirty="0" smtClean="0"/>
              <a:t>G6 (D[2], A, </a:t>
            </a:r>
            <a:r>
              <a:rPr lang="en-US" sz="2800" dirty="0" err="1" smtClean="0"/>
              <a:t>B_not</a:t>
            </a:r>
            <a:r>
              <a:rPr lang="en-US" sz="2800" dirty="0" smtClean="0"/>
              <a:t>, </a:t>
            </a:r>
            <a:r>
              <a:rPr lang="en-US" sz="2800" dirty="0" err="1" smtClean="0"/>
              <a:t>enable_not</a:t>
            </a:r>
            <a:r>
              <a:rPr lang="en-US" sz="2800" dirty="0" smtClean="0"/>
              <a:t>),</a:t>
            </a:r>
          </a:p>
          <a:p>
            <a:r>
              <a:rPr lang="en-US" sz="2800" dirty="0" smtClean="0"/>
              <a:t>G7 (D[3], A, B, </a:t>
            </a:r>
            <a:r>
              <a:rPr lang="en-US" sz="2800" dirty="0" err="1" smtClean="0"/>
              <a:t>enable_not</a:t>
            </a:r>
            <a:r>
              <a:rPr lang="en-US" sz="2800" dirty="0" smtClean="0"/>
              <a:t>);</a:t>
            </a:r>
          </a:p>
          <a:p>
            <a:r>
              <a:rPr lang="en-US" sz="2800" b="1" dirty="0" err="1" smtClean="0"/>
              <a:t>endmodule</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r>
              <a:rPr lang="en-US" sz="2800" b="1" u="sng" dirty="0" smtClean="0"/>
              <a:t>Hierarchical description of a design:</a:t>
            </a:r>
          </a:p>
          <a:p>
            <a:pPr algn="just">
              <a:buFont typeface="Arial" pitchFamily="34" charset="0"/>
              <a:buChar char="•"/>
            </a:pPr>
            <a:r>
              <a:rPr lang="en-US" sz="2800" dirty="0" smtClean="0"/>
              <a:t>Two or more modules can be combined to build a hierarchical description of a design. There are two basic types of design methodologies: </a:t>
            </a:r>
            <a:r>
              <a:rPr lang="en-US" sz="2800" b="1" dirty="0" smtClean="0"/>
              <a:t>top down and bottom up</a:t>
            </a:r>
            <a:r>
              <a:rPr lang="en-US" sz="2800" dirty="0" smtClean="0"/>
              <a:t>. </a:t>
            </a:r>
          </a:p>
          <a:p>
            <a:pPr algn="just">
              <a:buFont typeface="Arial" pitchFamily="34" charset="0"/>
              <a:buChar char="•"/>
            </a:pPr>
            <a:r>
              <a:rPr lang="en-US" sz="2800" dirty="0" smtClean="0"/>
              <a:t>In a </a:t>
            </a:r>
            <a:r>
              <a:rPr lang="en-US" sz="2800" b="1" i="1" dirty="0" smtClean="0"/>
              <a:t>top-down design</a:t>
            </a:r>
            <a:r>
              <a:rPr lang="en-US" sz="2800" i="1" dirty="0" smtClean="0"/>
              <a:t>, the top-level block is defined and then the sub-blocks necessary to </a:t>
            </a:r>
            <a:r>
              <a:rPr lang="en-US" sz="2800" dirty="0" smtClean="0"/>
              <a:t>build the top-level block are identified. </a:t>
            </a:r>
          </a:p>
          <a:p>
            <a:pPr algn="just">
              <a:buFont typeface="Arial" pitchFamily="34" charset="0"/>
              <a:buChar char="•"/>
            </a:pPr>
            <a:r>
              <a:rPr lang="en-US" sz="2800" dirty="0" smtClean="0"/>
              <a:t>In a </a:t>
            </a:r>
            <a:r>
              <a:rPr lang="en-US" sz="2800" b="1" i="1" dirty="0" smtClean="0"/>
              <a:t>bottom-up design</a:t>
            </a:r>
            <a:r>
              <a:rPr lang="en-US" sz="2800" i="1" dirty="0" smtClean="0"/>
              <a:t>, the building blocks are </a:t>
            </a:r>
            <a:r>
              <a:rPr lang="en-US" sz="2800" dirty="0" smtClean="0"/>
              <a:t>first identified and then combined to build the top-level block. </a:t>
            </a:r>
          </a:p>
          <a:p>
            <a:pPr algn="just">
              <a:buFont typeface="Arial" pitchFamily="34" charset="0"/>
              <a:buChar char="•"/>
            </a:pPr>
            <a:r>
              <a:rPr lang="en-US" sz="2800" dirty="0" smtClean="0"/>
              <a:t>Take, for example, the </a:t>
            </a:r>
            <a:r>
              <a:rPr lang="en-US" sz="2800" b="1" dirty="0" smtClean="0"/>
              <a:t>4-bit binary adder</a:t>
            </a:r>
            <a:r>
              <a:rPr lang="en-US" sz="2800" dirty="0" smtClean="0"/>
              <a:t>. It can be considered as a top-block component built with four full-adder blocks, while each full adder is built with two half-adder blocks. </a:t>
            </a:r>
          </a:p>
          <a:p>
            <a:pPr algn="just">
              <a:buFont typeface="Arial" pitchFamily="34" charset="0"/>
              <a:buChar char="•"/>
            </a:pPr>
            <a:r>
              <a:rPr lang="en-US" sz="2800" dirty="0" smtClean="0"/>
              <a:t>In a top-down design, the four-bit adder is defined first, and then the two adders are described. </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76200"/>
            <a:ext cx="9143999"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401205"/>
          </a:xfrm>
          <a:prstGeom prst="rect">
            <a:avLst/>
          </a:prstGeom>
        </p:spPr>
        <p:txBody>
          <a:bodyPr wrap="square">
            <a:spAutoFit/>
          </a:bodyPr>
          <a:lstStyle/>
          <a:p>
            <a:pPr algn="just">
              <a:buFont typeface="Arial" pitchFamily="34" charset="0"/>
              <a:buChar char="•"/>
            </a:pPr>
            <a:r>
              <a:rPr lang="en-US" sz="2800" dirty="0" smtClean="0"/>
              <a:t>In a bottom-up design, the half adder is defined, then each full adder is constructed, and then the four-bit adder is built from the full adders. </a:t>
            </a:r>
          </a:p>
          <a:p>
            <a:pPr algn="just">
              <a:buFont typeface="Arial" pitchFamily="34" charset="0"/>
              <a:buChar char="•"/>
            </a:pPr>
            <a:r>
              <a:rPr lang="en-US" sz="2800" dirty="0" smtClean="0"/>
              <a:t>A bottom-up hierarchical description of a four-bit adder is shown in the following HDL Example. </a:t>
            </a:r>
          </a:p>
          <a:p>
            <a:pPr algn="just">
              <a:buFont typeface="Arial" pitchFamily="34" charset="0"/>
              <a:buChar char="•"/>
            </a:pPr>
            <a:r>
              <a:rPr lang="en-US" sz="2800" dirty="0" smtClean="0"/>
              <a:t>The half adder is defined by instantiating primitive gates. </a:t>
            </a:r>
          </a:p>
          <a:p>
            <a:pPr algn="just">
              <a:buFont typeface="Arial" pitchFamily="34" charset="0"/>
              <a:buChar char="•"/>
            </a:pPr>
            <a:r>
              <a:rPr lang="en-US" sz="2800" dirty="0" smtClean="0"/>
              <a:t>The next module describes the full adder by instantiating and connecting two half adders. </a:t>
            </a:r>
          </a:p>
          <a:p>
            <a:pPr algn="just">
              <a:buFont typeface="Arial" pitchFamily="34" charset="0"/>
              <a:buChar char="•"/>
            </a:pPr>
            <a:r>
              <a:rPr lang="en-US" sz="2800" dirty="0" smtClean="0"/>
              <a:t>The third module describes the four-bit adder by instantiating and connecting four full adders.</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986528"/>
          </a:xfrm>
          <a:prstGeom prst="rect">
            <a:avLst/>
          </a:prstGeom>
        </p:spPr>
        <p:txBody>
          <a:bodyPr wrap="square">
            <a:spAutoFit/>
          </a:bodyPr>
          <a:lstStyle/>
          <a:p>
            <a:r>
              <a:rPr lang="en-US" sz="2800" b="1" u="sng" dirty="0" smtClean="0"/>
              <a:t>HDL Example  (Ripple-Carry Adder)</a:t>
            </a:r>
          </a:p>
          <a:p>
            <a:r>
              <a:rPr lang="en-US" sz="2800" dirty="0" smtClean="0"/>
              <a:t>// Gate-level description of four-bit ripple carry adder</a:t>
            </a:r>
          </a:p>
          <a:p>
            <a:r>
              <a:rPr lang="en-US" sz="2800" dirty="0" smtClean="0"/>
              <a:t>// Description of half adder</a:t>
            </a:r>
          </a:p>
          <a:p>
            <a:r>
              <a:rPr lang="en-US" sz="2800" b="1" dirty="0" smtClean="0"/>
              <a:t>module </a:t>
            </a:r>
            <a:r>
              <a:rPr lang="en-US" sz="2800" b="1" dirty="0" err="1" smtClean="0"/>
              <a:t>half_adder</a:t>
            </a:r>
            <a:r>
              <a:rPr lang="en-US" sz="2800" b="1" dirty="0" smtClean="0"/>
              <a:t> ( output S, C, input x, y); </a:t>
            </a:r>
          </a:p>
          <a:p>
            <a:r>
              <a:rPr lang="en-US" sz="2800" dirty="0" smtClean="0"/>
              <a:t>// Instantiate primitive gates</a:t>
            </a:r>
          </a:p>
          <a:p>
            <a:r>
              <a:rPr lang="en-US" sz="2800" b="1" dirty="0" err="1" smtClean="0"/>
              <a:t>xor</a:t>
            </a:r>
            <a:r>
              <a:rPr lang="en-US" sz="2800" b="1" dirty="0" smtClean="0"/>
              <a:t> (S, x, y);</a:t>
            </a:r>
          </a:p>
          <a:p>
            <a:r>
              <a:rPr lang="en-US" sz="2800" b="1" dirty="0" smtClean="0"/>
              <a:t>and (C, x, y);</a:t>
            </a:r>
          </a:p>
          <a:p>
            <a:r>
              <a:rPr lang="en-US" sz="2800" b="1" dirty="0" err="1" smtClean="0"/>
              <a:t>endmodule</a:t>
            </a:r>
            <a:endParaRPr lang="en-US" sz="2800" b="1" dirty="0" smtClean="0"/>
          </a:p>
          <a:p>
            <a:r>
              <a:rPr lang="en-US" sz="2800" dirty="0" smtClean="0"/>
              <a:t>// Description of full adder</a:t>
            </a:r>
            <a:endParaRPr lang="en-US" sz="2800" b="1" dirty="0" smtClean="0"/>
          </a:p>
          <a:p>
            <a:r>
              <a:rPr lang="en-US" sz="2800" b="1" dirty="0" smtClean="0"/>
              <a:t>module </a:t>
            </a:r>
            <a:r>
              <a:rPr lang="en-US" sz="2800" b="1" dirty="0" err="1" smtClean="0"/>
              <a:t>full_adder</a:t>
            </a:r>
            <a:r>
              <a:rPr lang="en-US" sz="2800" b="1" dirty="0" smtClean="0"/>
              <a:t> ( output S, C, input x, y, z); </a:t>
            </a:r>
          </a:p>
          <a:p>
            <a:r>
              <a:rPr lang="en-US" sz="2800" b="1" dirty="0" smtClean="0"/>
              <a:t>wire S1, C1, C2;</a:t>
            </a:r>
          </a:p>
          <a:p>
            <a:r>
              <a:rPr lang="en-US" sz="2800" dirty="0" smtClean="0"/>
              <a:t>// Instantiate half adders</a:t>
            </a:r>
          </a:p>
          <a:p>
            <a:r>
              <a:rPr lang="en-US" sz="2800" dirty="0" err="1" smtClean="0"/>
              <a:t>half_adder</a:t>
            </a:r>
            <a:r>
              <a:rPr lang="en-US" sz="2800" dirty="0" smtClean="0"/>
              <a:t> HA1 (S1, C1, x, y);</a:t>
            </a:r>
          </a:p>
          <a:p>
            <a:r>
              <a:rPr lang="en-US" sz="2800" dirty="0" err="1" smtClean="0"/>
              <a:t>half_adder</a:t>
            </a:r>
            <a:r>
              <a:rPr lang="en-US" sz="2800" dirty="0" smtClean="0"/>
              <a:t> HA2 (S, C2, S1, z);</a:t>
            </a:r>
          </a:p>
          <a:p>
            <a:r>
              <a:rPr lang="en-US" sz="2800" b="1" dirty="0" smtClean="0"/>
              <a:t>or G1 (C, C2, C1);</a:t>
            </a:r>
          </a:p>
          <a:p>
            <a:r>
              <a:rPr lang="en-US" sz="2800" b="1" dirty="0" err="1" smtClean="0"/>
              <a:t>endmodule</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401205"/>
          </a:xfrm>
          <a:prstGeom prst="rect">
            <a:avLst/>
          </a:prstGeom>
        </p:spPr>
        <p:txBody>
          <a:bodyPr wrap="square">
            <a:spAutoFit/>
          </a:bodyPr>
          <a:lstStyle/>
          <a:p>
            <a:r>
              <a:rPr lang="en-US" sz="2800" dirty="0" smtClean="0"/>
              <a:t>// Description of four-bit adder </a:t>
            </a:r>
          </a:p>
          <a:p>
            <a:r>
              <a:rPr lang="en-US" sz="2800" b="1" dirty="0" smtClean="0"/>
              <a:t>module ripple_carry_4_bit_adder ( output [3: 0] Sum, output C4, input [3: 0] A, B, input C0);</a:t>
            </a:r>
          </a:p>
          <a:p>
            <a:r>
              <a:rPr lang="it-IT" sz="2800" b="1" dirty="0" smtClean="0"/>
              <a:t>wire C1, C2, C3; // Intermediate carries</a:t>
            </a:r>
          </a:p>
          <a:p>
            <a:r>
              <a:rPr lang="en-US" sz="2800" dirty="0" smtClean="0"/>
              <a:t>// Instantiate chain of full adders</a:t>
            </a:r>
          </a:p>
          <a:p>
            <a:r>
              <a:rPr lang="en-US" sz="2800" dirty="0" err="1" smtClean="0"/>
              <a:t>full_adder</a:t>
            </a:r>
            <a:r>
              <a:rPr lang="en-US" sz="2800" dirty="0" smtClean="0"/>
              <a:t> 	FA0 (Sum[0], C1, A[0], B[0], C0),</a:t>
            </a:r>
          </a:p>
          <a:p>
            <a:r>
              <a:rPr lang="it-IT" sz="2800" dirty="0" smtClean="0"/>
              <a:t>		FA1 (Sum[1], C2, A[1], B[1], C1),</a:t>
            </a:r>
          </a:p>
          <a:p>
            <a:r>
              <a:rPr lang="it-IT" sz="2800" dirty="0" smtClean="0"/>
              <a:t>		FA2 (Sum[2], C3, A[2], B[2], C2),</a:t>
            </a:r>
          </a:p>
          <a:p>
            <a:r>
              <a:rPr lang="it-IT" sz="2800" dirty="0" smtClean="0"/>
              <a:t>		FA3 (Sum[3], C4, A[3], B[3], C3);</a:t>
            </a:r>
          </a:p>
          <a:p>
            <a:r>
              <a:rPr lang="en-US" sz="2800" b="1" dirty="0" err="1" smtClean="0"/>
              <a:t>endmodule</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815882"/>
          </a:xfrm>
          <a:prstGeom prst="rect">
            <a:avLst/>
          </a:prstGeom>
        </p:spPr>
        <p:txBody>
          <a:bodyPr wrap="square">
            <a:spAutoFit/>
          </a:bodyPr>
          <a:lstStyle/>
          <a:p>
            <a:r>
              <a:rPr lang="en-US" sz="2800" b="1" u="sng" dirty="0" smtClean="0"/>
              <a:t>Three-State Gates:</a:t>
            </a:r>
          </a:p>
          <a:p>
            <a:pPr algn="just">
              <a:buFont typeface="Arial" pitchFamily="34" charset="0"/>
              <a:buChar char="•"/>
            </a:pPr>
            <a:r>
              <a:rPr lang="en-US" sz="2800" dirty="0" smtClean="0"/>
              <a:t>A three-state gate has a control input that can place the gate into a high-impedance state. </a:t>
            </a:r>
          </a:p>
          <a:p>
            <a:pPr algn="just">
              <a:buFont typeface="Arial" pitchFamily="34" charset="0"/>
              <a:buChar char="•"/>
            </a:pPr>
            <a:r>
              <a:rPr lang="en-US" sz="2800" dirty="0" smtClean="0"/>
              <a:t>There are four types of three-state gates, as shown below. </a:t>
            </a:r>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1600200" y="2057400"/>
            <a:ext cx="6153150" cy="3543300"/>
          </a:xfrm>
          <a:prstGeom prst="rect">
            <a:avLst/>
          </a:prstGeom>
          <a:noFill/>
          <a:ln w="9525">
            <a:noFill/>
            <a:miter lim="800000"/>
            <a:headEnd/>
            <a:tailEnd/>
          </a:ln>
        </p:spPr>
      </p:pic>
      <p:sp>
        <p:nvSpPr>
          <p:cNvPr id="6" name="Rectangle 5"/>
          <p:cNvSpPr/>
          <p:nvPr/>
        </p:nvSpPr>
        <p:spPr>
          <a:xfrm>
            <a:off x="2286000" y="5867400"/>
            <a:ext cx="4572000" cy="523220"/>
          </a:xfrm>
          <a:prstGeom prst="rect">
            <a:avLst/>
          </a:prstGeom>
        </p:spPr>
        <p:txBody>
          <a:bodyPr>
            <a:spAutoFit/>
          </a:bodyPr>
          <a:lstStyle/>
          <a:p>
            <a:pPr algn="ctr"/>
            <a:r>
              <a:rPr lang="en-US" sz="2800" b="1" dirty="0" smtClean="0"/>
              <a:t>FIGURE: </a:t>
            </a:r>
            <a:r>
              <a:rPr lang="en-US" sz="2800" dirty="0" smtClean="0"/>
              <a:t>Three-state gates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pPr algn="just">
              <a:buFont typeface="Arial" pitchFamily="34" charset="0"/>
              <a:buChar char="•"/>
            </a:pPr>
            <a:r>
              <a:rPr lang="en-US" sz="2800" dirty="0" smtClean="0"/>
              <a:t>The </a:t>
            </a:r>
            <a:r>
              <a:rPr lang="en-US" sz="2800" b="1" dirty="0" smtClean="0"/>
              <a:t>bufif1 gate behaves </a:t>
            </a:r>
            <a:r>
              <a:rPr lang="en-US" sz="2800" dirty="0" smtClean="0"/>
              <a:t>like a normal buffer if </a:t>
            </a:r>
            <a:r>
              <a:rPr lang="en-US" sz="2800" i="1" dirty="0" smtClean="0"/>
              <a:t>control = 1. The output goes to a high-impedance state </a:t>
            </a:r>
            <a:r>
              <a:rPr lang="en-US" sz="2800" b="1" i="1" dirty="0" smtClean="0"/>
              <a:t>z when </a:t>
            </a:r>
            <a:r>
              <a:rPr lang="en-US" sz="2800" i="1" dirty="0" smtClean="0"/>
              <a:t>control = 0. </a:t>
            </a:r>
          </a:p>
          <a:p>
            <a:pPr algn="just">
              <a:buFont typeface="Arial" pitchFamily="34" charset="0"/>
              <a:buChar char="•"/>
            </a:pPr>
            <a:r>
              <a:rPr lang="en-US" sz="2800" i="1" dirty="0" smtClean="0"/>
              <a:t>The </a:t>
            </a:r>
            <a:r>
              <a:rPr lang="en-US" sz="2800" b="1" i="1" dirty="0" smtClean="0"/>
              <a:t>bufif0 gate behaves in a similar fashion, except that the high-impedance </a:t>
            </a:r>
            <a:r>
              <a:rPr lang="en-US" sz="2800" dirty="0" smtClean="0"/>
              <a:t>state occurs when </a:t>
            </a:r>
            <a:r>
              <a:rPr lang="en-US" sz="2800" i="1" dirty="0" smtClean="0"/>
              <a:t>control = 1. </a:t>
            </a:r>
          </a:p>
          <a:p>
            <a:pPr algn="just">
              <a:buFont typeface="Arial" pitchFamily="34" charset="0"/>
              <a:buChar char="•"/>
            </a:pPr>
            <a:r>
              <a:rPr lang="en-US" sz="2800" i="1" dirty="0" smtClean="0"/>
              <a:t>The two </a:t>
            </a:r>
            <a:r>
              <a:rPr lang="en-US" sz="2800" b="1" i="1" dirty="0" err="1" smtClean="0"/>
              <a:t>notif</a:t>
            </a:r>
            <a:r>
              <a:rPr lang="en-US" sz="2800" b="1" i="1" dirty="0" smtClean="0"/>
              <a:t> gates operate in a similar manner. </a:t>
            </a:r>
          </a:p>
          <a:p>
            <a:pPr algn="just">
              <a:buFont typeface="Arial" pitchFamily="34" charset="0"/>
              <a:buChar char="•"/>
            </a:pPr>
            <a:r>
              <a:rPr lang="en-US" sz="2800" dirty="0" smtClean="0"/>
              <a:t>The gates are instantiated with the statement</a:t>
            </a:r>
          </a:p>
          <a:p>
            <a:r>
              <a:rPr lang="en-US" sz="2800" i="1" dirty="0" err="1" smtClean="0"/>
              <a:t>gatename</a:t>
            </a:r>
            <a:r>
              <a:rPr lang="en-US" sz="2800" i="1" dirty="0" smtClean="0"/>
              <a:t> (output, input, control);</a:t>
            </a:r>
          </a:p>
          <a:p>
            <a:pPr algn="just">
              <a:buFont typeface="Arial" pitchFamily="34" charset="0"/>
              <a:buChar char="•"/>
            </a:pPr>
            <a:r>
              <a:rPr lang="en-US" sz="2800" dirty="0" smtClean="0"/>
              <a:t>The outputs of three-state gates can be connected together to form a common output line. </a:t>
            </a:r>
          </a:p>
          <a:p>
            <a:pPr algn="just">
              <a:buFont typeface="Arial" pitchFamily="34" charset="0"/>
              <a:buChar char="•"/>
            </a:pPr>
            <a:r>
              <a:rPr lang="en-US" sz="2800" dirty="0" smtClean="0"/>
              <a:t>To identify such a connection, </a:t>
            </a:r>
            <a:r>
              <a:rPr lang="en-US" sz="2800" dirty="0" err="1" smtClean="0"/>
              <a:t>Verilog</a:t>
            </a:r>
            <a:r>
              <a:rPr lang="en-US" sz="2800" dirty="0" smtClean="0"/>
              <a:t> HDL uses the keyword </a:t>
            </a:r>
            <a:r>
              <a:rPr lang="en-US" sz="2800" b="1" dirty="0" smtClean="0"/>
              <a:t>tri (for </a:t>
            </a:r>
            <a:r>
              <a:rPr lang="en-US" sz="2800" b="1" dirty="0" err="1" smtClean="0"/>
              <a:t>tristate</a:t>
            </a:r>
            <a:r>
              <a:rPr lang="en-US" sz="2800" b="1" dirty="0" smtClean="0"/>
              <a:t>) to </a:t>
            </a:r>
            <a:r>
              <a:rPr lang="en-US" sz="2800" dirty="0" smtClean="0"/>
              <a:t>indicate that the output has multiple drivers. </a:t>
            </a:r>
          </a:p>
          <a:p>
            <a:pPr algn="just">
              <a:buFont typeface="Arial" pitchFamily="34" charset="0"/>
              <a:buChar char="•"/>
            </a:pPr>
            <a:r>
              <a:rPr lang="en-US" sz="2800" dirty="0" smtClean="0"/>
              <a:t>As an example, consider the two-to-one line multiplexer with three-state gates as shown in following Figure.</a:t>
            </a:r>
            <a:endParaRPr lang="en-US" sz="2800" u="sng"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438400" y="152400"/>
            <a:ext cx="4543425" cy="2076450"/>
          </a:xfrm>
          <a:prstGeom prst="rect">
            <a:avLst/>
          </a:prstGeom>
          <a:noFill/>
          <a:ln w="9525">
            <a:noFill/>
            <a:miter lim="800000"/>
            <a:headEnd/>
            <a:tailEnd/>
          </a:ln>
        </p:spPr>
      </p:pic>
      <p:sp>
        <p:nvSpPr>
          <p:cNvPr id="5" name="Rectangle 4"/>
          <p:cNvSpPr/>
          <p:nvPr/>
        </p:nvSpPr>
        <p:spPr>
          <a:xfrm>
            <a:off x="0" y="2296180"/>
            <a:ext cx="9144000" cy="523220"/>
          </a:xfrm>
          <a:prstGeom prst="rect">
            <a:avLst/>
          </a:prstGeom>
        </p:spPr>
        <p:txBody>
          <a:bodyPr wrap="square">
            <a:spAutoFit/>
          </a:bodyPr>
          <a:lstStyle/>
          <a:p>
            <a:pPr algn="ctr"/>
            <a:r>
              <a:rPr lang="en-US" sz="2800" b="1" dirty="0" smtClean="0"/>
              <a:t>FIGURE: </a:t>
            </a:r>
            <a:r>
              <a:rPr lang="en-US" sz="2800" dirty="0" smtClean="0"/>
              <a:t>Two-to-one-line multiplexer with three-state buffers</a:t>
            </a:r>
            <a:endParaRPr lang="en-US" sz="2800" dirty="0"/>
          </a:p>
        </p:txBody>
      </p:sp>
      <p:sp>
        <p:nvSpPr>
          <p:cNvPr id="6" name="Rectangle 5"/>
          <p:cNvSpPr/>
          <p:nvPr/>
        </p:nvSpPr>
        <p:spPr>
          <a:xfrm>
            <a:off x="0" y="2937570"/>
            <a:ext cx="9144000" cy="3539430"/>
          </a:xfrm>
          <a:prstGeom prst="rect">
            <a:avLst/>
          </a:prstGeom>
        </p:spPr>
        <p:txBody>
          <a:bodyPr wrap="square">
            <a:spAutoFit/>
          </a:bodyPr>
          <a:lstStyle/>
          <a:p>
            <a:r>
              <a:rPr lang="en-US" sz="2800" dirty="0" smtClean="0"/>
              <a:t>// </a:t>
            </a:r>
            <a:r>
              <a:rPr lang="en-US" sz="2800" dirty="0" err="1" smtClean="0"/>
              <a:t>Mux</a:t>
            </a:r>
            <a:r>
              <a:rPr lang="en-US" sz="2800" dirty="0" smtClean="0"/>
              <a:t> with three-state output</a:t>
            </a:r>
          </a:p>
          <a:p>
            <a:r>
              <a:rPr lang="en-US" sz="2800" b="1" dirty="0" smtClean="0"/>
              <a:t>module </a:t>
            </a:r>
            <a:r>
              <a:rPr lang="en-US" sz="2800" b="1" dirty="0" err="1" smtClean="0"/>
              <a:t>mux_tri</a:t>
            </a:r>
            <a:r>
              <a:rPr lang="en-US" sz="2800" b="1" dirty="0" smtClean="0"/>
              <a:t> (</a:t>
            </a:r>
            <a:r>
              <a:rPr lang="en-US" sz="2800" b="1" dirty="0" err="1" smtClean="0"/>
              <a:t>m_out</a:t>
            </a:r>
            <a:r>
              <a:rPr lang="en-US" sz="2800" b="1" dirty="0" smtClean="0"/>
              <a:t>, A, B, select);</a:t>
            </a:r>
          </a:p>
          <a:p>
            <a:r>
              <a:rPr lang="en-US" sz="2800" b="1" dirty="0" smtClean="0"/>
              <a:t>output </a:t>
            </a:r>
            <a:r>
              <a:rPr lang="en-US" sz="2800" b="1" dirty="0" err="1" smtClean="0"/>
              <a:t>m_out</a:t>
            </a:r>
            <a:r>
              <a:rPr lang="en-US" sz="2800" b="1" dirty="0" smtClean="0"/>
              <a:t>;</a:t>
            </a:r>
          </a:p>
          <a:p>
            <a:r>
              <a:rPr lang="en-US" sz="2800" b="1" dirty="0" smtClean="0"/>
              <a:t>input A, B, select;</a:t>
            </a:r>
          </a:p>
          <a:p>
            <a:r>
              <a:rPr lang="en-US" sz="2800" b="1" dirty="0" smtClean="0"/>
              <a:t>tri </a:t>
            </a:r>
            <a:r>
              <a:rPr lang="en-US" sz="2800" b="1" dirty="0" err="1" smtClean="0"/>
              <a:t>m_out</a:t>
            </a:r>
            <a:r>
              <a:rPr lang="en-US" sz="2800" b="1" dirty="0" smtClean="0"/>
              <a:t>;</a:t>
            </a:r>
          </a:p>
          <a:p>
            <a:r>
              <a:rPr lang="en-US" sz="2800" b="1" dirty="0" smtClean="0"/>
              <a:t>bufif1 (</a:t>
            </a:r>
            <a:r>
              <a:rPr lang="en-US" sz="2800" b="1" dirty="0" err="1" smtClean="0"/>
              <a:t>m_out</a:t>
            </a:r>
            <a:r>
              <a:rPr lang="en-US" sz="2800" b="1" dirty="0" smtClean="0"/>
              <a:t>, A, select);</a:t>
            </a:r>
          </a:p>
          <a:p>
            <a:r>
              <a:rPr lang="en-US" sz="2800" b="1" dirty="0" smtClean="0"/>
              <a:t>bufif0 (</a:t>
            </a:r>
            <a:r>
              <a:rPr lang="en-US" sz="2800" b="1" dirty="0" err="1" smtClean="0"/>
              <a:t>m_out</a:t>
            </a:r>
            <a:r>
              <a:rPr lang="en-US" sz="2800" b="1" dirty="0" smtClean="0"/>
              <a:t>, B, select);</a:t>
            </a:r>
          </a:p>
          <a:p>
            <a:r>
              <a:rPr lang="en-US" sz="2800" b="1" dirty="0" err="1" smtClean="0"/>
              <a:t>endmodule</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The 2 three-state buffers have the same output. In order to show that they have a common connection, it is necessary to declare </a:t>
            </a:r>
            <a:r>
              <a:rPr lang="en-US" sz="2800" i="1" dirty="0" err="1" smtClean="0"/>
              <a:t>m_out</a:t>
            </a:r>
            <a:r>
              <a:rPr lang="en-US" sz="2800" i="1" dirty="0" smtClean="0"/>
              <a:t> with the keyword </a:t>
            </a:r>
            <a:r>
              <a:rPr lang="en-US" sz="2800" b="1" i="1" dirty="0" smtClean="0"/>
              <a:t>tri.</a:t>
            </a:r>
          </a:p>
          <a:p>
            <a:r>
              <a:rPr lang="en-US" sz="2800" b="1" u="sng" dirty="0" smtClean="0"/>
              <a:t>Dataflow Modeling</a:t>
            </a:r>
            <a:r>
              <a:rPr lang="en-US" sz="2800" b="1" dirty="0" smtClean="0"/>
              <a:t>:</a:t>
            </a:r>
          </a:p>
          <a:p>
            <a:pPr algn="just">
              <a:buFont typeface="Arial" pitchFamily="34" charset="0"/>
              <a:buChar char="•"/>
            </a:pPr>
            <a:r>
              <a:rPr lang="en-US" sz="2800" dirty="0" smtClean="0"/>
              <a:t>Dataflow modeling of combinational logic uses a number of operators that act on binary operands to produce a binary result. </a:t>
            </a:r>
          </a:p>
          <a:p>
            <a:pPr algn="just">
              <a:buFont typeface="Arial" pitchFamily="34" charset="0"/>
              <a:buChar char="•"/>
            </a:pPr>
            <a:r>
              <a:rPr lang="en-US" sz="2800" dirty="0" smtClean="0"/>
              <a:t>It should be noted that a bitwise operator (e.g. , ) and its corresponding logical operator (e.g., ! ) may produce different results, depending on their operand. </a:t>
            </a:r>
          </a:p>
          <a:p>
            <a:pPr algn="just">
              <a:buFont typeface="Arial" pitchFamily="34" charset="0"/>
              <a:buChar char="•"/>
            </a:pPr>
            <a:r>
              <a:rPr lang="en-US" sz="2800" dirty="0" smtClean="0"/>
              <a:t>If the operands are scalar the results will be identical; if the operands are vectors the result will not necessarily match. </a:t>
            </a:r>
          </a:p>
          <a:p>
            <a:pPr algn="just">
              <a:buFont typeface="Arial" pitchFamily="34" charset="0"/>
              <a:buChar char="•"/>
            </a:pPr>
            <a:r>
              <a:rPr lang="en-US" sz="2800" dirty="0" smtClean="0"/>
              <a:t>For example,   (1010) is (0101), and !(1010) is 0. A binary value is considered to be logically true if it is not 0. In general, use the bitwise operators to describe arithmetic operations and the logical operators to describe logical operations.</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6858000" y="3200400"/>
            <a:ext cx="228600" cy="200025"/>
          </a:xfrm>
          <a:prstGeom prst="rect">
            <a:avLst/>
          </a:prstGeom>
          <a:noFill/>
          <a:ln w="9525">
            <a:noFill/>
            <a:miter lim="800000"/>
            <a:headEnd/>
            <a:tailEnd/>
          </a:ln>
        </p:spPr>
      </p:pic>
      <p:pic>
        <p:nvPicPr>
          <p:cNvPr id="4099" name="Picture 3"/>
          <p:cNvPicPr>
            <a:picLocks noChangeAspect="1" noChangeArrowheads="1"/>
          </p:cNvPicPr>
          <p:nvPr/>
        </p:nvPicPr>
        <p:blipFill>
          <a:blip r:embed="rId2" cstate="print"/>
          <a:srcRect/>
          <a:stretch>
            <a:fillRect/>
          </a:stretch>
        </p:blipFill>
        <p:spPr bwMode="auto">
          <a:xfrm>
            <a:off x="2286000" y="5334000"/>
            <a:ext cx="228600" cy="20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433388" y="1252538"/>
            <a:ext cx="8277225" cy="435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51344"/>
            <a:ext cx="9144000" cy="4832092"/>
          </a:xfrm>
          <a:prstGeom prst="rect">
            <a:avLst/>
          </a:prstGeom>
        </p:spPr>
        <p:txBody>
          <a:bodyPr wrap="square">
            <a:spAutoFit/>
          </a:bodyPr>
          <a:lstStyle/>
          <a:p>
            <a:r>
              <a:rPr lang="en-US" sz="2800" b="1" u="sng" dirty="0" smtClean="0"/>
              <a:t>HDL Example (Dataflow: Two-to-Four Line Decoder):</a:t>
            </a:r>
          </a:p>
          <a:p>
            <a:endParaRPr lang="en-US" sz="2800" b="1" u="sng" dirty="0" smtClean="0"/>
          </a:p>
          <a:p>
            <a:r>
              <a:rPr lang="en-US" sz="2800" dirty="0" smtClean="0"/>
              <a:t>// Dataflow description of two-to-four-line decoder</a:t>
            </a:r>
          </a:p>
          <a:p>
            <a:r>
              <a:rPr lang="en-US" sz="2800" dirty="0" smtClean="0"/>
              <a:t>// See Fig. Note: The figure uses symbol E, but the</a:t>
            </a:r>
          </a:p>
          <a:p>
            <a:r>
              <a:rPr lang="en-US" sz="2800" dirty="0" smtClean="0"/>
              <a:t>// </a:t>
            </a:r>
            <a:r>
              <a:rPr lang="en-US" sz="2800" dirty="0" err="1" smtClean="0"/>
              <a:t>Verilog</a:t>
            </a:r>
            <a:r>
              <a:rPr lang="en-US" sz="2800" dirty="0" smtClean="0"/>
              <a:t> model uses enable to clearly indicate functionality.</a:t>
            </a:r>
          </a:p>
          <a:p>
            <a:r>
              <a:rPr lang="da-DK" sz="2800" b="1" dirty="0" smtClean="0"/>
              <a:t>module decoder_2x4_df (</a:t>
            </a:r>
            <a:r>
              <a:rPr lang="en-US" sz="2800" b="1" dirty="0" smtClean="0"/>
              <a:t>output [0: 3] D, input </a:t>
            </a:r>
            <a:r>
              <a:rPr lang="en-US" sz="2800" dirty="0" smtClean="0"/>
              <a:t>A, B, enable);</a:t>
            </a:r>
          </a:p>
          <a:p>
            <a:r>
              <a:rPr lang="en-US" sz="2800" b="1" dirty="0" smtClean="0"/>
              <a:t>assign 	</a:t>
            </a:r>
            <a:r>
              <a:rPr lang="en-US" sz="2800" dirty="0" smtClean="0"/>
              <a:t>D[0] = !((!A) &amp;&amp; (!B) &amp;&amp; (!enable)),</a:t>
            </a:r>
          </a:p>
          <a:p>
            <a:r>
              <a:rPr lang="en-US" sz="2800" dirty="0" smtClean="0"/>
              <a:t>		D[1] = !((!A) &amp;&amp; B &amp;&amp; (!enable)),</a:t>
            </a:r>
          </a:p>
          <a:p>
            <a:r>
              <a:rPr lang="en-US" sz="2800" dirty="0" smtClean="0"/>
              <a:t>		D[2] = !(A &amp;&amp; (!B) &amp;&amp; (!enable)),</a:t>
            </a:r>
          </a:p>
          <a:p>
            <a:r>
              <a:rPr lang="en-US" sz="2800" dirty="0" smtClean="0"/>
              <a:t>		D[3] = !(A &amp;&amp; B &amp;&amp; (!enable));</a:t>
            </a:r>
          </a:p>
          <a:p>
            <a:r>
              <a:rPr lang="en-US" sz="2800" b="1" dirty="0" err="1" smtClean="0"/>
              <a:t>endmodule</a:t>
            </a:r>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09942" y="457200"/>
            <a:ext cx="8003953" cy="5714999"/>
          </a:xfrm>
          <a:prstGeom prst="rect">
            <a:avLst/>
          </a:prstGeom>
          <a:noFill/>
          <a:ln w="9525">
            <a:noFill/>
            <a:miter lim="800000"/>
            <a:headEnd/>
            <a:tailEnd/>
          </a:ln>
        </p:spPr>
      </p:pic>
      <p:sp>
        <p:nvSpPr>
          <p:cNvPr id="5" name="Rectangle 4"/>
          <p:cNvSpPr/>
          <p:nvPr/>
        </p:nvSpPr>
        <p:spPr>
          <a:xfrm>
            <a:off x="0" y="0"/>
            <a:ext cx="6357574" cy="523220"/>
          </a:xfrm>
          <a:prstGeom prst="rect">
            <a:avLst/>
          </a:prstGeom>
        </p:spPr>
        <p:txBody>
          <a:bodyPr wrap="none">
            <a:spAutoFit/>
          </a:bodyPr>
          <a:lstStyle/>
          <a:p>
            <a:r>
              <a:rPr lang="en-US" sz="2800" b="1" u="sng" dirty="0" smtClean="0"/>
              <a:t>HDL Example  (Dataflow: Four-Bit Adder):</a:t>
            </a:r>
            <a:endParaRPr lang="en-US" sz="2800"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295400" y="28353"/>
            <a:ext cx="5943600" cy="6220047"/>
          </a:xfrm>
          <a:prstGeom prst="rect">
            <a:avLst/>
          </a:prstGeom>
          <a:noFill/>
          <a:ln w="9525">
            <a:noFill/>
            <a:miter lim="800000"/>
            <a:headEnd/>
            <a:tailEnd/>
          </a:ln>
        </p:spPr>
      </p:pic>
      <p:sp>
        <p:nvSpPr>
          <p:cNvPr id="5" name="Rectangle 4"/>
          <p:cNvSpPr/>
          <p:nvPr/>
        </p:nvSpPr>
        <p:spPr>
          <a:xfrm>
            <a:off x="0" y="6211669"/>
            <a:ext cx="9144000" cy="523220"/>
          </a:xfrm>
          <a:prstGeom prst="rect">
            <a:avLst/>
          </a:prstGeom>
        </p:spPr>
        <p:txBody>
          <a:bodyPr wrap="square">
            <a:spAutoFit/>
          </a:bodyPr>
          <a:lstStyle/>
          <a:p>
            <a:pPr algn="ctr"/>
            <a:r>
              <a:rPr lang="en-US" sz="2800" b="1" dirty="0" smtClean="0"/>
              <a:t>FIGURE: </a:t>
            </a:r>
            <a:r>
              <a:rPr lang="en-US" sz="2800" dirty="0" smtClean="0"/>
              <a:t>Three-to-eight-line </a:t>
            </a:r>
            <a:r>
              <a:rPr lang="en-US" sz="2800" dirty="0"/>
              <a:t>decoder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815882"/>
          </a:xfrm>
          <a:prstGeom prst="rect">
            <a:avLst/>
          </a:prstGeom>
        </p:spPr>
        <p:txBody>
          <a:bodyPr wrap="square">
            <a:spAutoFit/>
          </a:bodyPr>
          <a:lstStyle/>
          <a:p>
            <a:r>
              <a:rPr lang="en-US" sz="2800" dirty="0" smtClean="0"/>
              <a:t>Dataflow HDL models describe combinational circuits by their </a:t>
            </a:r>
            <a:r>
              <a:rPr lang="en-US" sz="2800" i="1" dirty="0" smtClean="0"/>
              <a:t>function rather than </a:t>
            </a:r>
            <a:r>
              <a:rPr lang="en-US" sz="2800" dirty="0" smtClean="0"/>
              <a:t>by their gate structure.</a:t>
            </a:r>
          </a:p>
          <a:p>
            <a:endParaRPr lang="en-US" sz="2800" dirty="0" smtClean="0"/>
          </a:p>
          <a:p>
            <a:r>
              <a:rPr lang="en-US" sz="2800" b="1" dirty="0" smtClean="0"/>
              <a:t>HDL Example (Dataflow: Four-Bit Comparator)</a:t>
            </a:r>
            <a:endParaRPr lang="en-US" sz="2800" dirty="0"/>
          </a:p>
        </p:txBody>
      </p:sp>
      <p:pic>
        <p:nvPicPr>
          <p:cNvPr id="6146" name="Picture 2"/>
          <p:cNvPicPr>
            <a:picLocks noChangeAspect="1" noChangeArrowheads="1"/>
          </p:cNvPicPr>
          <p:nvPr/>
        </p:nvPicPr>
        <p:blipFill>
          <a:blip r:embed="rId2" cstate="print"/>
          <a:srcRect/>
          <a:stretch>
            <a:fillRect/>
          </a:stretch>
        </p:blipFill>
        <p:spPr bwMode="auto">
          <a:xfrm>
            <a:off x="304800" y="2219325"/>
            <a:ext cx="8565781" cy="357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pPr>
              <a:buFont typeface="Arial" pitchFamily="34" charset="0"/>
              <a:buChar char="•"/>
            </a:pPr>
            <a:r>
              <a:rPr lang="en-US" sz="2800" dirty="0" smtClean="0"/>
              <a:t>The next example uses the conditional operator ( ? : ). This operator takes three operands:</a:t>
            </a:r>
          </a:p>
          <a:p>
            <a:r>
              <a:rPr lang="en-US" sz="2800" b="1" i="1" dirty="0" smtClean="0"/>
              <a:t>condition ? true-expression : false-expression;</a:t>
            </a:r>
          </a:p>
          <a:p>
            <a:pPr algn="just">
              <a:buFont typeface="Arial" pitchFamily="34" charset="0"/>
              <a:buChar char="•"/>
            </a:pPr>
            <a:r>
              <a:rPr lang="en-US" sz="2800" dirty="0" smtClean="0"/>
              <a:t>The condition is evaluated. </a:t>
            </a:r>
          </a:p>
          <a:p>
            <a:pPr algn="just">
              <a:buFont typeface="Arial" pitchFamily="34" charset="0"/>
              <a:buChar char="•"/>
            </a:pPr>
            <a:r>
              <a:rPr lang="en-US" sz="2800" dirty="0" smtClean="0"/>
              <a:t>If the result is logic 1, the true expression is evaluated and used to assign a value to the left-hand side of an assignment statement. </a:t>
            </a:r>
          </a:p>
          <a:p>
            <a:pPr algn="just">
              <a:buFont typeface="Arial" pitchFamily="34" charset="0"/>
              <a:buChar char="•"/>
            </a:pPr>
            <a:r>
              <a:rPr lang="en-US" sz="2800" dirty="0" smtClean="0"/>
              <a:t>If the result is logic 0, the false expression is evaluated. </a:t>
            </a:r>
          </a:p>
          <a:p>
            <a:pPr algn="just">
              <a:buFont typeface="Arial" pitchFamily="34" charset="0"/>
              <a:buChar char="•"/>
            </a:pPr>
            <a:r>
              <a:rPr lang="en-US" sz="2800" dirty="0" smtClean="0"/>
              <a:t>The two conditions together are equivalent to an if–else condition. </a:t>
            </a:r>
          </a:p>
          <a:p>
            <a:pPr algn="just">
              <a:buFont typeface="Arial" pitchFamily="34" charset="0"/>
              <a:buChar char="•"/>
            </a:pPr>
            <a:r>
              <a:rPr lang="en-US" sz="2800" dirty="0" smtClean="0"/>
              <a:t>HDL Example describes a two-to-one-line multiplexer using the conditional operator. The continuous assignment</a:t>
            </a:r>
          </a:p>
          <a:p>
            <a:r>
              <a:rPr lang="en-US" sz="2800" b="1" dirty="0" smtClean="0"/>
              <a:t>assign OUT = select ? A : B;</a:t>
            </a:r>
          </a:p>
          <a:p>
            <a:r>
              <a:rPr lang="en-US" sz="2800" dirty="0" smtClean="0"/>
              <a:t>specifies the condition that </a:t>
            </a:r>
            <a:r>
              <a:rPr lang="en-US" sz="2800" i="1" dirty="0" smtClean="0"/>
              <a:t>OUT = A if select = 1, else OUT = B if select = 0.</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609601" y="1006947"/>
            <a:ext cx="7543799" cy="3260253"/>
          </a:xfrm>
          <a:prstGeom prst="rect">
            <a:avLst/>
          </a:prstGeom>
          <a:noFill/>
          <a:ln w="9525">
            <a:noFill/>
            <a:miter lim="800000"/>
            <a:headEnd/>
            <a:tailEnd/>
          </a:ln>
        </p:spPr>
      </p:pic>
      <p:sp>
        <p:nvSpPr>
          <p:cNvPr id="5" name="Rectangle 4"/>
          <p:cNvSpPr/>
          <p:nvPr/>
        </p:nvSpPr>
        <p:spPr>
          <a:xfrm>
            <a:off x="0" y="0"/>
            <a:ext cx="9144000" cy="954107"/>
          </a:xfrm>
          <a:prstGeom prst="rect">
            <a:avLst/>
          </a:prstGeom>
        </p:spPr>
        <p:txBody>
          <a:bodyPr wrap="square">
            <a:spAutoFit/>
          </a:bodyPr>
          <a:lstStyle/>
          <a:p>
            <a:r>
              <a:rPr lang="en-US" sz="2800" b="1" u="sng" dirty="0" smtClean="0"/>
              <a:t>HDL Example (Dataflow: Two-to-One Multiplexer):</a:t>
            </a:r>
          </a:p>
          <a:p>
            <a:r>
              <a:rPr lang="en-US" sz="2800" b="1" u="sng" dirty="0" smtClean="0"/>
              <a:t>(Remember this module for writing test bench)</a:t>
            </a:r>
            <a:endParaRPr lang="en-US" sz="2800" u="sng" dirty="0"/>
          </a:p>
        </p:txBody>
      </p:sp>
      <p:sp>
        <p:nvSpPr>
          <p:cNvPr id="6" name="Rectangle 5"/>
          <p:cNvSpPr/>
          <p:nvPr/>
        </p:nvSpPr>
        <p:spPr>
          <a:xfrm>
            <a:off x="0" y="4495800"/>
            <a:ext cx="9144000" cy="2246769"/>
          </a:xfrm>
          <a:prstGeom prst="rect">
            <a:avLst/>
          </a:prstGeom>
        </p:spPr>
        <p:txBody>
          <a:bodyPr wrap="square">
            <a:spAutoFit/>
          </a:bodyPr>
          <a:lstStyle/>
          <a:p>
            <a:r>
              <a:rPr lang="en-US" sz="2800" b="1" u="sng" dirty="0" smtClean="0"/>
              <a:t>Behavioral Modeling:</a:t>
            </a:r>
          </a:p>
          <a:p>
            <a:pPr algn="just">
              <a:buFont typeface="Arial" pitchFamily="34" charset="0"/>
              <a:buChar char="•"/>
            </a:pPr>
            <a:r>
              <a:rPr lang="en-US" sz="2800" dirty="0" smtClean="0"/>
              <a:t>Behavioral modeling represents digital circuits at a functional and algorithmic level. </a:t>
            </a:r>
            <a:r>
              <a:rPr lang="en-US" sz="2800" b="1" dirty="0" smtClean="0"/>
              <a:t>It is used mostly to describe sequential circuits,</a:t>
            </a:r>
            <a:r>
              <a:rPr lang="en-US" sz="2800" dirty="0" smtClean="0"/>
              <a:t> but can also be used to describe combinational circuits.</a:t>
            </a:r>
            <a:endParaRPr lang="en-US" sz="2800" u="sng"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71084"/>
          </a:xfrm>
          <a:prstGeom prst="rect">
            <a:avLst/>
          </a:prstGeom>
        </p:spPr>
        <p:txBody>
          <a:bodyPr wrap="square">
            <a:spAutoFit/>
          </a:bodyPr>
          <a:lstStyle/>
          <a:p>
            <a:pPr algn="just">
              <a:buFont typeface="Arial" pitchFamily="34" charset="0"/>
              <a:buChar char="•"/>
            </a:pPr>
            <a:r>
              <a:rPr lang="en-US" sz="2800" dirty="0" smtClean="0"/>
              <a:t>Behavioral descriptions use the keyword </a:t>
            </a:r>
            <a:r>
              <a:rPr lang="en-US" sz="2800" b="1" dirty="0" smtClean="0"/>
              <a:t>always , followed by an optional event control </a:t>
            </a:r>
            <a:r>
              <a:rPr lang="en-US" sz="2800" dirty="0" smtClean="0"/>
              <a:t>expression and a list of procedural assignment statements. The event control expression specifies when the statements will execute. </a:t>
            </a:r>
          </a:p>
          <a:p>
            <a:pPr algn="just">
              <a:buFont typeface="Arial" pitchFamily="34" charset="0"/>
              <a:buChar char="•"/>
            </a:pPr>
            <a:r>
              <a:rPr lang="en-US" sz="2800" dirty="0" smtClean="0"/>
              <a:t>The target output of a procedural assignment statement must be of the </a:t>
            </a:r>
            <a:r>
              <a:rPr lang="en-US" sz="2800" b="1" dirty="0" err="1" smtClean="0"/>
              <a:t>reg</a:t>
            </a:r>
            <a:r>
              <a:rPr lang="en-US" sz="2800" b="1" dirty="0" smtClean="0"/>
              <a:t> data type. Contrary to the wire data type, </a:t>
            </a:r>
            <a:r>
              <a:rPr lang="en-US" sz="2800" dirty="0" smtClean="0"/>
              <a:t>whereby the target output of an assignment may be continuously updated, a </a:t>
            </a:r>
            <a:r>
              <a:rPr lang="en-US" sz="2800" b="1" dirty="0" err="1" smtClean="0"/>
              <a:t>reg</a:t>
            </a:r>
            <a:r>
              <a:rPr lang="en-US" sz="2800" b="1" dirty="0" smtClean="0"/>
              <a:t> data </a:t>
            </a:r>
            <a:r>
              <a:rPr lang="en-US" sz="2800" dirty="0" smtClean="0"/>
              <a:t>type retains its value until a new value is assigned. </a:t>
            </a:r>
          </a:p>
          <a:p>
            <a:pPr algn="just">
              <a:buFont typeface="Arial" pitchFamily="34" charset="0"/>
              <a:buChar char="•"/>
            </a:pPr>
            <a:r>
              <a:rPr lang="en-US" sz="2600" dirty="0" smtClean="0"/>
              <a:t>Following HDL Example shows the behavioral description of a two-to-one-line multiplexer. Since variable </a:t>
            </a:r>
            <a:r>
              <a:rPr lang="en-US" sz="2600" i="1" dirty="0" err="1" smtClean="0"/>
              <a:t>m_out</a:t>
            </a:r>
            <a:r>
              <a:rPr lang="en-US" sz="2600" i="1" dirty="0" smtClean="0"/>
              <a:t> is a target output, it must </a:t>
            </a:r>
            <a:r>
              <a:rPr lang="en-US" sz="2600" dirty="0" smtClean="0"/>
              <a:t>be declared as </a:t>
            </a:r>
            <a:r>
              <a:rPr lang="en-US" sz="2600" b="1" dirty="0" err="1" smtClean="0"/>
              <a:t>reg</a:t>
            </a:r>
            <a:r>
              <a:rPr lang="en-US" sz="2600" b="1" dirty="0" smtClean="0"/>
              <a:t> data (in addition to the output declaration). The procedural assignment </a:t>
            </a:r>
            <a:r>
              <a:rPr lang="en-US" sz="2600" dirty="0" smtClean="0"/>
              <a:t>statements inside the </a:t>
            </a:r>
            <a:r>
              <a:rPr lang="en-US" sz="2600" b="1" dirty="0" smtClean="0"/>
              <a:t>always block are executed every time there is a change in </a:t>
            </a:r>
            <a:r>
              <a:rPr lang="en-US" sz="2600" dirty="0" smtClean="0"/>
              <a:t>any of the variables listed after the @ symbol. (Note that there is no semicolon (;) at the end of the </a:t>
            </a:r>
            <a:r>
              <a:rPr lang="en-US" sz="2600" b="1" dirty="0" smtClean="0"/>
              <a:t>always statement.)</a:t>
            </a:r>
            <a:endParaRPr lang="en-US" sz="2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480842" y="609600"/>
            <a:ext cx="8282158" cy="3856489"/>
          </a:xfrm>
          <a:prstGeom prst="rect">
            <a:avLst/>
          </a:prstGeom>
          <a:noFill/>
          <a:ln w="9525">
            <a:noFill/>
            <a:miter lim="800000"/>
            <a:headEnd/>
            <a:tailEnd/>
          </a:ln>
        </p:spPr>
      </p:pic>
      <p:sp>
        <p:nvSpPr>
          <p:cNvPr id="5" name="Rectangle 4"/>
          <p:cNvSpPr/>
          <p:nvPr/>
        </p:nvSpPr>
        <p:spPr>
          <a:xfrm>
            <a:off x="0" y="0"/>
            <a:ext cx="9144000" cy="523220"/>
          </a:xfrm>
          <a:prstGeom prst="rect">
            <a:avLst/>
          </a:prstGeom>
        </p:spPr>
        <p:txBody>
          <a:bodyPr wrap="square">
            <a:spAutoFit/>
          </a:bodyPr>
          <a:lstStyle/>
          <a:p>
            <a:r>
              <a:rPr lang="en-US" sz="2800" b="1" u="sng" dirty="0" smtClean="0"/>
              <a:t>HDL Example (Behavioral: Two-to-One Line Multiplexer):</a:t>
            </a:r>
            <a:endParaRPr lang="en-US" sz="2800" u="sng" dirty="0"/>
          </a:p>
        </p:txBody>
      </p:sp>
      <p:sp>
        <p:nvSpPr>
          <p:cNvPr id="6" name="Rectangle 5"/>
          <p:cNvSpPr/>
          <p:nvPr/>
        </p:nvSpPr>
        <p:spPr>
          <a:xfrm>
            <a:off x="0" y="4549676"/>
            <a:ext cx="9144000" cy="2246769"/>
          </a:xfrm>
          <a:prstGeom prst="rect">
            <a:avLst/>
          </a:prstGeom>
        </p:spPr>
        <p:txBody>
          <a:bodyPr wrap="square">
            <a:spAutoFit/>
          </a:bodyPr>
          <a:lstStyle/>
          <a:p>
            <a:pPr algn="just">
              <a:buFont typeface="Arial" pitchFamily="34" charset="0"/>
              <a:buChar char="•"/>
            </a:pPr>
            <a:r>
              <a:rPr lang="en-US" sz="2800" dirty="0" smtClean="0"/>
              <a:t>The conditional statement </a:t>
            </a:r>
            <a:r>
              <a:rPr lang="en-US" sz="2800" b="1" dirty="0" smtClean="0"/>
              <a:t>if–else provides a decision based upon the value of the </a:t>
            </a:r>
            <a:r>
              <a:rPr lang="en-US" sz="2800" b="1" i="1" dirty="0" smtClean="0"/>
              <a:t>select input. The </a:t>
            </a:r>
            <a:r>
              <a:rPr lang="en-US" sz="2800" b="1" dirty="0" smtClean="0"/>
              <a:t>if statement can be written without the equality symbol:</a:t>
            </a:r>
          </a:p>
          <a:p>
            <a:r>
              <a:rPr lang="en-US" sz="2800" b="1" dirty="0" smtClean="0"/>
              <a:t>if (select) OUT = A;</a:t>
            </a:r>
          </a:p>
          <a:p>
            <a:pPr>
              <a:buFont typeface="Arial" pitchFamily="34" charset="0"/>
              <a:buChar char="•"/>
            </a:pPr>
            <a:r>
              <a:rPr lang="en-US" sz="2800" dirty="0" smtClean="0"/>
              <a:t>The statement implies that </a:t>
            </a:r>
            <a:r>
              <a:rPr lang="en-US" sz="2800" i="1" dirty="0" smtClean="0"/>
              <a:t>select is checked for logic 1.</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311051" y="685800"/>
            <a:ext cx="8643640" cy="5410200"/>
          </a:xfrm>
          <a:prstGeom prst="rect">
            <a:avLst/>
          </a:prstGeom>
          <a:noFill/>
          <a:ln w="9525">
            <a:noFill/>
            <a:miter lim="800000"/>
            <a:headEnd/>
            <a:tailEnd/>
          </a:ln>
        </p:spPr>
      </p:pic>
      <p:sp>
        <p:nvSpPr>
          <p:cNvPr id="5" name="Rectangle 4"/>
          <p:cNvSpPr/>
          <p:nvPr/>
        </p:nvSpPr>
        <p:spPr>
          <a:xfrm>
            <a:off x="0" y="0"/>
            <a:ext cx="9144000" cy="523220"/>
          </a:xfrm>
          <a:prstGeom prst="rect">
            <a:avLst/>
          </a:prstGeom>
        </p:spPr>
        <p:txBody>
          <a:bodyPr wrap="square">
            <a:spAutoFit/>
          </a:bodyPr>
          <a:lstStyle/>
          <a:p>
            <a:r>
              <a:rPr lang="en-US" sz="2800" b="1" u="sng" dirty="0" smtClean="0"/>
              <a:t>HDL Example (Behavioral: Four-to-One Line Multiplexer)</a:t>
            </a:r>
            <a:endParaRPr lang="en-US" sz="2800" u="sng"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62979"/>
          </a:xfrm>
          <a:prstGeom prst="rect">
            <a:avLst/>
          </a:prstGeom>
        </p:spPr>
        <p:txBody>
          <a:bodyPr wrap="square">
            <a:spAutoFit/>
          </a:bodyPr>
          <a:lstStyle/>
          <a:p>
            <a:pPr algn="just">
              <a:buFont typeface="Arial" pitchFamily="34" charset="0"/>
              <a:buChar char="•"/>
            </a:pPr>
            <a:r>
              <a:rPr lang="en-US" sz="2800" dirty="0" smtClean="0"/>
              <a:t>Binary numbers in </a:t>
            </a:r>
            <a:r>
              <a:rPr lang="en-US" sz="2800" dirty="0" err="1" smtClean="0"/>
              <a:t>Verilog</a:t>
            </a:r>
            <a:r>
              <a:rPr lang="en-US" sz="2800" dirty="0" smtClean="0"/>
              <a:t> are specified and interpreted with the letter </a:t>
            </a:r>
            <a:r>
              <a:rPr lang="en-US" sz="2800" b="1" dirty="0" smtClean="0"/>
              <a:t>b preceded </a:t>
            </a:r>
            <a:r>
              <a:rPr lang="en-US" sz="2800" dirty="0" smtClean="0"/>
              <a:t>by a prime. The size of the number is written first and then its value. </a:t>
            </a:r>
          </a:p>
          <a:p>
            <a:pPr algn="just">
              <a:buFont typeface="Arial" pitchFamily="34" charset="0"/>
              <a:buChar char="•"/>
            </a:pPr>
            <a:r>
              <a:rPr lang="en-US" sz="2800" dirty="0" smtClean="0"/>
              <a:t>Numbers are stored as a bit pattern in memory, but they can be referenced in decimal, octal, or hexadecimal formats with the letters </a:t>
            </a:r>
            <a:r>
              <a:rPr lang="en-US" sz="2800" b="1" i="1" dirty="0" smtClean="0"/>
              <a:t>d` o`, and h`, respectively. For example, 4`HA = 4`d10 = 4`b1010 and have the </a:t>
            </a:r>
            <a:r>
              <a:rPr lang="en-US" sz="2800" dirty="0" smtClean="0"/>
              <a:t>same internal representation in a simulator. </a:t>
            </a:r>
          </a:p>
          <a:p>
            <a:pPr algn="just">
              <a:buFont typeface="Arial" pitchFamily="34" charset="0"/>
              <a:buChar char="•"/>
            </a:pPr>
            <a:r>
              <a:rPr lang="en-US" sz="2800" dirty="0" smtClean="0"/>
              <a:t>If the base of the number is not specified, its interpretation </a:t>
            </a:r>
            <a:r>
              <a:rPr lang="en-US" sz="2800" b="1" dirty="0" smtClean="0"/>
              <a:t>defaults to decimal</a:t>
            </a:r>
            <a:r>
              <a:rPr lang="en-US" sz="2800" dirty="0" smtClean="0"/>
              <a:t>. </a:t>
            </a:r>
          </a:p>
          <a:p>
            <a:pPr algn="just">
              <a:buFont typeface="Arial" pitchFamily="34" charset="0"/>
              <a:buChar char="•"/>
            </a:pPr>
            <a:r>
              <a:rPr lang="en-US" sz="2800" dirty="0" smtClean="0"/>
              <a:t>If the size of the number is not specified, the system assumes that the size of the number is at least 32 bits.</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108543"/>
          </a:xfrm>
          <a:prstGeom prst="rect">
            <a:avLst/>
          </a:prstGeom>
        </p:spPr>
        <p:txBody>
          <a:bodyPr wrap="square">
            <a:spAutoFit/>
          </a:bodyPr>
          <a:lstStyle/>
          <a:p>
            <a:r>
              <a:rPr lang="en-US" sz="2800" b="1" u="sng" dirty="0" smtClean="0"/>
              <a:t>Writing a Simple Test Bench:</a:t>
            </a:r>
          </a:p>
          <a:p>
            <a:pPr algn="just">
              <a:buFont typeface="Arial" pitchFamily="34" charset="0"/>
              <a:buChar char="•"/>
            </a:pPr>
            <a:r>
              <a:rPr lang="en-US" sz="2800" dirty="0" smtClean="0"/>
              <a:t>In a test bench, the </a:t>
            </a:r>
            <a:r>
              <a:rPr lang="en-US" sz="2800" b="1" dirty="0" smtClean="0"/>
              <a:t>initial statement executes only once, starting from </a:t>
            </a:r>
            <a:r>
              <a:rPr lang="en-US" sz="2800" dirty="0" smtClean="0"/>
              <a:t>simulation time 0, and may continue with any operations that are delayed by a given number of time units, as specified by the symbol #. For example, consider the </a:t>
            </a:r>
            <a:r>
              <a:rPr lang="en-US" sz="2800" b="1" dirty="0" smtClean="0"/>
              <a:t>initial</a:t>
            </a:r>
          </a:p>
          <a:p>
            <a:pPr algn="just"/>
            <a:r>
              <a:rPr lang="en-US" sz="2800" dirty="0" smtClean="0"/>
              <a:t>block: (Following LHS statements).</a:t>
            </a:r>
          </a:p>
          <a:p>
            <a:endParaRPr lang="en-US" sz="2800" u="sng" dirty="0"/>
          </a:p>
        </p:txBody>
      </p:sp>
      <p:pic>
        <p:nvPicPr>
          <p:cNvPr id="1026" name="Picture 2"/>
          <p:cNvPicPr>
            <a:picLocks noChangeAspect="1" noChangeArrowheads="1"/>
          </p:cNvPicPr>
          <p:nvPr/>
        </p:nvPicPr>
        <p:blipFill>
          <a:blip r:embed="rId2" cstate="print"/>
          <a:srcRect/>
          <a:stretch>
            <a:fillRect/>
          </a:stretch>
        </p:blipFill>
        <p:spPr bwMode="auto">
          <a:xfrm>
            <a:off x="1447800" y="2819400"/>
            <a:ext cx="2743200" cy="1983036"/>
          </a:xfrm>
          <a:prstGeom prst="rect">
            <a:avLst/>
          </a:prstGeom>
          <a:noFill/>
          <a:ln w="9525">
            <a:noFill/>
            <a:miter lim="800000"/>
            <a:headEnd/>
            <a:tailEnd/>
          </a:ln>
        </p:spPr>
      </p:pic>
      <p:sp>
        <p:nvSpPr>
          <p:cNvPr id="5" name="Rectangle 4"/>
          <p:cNvSpPr/>
          <p:nvPr/>
        </p:nvSpPr>
        <p:spPr>
          <a:xfrm>
            <a:off x="0" y="4913293"/>
            <a:ext cx="9144000" cy="954107"/>
          </a:xfrm>
          <a:prstGeom prst="rect">
            <a:avLst/>
          </a:prstGeom>
        </p:spPr>
        <p:txBody>
          <a:bodyPr wrap="square">
            <a:spAutoFit/>
          </a:bodyPr>
          <a:lstStyle/>
          <a:p>
            <a:pPr algn="just">
              <a:buFont typeface="Arial" pitchFamily="34" charset="0"/>
              <a:buChar char="•"/>
            </a:pPr>
            <a:r>
              <a:rPr lang="en-US" sz="2800" dirty="0" smtClean="0"/>
              <a:t>Inputs specified by a three-bit truth table can be generated with the </a:t>
            </a:r>
            <a:r>
              <a:rPr lang="en-US" sz="2800" b="1" dirty="0" smtClean="0"/>
              <a:t>initial block: </a:t>
            </a:r>
            <a:r>
              <a:rPr lang="en-US" sz="2800" dirty="0" smtClean="0"/>
              <a:t>(RHS statements).</a:t>
            </a:r>
            <a:endParaRPr lang="en-US" sz="2800" dirty="0"/>
          </a:p>
        </p:txBody>
      </p:sp>
      <p:pic>
        <p:nvPicPr>
          <p:cNvPr id="1027" name="Picture 3"/>
          <p:cNvPicPr>
            <a:picLocks noChangeAspect="1" noChangeArrowheads="1"/>
          </p:cNvPicPr>
          <p:nvPr/>
        </p:nvPicPr>
        <p:blipFill>
          <a:blip r:embed="rId3" cstate="print"/>
          <a:srcRect/>
          <a:stretch>
            <a:fillRect/>
          </a:stretch>
        </p:blipFill>
        <p:spPr bwMode="auto">
          <a:xfrm>
            <a:off x="5943600" y="2895600"/>
            <a:ext cx="2867025" cy="186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85800" y="190500"/>
            <a:ext cx="7828107" cy="4229100"/>
          </a:xfrm>
          <a:prstGeom prst="rect">
            <a:avLst/>
          </a:prstGeom>
          <a:noFill/>
          <a:ln w="9525">
            <a:noFill/>
            <a:miter lim="800000"/>
            <a:headEnd/>
            <a:tailEnd/>
          </a:ln>
        </p:spPr>
      </p:pic>
      <p:sp>
        <p:nvSpPr>
          <p:cNvPr id="5" name="Rectangle 4"/>
          <p:cNvSpPr/>
          <p:nvPr/>
        </p:nvSpPr>
        <p:spPr>
          <a:xfrm>
            <a:off x="0" y="4572000"/>
            <a:ext cx="9144000" cy="523220"/>
          </a:xfrm>
          <a:prstGeom prst="rect">
            <a:avLst/>
          </a:prstGeom>
        </p:spPr>
        <p:txBody>
          <a:bodyPr wrap="square">
            <a:spAutoFit/>
          </a:bodyPr>
          <a:lstStyle/>
          <a:p>
            <a:pPr algn="ctr"/>
            <a:r>
              <a:rPr lang="en-US" sz="2800" b="1" dirty="0" smtClean="0"/>
              <a:t>FIGURE: </a:t>
            </a:r>
            <a:r>
              <a:rPr lang="en-US" sz="2800" dirty="0" smtClean="0"/>
              <a:t>Interaction between stimulus and design modules</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555641"/>
          </a:xfrm>
          <a:prstGeom prst="rect">
            <a:avLst/>
          </a:prstGeom>
        </p:spPr>
        <p:txBody>
          <a:bodyPr wrap="square">
            <a:spAutoFit/>
          </a:bodyPr>
          <a:lstStyle/>
          <a:p>
            <a:pPr algn="just">
              <a:buFont typeface="Arial" pitchFamily="34" charset="0"/>
              <a:buChar char="•"/>
            </a:pPr>
            <a:r>
              <a:rPr lang="en-US" sz="2800" dirty="0" smtClean="0"/>
              <a:t>The response to the stimulus generated by the </a:t>
            </a:r>
            <a:r>
              <a:rPr lang="en-US" sz="2800" b="1" dirty="0" smtClean="0"/>
              <a:t>initial and always blocks will </a:t>
            </a:r>
            <a:r>
              <a:rPr lang="en-US" sz="2800" dirty="0" smtClean="0"/>
              <a:t>appear in text format as standard output and as waveforms (timing diagrams) in simulators having graphical output capability. </a:t>
            </a:r>
          </a:p>
          <a:p>
            <a:pPr algn="just">
              <a:buFont typeface="Arial" pitchFamily="34" charset="0"/>
              <a:buChar char="•"/>
            </a:pPr>
            <a:r>
              <a:rPr lang="en-US" sz="2800" dirty="0" smtClean="0"/>
              <a:t>Numerical outputs are displayed by using </a:t>
            </a:r>
            <a:r>
              <a:rPr lang="en-US" sz="2800" dirty="0" err="1" smtClean="0"/>
              <a:t>Verilog</a:t>
            </a:r>
            <a:r>
              <a:rPr lang="en-US" sz="2800" dirty="0" smtClean="0"/>
              <a:t> </a:t>
            </a:r>
            <a:r>
              <a:rPr lang="en-US" sz="2800" i="1" dirty="0" smtClean="0"/>
              <a:t>system tasks . These are built-in system functions that are recognized </a:t>
            </a:r>
            <a:r>
              <a:rPr lang="en-US" sz="2800" dirty="0" smtClean="0"/>
              <a:t>by keywords that begin with the symbol </a:t>
            </a:r>
            <a:r>
              <a:rPr lang="en-US" sz="2800" b="1" dirty="0" smtClean="0"/>
              <a:t>$. </a:t>
            </a:r>
          </a:p>
          <a:p>
            <a:pPr algn="just">
              <a:buFont typeface="Arial" pitchFamily="34" charset="0"/>
              <a:buChar char="•"/>
            </a:pPr>
            <a:r>
              <a:rPr lang="en-US" sz="2800" b="1" dirty="0" smtClean="0"/>
              <a:t>Some of the system tasks that are useful </a:t>
            </a:r>
            <a:r>
              <a:rPr lang="en-US" sz="2800" dirty="0" smtClean="0"/>
              <a:t>for display are: </a:t>
            </a:r>
          </a:p>
          <a:p>
            <a:pPr algn="just"/>
            <a:r>
              <a:rPr lang="en-US" sz="2800" b="1" dirty="0" smtClean="0"/>
              <a:t>$display —</a:t>
            </a:r>
            <a:r>
              <a:rPr lang="en-US" sz="2800" dirty="0" smtClean="0"/>
              <a:t>display a one-time value of variables or strings with an end-of-line return</a:t>
            </a:r>
            <a:r>
              <a:rPr lang="en-US" sz="2800" b="1" dirty="0" smtClean="0"/>
              <a:t>,</a:t>
            </a:r>
          </a:p>
          <a:p>
            <a:r>
              <a:rPr lang="en-US" sz="2800" b="1" dirty="0" smtClean="0"/>
              <a:t>$write —</a:t>
            </a:r>
            <a:r>
              <a:rPr lang="en-US" sz="2800" dirty="0" smtClean="0"/>
              <a:t>same as $display , but without going to next line,</a:t>
            </a:r>
          </a:p>
          <a:p>
            <a:pPr algn="just"/>
            <a:r>
              <a:rPr lang="en-US" sz="2800" b="1" dirty="0" smtClean="0"/>
              <a:t>$monitor —</a:t>
            </a:r>
            <a:r>
              <a:rPr lang="en-US" sz="2800" dirty="0" smtClean="0"/>
              <a:t>display variables whenever a value changes during a simulation run,</a:t>
            </a:r>
          </a:p>
          <a:p>
            <a:r>
              <a:rPr lang="en-US" sz="2800" b="1" dirty="0" smtClean="0"/>
              <a:t>$time —</a:t>
            </a:r>
            <a:r>
              <a:rPr lang="en-US" sz="2800" dirty="0" smtClean="0"/>
              <a:t>display the simulation time,</a:t>
            </a:r>
          </a:p>
          <a:p>
            <a:r>
              <a:rPr lang="en-US" sz="2800" b="1" dirty="0" smtClean="0"/>
              <a:t>$finish —</a:t>
            </a:r>
            <a:r>
              <a:rPr lang="en-US" sz="2800" dirty="0" smtClean="0"/>
              <a:t>terminate the simulation.</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401205"/>
          </a:xfrm>
          <a:prstGeom prst="rect">
            <a:avLst/>
          </a:prstGeom>
        </p:spPr>
        <p:txBody>
          <a:bodyPr wrap="square">
            <a:spAutoFit/>
          </a:bodyPr>
          <a:lstStyle/>
          <a:p>
            <a:pPr algn="just">
              <a:buFont typeface="Arial" pitchFamily="34" charset="0"/>
              <a:buChar char="•"/>
            </a:pPr>
            <a:r>
              <a:rPr lang="en-US" sz="2800" dirty="0"/>
              <a:t>Some decoders are constructed with NAND gates. Since a NAND gate produces </a:t>
            </a:r>
            <a:r>
              <a:rPr lang="en-US" sz="2800" dirty="0" smtClean="0"/>
              <a:t>the AND </a:t>
            </a:r>
            <a:r>
              <a:rPr lang="en-US" sz="2800" dirty="0"/>
              <a:t>operation with an inverted output, it becomes more economical to generate </a:t>
            </a:r>
            <a:r>
              <a:rPr lang="en-US" sz="2800" dirty="0" smtClean="0"/>
              <a:t>the decoder </a:t>
            </a:r>
            <a:r>
              <a:rPr lang="en-US" sz="2800" dirty="0" err="1"/>
              <a:t>minterms</a:t>
            </a:r>
            <a:r>
              <a:rPr lang="en-US" sz="2800" dirty="0"/>
              <a:t> in their complemented form. </a:t>
            </a:r>
            <a:endParaRPr lang="en-US" sz="2800" dirty="0" smtClean="0"/>
          </a:p>
          <a:p>
            <a:pPr algn="just">
              <a:buFont typeface="Arial" pitchFamily="34" charset="0"/>
              <a:buChar char="•"/>
            </a:pPr>
            <a:r>
              <a:rPr lang="en-US" sz="2800" dirty="0" smtClean="0"/>
              <a:t>Furthermore</a:t>
            </a:r>
            <a:r>
              <a:rPr lang="en-US" sz="2800" dirty="0"/>
              <a:t>, decoders include one </a:t>
            </a:r>
            <a:r>
              <a:rPr lang="en-US" sz="2800" dirty="0" smtClean="0"/>
              <a:t>or more </a:t>
            </a:r>
            <a:r>
              <a:rPr lang="en-US" sz="2800" i="1" dirty="0"/>
              <a:t>enable inputs to control the circuit operation</a:t>
            </a:r>
            <a:r>
              <a:rPr lang="en-US" sz="2800" i="1" dirty="0" smtClean="0"/>
              <a:t>.</a:t>
            </a:r>
          </a:p>
          <a:p>
            <a:pPr algn="just"/>
            <a:r>
              <a:rPr lang="en-US" sz="2800" b="1" u="sng" dirty="0"/>
              <a:t>T</a:t>
            </a:r>
            <a:r>
              <a:rPr lang="en-US" sz="2800" b="1" u="sng" dirty="0" smtClean="0"/>
              <a:t>wo-to-four-line </a:t>
            </a:r>
            <a:r>
              <a:rPr lang="en-US" sz="2800" b="1" u="sng" dirty="0"/>
              <a:t>decoder with </a:t>
            </a:r>
            <a:r>
              <a:rPr lang="en-US" sz="2800" b="1" u="sng" dirty="0" smtClean="0"/>
              <a:t>an enable </a:t>
            </a:r>
            <a:r>
              <a:rPr lang="en-US" sz="2800" b="1" u="sng" dirty="0"/>
              <a:t>input constructed with NAND </a:t>
            </a:r>
            <a:r>
              <a:rPr lang="en-US" sz="2800" b="1" u="sng" dirty="0" smtClean="0"/>
              <a:t>gates:</a:t>
            </a:r>
          </a:p>
          <a:p>
            <a:pPr algn="just">
              <a:buFont typeface="Arial" pitchFamily="34" charset="0"/>
              <a:buChar char="•"/>
            </a:pPr>
            <a:r>
              <a:rPr lang="en-US" sz="2800" dirty="0"/>
              <a:t>The decoder is </a:t>
            </a:r>
            <a:r>
              <a:rPr lang="en-US" sz="2800" dirty="0" smtClean="0"/>
              <a:t>enabled when </a:t>
            </a:r>
            <a:r>
              <a:rPr lang="en-US" sz="2800" i="1" dirty="0"/>
              <a:t>E is equal to 0 (i.e., active-low enable).</a:t>
            </a:r>
            <a:endParaRPr lang="en-US" sz="2800" dirty="0"/>
          </a:p>
        </p:txBody>
      </p:sp>
      <p:pic>
        <p:nvPicPr>
          <p:cNvPr id="4098" name="Picture 2"/>
          <p:cNvPicPr>
            <a:picLocks noChangeAspect="1" noChangeArrowheads="1"/>
          </p:cNvPicPr>
          <p:nvPr/>
        </p:nvPicPr>
        <p:blipFill>
          <a:blip r:embed="rId2" cstate="print"/>
          <a:srcRect/>
          <a:stretch>
            <a:fillRect/>
          </a:stretch>
        </p:blipFill>
        <p:spPr bwMode="auto">
          <a:xfrm>
            <a:off x="2743200" y="4572000"/>
            <a:ext cx="3609975" cy="183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986528"/>
          </a:xfrm>
          <a:prstGeom prst="rect">
            <a:avLst/>
          </a:prstGeom>
        </p:spPr>
        <p:txBody>
          <a:bodyPr wrap="square">
            <a:spAutoFit/>
          </a:bodyPr>
          <a:lstStyle/>
          <a:p>
            <a:pPr algn="just">
              <a:buFont typeface="Arial" pitchFamily="34" charset="0"/>
              <a:buChar char="•"/>
            </a:pPr>
            <a:r>
              <a:rPr lang="en-US" sz="2800" dirty="0" smtClean="0"/>
              <a:t>The syntax for </a:t>
            </a:r>
            <a:r>
              <a:rPr lang="en-US" sz="2800" b="1" dirty="0" smtClean="0"/>
              <a:t>$display, $write, and $monitor </a:t>
            </a:r>
            <a:r>
              <a:rPr lang="en-US" sz="2800" dirty="0" smtClean="0"/>
              <a:t>is of the form</a:t>
            </a:r>
          </a:p>
          <a:p>
            <a:pPr algn="just"/>
            <a:r>
              <a:rPr lang="en-US" sz="2800" b="1" i="1" dirty="0" smtClean="0"/>
              <a:t>Task-name (format specification, </a:t>
            </a:r>
            <a:r>
              <a:rPr lang="en-US" sz="2800" b="1" i="1" dirty="0" err="1" smtClean="0"/>
              <a:t>argumentlist</a:t>
            </a:r>
            <a:r>
              <a:rPr lang="en-US" sz="2800" b="1" i="1" dirty="0" smtClean="0"/>
              <a:t>);</a:t>
            </a:r>
          </a:p>
          <a:p>
            <a:pPr algn="just">
              <a:buFont typeface="Arial" pitchFamily="34" charset="0"/>
              <a:buChar char="•"/>
            </a:pPr>
            <a:r>
              <a:rPr lang="en-US" sz="2800" dirty="0" smtClean="0"/>
              <a:t>The format specification uses the symbol % to specify the radix of the numbers that are displayed and may have a string enclosed in quotes (“). </a:t>
            </a:r>
          </a:p>
          <a:p>
            <a:pPr algn="just">
              <a:buFont typeface="Arial" pitchFamily="34" charset="0"/>
              <a:buChar char="•"/>
            </a:pPr>
            <a:r>
              <a:rPr lang="en-US" sz="2800" dirty="0" smtClean="0"/>
              <a:t>The base may be binary, decimal, hexadecimal, or octal, identified with the symbols %b, %d, %h, and %o, respectively (%B, %D, %H, and %O are valid too). For example, the statement</a:t>
            </a:r>
          </a:p>
          <a:p>
            <a:pPr algn="just"/>
            <a:r>
              <a:rPr lang="en-US" sz="2800" b="1" dirty="0" smtClean="0"/>
              <a:t>$display ("%d %b %b", C, A, B);</a:t>
            </a:r>
          </a:p>
          <a:p>
            <a:pPr algn="just">
              <a:buFont typeface="Arial" pitchFamily="34" charset="0"/>
              <a:buChar char="•"/>
            </a:pPr>
            <a:r>
              <a:rPr lang="en-US" sz="2800" dirty="0" smtClean="0"/>
              <a:t>specifies the display of </a:t>
            </a:r>
            <a:r>
              <a:rPr lang="en-US" sz="2800" i="1" dirty="0" smtClean="0"/>
              <a:t>C in decimal and of A and B in binary. Note that there are no </a:t>
            </a:r>
            <a:r>
              <a:rPr lang="en-US" sz="2800" dirty="0" smtClean="0"/>
              <a:t>commas in the format specification, that the format specification and argument list are separated by a comma, and that the argument list has commas between the variables. An example that specifies a string enclosed in quotes may look like the statement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740307"/>
          </a:xfrm>
          <a:prstGeom prst="rect">
            <a:avLst/>
          </a:prstGeom>
        </p:spPr>
        <p:txBody>
          <a:bodyPr wrap="square">
            <a:spAutoFit/>
          </a:bodyPr>
          <a:lstStyle/>
          <a:p>
            <a:r>
              <a:rPr lang="en-US" sz="2400" dirty="0" smtClean="0"/>
              <a:t>// </a:t>
            </a:r>
            <a:r>
              <a:rPr lang="en-US" sz="2400" b="1" dirty="0" err="1" smtClean="0"/>
              <a:t>reg</a:t>
            </a:r>
            <a:r>
              <a:rPr lang="en-US" sz="2400" b="1" dirty="0" smtClean="0"/>
              <a:t> </a:t>
            </a:r>
            <a:r>
              <a:rPr lang="en-US" sz="2400" dirty="0" smtClean="0"/>
              <a:t>a, b ;</a:t>
            </a:r>
            <a:br>
              <a:rPr lang="en-US" sz="2400" dirty="0" smtClean="0"/>
            </a:br>
            <a:r>
              <a:rPr lang="en-US" sz="2400" dirty="0" smtClean="0"/>
              <a:t>// a = 0 ;</a:t>
            </a:r>
            <a:br>
              <a:rPr lang="en-US" sz="2400" dirty="0" smtClean="0"/>
            </a:br>
            <a:r>
              <a:rPr lang="en-US" sz="2400" dirty="0" smtClean="0"/>
              <a:t>// b = 1 ;</a:t>
            </a:r>
            <a:br>
              <a:rPr lang="en-US" sz="2400" dirty="0" smtClean="0"/>
            </a:br>
            <a:r>
              <a:rPr lang="en-US" sz="2400" b="1" dirty="0" smtClean="0"/>
              <a:t>$display</a:t>
            </a:r>
            <a:r>
              <a:rPr lang="en-US" sz="2400" dirty="0" smtClean="0"/>
              <a:t>("The value of a is: %b", a) ;</a:t>
            </a:r>
            <a:br>
              <a:rPr lang="en-US" sz="2400" dirty="0" smtClean="0"/>
            </a:br>
            <a:r>
              <a:rPr lang="en-US" sz="2400" b="1" dirty="0" smtClean="0"/>
              <a:t>$write </a:t>
            </a:r>
            <a:r>
              <a:rPr lang="en-US" sz="2400" dirty="0" smtClean="0"/>
              <a:t>("The value of b is: %b", b) ;</a:t>
            </a:r>
          </a:p>
          <a:p>
            <a:r>
              <a:rPr lang="en-US" sz="2400" dirty="0" smtClean="0"/>
              <a:t>The console window displays the following:</a:t>
            </a:r>
          </a:p>
          <a:p>
            <a:r>
              <a:rPr lang="en-US" sz="2400" b="1" i="1" dirty="0" smtClean="0"/>
              <a:t>The value of a is: 0</a:t>
            </a:r>
          </a:p>
          <a:p>
            <a:endParaRPr lang="en-US" sz="2400" b="1" dirty="0" smtClean="0"/>
          </a:p>
          <a:p>
            <a:r>
              <a:rPr lang="en-US" sz="2400" b="1" i="1" dirty="0" smtClean="0"/>
              <a:t>The value of b is: 1</a:t>
            </a:r>
            <a:r>
              <a:rPr lang="en-US" sz="2400" b="1" dirty="0" smtClean="0"/>
              <a:t>.</a:t>
            </a:r>
          </a:p>
          <a:p>
            <a:endParaRPr lang="en-US" sz="2400" dirty="0" smtClean="0"/>
          </a:p>
          <a:p>
            <a:pPr algn="just"/>
            <a:r>
              <a:rPr lang="en-US" sz="2400" dirty="0" smtClean="0"/>
              <a:t>Notice that the $write task prints the results below the $display tasks. ($display adds a new line character). If you change the order of these tasks to make the </a:t>
            </a:r>
            <a:r>
              <a:rPr lang="en-US" sz="2400" b="1" dirty="0" smtClean="0"/>
              <a:t>$write task first</a:t>
            </a:r>
            <a:r>
              <a:rPr lang="en-US" sz="2400" dirty="0" smtClean="0"/>
              <a:t>, then the console window will display the following:</a:t>
            </a:r>
          </a:p>
          <a:p>
            <a:r>
              <a:rPr lang="en-US" sz="2400" b="1" i="1" dirty="0" smtClean="0"/>
              <a:t>The value of b is: 1 The value of a is: 0</a:t>
            </a:r>
          </a:p>
          <a:p>
            <a:endParaRPr lang="en-US" sz="2400" b="1" dirty="0" smtClean="0"/>
          </a:p>
          <a:p>
            <a:pPr algn="just"/>
            <a:r>
              <a:rPr lang="en-US" sz="2400" dirty="0" smtClean="0"/>
              <a:t>This is because the $write task does not add a new line character at the end of the line.</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p:spPr>
        <p:txBody>
          <a:bodyPr wrap="square">
            <a:spAutoFit/>
          </a:bodyPr>
          <a:lstStyle/>
          <a:p>
            <a:r>
              <a:rPr lang="en-US" sz="2800" b="1" u="sng" dirty="0" smtClean="0"/>
              <a:t>Test bench with stimulus for mux_2x1_df:</a:t>
            </a:r>
            <a:endParaRPr lang="en-US" sz="2800" b="1" u="sng" dirty="0"/>
          </a:p>
        </p:txBody>
      </p:sp>
      <p:pic>
        <p:nvPicPr>
          <p:cNvPr id="3074" name="Picture 2"/>
          <p:cNvPicPr>
            <a:picLocks noChangeAspect="1" noChangeArrowheads="1"/>
          </p:cNvPicPr>
          <p:nvPr/>
        </p:nvPicPr>
        <p:blipFill>
          <a:blip r:embed="rId2" cstate="print"/>
          <a:srcRect/>
          <a:stretch>
            <a:fillRect/>
          </a:stretch>
        </p:blipFill>
        <p:spPr bwMode="auto">
          <a:xfrm>
            <a:off x="228600" y="457201"/>
            <a:ext cx="5562600" cy="4585386"/>
          </a:xfrm>
          <a:prstGeom prst="rect">
            <a:avLst/>
          </a:prstGeom>
          <a:noFill/>
          <a:ln w="9525">
            <a:noFill/>
            <a:miter lim="800000"/>
            <a:headEnd/>
            <a:tailEnd/>
          </a:ln>
        </p:spPr>
      </p:pic>
      <p:sp>
        <p:nvSpPr>
          <p:cNvPr id="6" name="Rectangle 5"/>
          <p:cNvSpPr/>
          <p:nvPr/>
        </p:nvSpPr>
        <p:spPr>
          <a:xfrm>
            <a:off x="0" y="4953000"/>
            <a:ext cx="9144000" cy="461665"/>
          </a:xfrm>
          <a:prstGeom prst="rect">
            <a:avLst/>
          </a:prstGeom>
        </p:spPr>
        <p:txBody>
          <a:bodyPr wrap="square">
            <a:spAutoFit/>
          </a:bodyPr>
          <a:lstStyle/>
          <a:p>
            <a:r>
              <a:rPr lang="en-US" sz="2400" b="1" dirty="0" smtClean="0"/>
              <a:t>    initial begin 			</a:t>
            </a:r>
            <a:r>
              <a:rPr lang="en-US" sz="2400" dirty="0" smtClean="0"/>
              <a:t>// Response monitor</a:t>
            </a:r>
            <a:endParaRPr lang="en-US" sz="2400" dirty="0"/>
          </a:p>
        </p:txBody>
      </p:sp>
      <p:pic>
        <p:nvPicPr>
          <p:cNvPr id="3075" name="Picture 3"/>
          <p:cNvPicPr>
            <a:picLocks noChangeAspect="1" noChangeArrowheads="1"/>
          </p:cNvPicPr>
          <p:nvPr/>
        </p:nvPicPr>
        <p:blipFill>
          <a:blip r:embed="rId3" cstate="print"/>
          <a:srcRect/>
          <a:stretch>
            <a:fillRect/>
          </a:stretch>
        </p:blipFill>
        <p:spPr bwMode="auto">
          <a:xfrm>
            <a:off x="45590" y="5410200"/>
            <a:ext cx="894601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838199" y="237092"/>
            <a:ext cx="7675305" cy="5858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04863" y="776288"/>
            <a:ext cx="7534275" cy="5305425"/>
          </a:xfrm>
          <a:prstGeom prst="rect">
            <a:avLst/>
          </a:prstGeom>
          <a:noFill/>
          <a:ln w="9525">
            <a:noFill/>
            <a:miter lim="800000"/>
            <a:headEnd/>
            <a:tailEnd/>
          </a:ln>
        </p:spPr>
      </p:pic>
      <p:sp>
        <p:nvSpPr>
          <p:cNvPr id="5" name="Rectangle 4"/>
          <p:cNvSpPr/>
          <p:nvPr/>
        </p:nvSpPr>
        <p:spPr>
          <a:xfrm>
            <a:off x="0" y="0"/>
            <a:ext cx="9144000" cy="523220"/>
          </a:xfrm>
          <a:prstGeom prst="rect">
            <a:avLst/>
          </a:prstGeom>
        </p:spPr>
        <p:txBody>
          <a:bodyPr wrap="square">
            <a:spAutoFit/>
          </a:bodyPr>
          <a:lstStyle/>
          <a:p>
            <a:r>
              <a:rPr lang="en-US" sz="2800" b="1" u="sng" dirty="0" smtClean="0"/>
              <a:t>HDL Example (Gate-Level Circuit):</a:t>
            </a:r>
            <a:endParaRPr lang="en-US" sz="2800" u="sng"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447800" y="500411"/>
            <a:ext cx="6324600" cy="59003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142999" y="152400"/>
            <a:ext cx="7126705" cy="64479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24781" y="762000"/>
            <a:ext cx="8057451"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124754"/>
          </a:xfrm>
          <a:prstGeom prst="rect">
            <a:avLst/>
          </a:prstGeom>
        </p:spPr>
        <p:txBody>
          <a:bodyPr wrap="square">
            <a:spAutoFit/>
          </a:bodyPr>
          <a:lstStyle/>
          <a:p>
            <a:pPr algn="just">
              <a:buFont typeface="Arial" pitchFamily="34" charset="0"/>
              <a:buChar char="•"/>
            </a:pPr>
            <a:r>
              <a:rPr lang="en-US" sz="2800" dirty="0"/>
              <a:t>The enable input may be activated with a 0 or with a 1 signal. Some </a:t>
            </a:r>
            <a:r>
              <a:rPr lang="en-US" sz="2800" dirty="0" smtClean="0"/>
              <a:t>decoders have </a:t>
            </a:r>
            <a:r>
              <a:rPr lang="en-US" sz="2800" dirty="0"/>
              <a:t>two or more enable inputs that must satisfy a given logic condition in order </a:t>
            </a:r>
            <a:r>
              <a:rPr lang="en-US" sz="2800" dirty="0" smtClean="0"/>
              <a:t>to enable </a:t>
            </a:r>
            <a:r>
              <a:rPr lang="en-US" sz="2800" dirty="0"/>
              <a:t>the circuit</a:t>
            </a:r>
            <a:r>
              <a:rPr lang="en-US" sz="2800" dirty="0" smtClean="0"/>
              <a:t>. </a:t>
            </a:r>
          </a:p>
          <a:p>
            <a:pPr algn="just">
              <a:buFont typeface="Arial" pitchFamily="34" charset="0"/>
              <a:buChar char="•"/>
            </a:pPr>
            <a:r>
              <a:rPr lang="en-US" sz="2800" b="1" dirty="0" smtClean="0"/>
              <a:t>A </a:t>
            </a:r>
            <a:r>
              <a:rPr lang="en-US" sz="2800" b="1" dirty="0"/>
              <a:t>decoder with enable input can function as a </a:t>
            </a:r>
            <a:r>
              <a:rPr lang="en-US" sz="2800" b="1" i="1" dirty="0" err="1"/>
              <a:t>demultiplexer</a:t>
            </a:r>
            <a:r>
              <a:rPr lang="en-US" sz="2800" i="1" dirty="0"/>
              <a:t>— a circuit that </a:t>
            </a:r>
            <a:r>
              <a:rPr lang="en-US" sz="2800" i="1" dirty="0" smtClean="0"/>
              <a:t>receives </a:t>
            </a:r>
            <a:r>
              <a:rPr lang="en-US" sz="2800" dirty="0" smtClean="0"/>
              <a:t>information </a:t>
            </a:r>
            <a:r>
              <a:rPr lang="en-US" sz="2800" dirty="0"/>
              <a:t>from a single line and directs it to one of </a:t>
            </a:r>
            <a:r>
              <a:rPr lang="en-US" sz="2800" dirty="0" smtClean="0"/>
              <a:t>2^</a:t>
            </a:r>
            <a:r>
              <a:rPr lang="en-US" sz="2800" i="1" dirty="0" smtClean="0"/>
              <a:t>n </a:t>
            </a:r>
            <a:r>
              <a:rPr lang="en-US" sz="2800" i="1" dirty="0"/>
              <a:t>possible output lines</a:t>
            </a:r>
            <a:r>
              <a:rPr lang="en-US" sz="2800" i="1" dirty="0" smtClean="0"/>
              <a:t>. </a:t>
            </a:r>
          </a:p>
          <a:p>
            <a:pPr algn="just">
              <a:buFont typeface="Arial" pitchFamily="34" charset="0"/>
              <a:buChar char="•"/>
            </a:pPr>
            <a:r>
              <a:rPr lang="en-US" sz="2800" dirty="0"/>
              <a:t>The decoder </a:t>
            </a:r>
            <a:r>
              <a:rPr lang="en-US" sz="2800" dirty="0" smtClean="0"/>
              <a:t>of above Fig. </a:t>
            </a:r>
            <a:r>
              <a:rPr lang="en-US" sz="2800" dirty="0"/>
              <a:t>can function as a one-to-four-line </a:t>
            </a:r>
            <a:r>
              <a:rPr lang="en-US" sz="2800" dirty="0" err="1"/>
              <a:t>demultiplexer</a:t>
            </a:r>
            <a:r>
              <a:rPr lang="en-US" sz="2800" dirty="0"/>
              <a:t> when </a:t>
            </a:r>
            <a:r>
              <a:rPr lang="en-US" sz="2800" i="1" dirty="0"/>
              <a:t>E </a:t>
            </a:r>
            <a:r>
              <a:rPr lang="en-US" sz="2800" i="1" dirty="0" smtClean="0"/>
              <a:t>is </a:t>
            </a:r>
            <a:r>
              <a:rPr lang="en-US" sz="2800" dirty="0" smtClean="0"/>
              <a:t>taken </a:t>
            </a:r>
            <a:r>
              <a:rPr lang="en-US" sz="2800" dirty="0"/>
              <a:t>as a data input line and </a:t>
            </a:r>
            <a:r>
              <a:rPr lang="en-US" sz="2800" i="1" dirty="0"/>
              <a:t>A and B are taken as the selection inputs</a:t>
            </a:r>
            <a:r>
              <a:rPr lang="en-US" sz="2800" i="1" dirty="0" smtClean="0"/>
              <a:t>. </a:t>
            </a:r>
          </a:p>
          <a:p>
            <a:pPr algn="just">
              <a:buFont typeface="Arial" pitchFamily="34" charset="0"/>
              <a:buChar char="•"/>
            </a:pPr>
            <a:r>
              <a:rPr lang="en-US" sz="2800" dirty="0" smtClean="0"/>
              <a:t>Because </a:t>
            </a:r>
            <a:r>
              <a:rPr lang="en-US" sz="2800" dirty="0"/>
              <a:t>decoder and </a:t>
            </a:r>
            <a:r>
              <a:rPr lang="en-US" sz="2800" dirty="0" err="1" smtClean="0"/>
              <a:t>demultiplexer</a:t>
            </a:r>
            <a:r>
              <a:rPr lang="en-US" sz="2800" dirty="0" smtClean="0"/>
              <a:t> operations </a:t>
            </a:r>
            <a:r>
              <a:rPr lang="en-US" sz="2800" dirty="0"/>
              <a:t>are obtained from the same circuit, a decoder with an enable input </a:t>
            </a:r>
            <a:r>
              <a:rPr lang="en-US" sz="2800" dirty="0" smtClean="0"/>
              <a:t>is referred </a:t>
            </a:r>
            <a:r>
              <a:rPr lang="en-US" sz="2800" dirty="0"/>
              <a:t>to as a </a:t>
            </a:r>
            <a:r>
              <a:rPr lang="en-US" sz="2800" b="1" i="1" dirty="0"/>
              <a:t>decoder – </a:t>
            </a:r>
            <a:r>
              <a:rPr lang="en-US" sz="2800" b="1" i="1" dirty="0" err="1" smtClean="0"/>
              <a:t>demultiplexer</a:t>
            </a:r>
            <a:r>
              <a:rPr lang="en-US" sz="2800" i="1" dirty="0" smtClean="0"/>
              <a:t>. </a:t>
            </a:r>
          </a:p>
          <a:p>
            <a:pPr algn="just">
              <a:buFont typeface="Arial" pitchFamily="34" charset="0"/>
              <a:buChar char="•"/>
            </a:pPr>
            <a:r>
              <a:rPr lang="en-US" sz="2800" dirty="0" smtClean="0"/>
              <a:t>Decoders </a:t>
            </a:r>
            <a:r>
              <a:rPr lang="en-US" sz="2800" dirty="0"/>
              <a:t>with enable inputs can be connected together to form a larger </a:t>
            </a:r>
            <a:r>
              <a:rPr lang="en-US" sz="2800" dirty="0" smtClean="0"/>
              <a:t>decoder circuit</a:t>
            </a:r>
            <a:r>
              <a:rPr lang="en-US" sz="2800" dirty="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pPr algn="just"/>
            <a:r>
              <a:rPr lang="en-US" sz="2800" b="1" u="sng" dirty="0" smtClean="0"/>
              <a:t>4-to-16-line decoder  using 2, 3-to-8-line </a:t>
            </a:r>
            <a:r>
              <a:rPr lang="en-US" sz="2800" b="1" u="sng" dirty="0"/>
              <a:t>decoders with enable </a:t>
            </a:r>
            <a:r>
              <a:rPr lang="en-US" sz="2800" b="1" u="sng" dirty="0" smtClean="0"/>
              <a:t>inputs.</a:t>
            </a:r>
            <a:endParaRPr lang="en-US" sz="2800" b="1" u="sng" dirty="0"/>
          </a:p>
        </p:txBody>
      </p:sp>
      <p:pic>
        <p:nvPicPr>
          <p:cNvPr id="6146" name="Picture 2"/>
          <p:cNvPicPr>
            <a:picLocks noChangeAspect="1" noChangeArrowheads="1"/>
          </p:cNvPicPr>
          <p:nvPr/>
        </p:nvPicPr>
        <p:blipFill>
          <a:blip r:embed="rId2" cstate="print"/>
          <a:srcRect/>
          <a:stretch>
            <a:fillRect/>
          </a:stretch>
        </p:blipFill>
        <p:spPr bwMode="auto">
          <a:xfrm>
            <a:off x="1371600" y="1095375"/>
            <a:ext cx="6736134" cy="4654274"/>
          </a:xfrm>
          <a:prstGeom prst="rect">
            <a:avLst/>
          </a:prstGeom>
          <a:noFill/>
          <a:ln w="9525">
            <a:noFill/>
            <a:miter lim="800000"/>
            <a:headEnd/>
            <a:tailEnd/>
          </a:ln>
        </p:spPr>
      </p:pic>
      <p:sp>
        <p:nvSpPr>
          <p:cNvPr id="6" name="Rectangle 5"/>
          <p:cNvSpPr/>
          <p:nvPr/>
        </p:nvSpPr>
        <p:spPr>
          <a:xfrm>
            <a:off x="0" y="5877580"/>
            <a:ext cx="9144000" cy="523220"/>
          </a:xfrm>
          <a:prstGeom prst="rect">
            <a:avLst/>
          </a:prstGeom>
        </p:spPr>
        <p:txBody>
          <a:bodyPr wrap="square">
            <a:spAutoFit/>
          </a:bodyPr>
          <a:lstStyle/>
          <a:p>
            <a:pPr algn="ctr"/>
            <a:r>
              <a:rPr lang="en-US" sz="2800" b="1" dirty="0" smtClean="0"/>
              <a:t>FIGURE: </a:t>
            </a:r>
            <a:r>
              <a:rPr lang="en-US" sz="2800" dirty="0" smtClean="0"/>
              <a:t>4 x16 </a:t>
            </a:r>
            <a:r>
              <a:rPr lang="en-US" sz="2800" dirty="0"/>
              <a:t>decoder constructed with two </a:t>
            </a:r>
            <a:r>
              <a:rPr lang="en-US" sz="2800" dirty="0" smtClean="0"/>
              <a:t>3x8 decoders</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54107"/>
          </a:xfrm>
          <a:prstGeom prst="rect">
            <a:avLst/>
          </a:prstGeom>
        </p:spPr>
        <p:txBody>
          <a:bodyPr wrap="square">
            <a:spAutoFit/>
          </a:bodyPr>
          <a:lstStyle/>
          <a:p>
            <a:r>
              <a:rPr lang="en-US" sz="2800" b="1" u="sng" dirty="0"/>
              <a:t>Combinational Logic </a:t>
            </a:r>
            <a:r>
              <a:rPr lang="en-US" sz="2800" b="1" u="sng" dirty="0" smtClean="0"/>
              <a:t>Implementation:</a:t>
            </a:r>
          </a:p>
          <a:p>
            <a:endParaRPr lang="en-US" sz="2800" b="1" u="sng" dirty="0"/>
          </a:p>
        </p:txBody>
      </p:sp>
      <p:pic>
        <p:nvPicPr>
          <p:cNvPr id="7170" name="Picture 2"/>
          <p:cNvPicPr>
            <a:picLocks noChangeAspect="1" noChangeArrowheads="1"/>
          </p:cNvPicPr>
          <p:nvPr/>
        </p:nvPicPr>
        <p:blipFill>
          <a:blip r:embed="rId2" cstate="print"/>
          <a:srcRect/>
          <a:stretch>
            <a:fillRect/>
          </a:stretch>
        </p:blipFill>
        <p:spPr bwMode="auto">
          <a:xfrm>
            <a:off x="533400" y="609600"/>
            <a:ext cx="2800350" cy="86677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990600" y="1600200"/>
            <a:ext cx="6343650" cy="3695700"/>
          </a:xfrm>
          <a:prstGeom prst="rect">
            <a:avLst/>
          </a:prstGeom>
          <a:noFill/>
          <a:ln w="9525">
            <a:noFill/>
            <a:miter lim="800000"/>
            <a:headEnd/>
            <a:tailEnd/>
          </a:ln>
        </p:spPr>
      </p:pic>
      <p:sp>
        <p:nvSpPr>
          <p:cNvPr id="7" name="Rectangle 6"/>
          <p:cNvSpPr/>
          <p:nvPr/>
        </p:nvSpPr>
        <p:spPr>
          <a:xfrm>
            <a:off x="0" y="5791200"/>
            <a:ext cx="9144000" cy="523220"/>
          </a:xfrm>
          <a:prstGeom prst="rect">
            <a:avLst/>
          </a:prstGeom>
        </p:spPr>
        <p:txBody>
          <a:bodyPr wrap="square">
            <a:spAutoFit/>
          </a:bodyPr>
          <a:lstStyle/>
          <a:p>
            <a:pPr algn="ctr"/>
            <a:r>
              <a:rPr lang="en-US" sz="2800" b="1" dirty="0" smtClean="0"/>
              <a:t>FIGURE: </a:t>
            </a:r>
            <a:r>
              <a:rPr lang="en-US" sz="2800" dirty="0" smtClean="0"/>
              <a:t>Implementation </a:t>
            </a:r>
            <a:r>
              <a:rPr lang="en-US" sz="2800" dirty="0"/>
              <a:t>of a full adder with a decoder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108543"/>
          </a:xfrm>
          <a:prstGeom prst="rect">
            <a:avLst/>
          </a:prstGeom>
        </p:spPr>
        <p:txBody>
          <a:bodyPr wrap="square">
            <a:spAutoFit/>
          </a:bodyPr>
          <a:lstStyle/>
          <a:p>
            <a:r>
              <a:rPr lang="en-US" sz="2800" b="1" u="sng" dirty="0" smtClean="0"/>
              <a:t>ENCODERS:</a:t>
            </a:r>
          </a:p>
          <a:p>
            <a:pPr algn="just">
              <a:buFont typeface="Arial" pitchFamily="34" charset="0"/>
              <a:buChar char="•"/>
            </a:pPr>
            <a:r>
              <a:rPr lang="en-US" sz="2800" dirty="0" smtClean="0"/>
              <a:t>An encoder is a digital circuit that performs the inverse operation of a decoder. An encoder has 2^</a:t>
            </a:r>
            <a:r>
              <a:rPr lang="en-US" sz="2800" i="1" dirty="0" smtClean="0"/>
              <a:t>n (or fewer) input lines and n output lines. The output lines, as an aggregate, </a:t>
            </a:r>
            <a:r>
              <a:rPr lang="en-US" sz="2800" dirty="0" smtClean="0"/>
              <a:t>generate the binary code corresponding to the input value. An example of an encoder is the octal-to-binary encoder whose truth table is given in the following Table.</a:t>
            </a:r>
            <a:endParaRPr lang="en-US" sz="2800" b="1" u="sng" dirty="0"/>
          </a:p>
        </p:txBody>
      </p:sp>
      <p:pic>
        <p:nvPicPr>
          <p:cNvPr id="1026" name="Picture 2"/>
          <p:cNvPicPr>
            <a:picLocks noChangeAspect="1" noChangeArrowheads="1"/>
          </p:cNvPicPr>
          <p:nvPr/>
        </p:nvPicPr>
        <p:blipFill>
          <a:blip r:embed="rId2" cstate="print"/>
          <a:srcRect/>
          <a:stretch>
            <a:fillRect/>
          </a:stretch>
        </p:blipFill>
        <p:spPr bwMode="auto">
          <a:xfrm>
            <a:off x="304800" y="3276600"/>
            <a:ext cx="8467725"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4721</TotalTime>
  <Words>2807</Words>
  <Application>Microsoft Office PowerPoint</Application>
  <PresentationFormat>On-screen Show (4:3)</PresentationFormat>
  <Paragraphs>199</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Sanvi</dc:creator>
  <cp:lastModifiedBy>Sanvi</cp:lastModifiedBy>
  <cp:revision>100</cp:revision>
  <dcterms:created xsi:type="dcterms:W3CDTF">2019-09-19T15:50:01Z</dcterms:created>
  <dcterms:modified xsi:type="dcterms:W3CDTF">2019-10-08T18:21:08Z</dcterms:modified>
</cp:coreProperties>
</file>