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7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B2BD-029B-4B32-B849-2893BCFF1A61}" type="datetimeFigureOut">
              <a:rPr lang="en-US" smtClean="0"/>
              <a:pPr/>
              <a:t>19-Sep-19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1B6F-564D-4E55-9FA9-E30BE76092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procus.com/what-are-the-reasons-behind-silicon-uses-in-electronic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u="sng" dirty="0"/>
              <a:t>HARDWARE </a:t>
            </a:r>
            <a:r>
              <a:rPr lang="fr-FR" sz="3600" b="1" u="sng" dirty="0" smtClean="0"/>
              <a:t>DESCRIPTION LANGUAGE (HDL):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/>
              <a:t>Manual methods for designing logic circuits are feasible only when the circuit is </a:t>
            </a:r>
            <a:r>
              <a:rPr lang="en-US" sz="3600" dirty="0" smtClean="0"/>
              <a:t>small.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anything else (i.e., a practical circuit), designers use computer-based design </a:t>
            </a:r>
            <a:r>
              <a:rPr lang="en-US" sz="3600" dirty="0" smtClean="0"/>
              <a:t>tools.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Prototype </a:t>
            </a:r>
            <a:r>
              <a:rPr lang="en-US" sz="3600" dirty="0"/>
              <a:t>integrated circuits are too expensive and time consuming </a:t>
            </a:r>
            <a:r>
              <a:rPr lang="en-US" sz="3600" dirty="0" smtClean="0"/>
              <a:t>to build</a:t>
            </a:r>
            <a:r>
              <a:rPr lang="en-US" sz="3600" dirty="0"/>
              <a:t>, so all modern design tools rely on a hardware description language </a:t>
            </a:r>
            <a:r>
              <a:rPr lang="en-US" sz="3600" dirty="0" smtClean="0"/>
              <a:t> to </a:t>
            </a:r>
            <a:r>
              <a:rPr lang="en-US" sz="3600" dirty="0"/>
              <a:t>describe</a:t>
            </a:r>
            <a:r>
              <a:rPr lang="en-US" sz="3600" dirty="0" smtClean="0"/>
              <a:t>, design</a:t>
            </a:r>
            <a:r>
              <a:rPr lang="en-US" sz="3600" dirty="0"/>
              <a:t>, and test a circuit in software before it is ever manufactured.</a:t>
            </a:r>
            <a:endParaRPr lang="fr-FR" sz="36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It is declared by the keyword </a:t>
            </a:r>
            <a:r>
              <a:rPr lang="en-US" sz="3200" b="1" dirty="0" smtClean="0"/>
              <a:t>module and </a:t>
            </a:r>
            <a:r>
              <a:rPr lang="en-US" sz="3200" dirty="0" smtClean="0"/>
              <a:t>must always be terminated by the keyword </a:t>
            </a:r>
            <a:r>
              <a:rPr lang="en-US" sz="3200" b="1" dirty="0" err="1" smtClean="0"/>
              <a:t>endmodule</a:t>
            </a:r>
            <a:r>
              <a:rPr lang="en-US" sz="3200" b="1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HDL description of the </a:t>
            </a:r>
            <a:r>
              <a:rPr lang="en-US" sz="3200" dirty="0" smtClean="0"/>
              <a:t>following circuit is </a:t>
            </a:r>
            <a:r>
              <a:rPr lang="en-US" sz="3200" dirty="0"/>
              <a:t>shown in </a:t>
            </a:r>
            <a:r>
              <a:rPr lang="en-US" sz="3200" dirty="0" smtClean="0"/>
              <a:t>the following HDL </a:t>
            </a:r>
            <a:r>
              <a:rPr lang="en-US" sz="3200" dirty="0"/>
              <a:t>Example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9626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HDL Example </a:t>
            </a:r>
            <a:r>
              <a:rPr lang="en-US" sz="3200" b="1" dirty="0" smtClean="0"/>
              <a:t>(</a:t>
            </a:r>
            <a:r>
              <a:rPr lang="en-US" sz="3200" b="1" dirty="0"/>
              <a:t>Combinational Logic Modeled with Primitives</a:t>
            </a:r>
            <a:r>
              <a:rPr lang="en-US" sz="3200" b="1" dirty="0" smtClean="0"/>
              <a:t>)</a:t>
            </a:r>
          </a:p>
          <a:p>
            <a:pPr algn="just"/>
            <a:endParaRPr lang="en-US" sz="3200" b="1" dirty="0"/>
          </a:p>
          <a:p>
            <a:r>
              <a:rPr lang="en-US" sz="3200" dirty="0"/>
              <a:t>// </a:t>
            </a:r>
            <a:r>
              <a:rPr lang="en-US" sz="3200" dirty="0" err="1"/>
              <a:t>Verilog</a:t>
            </a:r>
            <a:r>
              <a:rPr lang="en-US" sz="3200" dirty="0"/>
              <a:t> model of </a:t>
            </a:r>
            <a:r>
              <a:rPr lang="en-US" sz="3200" dirty="0" smtClean="0"/>
              <a:t>circuit. </a:t>
            </a:r>
            <a:r>
              <a:rPr lang="en-US" sz="3200" dirty="0"/>
              <a:t>IEEE 1364–1995 </a:t>
            </a:r>
            <a:r>
              <a:rPr lang="en-US" sz="3200" dirty="0" smtClean="0"/>
              <a:t>Syntax</a:t>
            </a:r>
          </a:p>
          <a:p>
            <a:r>
              <a:rPr lang="en-US" sz="3200" b="1" dirty="0" smtClean="0"/>
              <a:t>module </a:t>
            </a:r>
            <a:r>
              <a:rPr lang="en-US" sz="3200" b="1" dirty="0"/>
              <a:t>Simple_Circuit (A, B, C, D, E);</a:t>
            </a:r>
          </a:p>
          <a:p>
            <a:r>
              <a:rPr lang="en-US" sz="3200" b="1" dirty="0"/>
              <a:t>output D, E;</a:t>
            </a:r>
          </a:p>
          <a:p>
            <a:r>
              <a:rPr lang="en-US" sz="3200" b="1" dirty="0"/>
              <a:t>input A, B, C;</a:t>
            </a:r>
          </a:p>
          <a:p>
            <a:r>
              <a:rPr lang="en-US" sz="3200" b="1" dirty="0"/>
              <a:t>wire w1;</a:t>
            </a:r>
          </a:p>
          <a:p>
            <a:r>
              <a:rPr lang="en-US" sz="3200" b="1" dirty="0"/>
              <a:t>and G1 (w1, A, B); // Optional gate instance name</a:t>
            </a:r>
          </a:p>
          <a:p>
            <a:r>
              <a:rPr lang="en-US" sz="3200" b="1" dirty="0"/>
              <a:t>not G2 (E, C);</a:t>
            </a:r>
          </a:p>
          <a:p>
            <a:r>
              <a:rPr lang="en-US" sz="3200" b="1" dirty="0"/>
              <a:t>or G3 (D, w1, E);</a:t>
            </a:r>
          </a:p>
          <a:p>
            <a:r>
              <a:rPr lang="en-US" sz="3200" b="1" dirty="0" err="1"/>
              <a:t>endmodule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first </a:t>
            </a:r>
            <a:r>
              <a:rPr lang="en-US" sz="3200" dirty="0"/>
              <a:t>line of text is a comment (optional</a:t>
            </a:r>
            <a:r>
              <a:rPr lang="en-US" sz="3200" dirty="0" smtClean="0"/>
              <a:t>). The second </a:t>
            </a:r>
            <a:r>
              <a:rPr lang="en-US" sz="3200" dirty="0"/>
              <a:t>line begins with the keyword </a:t>
            </a:r>
            <a:r>
              <a:rPr lang="en-US" sz="3200" b="1" dirty="0"/>
              <a:t>module and starts the declaration (description) </a:t>
            </a:r>
            <a:r>
              <a:rPr lang="en-US" sz="3200" b="1" dirty="0" smtClean="0"/>
              <a:t>of </a:t>
            </a:r>
            <a:r>
              <a:rPr lang="en-US" sz="3200" dirty="0" smtClean="0"/>
              <a:t>the </a:t>
            </a:r>
            <a:r>
              <a:rPr lang="en-US" sz="3200" dirty="0"/>
              <a:t>module; the last line completes the declaration with the keyword </a:t>
            </a:r>
            <a:r>
              <a:rPr lang="en-US" sz="3200" b="1" dirty="0" err="1"/>
              <a:t>endmodule</a:t>
            </a:r>
            <a:r>
              <a:rPr lang="en-US" sz="3200" b="1" dirty="0"/>
              <a:t>. </a:t>
            </a:r>
            <a:endParaRPr lang="en-US" sz="32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dirty="0" smtClean="0"/>
              <a:t>keyword </a:t>
            </a:r>
            <a:r>
              <a:rPr lang="en-US" sz="3200" b="1" dirty="0"/>
              <a:t>module is followed by a name and a list of ports. The name ( </a:t>
            </a:r>
            <a:r>
              <a:rPr lang="en-US" sz="3200" b="1" i="1" dirty="0"/>
              <a:t>Simple_Circuit </a:t>
            </a:r>
            <a:r>
              <a:rPr lang="en-US" sz="3200" b="1" i="1" dirty="0" smtClean="0"/>
              <a:t>in </a:t>
            </a:r>
            <a:r>
              <a:rPr lang="en-US" sz="3200" dirty="0" smtClean="0"/>
              <a:t>this </a:t>
            </a:r>
            <a:r>
              <a:rPr lang="en-US" sz="3200" dirty="0"/>
              <a:t>example) is an identifier. Identifiers are names given to modules, variables (e.g., </a:t>
            </a:r>
            <a:r>
              <a:rPr lang="en-US" sz="3200" dirty="0" smtClean="0"/>
              <a:t>a signal</a:t>
            </a:r>
            <a:r>
              <a:rPr lang="en-US" sz="3200" dirty="0"/>
              <a:t>), and other elements of the </a:t>
            </a:r>
            <a:r>
              <a:rPr lang="en-US" sz="3200" dirty="0" smtClean="0"/>
              <a:t>language.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Identifiers </a:t>
            </a:r>
            <a:r>
              <a:rPr lang="en-US" sz="3200" dirty="0"/>
              <a:t>are composed of </a:t>
            </a:r>
            <a:r>
              <a:rPr lang="en-US" sz="3200" dirty="0" smtClean="0"/>
              <a:t>alphanumeric characters </a:t>
            </a:r>
            <a:r>
              <a:rPr lang="en-US" sz="3200" dirty="0"/>
              <a:t>and the underscore (_), and are case sensitive. Identifiers must </a:t>
            </a:r>
            <a:r>
              <a:rPr lang="en-US" sz="3200" dirty="0" smtClean="0"/>
              <a:t>start with </a:t>
            </a:r>
            <a:r>
              <a:rPr lang="en-US" sz="3200" dirty="0"/>
              <a:t>an alphabetic character or an underscore, but they cannot start with a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ports are the inputs and outputs of the </a:t>
            </a:r>
            <a:r>
              <a:rPr lang="en-US" sz="3200" dirty="0" smtClean="0"/>
              <a:t>circuit. </a:t>
            </a:r>
            <a:r>
              <a:rPr lang="en-US" sz="3200" dirty="0"/>
              <a:t>The port list is enclosed in parentheses, and commas are used to separate elements </a:t>
            </a:r>
            <a:r>
              <a:rPr lang="en-US" sz="3200" dirty="0" smtClean="0"/>
              <a:t>of the </a:t>
            </a:r>
            <a:r>
              <a:rPr lang="en-US" sz="3200" dirty="0"/>
              <a:t>list.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statement is terminated with a semicolon </a:t>
            </a:r>
            <a:r>
              <a:rPr lang="en-US" sz="3200" dirty="0" smtClean="0"/>
              <a:t>(;). the </a:t>
            </a:r>
            <a:r>
              <a:rPr lang="en-US" sz="3200" dirty="0"/>
              <a:t>keywords </a:t>
            </a:r>
            <a:r>
              <a:rPr lang="en-US" sz="3200" b="1" dirty="0"/>
              <a:t>input and output specify which of the ports </a:t>
            </a:r>
            <a:r>
              <a:rPr lang="en-US" sz="3200" b="1" dirty="0" smtClean="0"/>
              <a:t>are </a:t>
            </a:r>
            <a:r>
              <a:rPr lang="en-US" sz="3200" dirty="0" smtClean="0"/>
              <a:t>inputs </a:t>
            </a:r>
            <a:r>
              <a:rPr lang="en-US" sz="3200" dirty="0"/>
              <a:t>and which are outputs.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Internal </a:t>
            </a:r>
            <a:r>
              <a:rPr lang="en-US" sz="3200" dirty="0"/>
              <a:t>connections are declared as wires. The circuit </a:t>
            </a:r>
            <a:r>
              <a:rPr lang="en-US" sz="3200" dirty="0" smtClean="0"/>
              <a:t>in this </a:t>
            </a:r>
            <a:r>
              <a:rPr lang="en-US" sz="3200" dirty="0"/>
              <a:t>example has one internal connection, at terminal </a:t>
            </a:r>
            <a:r>
              <a:rPr lang="en-US" sz="3200" i="1" dirty="0"/>
              <a:t>w1 , and is declared with the </a:t>
            </a:r>
            <a:r>
              <a:rPr lang="en-US" sz="3200" i="1" dirty="0" smtClean="0"/>
              <a:t>keyword </a:t>
            </a:r>
            <a:r>
              <a:rPr lang="en-US" sz="3200" b="1" dirty="0" smtClean="0"/>
              <a:t>wire</a:t>
            </a:r>
            <a:r>
              <a:rPr lang="en-US" sz="3200" b="1" dirty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/>
              <a:t>The structure of the circuit is specified by a list of (predefined) </a:t>
            </a:r>
            <a:r>
              <a:rPr lang="en-US" sz="3200" i="1" dirty="0" smtClean="0"/>
              <a:t>primitive </a:t>
            </a:r>
            <a:r>
              <a:rPr lang="en-US" sz="3200" dirty="0" smtClean="0"/>
              <a:t>gates</a:t>
            </a:r>
            <a:r>
              <a:rPr lang="en-US" sz="3200" dirty="0"/>
              <a:t>, each identified by a descriptive keyword ( </a:t>
            </a:r>
            <a:r>
              <a:rPr lang="en-US" sz="3200" b="1" dirty="0"/>
              <a:t>and, not, or ). </a:t>
            </a:r>
            <a:endParaRPr lang="en-US" sz="32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b="1" dirty="0"/>
              <a:t>elements of the </a:t>
            </a:r>
            <a:r>
              <a:rPr lang="en-US" sz="3200" b="1" dirty="0" smtClean="0"/>
              <a:t>list </a:t>
            </a:r>
            <a:r>
              <a:rPr lang="en-US" sz="3200" dirty="0" smtClean="0"/>
              <a:t>are </a:t>
            </a:r>
            <a:r>
              <a:rPr lang="en-US" sz="3200" dirty="0"/>
              <a:t>referred to as </a:t>
            </a:r>
            <a:r>
              <a:rPr lang="en-US" sz="3200" i="1" dirty="0"/>
              <a:t>instantiations of a gate, each of which is referred to as a gate instance </a:t>
            </a:r>
            <a:r>
              <a:rPr lang="en-US" sz="3200" i="1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Each </a:t>
            </a:r>
            <a:r>
              <a:rPr lang="en-US" sz="3200" i="1" dirty="0"/>
              <a:t>gate instantiation consists of an optional name (such as G1, G2 , etc.) followed </a:t>
            </a:r>
            <a:r>
              <a:rPr lang="en-US" sz="3200" i="1" dirty="0" smtClean="0"/>
              <a:t>by </a:t>
            </a:r>
            <a:r>
              <a:rPr lang="en-US" sz="3200" dirty="0" smtClean="0"/>
              <a:t>the </a:t>
            </a:r>
            <a:r>
              <a:rPr lang="en-US" sz="3200" dirty="0"/>
              <a:t>gate output and inputs separated by commas and enclosed within parentheses.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output </a:t>
            </a:r>
            <a:r>
              <a:rPr lang="en-US" sz="3200" dirty="0"/>
              <a:t>of a primitive gate is always listed first, followed by the inputs.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For example, the OR gate of the schematic is represented by the </a:t>
            </a:r>
            <a:r>
              <a:rPr lang="en-US" sz="3200" b="1" dirty="0" smtClean="0"/>
              <a:t>or primitive, is named </a:t>
            </a:r>
            <a:r>
              <a:rPr lang="en-US" sz="3200" b="1" i="1" dirty="0" smtClean="0"/>
              <a:t>G3 , and has output </a:t>
            </a:r>
            <a:r>
              <a:rPr lang="en-US" sz="3200" i="1" dirty="0" smtClean="0"/>
              <a:t>D and inputs w1 and E . ( Note : The output of a primitive must be listed first, but the </a:t>
            </a:r>
            <a:r>
              <a:rPr lang="en-US" sz="3200" dirty="0" smtClean="0"/>
              <a:t>inputs and outputs of a module may be listed in any order.)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module description ends with the keyword </a:t>
            </a:r>
            <a:r>
              <a:rPr lang="en-US" sz="3200" b="1" dirty="0" err="1" smtClean="0"/>
              <a:t>endmodule</a:t>
            </a:r>
            <a:r>
              <a:rPr lang="en-US" sz="3200" b="1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dirty="0" smtClean="0"/>
              <a:t>Each statement must be terminated with a semicolon, but </a:t>
            </a:r>
            <a:r>
              <a:rPr lang="en-US" sz="3200" dirty="0" smtClean="0"/>
              <a:t>there is no semicolon after </a:t>
            </a:r>
            <a:r>
              <a:rPr lang="en-US" sz="3200" b="1" dirty="0" err="1" smtClean="0"/>
              <a:t>endmodule</a:t>
            </a:r>
            <a:r>
              <a:rPr lang="en-US" sz="3200" b="1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Gate Delays: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All physical circuits exhibit a propagation delay between the transition of an input and a resulting transition of an output.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When an HDL model of a circuit is simulated, it is sometimes necessary to specify the amount of delay from the input to the output of its gates.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, the propagation delay of a gate is specified in terms of </a:t>
            </a:r>
            <a:r>
              <a:rPr lang="en-US" sz="3200" i="1" dirty="0" smtClean="0"/>
              <a:t>time units and by the </a:t>
            </a:r>
            <a:r>
              <a:rPr lang="en-US" sz="3200" dirty="0" smtClean="0"/>
              <a:t>symbol #.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numbers associated with time delays in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 are dimensionless.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association of a time unit with physical time is made with the ‘</a:t>
            </a:r>
            <a:r>
              <a:rPr lang="en-US" sz="3200" b="1" dirty="0" smtClean="0"/>
              <a:t>timescale compiler directive.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Such a directive is specified before the declaration of a module and applies to all numerical values of time in the code that follows.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An example of a timescale directive is ‘</a:t>
            </a:r>
            <a:r>
              <a:rPr lang="en-US" sz="3200" b="1" dirty="0" smtClean="0"/>
              <a:t>timescale 1ns/100ps.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first number specifies the unit of measurement for time delays.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second number specifies the precision for which the delays are rounded off, in this case to 0.1 ns.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If no timescale is specified, a simulator may display dimensionless values or default to a certain time unit, usually 1ns.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In the description of the simple circuit of above Example , propagation delays specified for each gate are as </a:t>
            </a:r>
            <a:r>
              <a:rPr lang="en-US" sz="3200" b="1" dirty="0" smtClean="0"/>
              <a:t>and, or , and not gates have a time </a:t>
            </a:r>
            <a:r>
              <a:rPr lang="en-US" sz="3200" dirty="0" smtClean="0"/>
              <a:t>delay of 30, 20, and 10 ns, respectively.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If the circuit is simulated and the inputs change from </a:t>
            </a:r>
            <a:r>
              <a:rPr lang="en-US" sz="3200" i="1" dirty="0" smtClean="0"/>
              <a:t>A , B , C = 0 to A , B , C = 1, the outputs change as shown in Table</a:t>
            </a:r>
            <a:r>
              <a:rPr lang="en-US" sz="3200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output of the inverter at </a:t>
            </a:r>
            <a:r>
              <a:rPr lang="en-US" sz="3200" i="1" dirty="0" smtClean="0"/>
              <a:t>E changes from 1 to </a:t>
            </a:r>
            <a:r>
              <a:rPr lang="en-US" sz="3200" dirty="0" smtClean="0"/>
              <a:t>0 after a 10-ns delay. The output of the AND gate at </a:t>
            </a:r>
            <a:r>
              <a:rPr lang="en-US" sz="3200" i="1" dirty="0" smtClean="0"/>
              <a:t>w1 changes from 0 to 1 after a 30-ns </a:t>
            </a:r>
            <a:r>
              <a:rPr lang="en-US" sz="3200" dirty="0" smtClean="0"/>
              <a:t>delay. The output of the OR gate at </a:t>
            </a:r>
            <a:r>
              <a:rPr lang="en-US" sz="3200" i="1" dirty="0" smtClean="0"/>
              <a:t>D changes from 1 to 0 at t = 30 ns and then changes </a:t>
            </a:r>
            <a:r>
              <a:rPr lang="en-US" sz="3200" dirty="0" smtClean="0"/>
              <a:t>back to 1 at </a:t>
            </a:r>
            <a:r>
              <a:rPr lang="en-US" sz="3200" i="1" dirty="0" smtClean="0"/>
              <a:t>t = 50 ns. In both cases, the change in the output of the OR gate results </a:t>
            </a:r>
            <a:r>
              <a:rPr lang="en-US" sz="3200" dirty="0" smtClean="0"/>
              <a:t>from a change in its inputs 20 ns earlier.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HDL Example (Gate-Level Model with Propagation Delays)</a:t>
            </a:r>
          </a:p>
          <a:p>
            <a:r>
              <a:rPr lang="en-US" sz="3200" dirty="0" smtClean="0"/>
              <a:t>//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 model of simple circuit with propagation delay</a:t>
            </a:r>
          </a:p>
          <a:p>
            <a:r>
              <a:rPr lang="en-US" sz="3200" b="1" dirty="0" smtClean="0"/>
              <a:t>module </a:t>
            </a:r>
            <a:r>
              <a:rPr lang="en-US" sz="3200" b="1" dirty="0" err="1" smtClean="0"/>
              <a:t>Simple_Circuit_prop_delay</a:t>
            </a:r>
            <a:r>
              <a:rPr lang="en-US" sz="3200" b="1" dirty="0" smtClean="0"/>
              <a:t> (A, B, C, D, E);</a:t>
            </a:r>
          </a:p>
          <a:p>
            <a:r>
              <a:rPr lang="en-US" sz="3200" b="1" dirty="0" smtClean="0"/>
              <a:t>output D, E;</a:t>
            </a:r>
          </a:p>
          <a:p>
            <a:r>
              <a:rPr lang="en-US" sz="3200" b="1" dirty="0" smtClean="0"/>
              <a:t>input A, B, C;</a:t>
            </a:r>
          </a:p>
          <a:p>
            <a:r>
              <a:rPr lang="en-US" sz="3200" b="1" dirty="0" smtClean="0"/>
              <a:t>wire w1;</a:t>
            </a:r>
          </a:p>
          <a:p>
            <a:r>
              <a:rPr lang="en-US" sz="3200" b="1" dirty="0" smtClean="0"/>
              <a:t>and 	#(30) G1 (w1, A, B);</a:t>
            </a:r>
          </a:p>
          <a:p>
            <a:r>
              <a:rPr lang="en-US" sz="3200" b="1" dirty="0" smtClean="0"/>
              <a:t>not 	#(10) G2 (E, C);</a:t>
            </a:r>
          </a:p>
          <a:p>
            <a:r>
              <a:rPr lang="en-US" sz="3200" b="1" dirty="0" smtClean="0"/>
              <a:t>or 	#(20) G3 (D, w1, E);</a:t>
            </a:r>
          </a:p>
          <a:p>
            <a:r>
              <a:rPr lang="en-US" sz="3200" b="1" dirty="0" err="1" smtClean="0"/>
              <a:t>endmodule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/>
              <a:t>A </a:t>
            </a:r>
            <a:r>
              <a:rPr lang="en-US" sz="3200" i="1" dirty="0"/>
              <a:t>hardware description language (HDL) is a computer-based language that </a:t>
            </a:r>
            <a:r>
              <a:rPr lang="en-US" sz="3200" i="1" dirty="0" smtClean="0"/>
              <a:t>describes </a:t>
            </a:r>
            <a:r>
              <a:rPr lang="en-US" sz="3200" dirty="0" smtClean="0"/>
              <a:t>the </a:t>
            </a:r>
            <a:r>
              <a:rPr lang="en-US" sz="3200" dirty="0"/>
              <a:t>hardware of digital systems in a textual form.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resembles an ordinary </a:t>
            </a:r>
            <a:r>
              <a:rPr lang="en-US" sz="3200" dirty="0" smtClean="0"/>
              <a:t>computer programming </a:t>
            </a:r>
            <a:r>
              <a:rPr lang="en-US" sz="3200" dirty="0"/>
              <a:t>language, such as C, but is specifically oriented to describing </a:t>
            </a:r>
            <a:r>
              <a:rPr lang="en-US" sz="3200" dirty="0" smtClean="0"/>
              <a:t>hardware structures </a:t>
            </a:r>
            <a:r>
              <a:rPr lang="en-US" sz="3200" dirty="0"/>
              <a:t>and the behavior of logic circuits.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can be used to represent logic diagrams</a:t>
            </a:r>
            <a:r>
              <a:rPr lang="en-US" sz="3200" dirty="0" smtClean="0"/>
              <a:t>, truth </a:t>
            </a:r>
            <a:r>
              <a:rPr lang="en-US" sz="3200" dirty="0"/>
              <a:t>tables, Boolean expressions, and complex abstractions of the behavior of a </a:t>
            </a:r>
            <a:r>
              <a:rPr lang="en-US" sz="3200" dirty="0" smtClean="0"/>
              <a:t>digital system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8430" y="990601"/>
            <a:ext cx="7074969" cy="541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Writing a test bench: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An HDL description that provides the stimulus to a design is called a </a:t>
            </a:r>
            <a:r>
              <a:rPr lang="en-US" sz="3200" i="1" dirty="0" smtClean="0"/>
              <a:t>test bench.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Note that the test bench (</a:t>
            </a:r>
            <a:r>
              <a:rPr lang="en-US" sz="3200" i="1" dirty="0" err="1" smtClean="0"/>
              <a:t>t_Simple_Circuit_prop_delay</a:t>
            </a:r>
            <a:r>
              <a:rPr lang="en-US" sz="3200" i="1" dirty="0" smtClean="0"/>
              <a:t> ) has no input or output ports. </a:t>
            </a:r>
            <a:r>
              <a:rPr lang="en-US" sz="3200" dirty="0" smtClean="0"/>
              <a:t>Within the test bench, the inputs to the circuit are declared with keyword </a:t>
            </a:r>
            <a:r>
              <a:rPr lang="en-US" sz="3200" b="1" dirty="0" err="1" smtClean="0"/>
              <a:t>reg</a:t>
            </a:r>
            <a:r>
              <a:rPr lang="en-US" sz="3200" b="1" dirty="0" smtClean="0"/>
              <a:t> and the outputs are declared with the keyword wire.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b="1" dirty="0" smtClean="0"/>
              <a:t>initial </a:t>
            </a:r>
            <a:r>
              <a:rPr lang="en-US" sz="3200" dirty="0" smtClean="0"/>
              <a:t>keyword is used with a set of statements that begin executing when the simulation is initialized; the signal activity associated with </a:t>
            </a:r>
            <a:r>
              <a:rPr lang="en-US" sz="3200" b="1" dirty="0" smtClean="0"/>
              <a:t>initial terminates execution when the last statement </a:t>
            </a:r>
            <a:r>
              <a:rPr lang="en-US" sz="3200" dirty="0" smtClean="0"/>
              <a:t>has finished executing.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b="1" dirty="0" smtClean="0"/>
              <a:t>initial statements are commonly used to describe </a:t>
            </a:r>
            <a:r>
              <a:rPr lang="en-US" sz="3200" dirty="0" smtClean="0"/>
              <a:t>waveforms in a test bench. The set of statements to be executed is called a </a:t>
            </a:r>
            <a:r>
              <a:rPr lang="en-US" sz="3200" i="1" dirty="0" smtClean="0"/>
              <a:t>block statement</a:t>
            </a:r>
          </a:p>
          <a:p>
            <a:pPr algn="just"/>
            <a:r>
              <a:rPr lang="en-US" sz="3200" dirty="0" smtClean="0"/>
              <a:t>and consists of several statements enclosed by the keywords </a:t>
            </a:r>
            <a:r>
              <a:rPr lang="en-US" sz="3200" b="1" dirty="0" smtClean="0"/>
              <a:t>begin and end.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statements are executed in sequence, left to right, from top to bottom, by a simulator in order to provide the input to the circuit. Initially, </a:t>
            </a:r>
            <a:r>
              <a:rPr lang="en-US" sz="3200" i="1" dirty="0" smtClean="0"/>
              <a:t>A, B, C = 0. ( A, B, and C are each set to 1’b0, </a:t>
            </a:r>
            <a:r>
              <a:rPr lang="en-US" sz="3200" dirty="0" smtClean="0"/>
              <a:t>which signifies one binary digit with a value of 0.) After 100 ns, the inputs change to </a:t>
            </a:r>
            <a:r>
              <a:rPr lang="en-US" sz="3200" i="1" dirty="0" smtClean="0"/>
              <a:t>A, B, C = 1.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i="1" dirty="0" smtClean="0"/>
              <a:t>After another 100 ns, the simulation terminates at time 200 ns.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i="1" dirty="0" smtClean="0"/>
              <a:t>A second </a:t>
            </a:r>
            <a:r>
              <a:rPr lang="en-US" sz="3200" b="1" dirty="0" smtClean="0"/>
              <a:t>initial statement uses the $finish system task to specify termination of the simulation. If a </a:t>
            </a:r>
            <a:r>
              <a:rPr lang="en-US" sz="3200" dirty="0" smtClean="0"/>
              <a:t>statement is preceded by a delay value (e.g., #100), the simulator postpones executing the statement until the specified time delay has elapsed.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timing diagram of waveforms that result from the simulation is shown in the following figure.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0"/>
            <a:ext cx="91249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// Test bench for </a:t>
            </a:r>
            <a:r>
              <a:rPr lang="en-US" sz="3200" dirty="0" err="1" smtClean="0"/>
              <a:t>Simple_Circuit_prop_delay</a:t>
            </a:r>
            <a:endParaRPr lang="en-US" sz="3200" dirty="0" smtClean="0"/>
          </a:p>
          <a:p>
            <a:r>
              <a:rPr lang="en-US" sz="3200" b="1" dirty="0" smtClean="0"/>
              <a:t>module </a:t>
            </a:r>
            <a:r>
              <a:rPr lang="en-US" sz="3200" b="1" dirty="0" err="1" smtClean="0"/>
              <a:t>t_Simple_Circuit_prop_delay</a:t>
            </a:r>
            <a:r>
              <a:rPr lang="en-US" sz="3200" b="1" dirty="0" smtClean="0"/>
              <a:t>;</a:t>
            </a:r>
          </a:p>
          <a:p>
            <a:r>
              <a:rPr lang="en-US" sz="3200" b="1" dirty="0" smtClean="0"/>
              <a:t>wire D, E;</a:t>
            </a:r>
          </a:p>
          <a:p>
            <a:r>
              <a:rPr lang="en-US" sz="3200" b="1" dirty="0" err="1" smtClean="0"/>
              <a:t>reg</a:t>
            </a:r>
            <a:r>
              <a:rPr lang="en-US" sz="3200" b="1" dirty="0" smtClean="0"/>
              <a:t> A, B, C;</a:t>
            </a:r>
          </a:p>
          <a:p>
            <a:r>
              <a:rPr lang="en-US" sz="3200" dirty="0" err="1" smtClean="0"/>
              <a:t>Simple_Circuit_prop_delay</a:t>
            </a:r>
            <a:r>
              <a:rPr lang="en-US" sz="3200" dirty="0" smtClean="0"/>
              <a:t> M1 (A, B, C, D, E); </a:t>
            </a:r>
          </a:p>
          <a:p>
            <a:r>
              <a:rPr lang="en-US" sz="3200" dirty="0" smtClean="0"/>
              <a:t>// Instance name required</a:t>
            </a:r>
          </a:p>
          <a:p>
            <a:r>
              <a:rPr lang="en-US" sz="3200" b="1" dirty="0" smtClean="0"/>
              <a:t>initial</a:t>
            </a:r>
          </a:p>
          <a:p>
            <a:r>
              <a:rPr lang="en-US" sz="3200" b="1" dirty="0" smtClean="0"/>
              <a:t>begin</a:t>
            </a:r>
          </a:p>
          <a:p>
            <a:r>
              <a:rPr lang="en-US" sz="3200" dirty="0" smtClean="0"/>
              <a:t>A = 1'b0; B = 1'b0; C = 1'b0;</a:t>
            </a:r>
          </a:p>
          <a:p>
            <a:r>
              <a:rPr lang="en-US" sz="3200" dirty="0" smtClean="0"/>
              <a:t>#100 A = 1'b1; B = 1'b1; C = 1'b1;</a:t>
            </a:r>
          </a:p>
          <a:p>
            <a:r>
              <a:rPr lang="en-US" sz="3200" b="1" dirty="0" smtClean="0"/>
              <a:t>end</a:t>
            </a:r>
          </a:p>
          <a:p>
            <a:r>
              <a:rPr lang="en-US" sz="3200" b="1" dirty="0" smtClean="0"/>
              <a:t>initial #200 $finish;</a:t>
            </a:r>
          </a:p>
          <a:p>
            <a:r>
              <a:rPr lang="en-US" sz="3200" b="1" dirty="0" err="1" smtClean="0"/>
              <a:t>endmodule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Boolean Expressions: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Boolean equations describing combinational logic are specified in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 with a continuous assignment statement consisting of the keyword </a:t>
            </a:r>
            <a:r>
              <a:rPr lang="en-US" sz="3200" b="1" dirty="0" smtClean="0"/>
              <a:t>assign followed by a Boolean </a:t>
            </a:r>
            <a:r>
              <a:rPr lang="en-US" sz="3200" dirty="0" smtClean="0"/>
              <a:t>expression.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To distinguish arithmetic operators from logical operators,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 uses the symbols (&amp;), (/), and (~) for AND, OR, and NOT (complement), respectively.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Thus to describe the simple circuit of above Fig. with a Boolean expression, we use the statement</a:t>
            </a:r>
          </a:p>
          <a:p>
            <a:r>
              <a:rPr lang="en-US" sz="3200" b="1" dirty="0" smtClean="0"/>
              <a:t>assign D = (A &amp;&amp; B) || (!C);</a:t>
            </a: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The following HDL Example  describes a circuit that is specified with the following two Boolean expressions:</a:t>
            </a:r>
          </a:p>
          <a:p>
            <a:r>
              <a:rPr lang="en-US" sz="3200" i="1" dirty="0" smtClean="0"/>
              <a:t>E = A + BC + B’D</a:t>
            </a:r>
          </a:p>
          <a:p>
            <a:r>
              <a:rPr lang="en-US" sz="3200" i="1" dirty="0" smtClean="0"/>
              <a:t>F = B’C + BC’D’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 equations specify how the logic values </a:t>
            </a:r>
            <a:r>
              <a:rPr lang="en-US" sz="3200" i="1" dirty="0" smtClean="0"/>
              <a:t>E and F are determined by the values of A, B, C, and D .</a:t>
            </a:r>
          </a:p>
          <a:p>
            <a:endParaRPr lang="en-US" sz="3200" i="1" dirty="0" smtClean="0"/>
          </a:p>
          <a:p>
            <a:r>
              <a:rPr lang="en-US" sz="3200" dirty="0" smtClean="0"/>
              <a:t>//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 model: Circuit with Boolean expressions</a:t>
            </a:r>
          </a:p>
          <a:p>
            <a:r>
              <a:rPr lang="en-US" sz="3200" b="1" dirty="0" smtClean="0"/>
              <a:t>module </a:t>
            </a:r>
            <a:r>
              <a:rPr lang="en-US" sz="3200" b="1" dirty="0" err="1" smtClean="0"/>
              <a:t>Circuit_Boolean_CA</a:t>
            </a:r>
            <a:r>
              <a:rPr lang="en-US" sz="3200" b="1" dirty="0" smtClean="0"/>
              <a:t> (E, F, A, B, C, D);</a:t>
            </a:r>
          </a:p>
          <a:p>
            <a:r>
              <a:rPr lang="en-US" sz="3200" b="1" dirty="0" smtClean="0"/>
              <a:t>output 	E, F;</a:t>
            </a:r>
          </a:p>
          <a:p>
            <a:r>
              <a:rPr lang="en-US" sz="3200" b="1" dirty="0" smtClean="0"/>
              <a:t>input 	A, B, C, D;</a:t>
            </a:r>
          </a:p>
          <a:p>
            <a:r>
              <a:rPr lang="en-US" sz="3200" b="1" dirty="0" smtClean="0"/>
              <a:t>assign E = A || (B &amp;&amp; C) || ((!B) &amp;&amp; D);</a:t>
            </a:r>
          </a:p>
          <a:p>
            <a:r>
              <a:rPr lang="en-US" sz="3200" b="1" dirty="0" smtClean="0"/>
              <a:t>assign F = ((!B) &amp;&amp; C) || (B &amp;&amp; (!C) &amp;&amp; (!D));</a:t>
            </a:r>
          </a:p>
          <a:p>
            <a:r>
              <a:rPr lang="en-US" sz="3200" b="1" dirty="0" err="1" smtClean="0"/>
              <a:t>endmodule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simulator detects when the test bench changes a value of one or more of the inputs.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When this happens, the simulator updates the values of </a:t>
            </a:r>
            <a:r>
              <a:rPr lang="en-US" sz="3200" i="1" dirty="0" smtClean="0"/>
              <a:t>E and F 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i="1" dirty="0" smtClean="0"/>
              <a:t>The continuous assignment mechanism is so named </a:t>
            </a:r>
            <a:r>
              <a:rPr lang="en-US" sz="3200" dirty="0" smtClean="0"/>
              <a:t>because the relationship between the assigned value and the variables is permanent.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mechanism acts just like combinational logic, has a gate-level equivalent circuit, and is referred to as </a:t>
            </a:r>
            <a:r>
              <a:rPr lang="en-US" sz="3200" i="1" dirty="0" smtClean="0"/>
              <a:t>implicit combinational logic 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User-Defined Primitives: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logic gates used in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 descriptions with keywords </a:t>
            </a:r>
            <a:r>
              <a:rPr lang="en-US" sz="3200" b="1" dirty="0" smtClean="0"/>
              <a:t>and, or, etc., are defined by </a:t>
            </a:r>
            <a:r>
              <a:rPr lang="en-US" sz="3200" dirty="0" smtClean="0"/>
              <a:t>the system and are referred to as </a:t>
            </a:r>
            <a:r>
              <a:rPr lang="en-US" sz="3200" i="1" dirty="0" smtClean="0"/>
              <a:t>system primitives.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i="1" dirty="0" smtClean="0"/>
              <a:t>The user can create additional primitives by defining them in </a:t>
            </a:r>
            <a:r>
              <a:rPr lang="en-US" sz="3200" dirty="0" smtClean="0"/>
              <a:t>tabular form. These types of circuits are referred to as </a:t>
            </a:r>
            <a:r>
              <a:rPr lang="en-US" sz="3200" i="1" dirty="0" smtClean="0"/>
              <a:t>user-defined primitives (UDPs).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One way of specifying a digital circuit in tabular form is by means of a truth table.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UDP descriptions do not use the keyword pair </a:t>
            </a:r>
            <a:r>
              <a:rPr lang="en-US" sz="3200" b="1" dirty="0" smtClean="0"/>
              <a:t>module . . . </a:t>
            </a:r>
            <a:r>
              <a:rPr lang="en-US" sz="3200" b="1" dirty="0" err="1" smtClean="0"/>
              <a:t>endmodule</a:t>
            </a:r>
            <a:r>
              <a:rPr lang="en-US" sz="3200" b="1" dirty="0" smtClean="0"/>
              <a:t>. Instead, they are </a:t>
            </a:r>
            <a:r>
              <a:rPr lang="en-US" sz="3200" dirty="0" smtClean="0"/>
              <a:t>declared with the keyword pair </a:t>
            </a:r>
            <a:r>
              <a:rPr lang="en-US" sz="3200" b="1" dirty="0" smtClean="0"/>
              <a:t>primitive . . . </a:t>
            </a:r>
            <a:r>
              <a:rPr lang="en-US" sz="3200" b="1" dirty="0" err="1" smtClean="0"/>
              <a:t>endprimitive</a:t>
            </a:r>
            <a:r>
              <a:rPr lang="en-US" sz="3200" b="1" dirty="0" smtClean="0"/>
              <a:t>.</a:t>
            </a:r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Following HDL Example defines a UDP with a truth table. It proceeds according to the following general rules:</a:t>
            </a:r>
          </a:p>
          <a:p>
            <a:pPr algn="just"/>
            <a:r>
              <a:rPr lang="en-US" sz="3200" dirty="0" smtClean="0"/>
              <a:t>• It is declared with the keyword </a:t>
            </a:r>
            <a:r>
              <a:rPr lang="en-US" sz="3200" b="1" dirty="0" smtClean="0"/>
              <a:t>primitive , followed by a name and port list.</a:t>
            </a:r>
          </a:p>
          <a:p>
            <a:pPr algn="just"/>
            <a:r>
              <a:rPr lang="en-US" sz="3200" dirty="0" smtClean="0"/>
              <a:t>• There can be only one output, and it must be listed first in the port list and declared with keyword </a:t>
            </a:r>
            <a:r>
              <a:rPr lang="en-US" sz="3200" b="1" dirty="0" smtClean="0"/>
              <a:t>output </a:t>
            </a:r>
          </a:p>
          <a:p>
            <a:pPr algn="just"/>
            <a:r>
              <a:rPr lang="en-US" sz="3200" dirty="0" smtClean="0"/>
              <a:t>• There can be any number of inputs. The order in which they are listed in the </a:t>
            </a:r>
            <a:r>
              <a:rPr lang="en-US" sz="3200" b="1" dirty="0" smtClean="0"/>
              <a:t>input </a:t>
            </a:r>
            <a:r>
              <a:rPr lang="en-US" sz="3200" dirty="0" smtClean="0"/>
              <a:t>declaration must conform to the order in which they are given values in the table that follows.</a:t>
            </a:r>
          </a:p>
          <a:p>
            <a:pPr algn="just"/>
            <a:r>
              <a:rPr lang="en-US" sz="3200" dirty="0" smtClean="0"/>
              <a:t>• The truth table is enclosed within the keywords </a:t>
            </a:r>
            <a:r>
              <a:rPr lang="en-US" sz="3200" b="1" dirty="0" smtClean="0"/>
              <a:t>table and </a:t>
            </a:r>
            <a:r>
              <a:rPr lang="en-US" sz="3200" b="1" dirty="0" err="1" smtClean="0"/>
              <a:t>endtable</a:t>
            </a:r>
            <a:r>
              <a:rPr lang="en-US" sz="32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 smtClean="0"/>
              <a:t>The term FPGA stands for Field Programmable Gate Array and, it is a type of </a:t>
            </a:r>
            <a:r>
              <a:rPr lang="en-IN" sz="3200" u="sng" dirty="0" smtClean="0">
                <a:hlinkClick r:id="rId2"/>
              </a:rPr>
              <a:t>semiconductor logic chip</a:t>
            </a:r>
            <a:r>
              <a:rPr lang="en-IN" sz="3200" dirty="0" smtClean="0"/>
              <a:t> which can be programmed to become almost any kind of system or digital circuit, similar to PLDs. 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 smtClean="0"/>
              <a:t>PLDS are limited to hundreds of gates, but FPGAs supports thousands of gates. 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 smtClean="0"/>
              <a:t>The configuration of the FPGA architecture is generally specified using a language, i.e., HDL (Hardware Description language) which is similar to the one used for an ASIC ( Application Specific Integrated Circuit).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• The values of the inputs are listed in order, ending with a colon (:). The output is always the last entry in a row and is followed by a semicolon (;).</a:t>
            </a:r>
          </a:p>
          <a:p>
            <a:pPr algn="just"/>
            <a:r>
              <a:rPr lang="en-US" sz="3200" dirty="0" smtClean="0"/>
              <a:t>• The declaration of a UDP ends with the keyword </a:t>
            </a:r>
            <a:r>
              <a:rPr lang="en-US" sz="3200" b="1" dirty="0" err="1" smtClean="0"/>
              <a:t>endprimitive</a:t>
            </a:r>
            <a:r>
              <a:rPr lang="en-US" sz="3200" b="1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// </a:t>
            </a:r>
            <a:r>
              <a:rPr lang="en-US" sz="2600" dirty="0" err="1" smtClean="0"/>
              <a:t>Verilog</a:t>
            </a:r>
            <a:r>
              <a:rPr lang="en-US" sz="2600" dirty="0" smtClean="0"/>
              <a:t> model: User-defined Primitive</a:t>
            </a:r>
          </a:p>
          <a:p>
            <a:r>
              <a:rPr lang="en-US" sz="2600" b="1" dirty="0" smtClean="0"/>
              <a:t>primitive UDP_02467 (D, A, B, C);</a:t>
            </a:r>
          </a:p>
          <a:p>
            <a:r>
              <a:rPr lang="en-US" sz="2600" b="1" dirty="0" smtClean="0"/>
              <a:t>output D;</a:t>
            </a:r>
          </a:p>
          <a:p>
            <a:r>
              <a:rPr lang="en-US" sz="2600" b="1" dirty="0" smtClean="0"/>
              <a:t>input A, B, C;</a:t>
            </a:r>
          </a:p>
          <a:p>
            <a:r>
              <a:rPr lang="en-US" sz="2600" dirty="0" smtClean="0"/>
              <a:t>//Truth table for D 5 f (A, B, C) 5 </a:t>
            </a:r>
            <a:r>
              <a:rPr lang="el-GR" sz="2600" dirty="0" smtClean="0"/>
              <a:t>Σ</a:t>
            </a:r>
            <a:r>
              <a:rPr lang="en-US" sz="2600" dirty="0" smtClean="0"/>
              <a:t>(0, 2, 4, 6, 7);</a:t>
            </a:r>
          </a:p>
          <a:p>
            <a:r>
              <a:rPr lang="en-US" sz="2600" b="1" dirty="0" smtClean="0"/>
              <a:t>table</a:t>
            </a:r>
          </a:p>
          <a:p>
            <a:r>
              <a:rPr lang="en-US" sz="2600" dirty="0" smtClean="0"/>
              <a:t>// 	A 	B 	C : 	D // Column header comment</a:t>
            </a:r>
          </a:p>
          <a:p>
            <a:r>
              <a:rPr lang="en-US" sz="2600" dirty="0" smtClean="0"/>
              <a:t>	0 	0 	0 : 	1;</a:t>
            </a:r>
          </a:p>
          <a:p>
            <a:r>
              <a:rPr lang="en-US" sz="2600" dirty="0" smtClean="0"/>
              <a:t>	0 	0 	1 : 	0;</a:t>
            </a:r>
          </a:p>
          <a:p>
            <a:r>
              <a:rPr lang="en-US" sz="2600" dirty="0" smtClean="0"/>
              <a:t>	0 	1 	0 : 	1;</a:t>
            </a:r>
          </a:p>
          <a:p>
            <a:r>
              <a:rPr lang="en-US" sz="2600" dirty="0" smtClean="0"/>
              <a:t>	0 	1 	1 : 	0;</a:t>
            </a:r>
          </a:p>
          <a:p>
            <a:r>
              <a:rPr lang="en-US" sz="2600" dirty="0" smtClean="0"/>
              <a:t>	1 	0 	0 : 	1;</a:t>
            </a:r>
          </a:p>
          <a:p>
            <a:r>
              <a:rPr lang="en-US" sz="2600" dirty="0" smtClean="0"/>
              <a:t>	1 	0 	1 : 	0;</a:t>
            </a:r>
          </a:p>
          <a:p>
            <a:r>
              <a:rPr lang="en-US" sz="2600" dirty="0" smtClean="0"/>
              <a:t>	1 	1 	0 : 	1;</a:t>
            </a:r>
          </a:p>
          <a:p>
            <a:r>
              <a:rPr lang="en-US" sz="2600" dirty="0" smtClean="0"/>
              <a:t>	1 	1 	1 : 	1;</a:t>
            </a:r>
          </a:p>
          <a:p>
            <a:r>
              <a:rPr lang="en-US" sz="2600" b="1" dirty="0" err="1" smtClean="0"/>
              <a:t>endtable</a:t>
            </a:r>
            <a:endParaRPr lang="en-US" sz="2600" b="1" dirty="0" smtClean="0"/>
          </a:p>
          <a:p>
            <a:r>
              <a:rPr lang="en-US" sz="2600" b="1" dirty="0" err="1" smtClean="0"/>
              <a:t>endprimitive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// </a:t>
            </a:r>
            <a:r>
              <a:rPr lang="en-US" sz="2800" dirty="0" err="1" smtClean="0"/>
              <a:t>Verilog</a:t>
            </a:r>
            <a:r>
              <a:rPr lang="en-US" sz="2800" dirty="0" smtClean="0"/>
              <a:t> model: Circuit instantiation of Circuit_UDP_02467</a:t>
            </a:r>
          </a:p>
          <a:p>
            <a:r>
              <a:rPr lang="en-US" sz="2800" b="1" dirty="0" smtClean="0"/>
              <a:t>module Circuit_with_UDP_02467 (e, f, a, b, c, d);</a:t>
            </a:r>
          </a:p>
          <a:p>
            <a:r>
              <a:rPr lang="en-US" sz="2800" b="1" dirty="0" smtClean="0"/>
              <a:t>output 	e, f;</a:t>
            </a:r>
          </a:p>
          <a:p>
            <a:r>
              <a:rPr lang="en-US" sz="2800" b="1" dirty="0" smtClean="0"/>
              <a:t>input 		a, b, c, d</a:t>
            </a:r>
          </a:p>
          <a:p>
            <a:r>
              <a:rPr lang="pt-BR" sz="2800" dirty="0" smtClean="0"/>
              <a:t>UDP_02467 	(e, a, b, c);</a:t>
            </a:r>
          </a:p>
          <a:p>
            <a:r>
              <a:rPr lang="en-US" sz="2800" b="1" dirty="0" smtClean="0"/>
              <a:t>and 	(f, e, d); // Option gate instance name omitted</a:t>
            </a:r>
          </a:p>
          <a:p>
            <a:r>
              <a:rPr lang="en-US" sz="2800" b="1" dirty="0" err="1" smtClean="0"/>
              <a:t>endmodule</a:t>
            </a:r>
            <a:endParaRPr lang="en-US" sz="2800" b="1" dirty="0" smtClean="0"/>
          </a:p>
          <a:p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declaration Circuit _with _UDP_ 02467 (E, F, A, B, C, D);</a:t>
            </a:r>
          </a:p>
          <a:p>
            <a:r>
              <a:rPr lang="en-US" sz="2800" dirty="0" smtClean="0"/>
              <a:t>will produce a circuit that implements the hardware shown below: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876800"/>
            <a:ext cx="45339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60559"/>
            <a:ext cx="6324600" cy="61384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/>
              <a:t>HDLs are used in several major steps in the design flow of an integrated </a:t>
            </a:r>
            <a:r>
              <a:rPr lang="en-US" sz="3200" dirty="0" smtClean="0"/>
              <a:t>circuit (IC):</a:t>
            </a:r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D</a:t>
            </a:r>
            <a:r>
              <a:rPr lang="en-US" sz="3200" dirty="0" smtClean="0"/>
              <a:t>esign </a:t>
            </a:r>
            <a:r>
              <a:rPr lang="en-US" sz="3200" dirty="0"/>
              <a:t>entry, </a:t>
            </a: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Functional </a:t>
            </a:r>
            <a:r>
              <a:rPr lang="en-US" sz="3200" dirty="0"/>
              <a:t>simulation or verification, </a:t>
            </a: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Logic </a:t>
            </a:r>
            <a:r>
              <a:rPr lang="en-US" sz="3200" dirty="0"/>
              <a:t>synthesis, </a:t>
            </a: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Timing verification,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and </a:t>
            </a:r>
            <a:r>
              <a:rPr lang="en-US" sz="3200" dirty="0"/>
              <a:t>fault simulation</a:t>
            </a:r>
            <a:r>
              <a:rPr lang="en-US" sz="32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i="1" u="sng" dirty="0"/>
              <a:t>Design </a:t>
            </a:r>
            <a:r>
              <a:rPr lang="en-US" sz="3200" b="1" i="1" u="sng" dirty="0" smtClean="0"/>
              <a:t>entry: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It creates </a:t>
            </a:r>
            <a:r>
              <a:rPr lang="en-US" sz="3200" i="1" dirty="0"/>
              <a:t>an HDL-based description of the functionality that is to </a:t>
            </a:r>
            <a:r>
              <a:rPr lang="en-US" sz="3200" i="1" dirty="0" smtClean="0"/>
              <a:t>be </a:t>
            </a:r>
            <a:r>
              <a:rPr lang="en-US" sz="3200" dirty="0" smtClean="0"/>
              <a:t>implemented </a:t>
            </a:r>
            <a:r>
              <a:rPr lang="en-US" sz="3200" dirty="0"/>
              <a:t>in hardware. Depending on the HDL, the description can be in a </a:t>
            </a:r>
            <a:r>
              <a:rPr lang="en-US" sz="3200" dirty="0" smtClean="0"/>
              <a:t>variety of </a:t>
            </a:r>
            <a:r>
              <a:rPr lang="en-US" sz="3200" dirty="0"/>
              <a:t>forms: Boolean logic equations, truth </a:t>
            </a:r>
            <a:r>
              <a:rPr lang="en-US" sz="3200" dirty="0" smtClean="0"/>
              <a:t>tables</a:t>
            </a:r>
            <a:r>
              <a:rPr lang="en-US" sz="3200" dirty="0"/>
              <a:t>, a </a:t>
            </a:r>
            <a:r>
              <a:rPr lang="en-US" sz="3200" dirty="0" err="1"/>
              <a:t>netlist</a:t>
            </a:r>
            <a:r>
              <a:rPr lang="en-US" sz="3200" dirty="0"/>
              <a:t> of interconnected gates, or </a:t>
            </a:r>
            <a:r>
              <a:rPr lang="en-US" sz="3200" dirty="0" smtClean="0"/>
              <a:t>an abstract </a:t>
            </a:r>
            <a:r>
              <a:rPr lang="en-US" sz="3200" dirty="0"/>
              <a:t>behavioral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b="1" i="1" u="sng" dirty="0"/>
              <a:t>Logic </a:t>
            </a:r>
            <a:r>
              <a:rPr lang="en-US" sz="3200" b="1" i="1" u="sng" dirty="0" smtClean="0"/>
              <a:t>simulation:</a:t>
            </a:r>
            <a:r>
              <a:rPr lang="en-US" sz="3200" i="1" dirty="0" smtClean="0"/>
              <a:t> It displays </a:t>
            </a:r>
            <a:r>
              <a:rPr lang="en-US" sz="3200" i="1" dirty="0"/>
              <a:t>the behavior of a digital system through the use of a </a:t>
            </a:r>
            <a:r>
              <a:rPr lang="en-US" sz="3200" i="1" dirty="0" smtClean="0"/>
              <a:t>computer.</a:t>
            </a:r>
            <a:r>
              <a:rPr lang="en-US" sz="3200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A simulator </a:t>
            </a:r>
            <a:r>
              <a:rPr lang="en-US" sz="3200" dirty="0"/>
              <a:t>interprets the HDL description and either produces readable output</a:t>
            </a:r>
            <a:r>
              <a:rPr lang="en-US" sz="3200" dirty="0" smtClean="0"/>
              <a:t>, such </a:t>
            </a:r>
            <a:r>
              <a:rPr lang="en-US" sz="3200" dirty="0"/>
              <a:t>as a time-ordered sequence of input and output signal values, or displays </a:t>
            </a:r>
            <a:r>
              <a:rPr lang="en-US" sz="3200" dirty="0" smtClean="0"/>
              <a:t>waveforms of </a:t>
            </a:r>
            <a:r>
              <a:rPr lang="en-US" sz="3200" dirty="0"/>
              <a:t>the signals.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simulation of a circuit predicts how the hardware will </a:t>
            </a:r>
            <a:r>
              <a:rPr lang="en-US" sz="3200" dirty="0" smtClean="0"/>
              <a:t>behave before </a:t>
            </a:r>
            <a:r>
              <a:rPr lang="en-US" sz="3200" dirty="0"/>
              <a:t>it is actually fabricated.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Simulation </a:t>
            </a:r>
            <a:r>
              <a:rPr lang="en-US" sz="3200" dirty="0"/>
              <a:t>detects functional errors in a design </a:t>
            </a:r>
            <a:r>
              <a:rPr lang="en-US" sz="3200" dirty="0" smtClean="0"/>
              <a:t>without having </a:t>
            </a:r>
            <a:r>
              <a:rPr lang="en-US" sz="3200" dirty="0"/>
              <a:t>to physically create and operate the circuit.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stimulus (</a:t>
            </a:r>
            <a:r>
              <a:rPr lang="en-US" sz="3200" dirty="0"/>
              <a:t>i.e., the logic values of the inputs to a circuit) that tests the functionality of the </a:t>
            </a:r>
            <a:r>
              <a:rPr lang="en-US" sz="3200" dirty="0" smtClean="0"/>
              <a:t>design is </a:t>
            </a:r>
            <a:r>
              <a:rPr lang="en-US" sz="3200" dirty="0"/>
              <a:t>called a </a:t>
            </a:r>
            <a:r>
              <a:rPr lang="en-US" sz="3200" i="1" dirty="0"/>
              <a:t>test bench.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i="1" dirty="0" smtClean="0"/>
              <a:t>Thus, to simulate a digital system, the design is first described in </a:t>
            </a:r>
            <a:r>
              <a:rPr lang="en-US" sz="3200" dirty="0" smtClean="0"/>
              <a:t>an HDL and then verified by simulating the design and checking it with a test bench, which is also written in the HDL.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i="1" u="sng" dirty="0" smtClean="0"/>
              <a:t>Logic synthesis:</a:t>
            </a:r>
            <a:r>
              <a:rPr lang="en-US" sz="3200" i="1" dirty="0" smtClean="0"/>
              <a:t> It is </a:t>
            </a:r>
            <a:r>
              <a:rPr lang="en-US" sz="3200" i="1" dirty="0"/>
              <a:t>the process of deriving a list of physical components and </a:t>
            </a:r>
            <a:r>
              <a:rPr lang="en-US" sz="3200" i="1" dirty="0" smtClean="0"/>
              <a:t>their </a:t>
            </a:r>
            <a:r>
              <a:rPr lang="en-US" sz="3200" dirty="0" smtClean="0"/>
              <a:t>interconnections </a:t>
            </a:r>
            <a:r>
              <a:rPr lang="en-US" sz="3200" dirty="0"/>
              <a:t>(called a </a:t>
            </a:r>
            <a:r>
              <a:rPr lang="en-US" sz="3200" i="1" dirty="0" err="1"/>
              <a:t>netlist</a:t>
            </a:r>
            <a:r>
              <a:rPr lang="en-US" sz="3200" i="1" dirty="0"/>
              <a:t> ) from the model of a digital system described in </a:t>
            </a:r>
            <a:r>
              <a:rPr lang="en-US" sz="3200" i="1" dirty="0" smtClean="0"/>
              <a:t>an </a:t>
            </a:r>
            <a:r>
              <a:rPr lang="en-US" sz="3200" dirty="0" smtClean="0"/>
              <a:t>HDL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 err="1"/>
              <a:t>netlist</a:t>
            </a:r>
            <a:r>
              <a:rPr lang="en-US" sz="3200" dirty="0"/>
              <a:t> can be used to fabricate an integrated circuit or to lay out a </a:t>
            </a:r>
            <a:r>
              <a:rPr lang="en-US" sz="3200" dirty="0" smtClean="0"/>
              <a:t>printed circuit board (PCB) </a:t>
            </a:r>
            <a:r>
              <a:rPr lang="en-US" sz="3200" dirty="0"/>
              <a:t>with the hardware counterparts of the gates in the list</a:t>
            </a:r>
            <a:r>
              <a:rPr lang="en-US" sz="3200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design of today’s large, complex circuits is made possible </a:t>
            </a:r>
            <a:r>
              <a:rPr lang="en-US" sz="3200" dirty="0" smtClean="0"/>
              <a:t>by logic </a:t>
            </a:r>
            <a:r>
              <a:rPr lang="en-US" sz="3200" dirty="0"/>
              <a:t>synthesis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b="1" i="1" u="sng" dirty="0"/>
              <a:t>Timing </a:t>
            </a:r>
            <a:r>
              <a:rPr lang="en-US" sz="3200" b="1" i="1" u="sng" dirty="0" smtClean="0"/>
              <a:t>verification:</a:t>
            </a:r>
            <a:r>
              <a:rPr lang="en-US" sz="3200" i="1" dirty="0" smtClean="0"/>
              <a:t> It confirms </a:t>
            </a:r>
            <a:r>
              <a:rPr lang="en-US" sz="3200" i="1" dirty="0"/>
              <a:t>that the fabricated, integrated circuit will operate at </a:t>
            </a:r>
            <a:r>
              <a:rPr lang="en-US" sz="3200" i="1" dirty="0" smtClean="0"/>
              <a:t>a </a:t>
            </a:r>
            <a:r>
              <a:rPr lang="en-US" sz="3200" dirty="0" smtClean="0"/>
              <a:t>specified speed.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Timing </a:t>
            </a:r>
            <a:r>
              <a:rPr lang="en-US" sz="3200" dirty="0"/>
              <a:t>verification checks each signal path to verify that it </a:t>
            </a:r>
            <a:r>
              <a:rPr lang="en-US" sz="3200" dirty="0" smtClean="0"/>
              <a:t>is not </a:t>
            </a:r>
            <a:r>
              <a:rPr lang="en-US" sz="3200" dirty="0"/>
              <a:t>compromised by propagation delay.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step is done after logic synthesis </a:t>
            </a:r>
            <a:r>
              <a:rPr lang="en-US" sz="3200" dirty="0" smtClean="0"/>
              <a:t>specifies the </a:t>
            </a:r>
            <a:r>
              <a:rPr lang="en-US" sz="3200" dirty="0"/>
              <a:t>actual devices that will compose a circuit and before the circuit is released </a:t>
            </a:r>
            <a:r>
              <a:rPr lang="en-US" sz="3200" dirty="0" smtClean="0"/>
              <a:t>for production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History of HDL: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Companies </a:t>
            </a:r>
            <a:r>
              <a:rPr lang="en-US" sz="3200" dirty="0"/>
              <a:t>that design integrated circuits use proprietary and public HDLs. </a:t>
            </a:r>
            <a:endParaRPr 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In the public </a:t>
            </a:r>
            <a:r>
              <a:rPr lang="en-US" sz="3200" dirty="0"/>
              <a:t>domain, there are two standard HDLs that are supported by the IEEE: </a:t>
            </a:r>
            <a:r>
              <a:rPr lang="en-US" sz="3200" dirty="0" smtClean="0"/>
              <a:t>VHDL and </a:t>
            </a:r>
            <a:r>
              <a:rPr lang="en-US" sz="3200" dirty="0" err="1" smtClean="0"/>
              <a:t>Verilog</a:t>
            </a:r>
            <a:r>
              <a:rPr lang="en-US" sz="32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VHDL </a:t>
            </a:r>
            <a:r>
              <a:rPr lang="en-US" sz="3200" dirty="0"/>
              <a:t>is a Department of Defense–mandated language. (The </a:t>
            </a:r>
            <a:r>
              <a:rPr lang="en-US" sz="3200" i="1" dirty="0"/>
              <a:t>V in </a:t>
            </a:r>
            <a:r>
              <a:rPr lang="en-US" sz="3200" i="1" dirty="0" smtClean="0"/>
              <a:t>VHDL </a:t>
            </a:r>
            <a:r>
              <a:rPr lang="en-US" sz="3200" dirty="0" smtClean="0"/>
              <a:t>stands </a:t>
            </a:r>
            <a:r>
              <a:rPr lang="en-US" sz="3200" dirty="0"/>
              <a:t>for the first letter in VHSIC, an acronym for very high-speed integrated circuit</a:t>
            </a:r>
            <a:r>
              <a:rPr lang="en-US" sz="3200" dirty="0" smtClean="0"/>
              <a:t>.)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err="1" smtClean="0"/>
              <a:t>Verilog</a:t>
            </a:r>
            <a:r>
              <a:rPr lang="en-US" sz="3200" dirty="0" smtClean="0"/>
              <a:t> </a:t>
            </a:r>
            <a:r>
              <a:rPr lang="en-US" sz="3200" dirty="0"/>
              <a:t>began as a proprietary HDL of Cadence Design </a:t>
            </a:r>
            <a:r>
              <a:rPr lang="en-US" sz="3200" dirty="0" smtClean="0"/>
              <a:t>Systems.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VHDL </a:t>
            </a:r>
            <a:r>
              <a:rPr lang="en-US" sz="3200" dirty="0"/>
              <a:t>is more difficult to learn than </a:t>
            </a:r>
            <a:r>
              <a:rPr lang="en-US" sz="3200" dirty="0" err="1"/>
              <a:t>Verilog</a:t>
            </a:r>
            <a:r>
              <a:rPr lang="en-US" sz="3200" dirty="0"/>
              <a:t>. Because </a:t>
            </a:r>
            <a:r>
              <a:rPr lang="en-US" sz="3200" dirty="0" err="1"/>
              <a:t>Verilog</a:t>
            </a:r>
            <a:r>
              <a:rPr lang="en-US" sz="3200" dirty="0"/>
              <a:t> is an easier language </a:t>
            </a:r>
            <a:r>
              <a:rPr lang="en-US" sz="3200" dirty="0" smtClean="0"/>
              <a:t>than VHDL </a:t>
            </a:r>
            <a:r>
              <a:rPr lang="en-US" sz="3200" dirty="0"/>
              <a:t>to describe, learn, and </a:t>
            </a:r>
            <a:r>
              <a:rPr lang="en-US" sz="3200" dirty="0" smtClean="0"/>
              <a:t>use.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/>
              <a:t>Module </a:t>
            </a:r>
            <a:r>
              <a:rPr lang="en-US" sz="3600" b="1" u="sng" dirty="0" smtClean="0"/>
              <a:t>Declaration: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err="1" smtClean="0"/>
              <a:t>Verilog</a:t>
            </a:r>
            <a:r>
              <a:rPr lang="en-US" sz="3600" dirty="0" smtClean="0"/>
              <a:t> model </a:t>
            </a:r>
            <a:r>
              <a:rPr lang="en-US" sz="3600" dirty="0"/>
              <a:t>is composed of text using keywords, </a:t>
            </a:r>
            <a:r>
              <a:rPr lang="en-US" sz="3600" dirty="0" smtClean="0"/>
              <a:t>which are </a:t>
            </a:r>
            <a:r>
              <a:rPr lang="en-US" sz="3600" dirty="0"/>
              <a:t>predefined lowercase identifiers that define the language constructs. Examples </a:t>
            </a:r>
            <a:r>
              <a:rPr lang="en-US" sz="3600" dirty="0" smtClean="0"/>
              <a:t>of keywords </a:t>
            </a:r>
            <a:r>
              <a:rPr lang="en-US" sz="3600" dirty="0"/>
              <a:t>are </a:t>
            </a:r>
            <a:r>
              <a:rPr lang="en-US" sz="3600" b="1" dirty="0"/>
              <a:t>module, </a:t>
            </a:r>
            <a:r>
              <a:rPr lang="en-US" sz="3600" b="1" dirty="0" err="1"/>
              <a:t>endmodule</a:t>
            </a:r>
            <a:r>
              <a:rPr lang="en-US" sz="3600" b="1" dirty="0"/>
              <a:t>, input, output, wire, and, or, and not</a:t>
            </a:r>
            <a:r>
              <a:rPr lang="en-US" sz="3600" b="1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err="1" smtClean="0"/>
              <a:t>Verilog</a:t>
            </a:r>
            <a:r>
              <a:rPr lang="en-US" sz="3600" dirty="0" smtClean="0"/>
              <a:t> is </a:t>
            </a:r>
            <a:r>
              <a:rPr lang="en-US" sz="3600" dirty="0"/>
              <a:t>case </a:t>
            </a:r>
            <a:r>
              <a:rPr lang="en-US" sz="3600" dirty="0" smtClean="0"/>
              <a:t>sensitive </a:t>
            </a:r>
            <a:r>
              <a:rPr lang="en-US" sz="3600" dirty="0"/>
              <a:t>(e.g., </a:t>
            </a:r>
            <a:r>
              <a:rPr lang="en-US" sz="3600" b="1" dirty="0"/>
              <a:t>not is not the same as NOT</a:t>
            </a:r>
            <a:r>
              <a:rPr lang="en-US" sz="3600" b="1" dirty="0" smtClean="0"/>
              <a:t>).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/>
              <a:t>term </a:t>
            </a:r>
            <a:r>
              <a:rPr lang="en-US" sz="3600" i="1" dirty="0"/>
              <a:t>module refers to the </a:t>
            </a:r>
            <a:r>
              <a:rPr lang="en-US" sz="3600" i="1" dirty="0" smtClean="0"/>
              <a:t>text </a:t>
            </a:r>
            <a:r>
              <a:rPr lang="en-US" sz="3600" dirty="0" smtClean="0"/>
              <a:t>enclosed </a:t>
            </a:r>
            <a:r>
              <a:rPr lang="en-US" sz="3600" dirty="0"/>
              <a:t>by the keyword pair </a:t>
            </a:r>
            <a:r>
              <a:rPr lang="en-US" sz="3600" b="1" dirty="0"/>
              <a:t>module . . . </a:t>
            </a:r>
            <a:r>
              <a:rPr lang="en-US" sz="3600" b="1" dirty="0" err="1"/>
              <a:t>endmodule</a:t>
            </a:r>
            <a:r>
              <a:rPr lang="en-US" sz="3600" b="1" dirty="0"/>
              <a:t>. </a:t>
            </a:r>
            <a:endParaRPr lang="en-US" sz="36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3600" b="1" dirty="0" smtClean="0"/>
              <a:t>A </a:t>
            </a:r>
            <a:r>
              <a:rPr lang="en-US" sz="3600" b="1" dirty="0"/>
              <a:t>module is the </a:t>
            </a:r>
            <a:r>
              <a:rPr lang="en-US" sz="3600" b="1" dirty="0" smtClean="0"/>
              <a:t>fundamental </a:t>
            </a:r>
            <a:r>
              <a:rPr lang="en-US" sz="3600" dirty="0" smtClean="0"/>
              <a:t>descriptive </a:t>
            </a:r>
            <a:r>
              <a:rPr lang="en-US" sz="3600" dirty="0"/>
              <a:t>unit in the </a:t>
            </a:r>
            <a:r>
              <a:rPr lang="en-US" sz="3600" dirty="0" err="1"/>
              <a:t>Verilog</a:t>
            </a:r>
            <a:r>
              <a:rPr lang="en-US" sz="3600" dirty="0"/>
              <a:t> language.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2666</Words>
  <Application>Microsoft Office PowerPoint</Application>
  <PresentationFormat>On-screen Show (4:3)</PresentationFormat>
  <Paragraphs>173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Sanvi</dc:creator>
  <cp:lastModifiedBy>Sanvi</cp:lastModifiedBy>
  <cp:revision>155</cp:revision>
  <dcterms:created xsi:type="dcterms:W3CDTF">2019-09-10T04:59:55Z</dcterms:created>
  <dcterms:modified xsi:type="dcterms:W3CDTF">2019-09-19T15:04:25Z</dcterms:modified>
</cp:coreProperties>
</file>