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DF004B-3C2F-4BBE-8905-8C9BA3BB2EC3}" type="datetimeFigureOut">
              <a:rPr lang="en-US" smtClean="0"/>
              <a:pPr/>
              <a:t>10-Sep-19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D3395-7898-43ED-B5A1-0A1EB211BB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DF004B-3C2F-4BBE-8905-8C9BA3BB2EC3}" type="datetimeFigureOut">
              <a:rPr lang="en-US" smtClean="0"/>
              <a:pPr/>
              <a:t>10-Sep-19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D3395-7898-43ED-B5A1-0A1EB211BB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DF004B-3C2F-4BBE-8905-8C9BA3BB2EC3}" type="datetimeFigureOut">
              <a:rPr lang="en-US" smtClean="0"/>
              <a:pPr/>
              <a:t>10-Sep-19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D3395-7898-43ED-B5A1-0A1EB211BB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DF004B-3C2F-4BBE-8905-8C9BA3BB2EC3}" type="datetimeFigureOut">
              <a:rPr lang="en-US" smtClean="0"/>
              <a:pPr/>
              <a:t>10-Sep-19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D3395-7898-43ED-B5A1-0A1EB211BB3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DF004B-3C2F-4BBE-8905-8C9BA3BB2EC3}" type="datetimeFigureOut">
              <a:rPr lang="en-US" smtClean="0"/>
              <a:pPr/>
              <a:t>10-Sep-19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D3395-7898-43ED-B5A1-0A1EB211BB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DF004B-3C2F-4BBE-8905-8C9BA3BB2EC3}" type="datetimeFigureOut">
              <a:rPr lang="en-US" smtClean="0"/>
              <a:pPr/>
              <a:t>10-Sep-19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D3395-7898-43ED-B5A1-0A1EB211BB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DF004B-3C2F-4BBE-8905-8C9BA3BB2EC3}" type="datetimeFigureOut">
              <a:rPr lang="en-US" smtClean="0"/>
              <a:pPr/>
              <a:t>10-Sep-19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BD3395-7898-43ED-B5A1-0A1EB211BB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DF004B-3C2F-4BBE-8905-8C9BA3BB2EC3}" type="datetimeFigureOut">
              <a:rPr lang="en-US" smtClean="0"/>
              <a:pPr/>
              <a:t>10-Sep-19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BD3395-7898-43ED-B5A1-0A1EB211BB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DF004B-3C2F-4BBE-8905-8C9BA3BB2EC3}" type="datetimeFigureOut">
              <a:rPr lang="en-US" smtClean="0"/>
              <a:pPr/>
              <a:t>10-Sep-19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BD3395-7898-43ED-B5A1-0A1EB211BB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DF004B-3C2F-4BBE-8905-8C9BA3BB2EC3}" type="datetimeFigureOut">
              <a:rPr lang="en-US" smtClean="0"/>
              <a:pPr/>
              <a:t>10-Sep-19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D3395-7898-43ED-B5A1-0A1EB211BB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DF004B-3C2F-4BBE-8905-8C9BA3BB2EC3}" type="datetimeFigureOut">
              <a:rPr lang="en-US" smtClean="0"/>
              <a:pPr/>
              <a:t>10-Sep-19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D3395-7898-43ED-B5A1-0A1EB211BB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DF004B-3C2F-4BBE-8905-8C9BA3BB2EC3}" type="datetimeFigureOut">
              <a:rPr lang="en-US" smtClean="0"/>
              <a:pPr/>
              <a:t>10-Sep-19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BD3395-7898-43ED-B5A1-0A1EB211BB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01643"/>
          </a:xfrm>
          <a:prstGeom prst="rect">
            <a:avLst/>
          </a:prstGeom>
        </p:spPr>
        <p:txBody>
          <a:bodyPr wrap="square">
            <a:spAutoFit/>
          </a:bodyPr>
          <a:lstStyle/>
          <a:p>
            <a:pPr algn="just"/>
            <a:r>
              <a:rPr lang="en-US" sz="3200" b="1" u="sng" dirty="0"/>
              <a:t>OTHER TWO- L </a:t>
            </a:r>
            <a:r>
              <a:rPr lang="en-US" sz="3200" b="1" u="sng" dirty="0" smtClean="0"/>
              <a:t>EVEL IMPLEMENTATIONS:</a:t>
            </a:r>
          </a:p>
          <a:p>
            <a:pPr algn="just">
              <a:buFont typeface="Arial" pitchFamily="34" charset="0"/>
              <a:buChar char="•"/>
            </a:pPr>
            <a:r>
              <a:rPr lang="en-US" sz="3200" dirty="0"/>
              <a:t>The types of gates most often found in integrated circuits are NAND and NOR gates</a:t>
            </a:r>
            <a:r>
              <a:rPr lang="en-US" sz="3200" dirty="0" smtClean="0"/>
              <a:t>. </a:t>
            </a:r>
          </a:p>
          <a:p>
            <a:pPr algn="just">
              <a:buFont typeface="Arial" pitchFamily="34" charset="0"/>
              <a:buChar char="•"/>
            </a:pPr>
            <a:r>
              <a:rPr lang="en-US" sz="3200" dirty="0" smtClean="0"/>
              <a:t>For </a:t>
            </a:r>
            <a:r>
              <a:rPr lang="en-US" sz="3200" dirty="0"/>
              <a:t>this reason, NAND and NOR logic </a:t>
            </a:r>
            <a:r>
              <a:rPr lang="en-US" sz="3200" dirty="0" smtClean="0"/>
              <a:t>Implementations </a:t>
            </a:r>
            <a:r>
              <a:rPr lang="en-US" sz="3200" dirty="0"/>
              <a:t>are the most important </a:t>
            </a:r>
            <a:r>
              <a:rPr lang="en-US" sz="3200" dirty="0" smtClean="0"/>
              <a:t>from a </a:t>
            </a:r>
            <a:r>
              <a:rPr lang="en-US" sz="3200" dirty="0"/>
              <a:t>practical point of view. Some (but not all) NAND or NOR gates allow the </a:t>
            </a:r>
            <a:r>
              <a:rPr lang="en-US" sz="3200" dirty="0" smtClean="0"/>
              <a:t>possibility of </a:t>
            </a:r>
            <a:r>
              <a:rPr lang="en-US" sz="3200" dirty="0"/>
              <a:t>a wire connection between the outputs of two gates to provide a specific logic </a:t>
            </a:r>
            <a:r>
              <a:rPr lang="en-US" sz="3200" dirty="0" smtClean="0"/>
              <a:t>function.</a:t>
            </a:r>
          </a:p>
          <a:p>
            <a:pPr algn="just">
              <a:buFont typeface="Arial" pitchFamily="34" charset="0"/>
              <a:buChar char="•"/>
            </a:pPr>
            <a:r>
              <a:rPr lang="en-US" sz="3200" dirty="0" smtClean="0"/>
              <a:t>This </a:t>
            </a:r>
            <a:r>
              <a:rPr lang="en-US" sz="3200" dirty="0"/>
              <a:t>type of logic is called </a:t>
            </a:r>
            <a:r>
              <a:rPr lang="en-US" sz="3200" i="1" dirty="0"/>
              <a:t>wired logic. For example, open-collector TTL </a:t>
            </a:r>
            <a:r>
              <a:rPr lang="en-US" sz="3200" i="1" dirty="0" smtClean="0"/>
              <a:t>NAND </a:t>
            </a:r>
            <a:r>
              <a:rPr lang="en-US" sz="3200" dirty="0" smtClean="0"/>
              <a:t>gates</a:t>
            </a:r>
            <a:r>
              <a:rPr lang="en-US" sz="3200" dirty="0"/>
              <a:t>, when tied together, perform wired-AND logic.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 y="895350"/>
            <a:ext cx="9125868" cy="35242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 y="0"/>
            <a:ext cx="4114800" cy="2800350"/>
          </a:xfrm>
          <a:prstGeom prst="rect">
            <a:avLst/>
          </a:prstGeom>
          <a:noFill/>
          <a:ln w="9525">
            <a:noFill/>
            <a:miter lim="800000"/>
            <a:headEnd/>
            <a:tailEnd/>
          </a:ln>
        </p:spPr>
      </p:pic>
      <p:sp>
        <p:nvSpPr>
          <p:cNvPr id="5" name="Rectangle 4"/>
          <p:cNvSpPr/>
          <p:nvPr/>
        </p:nvSpPr>
        <p:spPr>
          <a:xfrm>
            <a:off x="0" y="2819400"/>
            <a:ext cx="9144000" cy="3539430"/>
          </a:xfrm>
          <a:prstGeom prst="rect">
            <a:avLst/>
          </a:prstGeom>
        </p:spPr>
        <p:txBody>
          <a:bodyPr wrap="square">
            <a:spAutoFit/>
          </a:bodyPr>
          <a:lstStyle/>
          <a:p>
            <a:pPr algn="just">
              <a:buFont typeface="Arial" pitchFamily="34" charset="0"/>
              <a:buChar char="•"/>
            </a:pPr>
            <a:r>
              <a:rPr lang="en-US" sz="2800" dirty="0"/>
              <a:t>The logic function implemented by </a:t>
            </a:r>
            <a:r>
              <a:rPr lang="en-US" sz="2800" dirty="0" smtClean="0"/>
              <a:t>the above circuit </a:t>
            </a:r>
            <a:r>
              <a:rPr lang="en-US" sz="2800" dirty="0"/>
              <a:t>is</a:t>
            </a:r>
          </a:p>
          <a:p>
            <a:pPr algn="just"/>
            <a:r>
              <a:rPr lang="de-DE" sz="2800" i="1" dirty="0"/>
              <a:t>F = (</a:t>
            </a:r>
            <a:r>
              <a:rPr lang="de-DE" sz="2800" i="1" dirty="0" smtClean="0"/>
              <a:t>AB)‘.(CD)‘ </a:t>
            </a:r>
            <a:r>
              <a:rPr lang="de-DE" sz="2800" i="1" dirty="0"/>
              <a:t>= (AB + CD</a:t>
            </a:r>
            <a:r>
              <a:rPr lang="de-DE" sz="2800" i="1" dirty="0" smtClean="0"/>
              <a:t>)‘ </a:t>
            </a:r>
            <a:r>
              <a:rPr lang="de-DE" sz="2800" i="1" dirty="0"/>
              <a:t>= (</a:t>
            </a:r>
            <a:r>
              <a:rPr lang="de-DE" sz="2800" i="1" dirty="0" smtClean="0"/>
              <a:t>A‘ + B‘)(C‘ + D‘)</a:t>
            </a:r>
            <a:endParaRPr lang="de-DE" sz="2800" i="1" dirty="0"/>
          </a:p>
          <a:p>
            <a:pPr algn="just"/>
            <a:r>
              <a:rPr lang="en-US" sz="2800" dirty="0"/>
              <a:t>and is called an </a:t>
            </a:r>
            <a:r>
              <a:rPr lang="en-US" sz="2800" dirty="0" smtClean="0"/>
              <a:t>AND–OR–INVERT (AOI) </a:t>
            </a:r>
            <a:r>
              <a:rPr lang="en-US" sz="2800" dirty="0"/>
              <a:t>function</a:t>
            </a:r>
            <a:r>
              <a:rPr lang="en-US" sz="2800" dirty="0" smtClean="0"/>
              <a:t>.</a:t>
            </a:r>
          </a:p>
          <a:p>
            <a:pPr algn="just">
              <a:buFont typeface="Arial" pitchFamily="34" charset="0"/>
              <a:buChar char="•"/>
            </a:pPr>
            <a:r>
              <a:rPr lang="en-US" sz="2800" dirty="0"/>
              <a:t>Similarly, the NOR outputs of ECL gates can be tied together to perform a </a:t>
            </a:r>
            <a:r>
              <a:rPr lang="en-US" sz="2800" dirty="0" smtClean="0"/>
              <a:t>wired-OR function</a:t>
            </a:r>
            <a:r>
              <a:rPr lang="en-US" sz="2800" dirty="0"/>
              <a:t>. </a:t>
            </a:r>
            <a:endParaRPr lang="en-US" sz="2800" dirty="0" smtClean="0"/>
          </a:p>
          <a:p>
            <a:pPr algn="just"/>
            <a:r>
              <a:rPr lang="en-US" sz="2800" dirty="0" smtClean="0"/>
              <a:t>The </a:t>
            </a:r>
            <a:r>
              <a:rPr lang="en-US" sz="2800" dirty="0"/>
              <a:t>logic function implemented by the circuit of Fig. </a:t>
            </a:r>
            <a:r>
              <a:rPr lang="en-US" sz="2800" dirty="0" smtClean="0"/>
              <a:t> </a:t>
            </a:r>
            <a:r>
              <a:rPr lang="en-US" sz="2800" dirty="0"/>
              <a:t>(b) is</a:t>
            </a:r>
          </a:p>
          <a:p>
            <a:pPr algn="just"/>
            <a:r>
              <a:rPr lang="en-US" sz="2800" i="1" dirty="0"/>
              <a:t>F = (A + B</a:t>
            </a:r>
            <a:r>
              <a:rPr lang="en-US" sz="2800" i="1" dirty="0" smtClean="0"/>
              <a:t>)’+ </a:t>
            </a:r>
            <a:r>
              <a:rPr lang="en-US" sz="2800" i="1" dirty="0"/>
              <a:t>(C + D</a:t>
            </a:r>
            <a:r>
              <a:rPr lang="en-US" sz="2800" i="1" dirty="0" smtClean="0"/>
              <a:t>)’ </a:t>
            </a:r>
            <a:r>
              <a:rPr lang="en-US" sz="2800" i="1" dirty="0"/>
              <a:t>= </a:t>
            </a:r>
            <a:r>
              <a:rPr lang="en-US" sz="2800" i="1" dirty="0" smtClean="0"/>
              <a:t>[(</a:t>
            </a:r>
            <a:r>
              <a:rPr lang="en-US" sz="2800" i="1" dirty="0"/>
              <a:t>A + B)(C + </a:t>
            </a:r>
            <a:r>
              <a:rPr lang="en-US" sz="2800" i="1" dirty="0" smtClean="0"/>
              <a:t>D)]’</a:t>
            </a:r>
            <a:endParaRPr lang="en-US" sz="2800" i="1" dirty="0"/>
          </a:p>
          <a:p>
            <a:pPr algn="just"/>
            <a:r>
              <a:rPr lang="en-US" sz="2800" dirty="0"/>
              <a:t>and is called an </a:t>
            </a:r>
            <a:r>
              <a:rPr lang="en-US" sz="2800" dirty="0" smtClean="0"/>
              <a:t>OR–AND–INVERT (OAI) </a:t>
            </a:r>
            <a:r>
              <a:rPr lang="en-US" sz="2800" dirty="0"/>
              <a:t>function.</a:t>
            </a:r>
          </a:p>
        </p:txBody>
      </p:sp>
      <p:pic>
        <p:nvPicPr>
          <p:cNvPr id="1027" name="Picture 3"/>
          <p:cNvPicPr>
            <a:picLocks noChangeAspect="1" noChangeArrowheads="1"/>
          </p:cNvPicPr>
          <p:nvPr/>
        </p:nvPicPr>
        <p:blipFill>
          <a:blip r:embed="rId3" cstate="print"/>
          <a:srcRect/>
          <a:stretch>
            <a:fillRect/>
          </a:stretch>
        </p:blipFill>
        <p:spPr bwMode="auto">
          <a:xfrm>
            <a:off x="4267200" y="0"/>
            <a:ext cx="4705350" cy="27432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94085"/>
          </a:xfrm>
          <a:prstGeom prst="rect">
            <a:avLst/>
          </a:prstGeom>
        </p:spPr>
        <p:txBody>
          <a:bodyPr wrap="square">
            <a:spAutoFit/>
          </a:bodyPr>
          <a:lstStyle/>
          <a:p>
            <a:pPr algn="just">
              <a:buFont typeface="Arial" pitchFamily="34" charset="0"/>
              <a:buChar char="•"/>
            </a:pPr>
            <a:r>
              <a:rPr lang="en-US" sz="3200" dirty="0"/>
              <a:t>A wired-logic gate does not produce a </a:t>
            </a:r>
            <a:r>
              <a:rPr lang="en-US" sz="3200" dirty="0" smtClean="0"/>
              <a:t>physical second-level </a:t>
            </a:r>
            <a:r>
              <a:rPr lang="en-US" sz="3200" dirty="0"/>
              <a:t>gate, since it is just a </a:t>
            </a:r>
            <a:r>
              <a:rPr lang="en-US" sz="3200" dirty="0" smtClean="0"/>
              <a:t>wire connection</a:t>
            </a:r>
            <a:r>
              <a:rPr lang="en-US" sz="3200" dirty="0"/>
              <a:t>. </a:t>
            </a:r>
            <a:r>
              <a:rPr lang="en-US" sz="3200" dirty="0" smtClean="0"/>
              <a:t>For </a:t>
            </a:r>
            <a:r>
              <a:rPr lang="en-US" sz="3200" dirty="0"/>
              <a:t>discussion purposes, we will consider the </a:t>
            </a:r>
            <a:r>
              <a:rPr lang="en-US" sz="3200" dirty="0" smtClean="0"/>
              <a:t>above circuits as </a:t>
            </a:r>
            <a:r>
              <a:rPr lang="en-US" sz="3200" dirty="0"/>
              <a:t>two-level implementations. The first level consists of NAND (or NOR) gates and </a:t>
            </a:r>
            <a:r>
              <a:rPr lang="en-US" sz="3200" dirty="0" smtClean="0"/>
              <a:t>the second </a:t>
            </a:r>
            <a:r>
              <a:rPr lang="en-US" sz="3200" dirty="0"/>
              <a:t>level has a single AND (or </a:t>
            </a:r>
            <a:r>
              <a:rPr lang="en-US" sz="3200" dirty="0" err="1"/>
              <a:t>OR</a:t>
            </a:r>
            <a:r>
              <a:rPr lang="en-US" sz="3200" dirty="0"/>
              <a:t>) </a:t>
            </a:r>
            <a:r>
              <a:rPr lang="en-US" sz="3200" dirty="0" smtClean="0"/>
              <a:t>gate.</a:t>
            </a:r>
          </a:p>
          <a:p>
            <a:pPr algn="just">
              <a:buFont typeface="Arial" pitchFamily="34" charset="0"/>
              <a:buChar char="•"/>
            </a:pPr>
            <a:r>
              <a:rPr lang="en-US" sz="3200" b="1" dirty="0" err="1" smtClean="0"/>
              <a:t>Nondegenerate</a:t>
            </a:r>
            <a:r>
              <a:rPr lang="en-US" sz="3200" b="1" dirty="0" smtClean="0"/>
              <a:t> </a:t>
            </a:r>
            <a:r>
              <a:rPr lang="en-US" sz="3200" b="1" dirty="0" smtClean="0"/>
              <a:t>Forms:</a:t>
            </a:r>
          </a:p>
          <a:p>
            <a:pPr algn="just"/>
            <a:r>
              <a:rPr lang="en-US" sz="3200" dirty="0" smtClean="0"/>
              <a:t>We consider four types of gates: AND, OR, NAND, and</a:t>
            </a:r>
          </a:p>
          <a:p>
            <a:pPr algn="just"/>
            <a:r>
              <a:rPr lang="en-US" sz="3200" dirty="0" smtClean="0"/>
              <a:t>NOR. If we assign one type of gate for the first level and one type for the second level, we find that there are 16 possible combinations of two-level forms. (The same type of gate can be in the first and second levels, as in a NAND–NAND implementation.)</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86528"/>
          </a:xfrm>
          <a:prstGeom prst="rect">
            <a:avLst/>
          </a:prstGeom>
        </p:spPr>
        <p:txBody>
          <a:bodyPr wrap="square">
            <a:spAutoFit/>
          </a:bodyPr>
          <a:lstStyle/>
          <a:p>
            <a:pPr algn="just">
              <a:buFont typeface="Arial" pitchFamily="34" charset="0"/>
              <a:buChar char="•"/>
            </a:pPr>
            <a:r>
              <a:rPr lang="en-US" sz="3200" dirty="0" smtClean="0"/>
              <a:t>Eight of these combinations are said to be </a:t>
            </a:r>
            <a:r>
              <a:rPr lang="en-US" sz="3200" i="1" dirty="0" smtClean="0"/>
              <a:t>degenerate forms because they degenerate to a single operation. </a:t>
            </a:r>
            <a:r>
              <a:rPr lang="en-US" sz="3200" dirty="0" smtClean="0"/>
              <a:t>This can be seen from a circuit with AND gates in the first level and an AND gate in the second level. The output of the circuit is merely the AND function of all input variables. </a:t>
            </a:r>
            <a:endParaRPr lang="en-US" sz="3200" dirty="0" smtClean="0"/>
          </a:p>
          <a:p>
            <a:pPr algn="just">
              <a:buFont typeface="Arial" pitchFamily="34" charset="0"/>
              <a:buChar char="•"/>
            </a:pPr>
            <a:r>
              <a:rPr lang="en-US" sz="3200" dirty="0" smtClean="0"/>
              <a:t>The </a:t>
            </a:r>
            <a:r>
              <a:rPr lang="en-US" sz="3200" dirty="0" smtClean="0"/>
              <a:t>remaining eight </a:t>
            </a:r>
            <a:r>
              <a:rPr lang="en-US" sz="3200" i="1" dirty="0" err="1" smtClean="0"/>
              <a:t>nondegenerate</a:t>
            </a:r>
            <a:r>
              <a:rPr lang="en-US" sz="3200" i="1" dirty="0" smtClean="0"/>
              <a:t> forms produce an implementation in </a:t>
            </a:r>
            <a:r>
              <a:rPr lang="en-US" sz="3200" i="1" dirty="0" smtClean="0"/>
              <a:t>sum-of-products (SOP) </a:t>
            </a:r>
            <a:r>
              <a:rPr lang="en-US" sz="3200" dirty="0" smtClean="0"/>
              <a:t>form or </a:t>
            </a:r>
            <a:r>
              <a:rPr lang="en-US" sz="3200" dirty="0" smtClean="0"/>
              <a:t>product-of-sums (POS) </a:t>
            </a:r>
            <a:r>
              <a:rPr lang="en-US" sz="3200" dirty="0" smtClean="0"/>
              <a:t>form. </a:t>
            </a:r>
            <a:endParaRPr lang="en-US" sz="3200" dirty="0" smtClean="0"/>
          </a:p>
          <a:p>
            <a:pPr algn="just">
              <a:buFont typeface="Arial" pitchFamily="34" charset="0"/>
              <a:buChar char="•"/>
            </a:pPr>
            <a:r>
              <a:rPr lang="en-US" sz="3200" dirty="0" smtClean="0"/>
              <a:t>The </a:t>
            </a:r>
            <a:r>
              <a:rPr lang="en-US" sz="3200" dirty="0" smtClean="0"/>
              <a:t>eight </a:t>
            </a:r>
            <a:r>
              <a:rPr lang="en-US" sz="3200" i="1" dirty="0" err="1" smtClean="0"/>
              <a:t>nondegenerate</a:t>
            </a:r>
            <a:r>
              <a:rPr lang="en-US" sz="3200" i="1" dirty="0" smtClean="0"/>
              <a:t> forms are as follows:</a:t>
            </a:r>
          </a:p>
          <a:p>
            <a:r>
              <a:rPr lang="en-US" sz="3200" dirty="0" smtClean="0"/>
              <a:t>AND–OR, 			OR–AND</a:t>
            </a:r>
          </a:p>
          <a:p>
            <a:r>
              <a:rPr lang="en-US" sz="3200" dirty="0" smtClean="0"/>
              <a:t>NAND–NAND,		NOR–NOR</a:t>
            </a:r>
          </a:p>
          <a:p>
            <a:r>
              <a:rPr lang="en-US" sz="3200" dirty="0" smtClean="0"/>
              <a:t>NOR–OR,			NAND–AND</a:t>
            </a:r>
          </a:p>
          <a:p>
            <a:r>
              <a:rPr lang="en-US" sz="3200" dirty="0" smtClean="0"/>
              <a:t>OR–NAND,			AND–NOR</a:t>
            </a: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801314"/>
          </a:xfrm>
          <a:prstGeom prst="rect">
            <a:avLst/>
          </a:prstGeom>
        </p:spPr>
        <p:txBody>
          <a:bodyPr wrap="square">
            <a:spAutoFit/>
          </a:bodyPr>
          <a:lstStyle/>
          <a:p>
            <a:r>
              <a:rPr lang="en-US" sz="3200" b="1" u="sng" dirty="0" smtClean="0"/>
              <a:t>AND–OR–INVERT (AOI) Implementation:</a:t>
            </a:r>
          </a:p>
          <a:p>
            <a:pPr algn="just">
              <a:buFont typeface="Arial" pitchFamily="34" charset="0"/>
              <a:buChar char="•"/>
            </a:pPr>
            <a:r>
              <a:rPr lang="en-US" sz="3200" dirty="0" smtClean="0"/>
              <a:t>The two </a:t>
            </a:r>
            <a:r>
              <a:rPr lang="en-US" sz="3200" dirty="0" smtClean="0"/>
              <a:t>forms, AND</a:t>
            </a:r>
            <a:r>
              <a:rPr lang="en-US" sz="3200" dirty="0" smtClean="0"/>
              <a:t>–NOR and</a:t>
            </a:r>
            <a:r>
              <a:rPr lang="en-US" sz="3200" dirty="0" smtClean="0"/>
              <a:t> NAND–AND, </a:t>
            </a:r>
            <a:r>
              <a:rPr lang="en-US" sz="3200" dirty="0" smtClean="0"/>
              <a:t>are equivalent and can be treated  together. Both perform the AND–OR–INVERT function, as shown in the following Fig.  The AND–NOR form resembles the AND–OR form, but with an inversion done by the bubble in the output of the NOR gate. </a:t>
            </a:r>
            <a:endParaRPr lang="en-US" sz="3200" dirty="0" smtClean="0"/>
          </a:p>
          <a:p>
            <a:pPr algn="just">
              <a:buFont typeface="Arial" pitchFamily="34" charset="0"/>
              <a:buChar char="•"/>
            </a:pPr>
            <a:r>
              <a:rPr lang="en-US" sz="3200" dirty="0" smtClean="0"/>
              <a:t>It </a:t>
            </a:r>
            <a:r>
              <a:rPr lang="en-US" sz="3200" dirty="0" smtClean="0"/>
              <a:t>implements the function:   </a:t>
            </a:r>
            <a:r>
              <a:rPr lang="en-US" sz="3200" i="1" dirty="0" smtClean="0"/>
              <a:t>F = (AB + CD + E)’</a:t>
            </a:r>
            <a:endParaRPr lang="en-US" sz="3200" b="1" u="sng" dirty="0" smtClean="0"/>
          </a:p>
          <a:p>
            <a:endParaRPr lang="en-US" sz="3200" b="1" u="sng" dirty="0" smtClean="0"/>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 y="4114800"/>
            <a:ext cx="9143999" cy="27432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509200"/>
          </a:xfrm>
          <a:prstGeom prst="rect">
            <a:avLst/>
          </a:prstGeom>
        </p:spPr>
        <p:txBody>
          <a:bodyPr wrap="square">
            <a:spAutoFit/>
          </a:bodyPr>
          <a:lstStyle/>
          <a:p>
            <a:pPr algn="just">
              <a:buFont typeface="Arial" pitchFamily="34" charset="0"/>
              <a:buChar char="•"/>
            </a:pPr>
            <a:r>
              <a:rPr lang="en-US" sz="3200" dirty="0" smtClean="0"/>
              <a:t>An AND–OR implementation requires an expression in sum-of-products form. </a:t>
            </a:r>
            <a:endParaRPr lang="en-US" sz="3200" dirty="0" smtClean="0"/>
          </a:p>
          <a:p>
            <a:pPr algn="just">
              <a:buFont typeface="Arial" pitchFamily="34" charset="0"/>
              <a:buChar char="•"/>
            </a:pPr>
            <a:r>
              <a:rPr lang="en-US" sz="3200" dirty="0" smtClean="0"/>
              <a:t>The </a:t>
            </a:r>
            <a:r>
              <a:rPr lang="en-US" sz="3200" dirty="0" smtClean="0"/>
              <a:t>AND–OR–INVERT implementation is similar, except for the inversion. </a:t>
            </a:r>
            <a:endParaRPr lang="en-US" sz="3200" dirty="0" smtClean="0"/>
          </a:p>
          <a:p>
            <a:pPr algn="just">
              <a:buFont typeface="Arial" pitchFamily="34" charset="0"/>
              <a:buChar char="•"/>
            </a:pPr>
            <a:r>
              <a:rPr lang="en-US" sz="3200" dirty="0" smtClean="0"/>
              <a:t>Therefore</a:t>
            </a:r>
            <a:r>
              <a:rPr lang="en-US" sz="3200" dirty="0" smtClean="0"/>
              <a:t>, if the </a:t>
            </a:r>
            <a:r>
              <a:rPr lang="en-US" sz="3200" i="1" dirty="0" smtClean="0"/>
              <a:t>complement of the function is simplified into sum-of-products form (by combining the 0’s </a:t>
            </a:r>
            <a:r>
              <a:rPr lang="en-US" sz="3200" dirty="0" smtClean="0"/>
              <a:t>in the map), it will be possible to implement </a:t>
            </a:r>
            <a:r>
              <a:rPr lang="en-US" sz="3200" i="1" dirty="0" smtClean="0"/>
              <a:t>F’ with the AND–OR part of the function. </a:t>
            </a:r>
            <a:endParaRPr lang="en-US" sz="3200" i="1" dirty="0" smtClean="0"/>
          </a:p>
          <a:p>
            <a:pPr algn="just">
              <a:buFont typeface="Arial" pitchFamily="34" charset="0"/>
              <a:buChar char="•"/>
            </a:pPr>
            <a:r>
              <a:rPr lang="en-US" sz="3200" dirty="0" smtClean="0"/>
              <a:t>When </a:t>
            </a:r>
            <a:r>
              <a:rPr lang="en-US" sz="3200" i="1" dirty="0" smtClean="0"/>
              <a:t>F’ passes through the always present output inversion (the INVERT part), it will </a:t>
            </a:r>
            <a:r>
              <a:rPr lang="en-US" sz="3200" dirty="0" smtClean="0"/>
              <a:t>generate the output </a:t>
            </a:r>
            <a:r>
              <a:rPr lang="en-US" sz="3200" i="1" dirty="0" smtClean="0"/>
              <a:t>F of the function</a:t>
            </a:r>
            <a:r>
              <a:rPr lang="en-US" i="1"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3539430"/>
          </a:xfrm>
          <a:prstGeom prst="rect">
            <a:avLst/>
          </a:prstGeom>
        </p:spPr>
        <p:txBody>
          <a:bodyPr wrap="square">
            <a:spAutoFit/>
          </a:bodyPr>
          <a:lstStyle/>
          <a:p>
            <a:pPr algn="just"/>
            <a:r>
              <a:rPr lang="en-US" sz="3200" b="1" u="sng" dirty="0" smtClean="0"/>
              <a:t>OR–AND–INVERT (OAI) Implementation:</a:t>
            </a:r>
          </a:p>
          <a:p>
            <a:pPr algn="just">
              <a:buFont typeface="Arial" pitchFamily="34" charset="0"/>
              <a:buChar char="•"/>
            </a:pPr>
            <a:r>
              <a:rPr lang="en-US" sz="3200" dirty="0" smtClean="0"/>
              <a:t>The OR–NAND and NOR–OR forms perform the OR–AND–INVERT function, as shown in the following Fig. The OR–NAND form resembles the OR–AND form, except for the inversion done by the bubble in the NAND gate. </a:t>
            </a:r>
            <a:endParaRPr lang="en-US" sz="3200" dirty="0" smtClean="0"/>
          </a:p>
          <a:p>
            <a:pPr algn="just">
              <a:buFont typeface="Arial" pitchFamily="34" charset="0"/>
              <a:buChar char="•"/>
            </a:pPr>
            <a:r>
              <a:rPr lang="en-US" sz="3200" dirty="0" smtClean="0"/>
              <a:t>It </a:t>
            </a:r>
            <a:r>
              <a:rPr lang="en-US" sz="3200" dirty="0" smtClean="0"/>
              <a:t>implements the </a:t>
            </a:r>
            <a:r>
              <a:rPr lang="en-US" sz="3200" dirty="0" smtClean="0"/>
              <a:t>function </a:t>
            </a:r>
            <a:r>
              <a:rPr lang="pt-BR" sz="3200" i="1" dirty="0" smtClean="0"/>
              <a:t>F </a:t>
            </a:r>
            <a:r>
              <a:rPr lang="pt-BR" sz="3200" i="1" dirty="0" smtClean="0"/>
              <a:t>= [(A + B)(C + D)E]’</a:t>
            </a:r>
            <a:endParaRPr lang="en-US" sz="3200" dirty="0"/>
          </a:p>
        </p:txBody>
      </p:sp>
      <p:pic>
        <p:nvPicPr>
          <p:cNvPr id="2050" name="Picture 2"/>
          <p:cNvPicPr>
            <a:picLocks noChangeAspect="1" noChangeArrowheads="1"/>
          </p:cNvPicPr>
          <p:nvPr/>
        </p:nvPicPr>
        <p:blipFill>
          <a:blip r:embed="rId2" cstate="print"/>
          <a:srcRect/>
          <a:stretch>
            <a:fillRect/>
          </a:stretch>
        </p:blipFill>
        <p:spPr bwMode="auto">
          <a:xfrm>
            <a:off x="0" y="3657601"/>
            <a:ext cx="9144000" cy="29718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3539430"/>
          </a:xfrm>
          <a:prstGeom prst="rect">
            <a:avLst/>
          </a:prstGeom>
        </p:spPr>
        <p:txBody>
          <a:bodyPr wrap="square">
            <a:spAutoFit/>
          </a:bodyPr>
          <a:lstStyle/>
          <a:p>
            <a:pPr algn="just">
              <a:buFont typeface="Arial" pitchFamily="34" charset="0"/>
              <a:buChar char="•"/>
            </a:pPr>
            <a:r>
              <a:rPr lang="en-US" sz="3200" dirty="0" smtClean="0"/>
              <a:t>The OR–AND–INVERT implementation requires an expression in product-of-sums form. </a:t>
            </a:r>
            <a:endParaRPr lang="en-US" sz="3200" dirty="0" smtClean="0"/>
          </a:p>
          <a:p>
            <a:pPr algn="just">
              <a:buFont typeface="Arial" pitchFamily="34" charset="0"/>
              <a:buChar char="•"/>
            </a:pPr>
            <a:r>
              <a:rPr lang="en-US" sz="3200" dirty="0" smtClean="0"/>
              <a:t>If </a:t>
            </a:r>
            <a:r>
              <a:rPr lang="en-US" sz="3200" dirty="0" smtClean="0"/>
              <a:t>the complement of the function is simplified into that form, we can implement </a:t>
            </a:r>
            <a:r>
              <a:rPr lang="en-US" sz="3200" i="1" dirty="0" smtClean="0"/>
              <a:t>F’ with the OR–AND part of the function. </a:t>
            </a:r>
            <a:endParaRPr lang="en-US" sz="3200" i="1" dirty="0" smtClean="0"/>
          </a:p>
          <a:p>
            <a:pPr algn="just">
              <a:buFont typeface="Arial" pitchFamily="34" charset="0"/>
              <a:buChar char="•"/>
            </a:pPr>
            <a:r>
              <a:rPr lang="en-US" sz="3200" i="1" dirty="0" smtClean="0"/>
              <a:t>When </a:t>
            </a:r>
            <a:r>
              <a:rPr lang="en-US" sz="3200" i="1" dirty="0" smtClean="0"/>
              <a:t>F’ passes through the INVERT part, </a:t>
            </a:r>
            <a:r>
              <a:rPr lang="en-US" sz="3200" dirty="0" smtClean="0"/>
              <a:t>we obtain the complement of </a:t>
            </a:r>
            <a:r>
              <a:rPr lang="en-US" sz="3200" i="1" dirty="0" smtClean="0"/>
              <a:t>F’, or F , in the output.</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771084"/>
          </a:xfrm>
          <a:prstGeom prst="rect">
            <a:avLst/>
          </a:prstGeom>
        </p:spPr>
        <p:txBody>
          <a:bodyPr wrap="square">
            <a:spAutoFit/>
          </a:bodyPr>
          <a:lstStyle/>
          <a:p>
            <a:pPr algn="just"/>
            <a:r>
              <a:rPr lang="en-US" sz="3200" b="1" u="sng" dirty="0" smtClean="0"/>
              <a:t>Tabular Summary and </a:t>
            </a:r>
            <a:r>
              <a:rPr lang="en-US" sz="3200" b="1" u="sng" dirty="0" smtClean="0"/>
              <a:t>Example:</a:t>
            </a:r>
            <a:endParaRPr lang="en-US" sz="3200" b="1" u="sng" dirty="0" smtClean="0"/>
          </a:p>
          <a:p>
            <a:pPr algn="just">
              <a:buFont typeface="Arial" pitchFamily="34" charset="0"/>
              <a:buChar char="•"/>
            </a:pPr>
            <a:r>
              <a:rPr lang="en-US" sz="3200" dirty="0" smtClean="0"/>
              <a:t>Following Table summarizes the procedures for implementing a Boolean function in any one of the four 2-level forms. </a:t>
            </a:r>
            <a:endParaRPr lang="en-US" sz="3200" dirty="0" smtClean="0"/>
          </a:p>
          <a:p>
            <a:pPr algn="just">
              <a:buFont typeface="Arial" pitchFamily="34" charset="0"/>
              <a:buChar char="•"/>
            </a:pPr>
            <a:r>
              <a:rPr lang="en-US" sz="3200" dirty="0" smtClean="0"/>
              <a:t>Because </a:t>
            </a:r>
            <a:r>
              <a:rPr lang="en-US" sz="3200" dirty="0" smtClean="0"/>
              <a:t>of the INVERT part in each case, it is convenient to use the simplification of </a:t>
            </a:r>
            <a:r>
              <a:rPr lang="en-US" sz="3200" i="1" dirty="0" smtClean="0"/>
              <a:t>F’ (the complement) of the function. </a:t>
            </a:r>
            <a:endParaRPr lang="en-US" sz="3200" i="1" dirty="0" smtClean="0"/>
          </a:p>
          <a:p>
            <a:pPr algn="just">
              <a:buFont typeface="Arial" pitchFamily="34" charset="0"/>
              <a:buChar char="•"/>
            </a:pPr>
            <a:r>
              <a:rPr lang="en-US" sz="3200" i="1" dirty="0" smtClean="0"/>
              <a:t>When </a:t>
            </a:r>
            <a:r>
              <a:rPr lang="en-US" sz="3200" i="1" dirty="0" smtClean="0"/>
              <a:t>F’ is implemented </a:t>
            </a:r>
            <a:r>
              <a:rPr lang="en-US" sz="3200" dirty="0" smtClean="0"/>
              <a:t>in one of these forms, we obtain the complement of the function in the AND–OR or </a:t>
            </a:r>
            <a:r>
              <a:rPr lang="en-US" sz="3200" dirty="0" err="1" smtClean="0"/>
              <a:t>OR</a:t>
            </a:r>
            <a:r>
              <a:rPr lang="en-US" sz="3200" dirty="0" smtClean="0"/>
              <a:t>–AND form. </a:t>
            </a:r>
            <a:endParaRPr lang="en-US" sz="3200" dirty="0" smtClean="0"/>
          </a:p>
          <a:p>
            <a:pPr algn="just">
              <a:buFont typeface="Arial" pitchFamily="34" charset="0"/>
              <a:buChar char="•"/>
            </a:pPr>
            <a:r>
              <a:rPr lang="en-US" sz="3200" dirty="0" smtClean="0"/>
              <a:t>The </a:t>
            </a:r>
            <a:r>
              <a:rPr lang="en-US" sz="3200" dirty="0" smtClean="0"/>
              <a:t>four 2-level forms invert this function, giving an output that is the complement of </a:t>
            </a:r>
            <a:r>
              <a:rPr lang="en-US" sz="3200" i="1" dirty="0" smtClean="0"/>
              <a:t>F’. </a:t>
            </a:r>
            <a:endParaRPr lang="en-US" sz="3200" i="1" dirty="0" smtClean="0"/>
          </a:p>
          <a:p>
            <a:pPr algn="just">
              <a:buFont typeface="Arial" pitchFamily="34" charset="0"/>
              <a:buChar char="•"/>
            </a:pPr>
            <a:r>
              <a:rPr lang="en-US" sz="3200" i="1" dirty="0" smtClean="0"/>
              <a:t>This </a:t>
            </a:r>
            <a:r>
              <a:rPr lang="en-US" sz="3200" i="1" dirty="0" smtClean="0"/>
              <a:t>is the normal output </a:t>
            </a:r>
            <a:r>
              <a:rPr lang="en-US" sz="3200" i="1" dirty="0" smtClean="0"/>
              <a:t>F.</a:t>
            </a:r>
            <a:endParaRPr lang="en-US" i="1"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665</TotalTime>
  <Words>796</Words>
  <Application>Microsoft Office PowerPoint</Application>
  <PresentationFormat>On-screen Show (4:3)</PresentationFormat>
  <Paragraphs>41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Sanvi</dc:creator>
  <cp:lastModifiedBy>Sanvi</cp:lastModifiedBy>
  <cp:revision>25</cp:revision>
  <dcterms:created xsi:type="dcterms:W3CDTF">2019-09-08T16:30:56Z</dcterms:created>
  <dcterms:modified xsi:type="dcterms:W3CDTF">2019-09-10T14:31:59Z</dcterms:modified>
</cp:coreProperties>
</file>