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4" r:id="rId30"/>
    <p:sldId id="283"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CD1AF9-6235-4009-8D73-4E94504AB122}" type="datetimeFigureOut">
              <a:rPr lang="en-US" smtClean="0"/>
              <a:pPr/>
              <a:t>19-Sep-19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D1AF9-6235-4009-8D73-4E94504AB122}" type="datetimeFigureOut">
              <a:rPr lang="en-US" smtClean="0"/>
              <a:pPr/>
              <a:t>19-Sep-19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D1AF9-6235-4009-8D73-4E94504AB122}" type="datetimeFigureOut">
              <a:rPr lang="en-US" smtClean="0"/>
              <a:pPr/>
              <a:t>19-Sep-19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D1AF9-6235-4009-8D73-4E94504AB122}" type="datetimeFigureOut">
              <a:rPr lang="en-US" smtClean="0"/>
              <a:pPr/>
              <a:t>19-Sep-19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CD1AF9-6235-4009-8D73-4E94504AB122}" type="datetimeFigureOut">
              <a:rPr lang="en-US" smtClean="0"/>
              <a:pPr/>
              <a:t>19-Sep-19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CD1AF9-6235-4009-8D73-4E94504AB122}" type="datetimeFigureOut">
              <a:rPr lang="en-US" smtClean="0"/>
              <a:pPr/>
              <a:t>19-Sep-19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CD1AF9-6235-4009-8D73-4E94504AB122}" type="datetimeFigureOut">
              <a:rPr lang="en-US" smtClean="0"/>
              <a:pPr/>
              <a:t>19-Sep-19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CD1AF9-6235-4009-8D73-4E94504AB122}" type="datetimeFigureOut">
              <a:rPr lang="en-US" smtClean="0"/>
              <a:pPr/>
              <a:t>19-Sep-19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D1AF9-6235-4009-8D73-4E94504AB122}" type="datetimeFigureOut">
              <a:rPr lang="en-US" smtClean="0"/>
              <a:pPr/>
              <a:t>19-Sep-19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D1AF9-6235-4009-8D73-4E94504AB122}" type="datetimeFigureOut">
              <a:rPr lang="en-US" smtClean="0"/>
              <a:pPr/>
              <a:t>19-Sep-19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D1AF9-6235-4009-8D73-4E94504AB122}" type="datetimeFigureOut">
              <a:rPr lang="en-US" smtClean="0"/>
              <a:pPr/>
              <a:t>19-Sep-19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00639-9066-45B1-B791-E9C7F0223F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D1AF9-6235-4009-8D73-4E94504AB122}" type="datetimeFigureOut">
              <a:rPr lang="en-US" smtClean="0"/>
              <a:pPr/>
              <a:t>19-Sep-19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00639-9066-45B1-B791-E9C7F0223F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94085"/>
          </a:xfrm>
          <a:prstGeom prst="rect">
            <a:avLst/>
          </a:prstGeom>
        </p:spPr>
        <p:txBody>
          <a:bodyPr wrap="square">
            <a:spAutoFit/>
          </a:bodyPr>
          <a:lstStyle/>
          <a:p>
            <a:pPr algn="ctr"/>
            <a:r>
              <a:rPr lang="en-IN" sz="3200" b="1" u="sng" dirty="0" smtClean="0"/>
              <a:t>Unit-2: Combinational </a:t>
            </a:r>
            <a:r>
              <a:rPr lang="en-IN" sz="3200" b="1" u="sng" dirty="0"/>
              <a:t>Logic Circuit</a:t>
            </a:r>
            <a:endParaRPr lang="en-US" sz="3200" u="sng" dirty="0" smtClean="0"/>
          </a:p>
          <a:p>
            <a:pPr algn="just"/>
            <a:endParaRPr lang="en-US" sz="3200" b="1" u="sng" dirty="0" smtClean="0"/>
          </a:p>
          <a:p>
            <a:pPr algn="just"/>
            <a:r>
              <a:rPr lang="en-US" sz="3200" b="1" u="sng" dirty="0" smtClean="0"/>
              <a:t>DESIGN PROCEDURE</a:t>
            </a:r>
          </a:p>
          <a:p>
            <a:pPr algn="just">
              <a:buFont typeface="Arial" pitchFamily="34" charset="0"/>
              <a:buChar char="•"/>
            </a:pPr>
            <a:r>
              <a:rPr lang="en-US" sz="3200" dirty="0" smtClean="0"/>
              <a:t>The </a:t>
            </a:r>
            <a:r>
              <a:rPr lang="en-US" sz="3200" dirty="0"/>
              <a:t>design of combinational circuits starts from the specification of the design </a:t>
            </a:r>
            <a:r>
              <a:rPr lang="en-US" sz="3200" dirty="0" smtClean="0"/>
              <a:t>objective and </a:t>
            </a:r>
            <a:r>
              <a:rPr lang="en-US" sz="3200" dirty="0"/>
              <a:t>culminates in a logic circuit diagram or a set of Boolean functions from which </a:t>
            </a:r>
            <a:r>
              <a:rPr lang="en-US" sz="3200" dirty="0" smtClean="0"/>
              <a:t>the logic </a:t>
            </a:r>
            <a:r>
              <a:rPr lang="en-US" sz="3200" dirty="0"/>
              <a:t>diagram can be obtained. The procedure involves the following steps:</a:t>
            </a:r>
          </a:p>
          <a:p>
            <a:pPr algn="just"/>
            <a:r>
              <a:rPr lang="en-US" sz="3200" dirty="0"/>
              <a:t>1. From the specifications of the circuit, determine the required number of </a:t>
            </a:r>
            <a:r>
              <a:rPr lang="en-US" sz="3200" dirty="0" smtClean="0"/>
              <a:t>inputs and </a:t>
            </a:r>
            <a:r>
              <a:rPr lang="en-US" sz="3200" dirty="0"/>
              <a:t>outputs and assign a symbol to each.</a:t>
            </a:r>
          </a:p>
          <a:p>
            <a:pPr algn="just"/>
            <a:r>
              <a:rPr lang="en-US" sz="3200" dirty="0"/>
              <a:t>2. Derive the truth table that defines the required relationship between inputs </a:t>
            </a:r>
            <a:r>
              <a:rPr lang="en-US" sz="3200" dirty="0" smtClean="0"/>
              <a:t>and outputs</a:t>
            </a:r>
            <a:r>
              <a:rPr lang="en-US" sz="3200"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Carry Propagation:</a:t>
            </a:r>
          </a:p>
          <a:p>
            <a:pPr algn="just">
              <a:buFont typeface="Arial" pitchFamily="34" charset="0"/>
              <a:buChar char="•"/>
            </a:pPr>
            <a:r>
              <a:rPr lang="en-US" sz="2800" dirty="0" smtClean="0"/>
              <a:t>The addition of two binary numbers in parallel implies that all the bits of the </a:t>
            </a:r>
            <a:r>
              <a:rPr lang="en-US" sz="2800" dirty="0" err="1" smtClean="0"/>
              <a:t>augend</a:t>
            </a:r>
            <a:r>
              <a:rPr lang="en-US" sz="2800" dirty="0" smtClean="0"/>
              <a:t> and addend are available for computation at the same time. </a:t>
            </a:r>
          </a:p>
          <a:p>
            <a:pPr algn="just">
              <a:buFont typeface="Arial" pitchFamily="34" charset="0"/>
              <a:buChar char="•"/>
            </a:pPr>
            <a:r>
              <a:rPr lang="en-US" sz="2800" dirty="0" smtClean="0"/>
              <a:t>As in any combinational circuit, the signal must propagate through the gates before the correct output sum is available in the output terminals. </a:t>
            </a:r>
          </a:p>
          <a:p>
            <a:pPr algn="just">
              <a:buFont typeface="Arial" pitchFamily="34" charset="0"/>
              <a:buChar char="•"/>
            </a:pPr>
            <a:r>
              <a:rPr lang="en-US" sz="2800" dirty="0" smtClean="0"/>
              <a:t>The total propagation time is equal to the propagation delay of a typical gate, times the number of gate levels in the circuit. </a:t>
            </a:r>
          </a:p>
          <a:p>
            <a:pPr algn="just">
              <a:buFont typeface="Arial" pitchFamily="34" charset="0"/>
              <a:buChar char="•"/>
            </a:pPr>
            <a:r>
              <a:rPr lang="en-US" sz="2800" dirty="0" smtClean="0"/>
              <a:t>The number of gate levels for the carry propagation can be found from the circuit of the full adder. The circuit is redrawn with different labels in the following Fig.  for convenience. </a:t>
            </a:r>
          </a:p>
          <a:p>
            <a:pPr algn="just">
              <a:buFont typeface="Arial" pitchFamily="34" charset="0"/>
              <a:buChar char="•"/>
            </a:pPr>
            <a:r>
              <a:rPr lang="en-US" sz="2800" dirty="0" smtClean="0"/>
              <a:t>The signals at </a:t>
            </a:r>
            <a:r>
              <a:rPr lang="en-US" sz="2800" b="1" i="1" dirty="0" smtClean="0"/>
              <a:t>Pi and </a:t>
            </a:r>
            <a:r>
              <a:rPr lang="en-US" sz="2800" b="1" i="1" dirty="0" err="1" smtClean="0"/>
              <a:t>Gi</a:t>
            </a:r>
            <a:r>
              <a:rPr lang="en-US" sz="2800" b="1" i="1" dirty="0" smtClean="0"/>
              <a:t> </a:t>
            </a:r>
            <a:r>
              <a:rPr lang="en-US" sz="2800" i="1" dirty="0" smtClean="0"/>
              <a:t>settle to their steady-state values after they propagate through </a:t>
            </a:r>
            <a:r>
              <a:rPr lang="en-US" sz="2800" dirty="0" smtClean="0"/>
              <a:t>their respective gates.</a:t>
            </a:r>
            <a:endParaRPr lang="en-US" sz="2800"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80988" y="28575"/>
            <a:ext cx="8582025" cy="2714625"/>
          </a:xfrm>
          <a:prstGeom prst="rect">
            <a:avLst/>
          </a:prstGeom>
          <a:noFill/>
          <a:ln w="9525">
            <a:noFill/>
            <a:miter lim="800000"/>
            <a:headEnd/>
            <a:tailEnd/>
          </a:ln>
        </p:spPr>
      </p:pic>
      <p:sp>
        <p:nvSpPr>
          <p:cNvPr id="5" name="Rectangle 4"/>
          <p:cNvSpPr/>
          <p:nvPr/>
        </p:nvSpPr>
        <p:spPr>
          <a:xfrm>
            <a:off x="0" y="3013770"/>
            <a:ext cx="9144000" cy="3970318"/>
          </a:xfrm>
          <a:prstGeom prst="rect">
            <a:avLst/>
          </a:prstGeom>
        </p:spPr>
        <p:txBody>
          <a:bodyPr wrap="square">
            <a:spAutoFit/>
          </a:bodyPr>
          <a:lstStyle/>
          <a:p>
            <a:pPr algn="just">
              <a:buFont typeface="Arial" pitchFamily="34" charset="0"/>
              <a:buChar char="•"/>
            </a:pPr>
            <a:r>
              <a:rPr lang="en-US" sz="2800" dirty="0" smtClean="0"/>
              <a:t>These two signals are common to all half adders and depend on only the input </a:t>
            </a:r>
            <a:r>
              <a:rPr lang="en-US" sz="2800" dirty="0" err="1" smtClean="0"/>
              <a:t>augend</a:t>
            </a:r>
            <a:r>
              <a:rPr lang="en-US" sz="2800" dirty="0" smtClean="0"/>
              <a:t> and addend bits. The signal from the input carry </a:t>
            </a:r>
            <a:r>
              <a:rPr lang="en-US" sz="2800" i="1" dirty="0" err="1" smtClean="0"/>
              <a:t>Ci</a:t>
            </a:r>
            <a:r>
              <a:rPr lang="en-US" sz="2800" i="1" dirty="0" smtClean="0"/>
              <a:t> to the output </a:t>
            </a:r>
            <a:r>
              <a:rPr lang="en-US" sz="2800" dirty="0" smtClean="0"/>
              <a:t>carry </a:t>
            </a:r>
            <a:r>
              <a:rPr lang="en-US" sz="2800" i="1" dirty="0" smtClean="0"/>
              <a:t>Ci+1 propagates through an AND gate and an OR gate, which constitute two gate </a:t>
            </a:r>
            <a:r>
              <a:rPr lang="en-US" sz="2800" dirty="0" smtClean="0"/>
              <a:t>levels. </a:t>
            </a:r>
          </a:p>
          <a:p>
            <a:pPr algn="just">
              <a:buFont typeface="Arial" pitchFamily="34" charset="0"/>
              <a:buChar char="•"/>
            </a:pPr>
            <a:r>
              <a:rPr lang="en-US" sz="2800" dirty="0" smtClean="0"/>
              <a:t>If there are four full adders in the adder, the output carry </a:t>
            </a:r>
            <a:r>
              <a:rPr lang="en-US" sz="2800" i="1" dirty="0" smtClean="0"/>
              <a:t>C4 would have </a:t>
            </a:r>
            <a:r>
              <a:rPr lang="en-US" sz="2800" dirty="0" smtClean="0"/>
              <a:t>2 * 4 = 8 gate levels from </a:t>
            </a:r>
            <a:r>
              <a:rPr lang="en-US" sz="2800" i="1" dirty="0" smtClean="0"/>
              <a:t>C0 to C4. For an n -bit adder, there are 2n gate levels for the </a:t>
            </a:r>
            <a:r>
              <a:rPr lang="en-US" sz="2800" dirty="0" smtClean="0"/>
              <a:t>carry to propagate from input to output.</a:t>
            </a:r>
            <a:endParaRPr lang="en-US" sz="2800" dirty="0"/>
          </a:p>
        </p:txBody>
      </p:sp>
      <p:sp>
        <p:nvSpPr>
          <p:cNvPr id="4" name="Rectangle 3"/>
          <p:cNvSpPr/>
          <p:nvPr/>
        </p:nvSpPr>
        <p:spPr>
          <a:xfrm>
            <a:off x="0" y="2600980"/>
            <a:ext cx="9144000" cy="523220"/>
          </a:xfrm>
          <a:prstGeom prst="rect">
            <a:avLst/>
          </a:prstGeom>
        </p:spPr>
        <p:txBody>
          <a:bodyPr wrap="square">
            <a:spAutoFit/>
          </a:bodyPr>
          <a:lstStyle/>
          <a:p>
            <a:pPr algn="ctr"/>
            <a:r>
              <a:rPr lang="en-US" sz="2800" b="1" dirty="0" smtClean="0"/>
              <a:t>FIGURE: </a:t>
            </a:r>
            <a:r>
              <a:rPr lang="en-US" sz="2800" dirty="0" smtClean="0"/>
              <a:t>Full adder with </a:t>
            </a:r>
            <a:r>
              <a:rPr lang="en-US" sz="2800" i="1" dirty="0" smtClean="0"/>
              <a:t>P and G shown</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24754"/>
          </a:xfrm>
          <a:prstGeom prst="rect">
            <a:avLst/>
          </a:prstGeom>
        </p:spPr>
        <p:txBody>
          <a:bodyPr wrap="square">
            <a:spAutoFit/>
          </a:bodyPr>
          <a:lstStyle/>
          <a:p>
            <a:pPr algn="just">
              <a:buFont typeface="Arial" pitchFamily="34" charset="0"/>
              <a:buChar char="•"/>
            </a:pPr>
            <a:r>
              <a:rPr lang="en-US" sz="2800" dirty="0" smtClean="0"/>
              <a:t>The carry propagation time is an important attribute of the adder because </a:t>
            </a:r>
            <a:r>
              <a:rPr lang="en-US" sz="2800" b="1" dirty="0" smtClean="0"/>
              <a:t>it limits the speed </a:t>
            </a:r>
            <a:r>
              <a:rPr lang="en-US" sz="2800" dirty="0" smtClean="0"/>
              <a:t>with which two numbers are added. </a:t>
            </a:r>
          </a:p>
          <a:p>
            <a:pPr algn="just">
              <a:buFont typeface="Arial" pitchFamily="34" charset="0"/>
              <a:buChar char="•"/>
            </a:pPr>
            <a:r>
              <a:rPr lang="en-US" sz="2800" dirty="0" smtClean="0"/>
              <a:t>An obvious solution for reducing the carry propagation delay time is to employ </a:t>
            </a:r>
            <a:r>
              <a:rPr lang="en-US" sz="2800" b="1" dirty="0" smtClean="0"/>
              <a:t>faster gates with reduced delays</a:t>
            </a:r>
            <a:r>
              <a:rPr lang="en-US" sz="2800" dirty="0" smtClean="0"/>
              <a:t>. However, physical circuits have a limit to their capability. </a:t>
            </a:r>
          </a:p>
          <a:p>
            <a:pPr algn="just">
              <a:buFont typeface="Arial" pitchFamily="34" charset="0"/>
              <a:buChar char="•"/>
            </a:pPr>
            <a:r>
              <a:rPr lang="en-US" sz="2800" dirty="0" smtClean="0"/>
              <a:t>Another solution is to increase the complexity of the equipment in such a way that the carry delay time is reduced.</a:t>
            </a:r>
          </a:p>
          <a:p>
            <a:pPr algn="just">
              <a:buFont typeface="Arial" pitchFamily="34" charset="0"/>
              <a:buChar char="•"/>
            </a:pPr>
            <a:r>
              <a:rPr lang="en-US" sz="2800" dirty="0" smtClean="0"/>
              <a:t>There are several techniques for reducing the carry propagation time in a parallel adder. </a:t>
            </a:r>
          </a:p>
          <a:p>
            <a:pPr algn="just">
              <a:buFont typeface="Arial" pitchFamily="34" charset="0"/>
              <a:buChar char="•"/>
            </a:pPr>
            <a:r>
              <a:rPr lang="en-US" sz="2800" dirty="0" smtClean="0"/>
              <a:t>The most widely used technique employs the principle of </a:t>
            </a:r>
            <a:r>
              <a:rPr lang="en-US" sz="2800" b="1" i="1" dirty="0" smtClean="0"/>
              <a:t>carry look ahead logic.</a:t>
            </a:r>
            <a:r>
              <a:rPr lang="en-US" sz="2800" i="1" dirty="0" smtClean="0"/>
              <a:t> </a:t>
            </a:r>
          </a:p>
          <a:p>
            <a:pPr algn="just">
              <a:buFont typeface="Arial" pitchFamily="34" charset="0"/>
              <a:buChar char="•"/>
            </a:pPr>
            <a:r>
              <a:rPr lang="en-US" sz="2800" dirty="0" smtClean="0"/>
              <a:t>With reference to above circuit, if we define two new binary variables.</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429000" y="5838825"/>
            <a:ext cx="1714500"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p:spPr>
        <p:txBody>
          <a:bodyPr wrap="square">
            <a:spAutoFit/>
          </a:bodyPr>
          <a:lstStyle/>
          <a:p>
            <a:pPr>
              <a:buFont typeface="Arial" pitchFamily="34" charset="0"/>
              <a:buChar char="•"/>
            </a:pPr>
            <a:r>
              <a:rPr lang="en-US" sz="2800" dirty="0" smtClean="0"/>
              <a:t>The output sum and carry can respectively be expressed as</a:t>
            </a:r>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3657600" y="609600"/>
            <a:ext cx="2114550" cy="771525"/>
          </a:xfrm>
          <a:prstGeom prst="rect">
            <a:avLst/>
          </a:prstGeom>
          <a:noFill/>
          <a:ln w="9525">
            <a:noFill/>
            <a:miter lim="800000"/>
            <a:headEnd/>
            <a:tailEnd/>
          </a:ln>
        </p:spPr>
      </p:pic>
      <p:sp>
        <p:nvSpPr>
          <p:cNvPr id="6" name="Rectangle 5"/>
          <p:cNvSpPr/>
          <p:nvPr/>
        </p:nvSpPr>
        <p:spPr>
          <a:xfrm>
            <a:off x="0" y="1447800"/>
            <a:ext cx="9144000" cy="3108543"/>
          </a:xfrm>
          <a:prstGeom prst="rect">
            <a:avLst/>
          </a:prstGeom>
        </p:spPr>
        <p:txBody>
          <a:bodyPr wrap="square">
            <a:spAutoFit/>
          </a:bodyPr>
          <a:lstStyle/>
          <a:p>
            <a:pPr algn="just">
              <a:buFont typeface="Arial" pitchFamily="34" charset="0"/>
              <a:buChar char="•"/>
            </a:pPr>
            <a:r>
              <a:rPr lang="en-US" sz="2800" b="1" i="1" dirty="0" err="1" smtClean="0"/>
              <a:t>Gi</a:t>
            </a:r>
            <a:r>
              <a:rPr lang="en-US" sz="2800" b="1" i="1" dirty="0" smtClean="0"/>
              <a:t> is called a carry generate </a:t>
            </a:r>
            <a:r>
              <a:rPr lang="en-US" sz="2800" i="1" dirty="0" smtClean="0"/>
              <a:t>, and it produces a carry of 1 when both Ai and Bi are 1, </a:t>
            </a:r>
            <a:r>
              <a:rPr lang="en-US" sz="2800" dirty="0" smtClean="0"/>
              <a:t>regardless of the input carry </a:t>
            </a:r>
            <a:r>
              <a:rPr lang="en-US" sz="2800" i="1" dirty="0" err="1" smtClean="0"/>
              <a:t>Ci</a:t>
            </a:r>
            <a:r>
              <a:rPr lang="en-US" sz="2800" i="1" dirty="0" smtClean="0"/>
              <a:t>. </a:t>
            </a:r>
          </a:p>
          <a:p>
            <a:pPr algn="just">
              <a:buFont typeface="Arial" pitchFamily="34" charset="0"/>
              <a:buChar char="•"/>
            </a:pPr>
            <a:r>
              <a:rPr lang="en-US" sz="2800" b="1" i="1" dirty="0" smtClean="0"/>
              <a:t>Pi is called a carry propagate </a:t>
            </a:r>
            <a:r>
              <a:rPr lang="en-US" sz="2800" i="1" dirty="0" smtClean="0"/>
              <a:t>, because it determines </a:t>
            </a:r>
            <a:r>
              <a:rPr lang="en-US" sz="2800" dirty="0" smtClean="0"/>
              <a:t>whether a carry into stage </a:t>
            </a:r>
            <a:r>
              <a:rPr lang="en-US" sz="2800" i="1" dirty="0" err="1" smtClean="0"/>
              <a:t>i</a:t>
            </a:r>
            <a:r>
              <a:rPr lang="en-US" sz="2800" i="1" dirty="0" smtClean="0"/>
              <a:t> will propagate into stage </a:t>
            </a:r>
            <a:r>
              <a:rPr lang="en-US" sz="2800" i="1" dirty="0" err="1" smtClean="0"/>
              <a:t>i</a:t>
            </a:r>
            <a:r>
              <a:rPr lang="en-US" sz="2800" i="1" dirty="0" smtClean="0"/>
              <a:t> + 1.</a:t>
            </a:r>
          </a:p>
          <a:p>
            <a:pPr algn="just">
              <a:buFont typeface="Arial" pitchFamily="34" charset="0"/>
              <a:buChar char="•"/>
            </a:pPr>
            <a:r>
              <a:rPr lang="en-US" sz="2800" dirty="0" smtClean="0"/>
              <a:t>Let us write the Boolean functions for the carry outputs of each stage and substitute the value of each </a:t>
            </a:r>
            <a:r>
              <a:rPr lang="en-US" sz="2800" i="1" dirty="0" err="1" smtClean="0"/>
              <a:t>Ci</a:t>
            </a:r>
            <a:r>
              <a:rPr lang="en-US" sz="2800" i="1" dirty="0" smtClean="0"/>
              <a:t> from the previous equations:</a:t>
            </a:r>
            <a:endParaRPr lang="en-US" sz="2800" dirty="0"/>
          </a:p>
        </p:txBody>
      </p:sp>
      <p:pic>
        <p:nvPicPr>
          <p:cNvPr id="5123" name="Picture 3"/>
          <p:cNvPicPr>
            <a:picLocks noChangeAspect="1" noChangeArrowheads="1"/>
          </p:cNvPicPr>
          <p:nvPr/>
        </p:nvPicPr>
        <p:blipFill>
          <a:blip r:embed="rId3" cstate="print"/>
          <a:srcRect/>
          <a:stretch>
            <a:fillRect/>
          </a:stretch>
        </p:blipFill>
        <p:spPr bwMode="auto">
          <a:xfrm>
            <a:off x="3657600" y="4724400"/>
            <a:ext cx="2105025" cy="7620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143000" y="5638800"/>
            <a:ext cx="7553325"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539430"/>
          </a:xfrm>
          <a:prstGeom prst="rect">
            <a:avLst/>
          </a:prstGeom>
        </p:spPr>
        <p:txBody>
          <a:bodyPr wrap="square">
            <a:spAutoFit/>
          </a:bodyPr>
          <a:lstStyle/>
          <a:p>
            <a:pPr algn="just">
              <a:buFont typeface="Arial" pitchFamily="34" charset="0"/>
              <a:buChar char="•"/>
            </a:pPr>
            <a:r>
              <a:rPr lang="en-US" sz="2800" dirty="0" smtClean="0"/>
              <a:t>The three Boolean functions for </a:t>
            </a:r>
            <a:r>
              <a:rPr lang="en-US" sz="2800" i="1" dirty="0" smtClean="0"/>
              <a:t>C1, C2, and C3 are implemented </a:t>
            </a:r>
            <a:r>
              <a:rPr lang="en-US" sz="2800" dirty="0" smtClean="0"/>
              <a:t>in the carry </a:t>
            </a:r>
            <a:r>
              <a:rPr lang="en-US" sz="2800" dirty="0" err="1" smtClean="0"/>
              <a:t>lookahead</a:t>
            </a:r>
            <a:r>
              <a:rPr lang="en-US" sz="2800" dirty="0" smtClean="0"/>
              <a:t> generator shown in the following Fig. </a:t>
            </a:r>
          </a:p>
          <a:p>
            <a:pPr algn="just">
              <a:buFont typeface="Arial" pitchFamily="34" charset="0"/>
              <a:buChar char="•"/>
            </a:pPr>
            <a:r>
              <a:rPr lang="en-US" sz="2800" dirty="0" smtClean="0"/>
              <a:t>Note that this circuit can add in less time because </a:t>
            </a:r>
            <a:r>
              <a:rPr lang="en-US" sz="2800" i="1" dirty="0" smtClean="0"/>
              <a:t>C3 does not have to wait for C2 and C1 to propagate; in fact, C3 </a:t>
            </a:r>
            <a:r>
              <a:rPr lang="en-US" sz="2800" dirty="0" smtClean="0"/>
              <a:t>is propagated at the same time as </a:t>
            </a:r>
            <a:r>
              <a:rPr lang="en-US" sz="2800" i="1" dirty="0" smtClean="0"/>
              <a:t>C1 and C2. </a:t>
            </a:r>
          </a:p>
          <a:p>
            <a:pPr algn="just">
              <a:buFont typeface="Arial" pitchFamily="34" charset="0"/>
              <a:buChar char="•"/>
            </a:pPr>
            <a:r>
              <a:rPr lang="en-US" sz="2800" i="1" dirty="0" smtClean="0"/>
              <a:t>This gain in speed of operation is achieved </a:t>
            </a:r>
            <a:r>
              <a:rPr lang="en-US" sz="2800" dirty="0" smtClean="0"/>
              <a:t>at the expense of additional complexity (hardware).</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766888" y="142875"/>
            <a:ext cx="5610225" cy="5876925"/>
          </a:xfrm>
          <a:prstGeom prst="rect">
            <a:avLst/>
          </a:prstGeom>
          <a:noFill/>
          <a:ln w="9525">
            <a:noFill/>
            <a:miter lim="800000"/>
            <a:headEnd/>
            <a:tailEnd/>
          </a:ln>
        </p:spPr>
      </p:pic>
      <p:sp>
        <p:nvSpPr>
          <p:cNvPr id="3" name="Rectangle 2"/>
          <p:cNvSpPr/>
          <p:nvPr/>
        </p:nvSpPr>
        <p:spPr>
          <a:xfrm>
            <a:off x="76200" y="6019800"/>
            <a:ext cx="9144000" cy="584775"/>
          </a:xfrm>
          <a:prstGeom prst="rect">
            <a:avLst/>
          </a:prstGeom>
        </p:spPr>
        <p:txBody>
          <a:bodyPr wrap="square">
            <a:spAutoFit/>
          </a:bodyPr>
          <a:lstStyle/>
          <a:p>
            <a:r>
              <a:rPr lang="en-US" sz="3200" b="1" dirty="0" smtClean="0"/>
              <a:t>FIGURE: </a:t>
            </a:r>
            <a:r>
              <a:rPr lang="en-US" sz="3200" dirty="0" smtClean="0"/>
              <a:t>Logic diagram of carry </a:t>
            </a:r>
            <a:r>
              <a:rPr lang="en-US" sz="3200" dirty="0" err="1" smtClean="0"/>
              <a:t>lookahead</a:t>
            </a:r>
            <a:r>
              <a:rPr lang="en-US" sz="3200" dirty="0" smtClean="0"/>
              <a:t> generator</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pPr algn="just">
              <a:buFont typeface="Arial" pitchFamily="34" charset="0"/>
              <a:buChar char="•"/>
            </a:pPr>
            <a:r>
              <a:rPr lang="en-US" sz="2800" dirty="0" smtClean="0"/>
              <a:t>The construction of a four-bit adder with a carry </a:t>
            </a:r>
            <a:r>
              <a:rPr lang="en-US" sz="2800" dirty="0" err="1" smtClean="0"/>
              <a:t>lookahead</a:t>
            </a:r>
            <a:r>
              <a:rPr lang="en-US" sz="2800" dirty="0" smtClean="0"/>
              <a:t> scheme is shown in the following Fig. </a:t>
            </a:r>
          </a:p>
          <a:p>
            <a:pPr algn="just">
              <a:buFont typeface="Arial" pitchFamily="34" charset="0"/>
              <a:buChar char="•"/>
            </a:pPr>
            <a:r>
              <a:rPr lang="en-US" sz="2800" dirty="0" smtClean="0"/>
              <a:t>Each sum output requires two exclusive-OR gates. The output of the first exclusive-OR gate generates the </a:t>
            </a:r>
            <a:r>
              <a:rPr lang="en-US" sz="2800" i="1" dirty="0" smtClean="0"/>
              <a:t>Pi variable, and the AND gate generates the </a:t>
            </a:r>
            <a:r>
              <a:rPr lang="en-US" sz="2800" i="1" dirty="0" err="1" smtClean="0"/>
              <a:t>Gi</a:t>
            </a:r>
            <a:r>
              <a:rPr lang="en-US" sz="2800" i="1" dirty="0" smtClean="0"/>
              <a:t> variable. </a:t>
            </a:r>
          </a:p>
          <a:p>
            <a:pPr algn="just">
              <a:buFont typeface="Arial" pitchFamily="34" charset="0"/>
              <a:buChar char="•"/>
            </a:pPr>
            <a:r>
              <a:rPr lang="en-US" sz="2800" i="1" dirty="0" smtClean="0"/>
              <a:t>The carries </a:t>
            </a:r>
            <a:r>
              <a:rPr lang="en-US" sz="2800" dirty="0" smtClean="0"/>
              <a:t>are propagated through the carry </a:t>
            </a:r>
            <a:r>
              <a:rPr lang="en-US" sz="2800" dirty="0" err="1" smtClean="0"/>
              <a:t>lookahead</a:t>
            </a:r>
            <a:r>
              <a:rPr lang="en-US" sz="2800" dirty="0" smtClean="0"/>
              <a:t> generator and applied as inputs to the second exclusive-OR gate. </a:t>
            </a:r>
          </a:p>
          <a:p>
            <a:pPr algn="just">
              <a:buFont typeface="Arial" pitchFamily="34" charset="0"/>
              <a:buChar char="•"/>
            </a:pPr>
            <a:r>
              <a:rPr lang="en-US" sz="2800" dirty="0" smtClean="0"/>
              <a:t>All output carries are generated after a delay through two levels of gates. </a:t>
            </a:r>
          </a:p>
          <a:p>
            <a:pPr algn="just">
              <a:buFont typeface="Arial" pitchFamily="34" charset="0"/>
              <a:buChar char="•"/>
            </a:pPr>
            <a:r>
              <a:rPr lang="en-US" sz="2800" dirty="0" smtClean="0"/>
              <a:t>Thus, outputs </a:t>
            </a:r>
            <a:r>
              <a:rPr lang="en-US" sz="2800" i="1" dirty="0" smtClean="0"/>
              <a:t>S1 through S3 have equal propagation </a:t>
            </a:r>
            <a:r>
              <a:rPr lang="en-US" sz="2800" dirty="0" smtClean="0"/>
              <a:t>delay times.</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028825" y="228600"/>
            <a:ext cx="5086350" cy="5772150"/>
          </a:xfrm>
          <a:prstGeom prst="rect">
            <a:avLst/>
          </a:prstGeom>
          <a:noFill/>
          <a:ln w="9525">
            <a:noFill/>
            <a:miter lim="800000"/>
            <a:headEnd/>
            <a:tailEnd/>
          </a:ln>
        </p:spPr>
      </p:pic>
      <p:sp>
        <p:nvSpPr>
          <p:cNvPr id="3" name="Rectangle 2"/>
          <p:cNvSpPr/>
          <p:nvPr/>
        </p:nvSpPr>
        <p:spPr>
          <a:xfrm>
            <a:off x="0" y="6211669"/>
            <a:ext cx="9144000" cy="584775"/>
          </a:xfrm>
          <a:prstGeom prst="rect">
            <a:avLst/>
          </a:prstGeom>
        </p:spPr>
        <p:txBody>
          <a:bodyPr wrap="square">
            <a:spAutoFit/>
          </a:bodyPr>
          <a:lstStyle/>
          <a:p>
            <a:pPr algn="ctr"/>
            <a:r>
              <a:rPr lang="en-US" sz="3200" b="1" dirty="0" smtClean="0"/>
              <a:t>FIGURE: </a:t>
            </a:r>
            <a:r>
              <a:rPr lang="en-US" sz="3200" dirty="0" smtClean="0"/>
              <a:t>Four-bit adder with carry </a:t>
            </a:r>
            <a:r>
              <a:rPr lang="en-US" sz="3200" dirty="0" err="1" smtClean="0"/>
              <a:t>lookahead</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693866"/>
          </a:xfrm>
          <a:prstGeom prst="rect">
            <a:avLst/>
          </a:prstGeom>
        </p:spPr>
        <p:txBody>
          <a:bodyPr wrap="square">
            <a:spAutoFit/>
          </a:bodyPr>
          <a:lstStyle/>
          <a:p>
            <a:r>
              <a:rPr lang="en-US" sz="2800" b="1" u="sng" dirty="0" smtClean="0"/>
              <a:t>Binary Subtractor:</a:t>
            </a:r>
          </a:p>
          <a:p>
            <a:pPr algn="just">
              <a:buFont typeface="Arial" pitchFamily="34" charset="0"/>
              <a:buChar char="•"/>
            </a:pPr>
            <a:r>
              <a:rPr lang="en-US" sz="2800" dirty="0" smtClean="0"/>
              <a:t>The subtraction of unsigned binary numbers can be done most conveniently by means of complements. </a:t>
            </a:r>
          </a:p>
          <a:p>
            <a:pPr algn="just">
              <a:buFont typeface="Arial" pitchFamily="34" charset="0"/>
              <a:buChar char="•"/>
            </a:pPr>
            <a:r>
              <a:rPr lang="en-US" sz="2800" dirty="0" smtClean="0"/>
              <a:t>The addition and subtraction operations can be combined into one circuit with one common binary adder by including an exclusive-OR gate with each full adder. </a:t>
            </a:r>
          </a:p>
          <a:p>
            <a:pPr algn="just">
              <a:buFont typeface="Arial" pitchFamily="34" charset="0"/>
              <a:buChar char="•"/>
            </a:pPr>
            <a:r>
              <a:rPr lang="en-US" sz="2800" dirty="0" smtClean="0"/>
              <a:t>A four-bit adder–</a:t>
            </a:r>
            <a:r>
              <a:rPr lang="en-US" sz="2800" dirty="0" err="1" smtClean="0"/>
              <a:t>subtractor</a:t>
            </a:r>
            <a:r>
              <a:rPr lang="en-US" sz="2800" dirty="0" smtClean="0"/>
              <a:t> circuit is shown in the following Fig. The mode input </a:t>
            </a:r>
            <a:r>
              <a:rPr lang="en-US" sz="2800" i="1" dirty="0" smtClean="0"/>
              <a:t>M controls the operation. </a:t>
            </a:r>
            <a:r>
              <a:rPr lang="en-US" sz="2800" dirty="0" smtClean="0"/>
              <a:t>When </a:t>
            </a:r>
            <a:r>
              <a:rPr lang="en-US" sz="2800" i="1" dirty="0" smtClean="0"/>
              <a:t>M = 0, the circuit is an adder, and when M = 1, the circuit becomes a </a:t>
            </a:r>
            <a:r>
              <a:rPr lang="en-US" sz="2800" i="1" dirty="0" err="1" smtClean="0"/>
              <a:t>subtractor</a:t>
            </a:r>
            <a:r>
              <a:rPr lang="en-US" sz="2800" i="1" dirty="0" smtClean="0"/>
              <a:t>. </a:t>
            </a:r>
          </a:p>
          <a:p>
            <a:pPr algn="just">
              <a:buFont typeface="Arial" pitchFamily="34" charset="0"/>
              <a:buChar char="•"/>
            </a:pPr>
            <a:r>
              <a:rPr lang="en-US" sz="2800" dirty="0" smtClean="0"/>
              <a:t>It is worth noting that binary numbers in the signed-complement system are added and subtracted by the same basic addition and subtraction rules as are unsigned numbers. </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7090" y="1524000"/>
            <a:ext cx="8802110" cy="4481513"/>
          </a:xfrm>
          <a:prstGeom prst="rect">
            <a:avLst/>
          </a:prstGeom>
          <a:noFill/>
          <a:ln w="9525">
            <a:noFill/>
            <a:miter lim="800000"/>
            <a:headEnd/>
            <a:tailEnd/>
          </a:ln>
        </p:spPr>
      </p:pic>
      <p:sp>
        <p:nvSpPr>
          <p:cNvPr id="3" name="Rectangle 2"/>
          <p:cNvSpPr/>
          <p:nvPr/>
        </p:nvSpPr>
        <p:spPr>
          <a:xfrm>
            <a:off x="0" y="6182380"/>
            <a:ext cx="9144000" cy="523220"/>
          </a:xfrm>
          <a:prstGeom prst="rect">
            <a:avLst/>
          </a:prstGeom>
        </p:spPr>
        <p:txBody>
          <a:bodyPr wrap="square">
            <a:spAutoFit/>
          </a:bodyPr>
          <a:lstStyle/>
          <a:p>
            <a:r>
              <a:rPr lang="en-US" sz="2800" b="1" dirty="0" smtClean="0"/>
              <a:t>FIGURE: </a:t>
            </a:r>
            <a:r>
              <a:rPr lang="en-US" sz="2800" dirty="0" smtClean="0"/>
              <a:t>Four-bit adder–</a:t>
            </a:r>
            <a:r>
              <a:rPr lang="en-US" sz="2800" dirty="0" err="1" smtClean="0"/>
              <a:t>subtractor</a:t>
            </a:r>
            <a:r>
              <a:rPr lang="en-US" sz="2800" dirty="0" smtClean="0"/>
              <a:t> (with overflow detection)</a:t>
            </a:r>
            <a:endParaRPr lang="en-US" sz="2800" dirty="0"/>
          </a:p>
        </p:txBody>
      </p:sp>
      <p:sp>
        <p:nvSpPr>
          <p:cNvPr id="4" name="Rectangle 3"/>
          <p:cNvSpPr/>
          <p:nvPr/>
        </p:nvSpPr>
        <p:spPr>
          <a:xfrm>
            <a:off x="0" y="0"/>
            <a:ext cx="9144000" cy="1384995"/>
          </a:xfrm>
          <a:prstGeom prst="rect">
            <a:avLst/>
          </a:prstGeom>
        </p:spPr>
        <p:txBody>
          <a:bodyPr wrap="square">
            <a:spAutoFit/>
          </a:bodyPr>
          <a:lstStyle/>
          <a:p>
            <a:pPr algn="just">
              <a:buFont typeface="Arial" pitchFamily="34" charset="0"/>
              <a:buChar char="•"/>
            </a:pPr>
            <a:r>
              <a:rPr lang="en-US" sz="2800" dirty="0" smtClean="0"/>
              <a:t>The user or programmer must interpret the results of such addition or subtraction differently, depending on whether it is assumed that the numbers are signed or unsigned.</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31873"/>
          </a:xfrm>
          <a:prstGeom prst="rect">
            <a:avLst/>
          </a:prstGeom>
        </p:spPr>
        <p:txBody>
          <a:bodyPr wrap="square">
            <a:spAutoFit/>
          </a:bodyPr>
          <a:lstStyle/>
          <a:p>
            <a:pPr algn="just"/>
            <a:r>
              <a:rPr lang="en-US" sz="3200" dirty="0"/>
              <a:t>3. Obtain the simplified Boolean functions for each output as a function of the </a:t>
            </a:r>
            <a:r>
              <a:rPr lang="en-US" sz="3200" dirty="0" smtClean="0"/>
              <a:t>input variables</a:t>
            </a:r>
            <a:r>
              <a:rPr lang="en-US" sz="3200" dirty="0"/>
              <a:t>.</a:t>
            </a:r>
          </a:p>
          <a:p>
            <a:pPr algn="just"/>
            <a:r>
              <a:rPr lang="en-US" sz="3200" dirty="0"/>
              <a:t>4. Draw the logic diagram and verify the correctness of the design (manually or </a:t>
            </a:r>
            <a:r>
              <a:rPr lang="en-US" sz="3200" dirty="0" smtClean="0"/>
              <a:t>by simulation).</a:t>
            </a:r>
          </a:p>
          <a:p>
            <a:pPr algn="just">
              <a:buFont typeface="Arial" pitchFamily="34" charset="0"/>
              <a:buChar char="•"/>
            </a:pPr>
            <a:r>
              <a:rPr lang="en-US" sz="3200" dirty="0"/>
              <a:t>It is important that the verbal specifications be </a:t>
            </a:r>
            <a:r>
              <a:rPr lang="en-US" sz="3200" dirty="0" smtClean="0"/>
              <a:t>interpreted correctly </a:t>
            </a:r>
            <a:r>
              <a:rPr lang="en-US" sz="3200" dirty="0"/>
              <a:t>in the truth table, as they are often incomplete, and any wrong </a:t>
            </a:r>
            <a:r>
              <a:rPr lang="en-US" sz="3200" dirty="0" smtClean="0"/>
              <a:t>interpretation may </a:t>
            </a:r>
            <a:r>
              <a:rPr lang="en-US" sz="3200" dirty="0"/>
              <a:t>result in an incorrect truth table</a:t>
            </a:r>
            <a:r>
              <a:rPr lang="en-US" sz="32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Overflow:</a:t>
            </a:r>
          </a:p>
          <a:p>
            <a:pPr algn="just">
              <a:buFont typeface="Arial" pitchFamily="34" charset="0"/>
              <a:buChar char="•"/>
            </a:pPr>
            <a:r>
              <a:rPr lang="en-US" sz="2800" dirty="0" smtClean="0"/>
              <a:t>The detection of an overflow after the addition of two binary numbers </a:t>
            </a:r>
            <a:r>
              <a:rPr lang="en-US" sz="2800" b="1" dirty="0" smtClean="0"/>
              <a:t>depends on whether the numbers are considered to be signed or unsigned</a:t>
            </a:r>
            <a:r>
              <a:rPr lang="en-US" sz="2800" dirty="0" smtClean="0"/>
              <a:t>. </a:t>
            </a:r>
          </a:p>
          <a:p>
            <a:pPr algn="just">
              <a:buFont typeface="Arial" pitchFamily="34" charset="0"/>
              <a:buChar char="•"/>
            </a:pPr>
            <a:r>
              <a:rPr lang="en-US" sz="2800" dirty="0" smtClean="0"/>
              <a:t>When two unsigned numbers are added, an overflow is detected from the end carry out of the most significant position. </a:t>
            </a:r>
          </a:p>
          <a:p>
            <a:pPr algn="just">
              <a:buFont typeface="Arial" pitchFamily="34" charset="0"/>
              <a:buChar char="•"/>
            </a:pPr>
            <a:r>
              <a:rPr lang="en-US" sz="2800" dirty="0" smtClean="0"/>
              <a:t>In the case of </a:t>
            </a:r>
            <a:r>
              <a:rPr lang="en-US" sz="2800" b="1" dirty="0" smtClean="0"/>
              <a:t>signed numbers</a:t>
            </a:r>
            <a:r>
              <a:rPr lang="en-US" sz="2800" dirty="0" smtClean="0"/>
              <a:t>, two details are important: the </a:t>
            </a:r>
            <a:r>
              <a:rPr lang="en-US" sz="2800" b="1" dirty="0" smtClean="0"/>
              <a:t>leftmost bit always represents the sign, and negative numbers are in 2’s-complement form.</a:t>
            </a:r>
          </a:p>
          <a:p>
            <a:pPr algn="just">
              <a:buFont typeface="Arial" pitchFamily="34" charset="0"/>
              <a:buChar char="•"/>
            </a:pPr>
            <a:r>
              <a:rPr lang="en-US" sz="2800" dirty="0" smtClean="0"/>
              <a:t>When two signed numbers are added, the sign bit is treated as part of the number and the end carry does not indicate an overflow. </a:t>
            </a:r>
          </a:p>
          <a:p>
            <a:pPr algn="just">
              <a:buFont typeface="Arial" pitchFamily="34" charset="0"/>
              <a:buChar char="•"/>
            </a:pPr>
            <a:r>
              <a:rPr lang="en-US" sz="2800" dirty="0" smtClean="0"/>
              <a:t>An overflow may occur if the two numbers added are both positive or both negative.</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2246769"/>
          </a:xfrm>
          <a:prstGeom prst="rect">
            <a:avLst/>
          </a:prstGeom>
        </p:spPr>
        <p:txBody>
          <a:bodyPr wrap="square">
            <a:spAutoFit/>
          </a:bodyPr>
          <a:lstStyle/>
          <a:p>
            <a:pPr algn="just">
              <a:buFont typeface="Arial" pitchFamily="34" charset="0"/>
              <a:buChar char="•"/>
            </a:pPr>
            <a:r>
              <a:rPr lang="en-US" sz="2800" dirty="0" smtClean="0"/>
              <a:t>Two signed binary numbers, +70 and +80, are stored in two eight-bit registers. Since the sum of the two numbers is +150, it exceeds the capacity of an eight-bit register. This is also true for -70 and -80. The two additions in binary are shown next, together with the last two carries:</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528638" y="2209800"/>
            <a:ext cx="8086725" cy="1571625"/>
          </a:xfrm>
          <a:prstGeom prst="rect">
            <a:avLst/>
          </a:prstGeom>
          <a:noFill/>
          <a:ln w="9525">
            <a:noFill/>
            <a:miter lim="800000"/>
            <a:headEnd/>
            <a:tailEnd/>
          </a:ln>
        </p:spPr>
      </p:pic>
      <p:sp>
        <p:nvSpPr>
          <p:cNvPr id="7" name="Rectangle 6"/>
          <p:cNvSpPr/>
          <p:nvPr/>
        </p:nvSpPr>
        <p:spPr>
          <a:xfrm>
            <a:off x="0" y="3810000"/>
            <a:ext cx="9144000" cy="3000821"/>
          </a:xfrm>
          <a:prstGeom prst="rect">
            <a:avLst/>
          </a:prstGeom>
        </p:spPr>
        <p:txBody>
          <a:bodyPr wrap="square">
            <a:spAutoFit/>
          </a:bodyPr>
          <a:lstStyle/>
          <a:p>
            <a:pPr algn="just">
              <a:buFont typeface="Arial" pitchFamily="34" charset="0"/>
              <a:buChar char="•"/>
            </a:pPr>
            <a:r>
              <a:rPr lang="en-US" sz="2700" dirty="0" smtClean="0"/>
              <a:t>Note that the eight-bit result that should have been positive has a negative sign bit (i.e., the eighth bit) and the eight-bit result that should have been negative has a positive sign bit. If, however, the carry out of the sign bit position is taken as the sign bit of the result, then the nine-bit answer so obtained will be correct. But since the answer cannot be accommodated within eight bits, we say that an overflow has occurred.</a:t>
            </a:r>
            <a:endParaRPr lang="en-US" sz="2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7078861"/>
          </a:xfrm>
          <a:prstGeom prst="rect">
            <a:avLst/>
          </a:prstGeom>
        </p:spPr>
        <p:txBody>
          <a:bodyPr wrap="square">
            <a:spAutoFit/>
          </a:bodyPr>
          <a:lstStyle/>
          <a:p>
            <a:pPr algn="just">
              <a:buFont typeface="Arial" pitchFamily="34" charset="0"/>
              <a:buChar char="•"/>
            </a:pPr>
            <a:r>
              <a:rPr lang="en-US" sz="2600" dirty="0" smtClean="0"/>
              <a:t>An overflow condition can be </a:t>
            </a:r>
            <a:r>
              <a:rPr lang="en-US" sz="2600" b="1" dirty="0" smtClean="0"/>
              <a:t>detected</a:t>
            </a:r>
            <a:r>
              <a:rPr lang="en-US" sz="2600" dirty="0" smtClean="0"/>
              <a:t> by observing the carry into the sign bit position and the carry out of the sign bit position.</a:t>
            </a:r>
          </a:p>
          <a:p>
            <a:pPr algn="just">
              <a:buFont typeface="Arial" pitchFamily="34" charset="0"/>
              <a:buChar char="•"/>
            </a:pPr>
            <a:r>
              <a:rPr lang="en-US" sz="2600" dirty="0" smtClean="0"/>
              <a:t>If these </a:t>
            </a:r>
            <a:r>
              <a:rPr lang="en-US" sz="2600" b="1" dirty="0" smtClean="0"/>
              <a:t>two carries are not equal, an overflow has occurred</a:t>
            </a:r>
            <a:r>
              <a:rPr lang="en-US" sz="2600" dirty="0" smtClean="0"/>
              <a:t>. If the two carries are applied to an exclusive-OR gate, an overflow is detected when the output of the gate is equal to 1. </a:t>
            </a:r>
          </a:p>
          <a:p>
            <a:pPr algn="just">
              <a:buFont typeface="Arial" pitchFamily="34" charset="0"/>
              <a:buChar char="•"/>
            </a:pPr>
            <a:r>
              <a:rPr lang="en-US" sz="2700" dirty="0" smtClean="0"/>
              <a:t>The binary adder–</a:t>
            </a:r>
            <a:r>
              <a:rPr lang="en-US" sz="2700" dirty="0" err="1" smtClean="0"/>
              <a:t>subtractor</a:t>
            </a:r>
            <a:r>
              <a:rPr lang="en-US" sz="2700" dirty="0" smtClean="0"/>
              <a:t> circuit with outputs </a:t>
            </a:r>
            <a:r>
              <a:rPr lang="en-US" sz="2700" i="1" dirty="0" smtClean="0"/>
              <a:t>C and V is shown in the following Fig. </a:t>
            </a:r>
          </a:p>
          <a:p>
            <a:pPr algn="just">
              <a:buFont typeface="Arial" pitchFamily="34" charset="0"/>
              <a:buChar char="•"/>
            </a:pPr>
            <a:r>
              <a:rPr lang="en-US" sz="2700" i="1" dirty="0" smtClean="0"/>
              <a:t>If the </a:t>
            </a:r>
            <a:r>
              <a:rPr lang="en-US" sz="2700" dirty="0" smtClean="0"/>
              <a:t>two binary numbers are considered to be unsigned, then the </a:t>
            </a:r>
            <a:r>
              <a:rPr lang="en-US" sz="2700" i="1" dirty="0" smtClean="0"/>
              <a:t>C bit detects a carry after </a:t>
            </a:r>
            <a:r>
              <a:rPr lang="en-US" sz="2700" dirty="0" smtClean="0"/>
              <a:t>addition or a borrow after subtraction. If the numbers are considered to be signed, then the </a:t>
            </a:r>
            <a:r>
              <a:rPr lang="en-US" sz="2700" i="1" dirty="0" smtClean="0"/>
              <a:t>V bit detects an overflow. </a:t>
            </a:r>
          </a:p>
          <a:p>
            <a:pPr algn="just">
              <a:buFont typeface="Arial" pitchFamily="34" charset="0"/>
              <a:buChar char="•"/>
            </a:pPr>
            <a:r>
              <a:rPr lang="en-US" sz="2700" i="1" dirty="0" smtClean="0"/>
              <a:t>If V = 0 after an addition or subtraction, then no overflow </a:t>
            </a:r>
            <a:r>
              <a:rPr lang="en-US" sz="2700" dirty="0" smtClean="0"/>
              <a:t>occurred and the </a:t>
            </a:r>
            <a:r>
              <a:rPr lang="en-US" sz="2700" i="1" dirty="0" smtClean="0"/>
              <a:t>n -bit result is correct. If V = 1, then the result of the operation contains n + 1 bits, but only the rightmost n bits of the number fit in the space available, so an </a:t>
            </a:r>
            <a:r>
              <a:rPr lang="en-US" sz="2700" dirty="0" smtClean="0"/>
              <a:t>overflow has occurred. The (</a:t>
            </a:r>
            <a:r>
              <a:rPr lang="en-US" sz="2700" i="1" dirty="0" smtClean="0"/>
              <a:t>n + 1)</a:t>
            </a:r>
            <a:r>
              <a:rPr lang="en-US" sz="2700" i="1" dirty="0" err="1" smtClean="0"/>
              <a:t>th</a:t>
            </a:r>
            <a:r>
              <a:rPr lang="en-US" sz="2700" i="1" dirty="0" smtClean="0"/>
              <a:t> bit is the actual sign and has been shifted out of </a:t>
            </a:r>
            <a:r>
              <a:rPr lang="en-US" sz="2700" dirty="0" smtClean="0"/>
              <a:t>position.</a:t>
            </a:r>
            <a:endParaRPr lang="en-US" sz="2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 y="849880"/>
            <a:ext cx="8839200" cy="4484120"/>
          </a:xfrm>
          <a:prstGeom prst="rect">
            <a:avLst/>
          </a:prstGeom>
          <a:noFill/>
          <a:ln w="9525">
            <a:noFill/>
            <a:miter lim="800000"/>
            <a:headEnd/>
            <a:tailEnd/>
          </a:ln>
        </p:spPr>
      </p:pic>
      <p:sp>
        <p:nvSpPr>
          <p:cNvPr id="5" name="Rectangle 4"/>
          <p:cNvSpPr/>
          <p:nvPr/>
        </p:nvSpPr>
        <p:spPr>
          <a:xfrm>
            <a:off x="0" y="5562600"/>
            <a:ext cx="9144000" cy="523220"/>
          </a:xfrm>
          <a:prstGeom prst="rect">
            <a:avLst/>
          </a:prstGeom>
        </p:spPr>
        <p:txBody>
          <a:bodyPr wrap="square">
            <a:spAutoFit/>
          </a:bodyPr>
          <a:lstStyle/>
          <a:p>
            <a:r>
              <a:rPr lang="en-US" sz="2800" b="1" dirty="0" smtClean="0"/>
              <a:t>FIGURE: </a:t>
            </a:r>
            <a:r>
              <a:rPr lang="en-US" sz="2800" dirty="0" smtClean="0"/>
              <a:t>Four-bit adder–</a:t>
            </a:r>
            <a:r>
              <a:rPr lang="en-US" sz="2800" dirty="0" err="1" smtClean="0"/>
              <a:t>subtractor</a:t>
            </a:r>
            <a:r>
              <a:rPr lang="en-US" sz="2800" dirty="0" smtClean="0"/>
              <a:t> (with overflow detection)</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417415"/>
          </a:xfrm>
          <a:prstGeom prst="rect">
            <a:avLst/>
          </a:prstGeom>
        </p:spPr>
        <p:txBody>
          <a:bodyPr wrap="square">
            <a:spAutoFit/>
          </a:bodyPr>
          <a:lstStyle/>
          <a:p>
            <a:r>
              <a:rPr lang="en-US" sz="2800" b="1" u="sng" dirty="0" smtClean="0"/>
              <a:t>DECIMAL ADDER (BCD Adder):</a:t>
            </a:r>
          </a:p>
          <a:p>
            <a:pPr algn="just">
              <a:buFont typeface="Arial" pitchFamily="34" charset="0"/>
              <a:buChar char="•"/>
            </a:pPr>
            <a:r>
              <a:rPr lang="en-US" sz="2800" dirty="0" smtClean="0"/>
              <a:t>Consider the arithmetic addition of two decimal digits in BCD, together with an input carry from a previous stage. Since each input digit does not exceed 9, the output sum cannot be greater than: 9 + 9 + 1 = 19. </a:t>
            </a:r>
          </a:p>
          <a:p>
            <a:pPr algn="just">
              <a:buFont typeface="Arial" pitchFamily="34" charset="0"/>
              <a:buChar char="•"/>
            </a:pPr>
            <a:r>
              <a:rPr lang="en-US" sz="2800" dirty="0" smtClean="0"/>
              <a:t>Suppose we apply two BCD digits to a four-bit binary adder. The adder will form the sum in </a:t>
            </a:r>
            <a:r>
              <a:rPr lang="en-US" sz="2800" i="1" dirty="0" smtClean="0"/>
              <a:t>binary and produce a result that ranges from 0 through 19. These binary numbers </a:t>
            </a:r>
            <a:r>
              <a:rPr lang="en-US" sz="2800" dirty="0" smtClean="0"/>
              <a:t>are listed in the following Table. </a:t>
            </a:r>
          </a:p>
          <a:p>
            <a:pPr algn="just">
              <a:buFont typeface="Arial" pitchFamily="34" charset="0"/>
              <a:buChar char="•"/>
            </a:pPr>
            <a:r>
              <a:rPr lang="en-US" sz="2800" dirty="0" smtClean="0"/>
              <a:t>The problem is to find a rule by which the binary sum is converted to the correct BCD digit representation of the number in the BCD sum. </a:t>
            </a:r>
          </a:p>
          <a:p>
            <a:pPr algn="just">
              <a:buFont typeface="Arial" pitchFamily="34" charset="0"/>
              <a:buChar char="•"/>
            </a:pPr>
            <a:r>
              <a:rPr lang="en-US" sz="2800" dirty="0" smtClean="0"/>
              <a:t>The logic circuit that detects the necessary correction can be derived from the entries in the table. It is obvious that a correction is needed when the binary sum has an output carry </a:t>
            </a:r>
            <a:r>
              <a:rPr lang="en-US" sz="2800" i="1" dirty="0" smtClean="0"/>
              <a:t>K = 1.</a:t>
            </a:r>
            <a:endParaRPr lang="en-US" sz="2800" b="1" u="sng" dirty="0" smtClean="0"/>
          </a:p>
          <a:p>
            <a:endParaRPr lang="en-US" sz="2800" b="1"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5801" y="457200"/>
            <a:ext cx="7858072" cy="58795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84995"/>
          </a:xfrm>
          <a:prstGeom prst="rect">
            <a:avLst/>
          </a:prstGeom>
        </p:spPr>
        <p:txBody>
          <a:bodyPr wrap="square">
            <a:spAutoFit/>
          </a:bodyPr>
          <a:lstStyle/>
          <a:p>
            <a:pPr algn="just">
              <a:buFont typeface="Arial" pitchFamily="34" charset="0"/>
              <a:buChar char="•"/>
            </a:pPr>
            <a:r>
              <a:rPr lang="en-US" sz="2800" dirty="0" smtClean="0"/>
              <a:t>The condition for a correction and an output carry can be expressed by the Boolean function:</a:t>
            </a:r>
          </a:p>
          <a:p>
            <a:pPr algn="just"/>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3276600" y="990600"/>
            <a:ext cx="2752725" cy="447675"/>
          </a:xfrm>
          <a:prstGeom prst="rect">
            <a:avLst/>
          </a:prstGeom>
          <a:noFill/>
          <a:ln w="9525">
            <a:noFill/>
            <a:miter lim="800000"/>
            <a:headEnd/>
            <a:tailEnd/>
          </a:ln>
        </p:spPr>
      </p:pic>
      <p:sp>
        <p:nvSpPr>
          <p:cNvPr id="6" name="Rectangle 5"/>
          <p:cNvSpPr/>
          <p:nvPr/>
        </p:nvSpPr>
        <p:spPr>
          <a:xfrm>
            <a:off x="0" y="1447800"/>
            <a:ext cx="9144000" cy="5262979"/>
          </a:xfrm>
          <a:prstGeom prst="rect">
            <a:avLst/>
          </a:prstGeom>
        </p:spPr>
        <p:txBody>
          <a:bodyPr wrap="square">
            <a:spAutoFit/>
          </a:bodyPr>
          <a:lstStyle/>
          <a:p>
            <a:pPr algn="just">
              <a:buFont typeface="Arial" pitchFamily="34" charset="0"/>
              <a:buChar char="•"/>
            </a:pPr>
            <a:r>
              <a:rPr lang="en-US" sz="2800" dirty="0" smtClean="0"/>
              <a:t>When </a:t>
            </a:r>
            <a:r>
              <a:rPr lang="en-US" sz="2800" i="1" dirty="0" smtClean="0"/>
              <a:t>C = 1, it is necessary to add 0110 to the binary sum and provide an output carry </a:t>
            </a:r>
            <a:r>
              <a:rPr lang="en-US" sz="2800" dirty="0" smtClean="0"/>
              <a:t>for the next stage. </a:t>
            </a:r>
          </a:p>
          <a:p>
            <a:pPr algn="just">
              <a:buFont typeface="Arial" pitchFamily="34" charset="0"/>
              <a:buChar char="•"/>
            </a:pPr>
            <a:r>
              <a:rPr lang="en-US" sz="2800" dirty="0" smtClean="0"/>
              <a:t>A BCD adder that adds two BCD digits and produces a sum digit in BCD is shown In the following Fig. </a:t>
            </a:r>
          </a:p>
          <a:p>
            <a:pPr algn="just">
              <a:buFont typeface="Arial" pitchFamily="34" charset="0"/>
              <a:buChar char="•"/>
            </a:pPr>
            <a:r>
              <a:rPr lang="en-US" sz="2800" dirty="0" smtClean="0"/>
              <a:t>The two decimal digits, together with the input carry, are first added in the top four-bit adder to produce the binary sum. When the output carry is equal to 0, nothing is added to the binary sum. When it is equal to 1, binary 0110 is added to the binary sum through the bottom four-bit adder. </a:t>
            </a:r>
          </a:p>
          <a:p>
            <a:pPr algn="just">
              <a:buFont typeface="Arial" pitchFamily="34" charset="0"/>
              <a:buChar char="•"/>
            </a:pPr>
            <a:r>
              <a:rPr lang="en-US" sz="2800" dirty="0" smtClean="0"/>
              <a:t>The output carry generated from the bottom adder can be ignored, since it supplies information already available at the output carry terminal.</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219201" y="76200"/>
            <a:ext cx="6662648" cy="6288942"/>
          </a:xfrm>
          <a:prstGeom prst="rect">
            <a:avLst/>
          </a:prstGeom>
          <a:noFill/>
          <a:ln w="9525">
            <a:noFill/>
            <a:miter lim="800000"/>
            <a:headEnd/>
            <a:tailEnd/>
          </a:ln>
        </p:spPr>
      </p:pic>
      <p:sp>
        <p:nvSpPr>
          <p:cNvPr id="5" name="Rectangle 4"/>
          <p:cNvSpPr/>
          <p:nvPr/>
        </p:nvSpPr>
        <p:spPr>
          <a:xfrm>
            <a:off x="0" y="6324600"/>
            <a:ext cx="9144000" cy="523220"/>
          </a:xfrm>
          <a:prstGeom prst="rect">
            <a:avLst/>
          </a:prstGeom>
        </p:spPr>
        <p:txBody>
          <a:bodyPr wrap="square">
            <a:spAutoFit/>
          </a:bodyPr>
          <a:lstStyle/>
          <a:p>
            <a:pPr algn="ctr"/>
            <a:r>
              <a:rPr lang="en-US" sz="2800" b="1" dirty="0" smtClean="0"/>
              <a:t>FIGURE: </a:t>
            </a:r>
            <a:r>
              <a:rPr lang="en-US" sz="2800" dirty="0" smtClean="0"/>
              <a:t>Block diagram of a BCD adder</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b="1" u="sng" dirty="0" smtClean="0"/>
              <a:t>MAGNITUDE COMPARATOR:</a:t>
            </a:r>
          </a:p>
          <a:p>
            <a:pPr algn="just">
              <a:buFont typeface="Arial" pitchFamily="34" charset="0"/>
              <a:buChar char="•"/>
            </a:pPr>
            <a:r>
              <a:rPr lang="en-US" sz="2800" dirty="0" smtClean="0"/>
              <a:t>A </a:t>
            </a:r>
            <a:r>
              <a:rPr lang="en-US" sz="2800" i="1" dirty="0" smtClean="0"/>
              <a:t>magnitude comparator is a </a:t>
            </a:r>
            <a:r>
              <a:rPr lang="en-US" sz="2800" dirty="0" smtClean="0"/>
              <a:t>combinational circuit that compares two numbers </a:t>
            </a:r>
            <a:r>
              <a:rPr lang="en-US" sz="2800" i="1" dirty="0" smtClean="0"/>
              <a:t>A and B and determines their relative</a:t>
            </a:r>
          </a:p>
          <a:p>
            <a:pPr algn="just"/>
            <a:r>
              <a:rPr lang="en-US" sz="2800" dirty="0" smtClean="0"/>
              <a:t>magnitudes. The outcome of the comparison is specified by three binary variables that indicate whether </a:t>
            </a:r>
            <a:r>
              <a:rPr lang="en-US" sz="2800" i="1" dirty="0" smtClean="0"/>
              <a:t>A &gt; B, A = B, or </a:t>
            </a:r>
          </a:p>
          <a:p>
            <a:pPr algn="just"/>
            <a:r>
              <a:rPr lang="en-US" sz="2800" i="1" dirty="0" smtClean="0"/>
              <a:t>A &lt; B.</a:t>
            </a:r>
          </a:p>
          <a:p>
            <a:pPr algn="just"/>
            <a:r>
              <a:rPr lang="en-US" sz="2800" b="1" i="1" u="sng" dirty="0" smtClean="0"/>
              <a:t>4-bit Comparator:</a:t>
            </a:r>
          </a:p>
          <a:p>
            <a:pPr>
              <a:buFont typeface="Arial" pitchFamily="34" charset="0"/>
              <a:buChar char="•"/>
            </a:pPr>
            <a:r>
              <a:rPr lang="en-US" sz="2800" dirty="0" smtClean="0"/>
              <a:t>In a 4-bit comparator the condition of A = B can be possible in the following cases: </a:t>
            </a:r>
          </a:p>
          <a:p>
            <a:pPr algn="just">
              <a:buFont typeface="Arial" pitchFamily="34" charset="0"/>
              <a:buChar char="•"/>
            </a:pPr>
            <a:r>
              <a:rPr lang="en-US" sz="2800" dirty="0" smtClean="0"/>
              <a:t>The two numbers are equal if all pairs of significant digits are equal: </a:t>
            </a:r>
            <a:r>
              <a:rPr lang="en-US" sz="2800" i="1" dirty="0" smtClean="0"/>
              <a:t>A3 = B3, A2 = B2, A1 = B1, and A0 = B0. When the numbers are binary, the digits are either 1 or 0, and the equality of </a:t>
            </a:r>
            <a:r>
              <a:rPr lang="en-US" sz="2800" dirty="0" smtClean="0"/>
              <a:t>each pair of bits can be expressed logically with an exclusive-NOR function as:</a:t>
            </a:r>
          </a:p>
          <a:p>
            <a:pPr algn="just"/>
            <a:endParaRPr lang="en-US" sz="2800" b="1" i="1" u="sng" dirty="0" smtClean="0"/>
          </a:p>
          <a:p>
            <a:pPr algn="just"/>
            <a:endParaRPr lang="en-US" sz="2800" b="1" u="sng" dirty="0"/>
          </a:p>
        </p:txBody>
      </p:sp>
      <p:pic>
        <p:nvPicPr>
          <p:cNvPr id="5" name="Picture 2"/>
          <p:cNvPicPr>
            <a:picLocks noChangeAspect="1" noChangeArrowheads="1"/>
          </p:cNvPicPr>
          <p:nvPr/>
        </p:nvPicPr>
        <p:blipFill>
          <a:blip r:embed="rId2" cstate="print"/>
          <a:srcRect/>
          <a:stretch>
            <a:fillRect/>
          </a:stretch>
        </p:blipFill>
        <p:spPr bwMode="auto">
          <a:xfrm>
            <a:off x="3124200" y="5943600"/>
            <a:ext cx="4162425" cy="38100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581400" y="6324600"/>
            <a:ext cx="2352675"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23220"/>
          </a:xfrm>
          <a:prstGeom prst="rect">
            <a:avLst/>
          </a:prstGeom>
        </p:spPr>
        <p:txBody>
          <a:bodyPr wrap="square">
            <a:spAutoFit/>
          </a:bodyPr>
          <a:lstStyle/>
          <a:p>
            <a:r>
              <a:rPr lang="en-US" sz="2800" b="1" u="sng" dirty="0" smtClean="0"/>
              <a:t>Truth Table:</a:t>
            </a:r>
            <a:endParaRPr lang="en-US" sz="2800" b="1" u="sng" dirty="0"/>
          </a:p>
        </p:txBody>
      </p:sp>
      <p:pic>
        <p:nvPicPr>
          <p:cNvPr id="4" name="Picture 4"/>
          <p:cNvPicPr>
            <a:picLocks noChangeAspect="1" noChangeArrowheads="1"/>
          </p:cNvPicPr>
          <p:nvPr/>
        </p:nvPicPr>
        <p:blipFill>
          <a:blip r:embed="rId2" cstate="print"/>
          <a:srcRect/>
          <a:stretch>
            <a:fillRect/>
          </a:stretch>
        </p:blipFill>
        <p:spPr bwMode="auto">
          <a:xfrm>
            <a:off x="1752600" y="5334000"/>
            <a:ext cx="6219825" cy="33337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33388" y="533400"/>
            <a:ext cx="8277225"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016758"/>
          </a:xfrm>
          <a:prstGeom prst="rect">
            <a:avLst/>
          </a:prstGeom>
        </p:spPr>
        <p:txBody>
          <a:bodyPr wrap="square">
            <a:spAutoFit/>
          </a:bodyPr>
          <a:lstStyle/>
          <a:p>
            <a:r>
              <a:rPr lang="en-US" sz="3200" b="1" u="sng" dirty="0" smtClean="0"/>
              <a:t>Code Conversion Example:</a:t>
            </a:r>
            <a:endParaRPr lang="en-US" sz="3200" u="sng" dirty="0" smtClean="0"/>
          </a:p>
          <a:p>
            <a:pPr algn="just">
              <a:buFont typeface="Arial" pitchFamily="34" charset="0"/>
              <a:buChar char="•"/>
            </a:pPr>
            <a:r>
              <a:rPr lang="en-US" sz="3200" dirty="0" smtClean="0"/>
              <a:t>A </a:t>
            </a:r>
            <a:r>
              <a:rPr lang="en-US" sz="3200" dirty="0"/>
              <a:t>conversion circuit must </a:t>
            </a:r>
            <a:r>
              <a:rPr lang="en-US" sz="3200" dirty="0" smtClean="0"/>
              <a:t>be inserted </a:t>
            </a:r>
            <a:r>
              <a:rPr lang="en-US" sz="3200" dirty="0"/>
              <a:t>between the two systems if each uses different codes for the same information</a:t>
            </a:r>
            <a:r>
              <a:rPr lang="en-US" sz="3200" dirty="0" smtClean="0"/>
              <a:t>. </a:t>
            </a:r>
          </a:p>
          <a:p>
            <a:pPr algn="just">
              <a:buFont typeface="Arial" pitchFamily="34" charset="0"/>
              <a:buChar char="•"/>
            </a:pPr>
            <a:r>
              <a:rPr lang="en-US" sz="3200" dirty="0" smtClean="0"/>
              <a:t>Thus</a:t>
            </a:r>
            <a:r>
              <a:rPr lang="en-US" sz="3200" dirty="0"/>
              <a:t>, a code converter is a circuit that makes the two systems compatible even </a:t>
            </a:r>
            <a:r>
              <a:rPr lang="en-US" sz="3200" dirty="0" smtClean="0"/>
              <a:t>though each </a:t>
            </a:r>
            <a:r>
              <a:rPr lang="en-US" sz="3200" dirty="0"/>
              <a:t>uses a different binary </a:t>
            </a:r>
            <a:r>
              <a:rPr lang="en-US" sz="3200" dirty="0" smtClean="0"/>
              <a:t>code.</a:t>
            </a:r>
          </a:p>
          <a:p>
            <a:pPr algn="just">
              <a:buFont typeface="Arial" pitchFamily="34" charset="0"/>
              <a:buChar char="•"/>
            </a:pPr>
            <a:r>
              <a:rPr lang="en-US" sz="3200" dirty="0" smtClean="0"/>
              <a:t>The </a:t>
            </a:r>
            <a:r>
              <a:rPr lang="en-US" sz="3200" dirty="0"/>
              <a:t>design procedure will be </a:t>
            </a:r>
            <a:r>
              <a:rPr lang="en-US" sz="3200" dirty="0" smtClean="0"/>
              <a:t>illustrated by </a:t>
            </a:r>
            <a:r>
              <a:rPr lang="en-US" sz="3200" dirty="0"/>
              <a:t>an example that converts binary coded decimal (BCD) to the excess-3 code for </a:t>
            </a:r>
            <a:r>
              <a:rPr lang="en-US" sz="3200" dirty="0" smtClean="0"/>
              <a:t>the decimal </a:t>
            </a:r>
            <a:r>
              <a:rPr lang="en-US" sz="3200" dirty="0"/>
              <a:t>digits.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In a 4-bit comparator the condition of A&gt;B can be possible in the following four cases:</a:t>
            </a:r>
          </a:p>
          <a:p>
            <a:pPr algn="just"/>
            <a:r>
              <a:rPr lang="en-US" sz="2800" dirty="0" smtClean="0"/>
              <a:t>If A3 = 1 and B3 = 0</a:t>
            </a:r>
          </a:p>
          <a:p>
            <a:pPr algn="just"/>
            <a:r>
              <a:rPr lang="en-US" sz="2800" dirty="0" smtClean="0"/>
              <a:t>If A3 = B3 and A2 = 1 and B2 = 0</a:t>
            </a:r>
          </a:p>
          <a:p>
            <a:pPr algn="just"/>
            <a:r>
              <a:rPr lang="en-US" sz="2800" dirty="0" smtClean="0"/>
              <a:t>If A3 = B3, A2 = B2 and A1 = 1 and B1 = 0</a:t>
            </a:r>
          </a:p>
          <a:p>
            <a:pPr algn="just"/>
            <a:r>
              <a:rPr lang="en-US" sz="2800" dirty="0" smtClean="0"/>
              <a:t>If A3 = B3, A2 = B2, A1 = B1 and A0 = 1 and B0 = 0.</a:t>
            </a:r>
          </a:p>
          <a:p>
            <a:endParaRPr lang="en-US" sz="2800" dirty="0" smtClean="0"/>
          </a:p>
          <a:p>
            <a:pPr algn="just">
              <a:buFont typeface="Arial" pitchFamily="34" charset="0"/>
              <a:buChar char="•"/>
            </a:pPr>
            <a:r>
              <a:rPr lang="en-US" sz="2800" dirty="0" smtClean="0"/>
              <a:t>Similarly the condition for A&lt;B can be possible in the following four cases:</a:t>
            </a:r>
          </a:p>
          <a:p>
            <a:pPr algn="just"/>
            <a:r>
              <a:rPr lang="en-US" sz="2800" dirty="0" smtClean="0"/>
              <a:t>If A3 = 0 and B3 = 1</a:t>
            </a:r>
          </a:p>
          <a:p>
            <a:pPr algn="just"/>
            <a:r>
              <a:rPr lang="en-US" sz="2800" dirty="0" smtClean="0"/>
              <a:t>If A3 = B3 and A2 = 0 and B2 = 1</a:t>
            </a:r>
          </a:p>
          <a:p>
            <a:pPr algn="just"/>
            <a:r>
              <a:rPr lang="en-US" sz="2800" dirty="0" smtClean="0"/>
              <a:t>If A3 = B3, A2 = B2 and A1 = 0 and B1 = 1</a:t>
            </a:r>
          </a:p>
          <a:p>
            <a:pPr algn="just"/>
            <a:r>
              <a:rPr lang="en-US" sz="2800" dirty="0" smtClean="0"/>
              <a:t>If A3 = B3, A2 = B2, A1 = B1 and A0 = 0 and B0 = 1</a:t>
            </a:r>
          </a:p>
          <a:p>
            <a:pPr algn="just">
              <a:buFont typeface="Arial" pitchFamily="34" charset="0"/>
              <a:buChar char="•"/>
            </a:pPr>
            <a:r>
              <a:rPr lang="en-US" sz="2800" dirty="0" smtClean="0"/>
              <a:t>The condition of A=B is possible only when all the individual bits of one number exactly coincide with corresponding bits of another number.</a:t>
            </a:r>
            <a:endParaRPr lang="en-US" sz="2800" dirty="0"/>
          </a:p>
        </p:txBody>
      </p:sp>
      <p:pic>
        <p:nvPicPr>
          <p:cNvPr id="1028" name="Picture 4"/>
          <p:cNvPicPr>
            <a:picLocks noChangeAspect="1" noChangeArrowheads="1"/>
          </p:cNvPicPr>
          <p:nvPr/>
        </p:nvPicPr>
        <p:blipFill>
          <a:blip r:embed="rId2" cstate="print"/>
          <a:srcRect/>
          <a:stretch>
            <a:fillRect/>
          </a:stretch>
        </p:blipFill>
        <p:spPr bwMode="auto">
          <a:xfrm>
            <a:off x="1462088" y="2638425"/>
            <a:ext cx="6219825"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00201" y="172814"/>
            <a:ext cx="6012548" cy="6151786"/>
          </a:xfrm>
          <a:prstGeom prst="rect">
            <a:avLst/>
          </a:prstGeom>
          <a:noFill/>
          <a:ln w="9525">
            <a:noFill/>
            <a:miter lim="800000"/>
            <a:headEnd/>
            <a:tailEnd/>
          </a:ln>
        </p:spPr>
      </p:pic>
      <p:sp>
        <p:nvSpPr>
          <p:cNvPr id="5" name="Rectangle 4"/>
          <p:cNvSpPr/>
          <p:nvPr/>
        </p:nvSpPr>
        <p:spPr>
          <a:xfrm>
            <a:off x="0" y="6258580"/>
            <a:ext cx="9144000" cy="523220"/>
          </a:xfrm>
          <a:prstGeom prst="rect">
            <a:avLst/>
          </a:prstGeom>
        </p:spPr>
        <p:txBody>
          <a:bodyPr wrap="square">
            <a:spAutoFit/>
          </a:bodyPr>
          <a:lstStyle/>
          <a:p>
            <a:pPr algn="ctr"/>
            <a:r>
              <a:rPr lang="en-US" sz="2800" b="1" dirty="0" smtClean="0"/>
              <a:t>FIGURE: </a:t>
            </a:r>
            <a:r>
              <a:rPr lang="en-US" sz="2800" dirty="0" smtClean="0"/>
              <a:t>Four-bit magnitude comparator</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62100" y="76200"/>
            <a:ext cx="6019800" cy="42576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828800" y="4419600"/>
            <a:ext cx="6000750"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323987"/>
          </a:xfrm>
          <a:prstGeom prst="rect">
            <a:avLst/>
          </a:prstGeom>
        </p:spPr>
        <p:txBody>
          <a:bodyPr wrap="square">
            <a:spAutoFit/>
          </a:bodyPr>
          <a:lstStyle/>
          <a:p>
            <a:pPr algn="just"/>
            <a:r>
              <a:rPr lang="en-US" sz="3200" b="1" u="sng" dirty="0"/>
              <a:t>BINARY ADDER– </a:t>
            </a:r>
            <a:r>
              <a:rPr lang="en-US" sz="3200" b="1" u="sng" dirty="0" smtClean="0"/>
              <a:t>SUBTRACTOR</a:t>
            </a:r>
          </a:p>
          <a:p>
            <a:pPr algn="just">
              <a:buFont typeface="Arial" pitchFamily="34" charset="0"/>
              <a:buChar char="•"/>
            </a:pPr>
            <a:r>
              <a:rPr lang="en-US" sz="3200" dirty="0"/>
              <a:t>A combinational circuit that performs the addition of two bits </a:t>
            </a:r>
            <a:r>
              <a:rPr lang="en-US" sz="3200" dirty="0" smtClean="0"/>
              <a:t>is called </a:t>
            </a:r>
            <a:r>
              <a:rPr lang="en-US" sz="3200" dirty="0"/>
              <a:t>a </a:t>
            </a:r>
            <a:r>
              <a:rPr lang="en-US" sz="3200" i="1" dirty="0"/>
              <a:t>half adder . </a:t>
            </a:r>
            <a:endParaRPr lang="en-US" sz="3200" i="1" dirty="0" smtClean="0"/>
          </a:p>
          <a:p>
            <a:pPr algn="just">
              <a:buFont typeface="Arial" pitchFamily="34" charset="0"/>
              <a:buChar char="•"/>
            </a:pPr>
            <a:r>
              <a:rPr lang="en-US" sz="3200" i="1" dirty="0" smtClean="0"/>
              <a:t>One </a:t>
            </a:r>
            <a:r>
              <a:rPr lang="en-US" sz="3200" i="1" dirty="0"/>
              <a:t>that performs the addition of three bits (two significant bits </a:t>
            </a:r>
            <a:r>
              <a:rPr lang="en-US" sz="3200" i="1" dirty="0" smtClean="0"/>
              <a:t>and </a:t>
            </a:r>
            <a:r>
              <a:rPr lang="en-US" sz="3200" dirty="0" smtClean="0"/>
              <a:t>a </a:t>
            </a:r>
            <a:r>
              <a:rPr lang="en-US" sz="3200" dirty="0"/>
              <a:t>previous carry) is a </a:t>
            </a:r>
            <a:r>
              <a:rPr lang="en-US" sz="3200" i="1" dirty="0"/>
              <a:t>full adder </a:t>
            </a:r>
            <a:r>
              <a:rPr lang="en-US" sz="3200" i="1" dirty="0" smtClean="0"/>
              <a:t>.</a:t>
            </a:r>
          </a:p>
          <a:p>
            <a:r>
              <a:rPr lang="en-US" sz="3200" b="1" u="sng" dirty="0"/>
              <a:t>Half </a:t>
            </a:r>
            <a:r>
              <a:rPr lang="en-US" sz="3200" b="1" u="sng" dirty="0" smtClean="0"/>
              <a:t>Adder:</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71463" y="3200400"/>
            <a:ext cx="860107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062103"/>
          </a:xfrm>
          <a:prstGeom prst="rect">
            <a:avLst/>
          </a:prstGeom>
        </p:spPr>
        <p:txBody>
          <a:bodyPr wrap="square">
            <a:spAutoFit/>
          </a:bodyPr>
          <a:lstStyle/>
          <a:p>
            <a:pPr algn="just"/>
            <a:r>
              <a:rPr lang="en-US" sz="3200" b="1" u="sng" dirty="0"/>
              <a:t>Full </a:t>
            </a:r>
            <a:r>
              <a:rPr lang="en-US" sz="3200" b="1" u="sng" dirty="0" smtClean="0"/>
              <a:t>Adder:</a:t>
            </a:r>
          </a:p>
          <a:p>
            <a:pPr algn="just">
              <a:buFont typeface="Arial" pitchFamily="34" charset="0"/>
              <a:buChar char="•"/>
            </a:pPr>
            <a:r>
              <a:rPr lang="en-US" sz="3200" dirty="0"/>
              <a:t>A full adder is a combinational circuit that forms the arithmetic sum of three bits. </a:t>
            </a:r>
            <a:r>
              <a:rPr lang="en-US" sz="3200" dirty="0" smtClean="0"/>
              <a:t>It consists </a:t>
            </a:r>
            <a:r>
              <a:rPr lang="en-US" sz="3200" dirty="0"/>
              <a:t>of three inputs and two outputs.</a:t>
            </a:r>
          </a:p>
        </p:txBody>
      </p:sp>
      <p:pic>
        <p:nvPicPr>
          <p:cNvPr id="3074" name="Picture 2"/>
          <p:cNvPicPr>
            <a:picLocks noChangeAspect="1" noChangeArrowheads="1"/>
          </p:cNvPicPr>
          <p:nvPr/>
        </p:nvPicPr>
        <p:blipFill>
          <a:blip r:embed="rId2" cstate="print"/>
          <a:srcRect/>
          <a:stretch>
            <a:fillRect/>
          </a:stretch>
        </p:blipFill>
        <p:spPr bwMode="auto">
          <a:xfrm>
            <a:off x="71438" y="2000250"/>
            <a:ext cx="9001125" cy="3867150"/>
          </a:xfrm>
          <a:prstGeom prst="rect">
            <a:avLst/>
          </a:prstGeom>
          <a:noFill/>
          <a:ln w="9525">
            <a:noFill/>
            <a:miter lim="800000"/>
            <a:headEnd/>
            <a:tailEnd/>
          </a:ln>
        </p:spPr>
      </p:pic>
      <p:sp>
        <p:nvSpPr>
          <p:cNvPr id="6" name="Rectangle 5"/>
          <p:cNvSpPr/>
          <p:nvPr/>
        </p:nvSpPr>
        <p:spPr>
          <a:xfrm>
            <a:off x="0" y="5943600"/>
            <a:ext cx="9144000" cy="523220"/>
          </a:xfrm>
          <a:prstGeom prst="rect">
            <a:avLst/>
          </a:prstGeom>
        </p:spPr>
        <p:txBody>
          <a:bodyPr wrap="square">
            <a:spAutoFit/>
          </a:bodyPr>
          <a:lstStyle/>
          <a:p>
            <a:r>
              <a:rPr lang="en-US" sz="2800" b="1" dirty="0" smtClean="0"/>
              <a:t>Figure: </a:t>
            </a:r>
            <a:r>
              <a:rPr lang="en-US" sz="2800" dirty="0" smtClean="0"/>
              <a:t>Implementation </a:t>
            </a:r>
            <a:r>
              <a:rPr lang="en-US" sz="2800" dirty="0"/>
              <a:t>of full adder in sum-of-products </a:t>
            </a:r>
            <a:r>
              <a:rPr lang="en-US" sz="2800" dirty="0" smtClean="0"/>
              <a:t>form</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763" y="0"/>
            <a:ext cx="9134475" cy="3086100"/>
          </a:xfrm>
          <a:prstGeom prst="rect">
            <a:avLst/>
          </a:prstGeom>
          <a:noFill/>
          <a:ln w="9525">
            <a:noFill/>
            <a:miter lim="800000"/>
            <a:headEnd/>
            <a:tailEnd/>
          </a:ln>
        </p:spPr>
      </p:pic>
      <p:sp>
        <p:nvSpPr>
          <p:cNvPr id="5" name="Rectangle 4"/>
          <p:cNvSpPr/>
          <p:nvPr/>
        </p:nvSpPr>
        <p:spPr>
          <a:xfrm>
            <a:off x="0" y="3105835"/>
            <a:ext cx="9144000" cy="3539430"/>
          </a:xfrm>
          <a:prstGeom prst="rect">
            <a:avLst/>
          </a:prstGeom>
        </p:spPr>
        <p:txBody>
          <a:bodyPr wrap="square">
            <a:spAutoFit/>
          </a:bodyPr>
          <a:lstStyle/>
          <a:p>
            <a:pPr algn="just"/>
            <a:r>
              <a:rPr lang="en-US" sz="2800" b="1" dirty="0" smtClean="0"/>
              <a:t>Figure: </a:t>
            </a:r>
            <a:r>
              <a:rPr lang="en-US" sz="2800" dirty="0" smtClean="0"/>
              <a:t>Implementation </a:t>
            </a:r>
            <a:r>
              <a:rPr lang="en-US" sz="2800" dirty="0"/>
              <a:t>of full adder with two half adders and an OR </a:t>
            </a:r>
            <a:r>
              <a:rPr lang="en-US" sz="2800" dirty="0" smtClean="0"/>
              <a:t>gate.</a:t>
            </a:r>
          </a:p>
          <a:p>
            <a:pPr algn="just"/>
            <a:r>
              <a:rPr lang="en-US" sz="2800" b="1" u="sng" dirty="0"/>
              <a:t>Binary </a:t>
            </a:r>
            <a:r>
              <a:rPr lang="en-US" sz="2800" b="1" u="sng" dirty="0" smtClean="0"/>
              <a:t>Adder:</a:t>
            </a:r>
          </a:p>
          <a:p>
            <a:pPr algn="just">
              <a:buFont typeface="Arial" pitchFamily="34" charset="0"/>
              <a:buChar char="•"/>
            </a:pPr>
            <a:r>
              <a:rPr lang="en-US" sz="2800" dirty="0"/>
              <a:t>A binary adder is a digital circuit that produces the arithmetic sum of two binary numbers</a:t>
            </a:r>
            <a:r>
              <a:rPr lang="en-US" sz="2800" dirty="0" smtClean="0"/>
              <a:t>. It </a:t>
            </a:r>
            <a:r>
              <a:rPr lang="en-US" sz="2800" dirty="0"/>
              <a:t>can be constructed with full adders connected in cascade, with the output </a:t>
            </a:r>
            <a:r>
              <a:rPr lang="en-US" sz="2800" dirty="0" smtClean="0"/>
              <a:t>carry from </a:t>
            </a:r>
            <a:r>
              <a:rPr lang="en-US" sz="2800" dirty="0"/>
              <a:t>each full adder connected to the input carry of the next full adder in the chain.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pPr algn="just">
              <a:buFont typeface="Arial" pitchFamily="34" charset="0"/>
              <a:buChar char="•"/>
            </a:pPr>
            <a:r>
              <a:rPr lang="en-US" sz="2800" dirty="0" smtClean="0"/>
              <a:t>Following figure shows the interconnection of four full-adder (FA) circuits to provide a four-bit binary ripple carry adder.</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280988" y="1114425"/>
            <a:ext cx="8582025" cy="2924175"/>
          </a:xfrm>
          <a:prstGeom prst="rect">
            <a:avLst/>
          </a:prstGeom>
          <a:noFill/>
          <a:ln w="9525">
            <a:noFill/>
            <a:miter lim="800000"/>
            <a:headEnd/>
            <a:tailEnd/>
          </a:ln>
        </p:spPr>
      </p:pic>
      <p:sp>
        <p:nvSpPr>
          <p:cNvPr id="6" name="Rectangle 5"/>
          <p:cNvSpPr/>
          <p:nvPr/>
        </p:nvSpPr>
        <p:spPr>
          <a:xfrm>
            <a:off x="0" y="4634805"/>
            <a:ext cx="9144000" cy="2246769"/>
          </a:xfrm>
          <a:prstGeom prst="rect">
            <a:avLst/>
          </a:prstGeom>
        </p:spPr>
        <p:txBody>
          <a:bodyPr wrap="square">
            <a:spAutoFit/>
          </a:bodyPr>
          <a:lstStyle/>
          <a:p>
            <a:pPr>
              <a:buFont typeface="Arial" pitchFamily="34" charset="0"/>
              <a:buChar char="•"/>
            </a:pPr>
            <a:r>
              <a:rPr lang="en-US" sz="2800" dirty="0" smtClean="0"/>
              <a:t>Addition of </a:t>
            </a:r>
            <a:r>
              <a:rPr lang="en-US" sz="2800" i="1" dirty="0" smtClean="0"/>
              <a:t>n-bit numbers requires a chain of n full adders or a chain of one-half adder </a:t>
            </a:r>
            <a:r>
              <a:rPr lang="en-US" sz="2800" dirty="0" smtClean="0"/>
              <a:t>and (</a:t>
            </a:r>
            <a:r>
              <a:rPr lang="en-US" sz="2800" i="1" dirty="0" smtClean="0"/>
              <a:t>n – 1) full adders.</a:t>
            </a:r>
            <a:endParaRPr lang="en-US" sz="2800" dirty="0" smtClean="0"/>
          </a:p>
          <a:p>
            <a:pPr algn="just">
              <a:buFont typeface="Arial" pitchFamily="34" charset="0"/>
              <a:buChar char="•"/>
            </a:pPr>
            <a:r>
              <a:rPr lang="en-US" sz="2800" dirty="0" smtClean="0"/>
              <a:t>An </a:t>
            </a:r>
            <a:r>
              <a:rPr lang="en-US" sz="2800" i="1" dirty="0" smtClean="0"/>
              <a:t>n -bit adder requires n full adders, </a:t>
            </a:r>
            <a:r>
              <a:rPr lang="en-US" sz="2800" dirty="0" smtClean="0"/>
              <a:t>with each output carry connected to the input carry of the next higher order full adder (Ripple carry).</a:t>
            </a:r>
            <a:endParaRPr lang="en-US" sz="2800" dirty="0"/>
          </a:p>
        </p:txBody>
      </p:sp>
      <p:sp>
        <p:nvSpPr>
          <p:cNvPr id="5" name="Rectangle 4"/>
          <p:cNvSpPr/>
          <p:nvPr/>
        </p:nvSpPr>
        <p:spPr>
          <a:xfrm>
            <a:off x="0" y="4048780"/>
            <a:ext cx="9144000" cy="523220"/>
          </a:xfrm>
          <a:prstGeom prst="rect">
            <a:avLst/>
          </a:prstGeom>
        </p:spPr>
        <p:txBody>
          <a:bodyPr wrap="square">
            <a:spAutoFit/>
          </a:bodyPr>
          <a:lstStyle/>
          <a:p>
            <a:pPr algn="ctr"/>
            <a:r>
              <a:rPr lang="en-US" sz="2800" b="1" dirty="0" smtClean="0"/>
              <a:t>FIGURE: </a:t>
            </a:r>
            <a:r>
              <a:rPr lang="en-US" sz="2800" dirty="0" smtClean="0"/>
              <a:t>Four-bit adder</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84995"/>
          </a:xfrm>
          <a:prstGeom prst="rect">
            <a:avLst/>
          </a:prstGeom>
        </p:spPr>
        <p:txBody>
          <a:bodyPr wrap="square">
            <a:spAutoFit/>
          </a:bodyPr>
          <a:lstStyle/>
          <a:p>
            <a:pPr algn="just">
              <a:buFont typeface="Arial" pitchFamily="34" charset="0"/>
              <a:buChar char="•"/>
            </a:pPr>
            <a:r>
              <a:rPr lang="en-US" sz="2800" dirty="0" smtClean="0"/>
              <a:t>To demonstrate with a specific example, consider the two binary numbers </a:t>
            </a:r>
            <a:r>
              <a:rPr lang="en-US" sz="2800" i="1" dirty="0" smtClean="0"/>
              <a:t>A = 1011 </a:t>
            </a:r>
            <a:r>
              <a:rPr lang="en-US" sz="2800" dirty="0" smtClean="0"/>
              <a:t>and </a:t>
            </a:r>
            <a:r>
              <a:rPr lang="en-US" sz="2800" i="1" dirty="0" smtClean="0"/>
              <a:t>B = 0011. Their sum S = 1110 is formed with the four-bit adder as follows:</a:t>
            </a:r>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1471613" y="1514475"/>
            <a:ext cx="6200775" cy="2371725"/>
          </a:xfrm>
          <a:prstGeom prst="rect">
            <a:avLst/>
          </a:prstGeom>
          <a:noFill/>
          <a:ln w="9525">
            <a:noFill/>
            <a:miter lim="800000"/>
            <a:headEnd/>
            <a:tailEnd/>
          </a:ln>
        </p:spPr>
      </p:pic>
      <p:sp>
        <p:nvSpPr>
          <p:cNvPr id="6" name="Rectangle 5"/>
          <p:cNvSpPr/>
          <p:nvPr/>
        </p:nvSpPr>
        <p:spPr>
          <a:xfrm>
            <a:off x="0" y="4038600"/>
            <a:ext cx="9144000" cy="2677656"/>
          </a:xfrm>
          <a:prstGeom prst="rect">
            <a:avLst/>
          </a:prstGeom>
        </p:spPr>
        <p:txBody>
          <a:bodyPr wrap="square">
            <a:spAutoFit/>
          </a:bodyPr>
          <a:lstStyle/>
          <a:p>
            <a:pPr algn="just">
              <a:buFont typeface="Arial" pitchFamily="34" charset="0"/>
              <a:buChar char="•"/>
            </a:pPr>
            <a:r>
              <a:rPr lang="en-US" sz="2800" dirty="0" smtClean="0"/>
              <a:t>The four-bit adder is a typical example of a standard component. It can be used in many applications involving arithmetic operations. </a:t>
            </a:r>
          </a:p>
          <a:p>
            <a:pPr algn="just">
              <a:buFont typeface="Arial" pitchFamily="34" charset="0"/>
              <a:buChar char="•"/>
            </a:pPr>
            <a:r>
              <a:rPr lang="en-US" sz="2800" dirty="0" smtClean="0"/>
              <a:t>Observe that the design of this circuit by the classical method would require a truth table with 512 entries, since there are nine inputs to the circuit.</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2783</TotalTime>
  <Words>2447</Words>
  <Application>Microsoft Office PowerPoint</Application>
  <PresentationFormat>On-screen Show (4:3)</PresentationFormat>
  <Paragraphs>112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Sanvi</dc:creator>
  <cp:lastModifiedBy>Sanvi</cp:lastModifiedBy>
  <cp:revision>151</cp:revision>
  <dcterms:created xsi:type="dcterms:W3CDTF">2019-09-12T15:28:02Z</dcterms:created>
  <dcterms:modified xsi:type="dcterms:W3CDTF">2019-09-19T15:04:34Z</dcterms:modified>
</cp:coreProperties>
</file>