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9" r:id="rId14"/>
    <p:sldId id="268" r:id="rId15"/>
    <p:sldId id="269" r:id="rId16"/>
    <p:sldId id="287" r:id="rId17"/>
    <p:sldId id="270" r:id="rId18"/>
    <p:sldId id="295" r:id="rId19"/>
    <p:sldId id="296" r:id="rId20"/>
    <p:sldId id="297" r:id="rId21"/>
    <p:sldId id="271" r:id="rId22"/>
    <p:sldId id="272" r:id="rId23"/>
    <p:sldId id="273" r:id="rId24"/>
    <p:sldId id="274" r:id="rId25"/>
    <p:sldId id="275" r:id="rId26"/>
    <p:sldId id="276" r:id="rId27"/>
    <p:sldId id="280" r:id="rId28"/>
    <p:sldId id="281" r:id="rId29"/>
    <p:sldId id="282" r:id="rId30"/>
    <p:sldId id="283" r:id="rId31"/>
    <p:sldId id="284" r:id="rId32"/>
    <p:sldId id="285" r:id="rId33"/>
    <p:sldId id="286" r:id="rId34"/>
    <p:sldId id="288" r:id="rId35"/>
    <p:sldId id="290" r:id="rId36"/>
    <p:sldId id="291" r:id="rId37"/>
    <p:sldId id="292" r:id="rId38"/>
    <p:sldId id="293" r:id="rId39"/>
    <p:sldId id="294"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4E4F0B-C404-4787-BF1B-C7A64FB5FFC5}" type="datetimeFigureOut">
              <a:rPr lang="en-US" smtClean="0"/>
              <a:pPr/>
              <a:t>19-Oct-19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115AE-561A-425B-8135-62E6AF63139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4E4F0B-C404-4787-BF1B-C7A64FB5FFC5}" type="datetimeFigureOut">
              <a:rPr lang="en-US" smtClean="0"/>
              <a:pPr/>
              <a:t>19-Oct-19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115AE-561A-425B-8135-62E6AF63139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4E4F0B-C404-4787-BF1B-C7A64FB5FFC5}" type="datetimeFigureOut">
              <a:rPr lang="en-US" smtClean="0"/>
              <a:pPr/>
              <a:t>19-Oct-19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115AE-561A-425B-8135-62E6AF63139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4E4F0B-C404-4787-BF1B-C7A64FB5FFC5}" type="datetimeFigureOut">
              <a:rPr lang="en-US" smtClean="0"/>
              <a:pPr/>
              <a:t>19-Oct-19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115AE-561A-425B-8135-62E6AF63139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4E4F0B-C404-4787-BF1B-C7A64FB5FFC5}" type="datetimeFigureOut">
              <a:rPr lang="en-US" smtClean="0"/>
              <a:pPr/>
              <a:t>19-Oct-19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115AE-561A-425B-8135-62E6AF63139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4E4F0B-C404-4787-BF1B-C7A64FB5FFC5}" type="datetimeFigureOut">
              <a:rPr lang="en-US" smtClean="0"/>
              <a:pPr/>
              <a:t>19-Oct-19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B115AE-561A-425B-8135-62E6AF63139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4E4F0B-C404-4787-BF1B-C7A64FB5FFC5}" type="datetimeFigureOut">
              <a:rPr lang="en-US" smtClean="0"/>
              <a:pPr/>
              <a:t>19-Oct-19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B115AE-561A-425B-8135-62E6AF63139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4E4F0B-C404-4787-BF1B-C7A64FB5FFC5}" type="datetimeFigureOut">
              <a:rPr lang="en-US" smtClean="0"/>
              <a:pPr/>
              <a:t>19-Oct-19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B115AE-561A-425B-8135-62E6AF63139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E4F0B-C404-4787-BF1B-C7A64FB5FFC5}" type="datetimeFigureOut">
              <a:rPr lang="en-US" smtClean="0"/>
              <a:pPr/>
              <a:t>19-Oct-19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B115AE-561A-425B-8135-62E6AF63139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4E4F0B-C404-4787-BF1B-C7A64FB5FFC5}" type="datetimeFigureOut">
              <a:rPr lang="en-US" smtClean="0"/>
              <a:pPr/>
              <a:t>19-Oct-19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B115AE-561A-425B-8135-62E6AF63139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4E4F0B-C404-4787-BF1B-C7A64FB5FFC5}" type="datetimeFigureOut">
              <a:rPr lang="en-US" smtClean="0"/>
              <a:pPr/>
              <a:t>19-Oct-19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B115AE-561A-425B-8135-62E6AF63139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E4F0B-C404-4787-BF1B-C7A64FB5FFC5}" type="datetimeFigureOut">
              <a:rPr lang="en-US" smtClean="0"/>
              <a:pPr/>
              <a:t>19-Oct-19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B115AE-561A-425B-8135-62E6AF63139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76200"/>
            <a:ext cx="91440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800" b="1" i="0" u="sng" strike="noStrike" cap="none" normalizeH="0" baseline="0" dirty="0" smtClean="0">
                <a:ln>
                  <a:noFill/>
                </a:ln>
                <a:solidFill>
                  <a:schemeClr val="tx1"/>
                </a:solidFill>
                <a:effectLst/>
                <a:latin typeface="Arial" pitchFamily="34" charset="0"/>
                <a:ea typeface="Droid Sans Fallback"/>
                <a:cs typeface="Verdana" pitchFamily="34" charset="0"/>
              </a:rPr>
              <a:t>Unit-3: </a:t>
            </a:r>
            <a:r>
              <a:rPr kumimoji="0" lang="en-US" altLang="zh-CN" sz="2800" b="1" i="0" u="sng" strike="noStrike" cap="none" normalizeH="0" baseline="0" dirty="0" smtClean="0">
                <a:ln>
                  <a:noFill/>
                </a:ln>
                <a:solidFill>
                  <a:schemeClr val="tx1"/>
                </a:solidFill>
                <a:effectLst/>
                <a:latin typeface="Arial" pitchFamily="34" charset="0"/>
                <a:ea typeface="Calibri" pitchFamily="34" charset="0"/>
                <a:cs typeface="Calibri" pitchFamily="34" charset="0"/>
              </a:rPr>
              <a:t>Sequential Logic Circuits</a:t>
            </a:r>
          </a:p>
          <a:p>
            <a:pPr algn="just"/>
            <a:r>
              <a:rPr lang="en-US" sz="2800" b="1" u="sng" dirty="0" smtClean="0"/>
              <a:t>Introduction:</a:t>
            </a:r>
          </a:p>
          <a:p>
            <a:pPr algn="just">
              <a:buFont typeface="Arial" pitchFamily="34" charset="0"/>
              <a:buChar char="•"/>
            </a:pPr>
            <a:r>
              <a:rPr lang="en-US" sz="2800" dirty="0" smtClean="0"/>
              <a:t>The digital circuits </a:t>
            </a:r>
            <a:r>
              <a:rPr lang="en-US" sz="2800" dirty="0"/>
              <a:t>considered thus far have </a:t>
            </a:r>
            <a:r>
              <a:rPr lang="en-US" sz="2800" dirty="0" smtClean="0"/>
              <a:t>been combinational—their </a:t>
            </a:r>
            <a:r>
              <a:rPr lang="en-US" sz="2800" dirty="0"/>
              <a:t>output depends only </a:t>
            </a:r>
            <a:r>
              <a:rPr lang="en-US" sz="2800" dirty="0" smtClean="0"/>
              <a:t>and immediately </a:t>
            </a:r>
            <a:r>
              <a:rPr lang="en-US" sz="2800" dirty="0"/>
              <a:t>on their inputs—they have no memory, i.e., dependence on past values </a:t>
            </a:r>
            <a:r>
              <a:rPr lang="en-US" sz="2800" dirty="0" smtClean="0"/>
              <a:t>of their </a:t>
            </a:r>
            <a:r>
              <a:rPr lang="en-US" sz="2800" dirty="0"/>
              <a:t>inputs. </a:t>
            </a:r>
            <a:r>
              <a:rPr lang="en-US" sz="2800" b="1" dirty="0"/>
              <a:t>Sequential circuits</a:t>
            </a:r>
            <a:r>
              <a:rPr lang="en-US" sz="2800" dirty="0"/>
              <a:t>, however, act as storage elements and have memory. </a:t>
            </a:r>
            <a:r>
              <a:rPr lang="en-US" sz="2800" dirty="0" smtClean="0"/>
              <a:t>They can </a:t>
            </a:r>
            <a:r>
              <a:rPr lang="en-US" sz="2800" dirty="0"/>
              <a:t>store, retain, and then retrieve information when needed at a later </a:t>
            </a:r>
            <a:r>
              <a:rPr lang="en-US" sz="2800" dirty="0" smtClean="0"/>
              <a:t>time.</a:t>
            </a:r>
          </a:p>
          <a:p>
            <a:pPr algn="just"/>
            <a:r>
              <a:rPr lang="en-US" altLang="zh-CN" sz="2800" b="1" u="sng" dirty="0" smtClean="0"/>
              <a:t>Sequential circuits:</a:t>
            </a:r>
            <a:r>
              <a:rPr kumimoji="0" lang="en-US" altLang="zh-CN" sz="2800" b="1" i="0" u="sng" strike="noStrike" cap="none" normalizeH="0" baseline="0" dirty="0" smtClean="0">
                <a:ln>
                  <a:noFill/>
                </a:ln>
                <a:solidFill>
                  <a:schemeClr val="tx1"/>
                </a:solidFill>
                <a:effectLst/>
                <a:latin typeface="Arial" pitchFamily="34" charset="0"/>
                <a:cs typeface="Arial" pitchFamily="34" charset="0"/>
              </a:rPr>
              <a:t> </a:t>
            </a:r>
          </a:p>
          <a:p>
            <a:pPr algn="just">
              <a:buFont typeface="Arial" pitchFamily="34" charset="0"/>
              <a:buChar char="•"/>
            </a:pPr>
            <a:r>
              <a:rPr lang="en-US" sz="2800" dirty="0" smtClean="0"/>
              <a:t>A block diagram of a sequential circuit is shown in the following Fig. It consists of a combinational circuit to which storage elements are connected to form a feedback path.</a:t>
            </a:r>
            <a:endParaRPr kumimoji="0" lang="en-US" altLang="zh-CN" sz="2800" b="1" i="0" u="sng" strike="noStrike" cap="none" normalizeH="0" baseline="0" dirty="0" smtClean="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914400" y="5120787"/>
            <a:ext cx="7143750" cy="1743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09600" y="76200"/>
            <a:ext cx="7543800" cy="4503420"/>
          </a:xfrm>
          <a:prstGeom prst="rect">
            <a:avLst/>
          </a:prstGeom>
          <a:noFill/>
          <a:ln w="9525">
            <a:noFill/>
            <a:miter lim="800000"/>
            <a:headEnd/>
            <a:tailEnd/>
          </a:ln>
        </p:spPr>
      </p:pic>
      <p:sp>
        <p:nvSpPr>
          <p:cNvPr id="5" name="Rectangle 4"/>
          <p:cNvSpPr/>
          <p:nvPr/>
        </p:nvSpPr>
        <p:spPr>
          <a:xfrm>
            <a:off x="0" y="4590871"/>
            <a:ext cx="9144000" cy="2246769"/>
          </a:xfrm>
          <a:prstGeom prst="rect">
            <a:avLst/>
          </a:prstGeom>
        </p:spPr>
        <p:txBody>
          <a:bodyPr wrap="square">
            <a:spAutoFit/>
          </a:bodyPr>
          <a:lstStyle/>
          <a:p>
            <a:pPr algn="just">
              <a:buFont typeface="Arial" pitchFamily="34" charset="0"/>
              <a:buChar char="•"/>
            </a:pPr>
            <a:r>
              <a:rPr lang="en-US" sz="2800" dirty="0" smtClean="0"/>
              <a:t>There are </a:t>
            </a:r>
            <a:r>
              <a:rPr lang="en-US" sz="2800" b="1" dirty="0" smtClean="0"/>
              <a:t>two ways</a:t>
            </a:r>
            <a:r>
              <a:rPr lang="en-US" sz="2800" dirty="0" smtClean="0"/>
              <a:t> that a latch can be modified to form a flip-flop. One way is to employ two latches in a special configuration that isolates the output of the flip-flop and prevents it from being affected while the input to the flip-flop is changing (master-slave flip flop). </a:t>
            </a: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2246769"/>
          </a:xfrm>
          <a:prstGeom prst="rect">
            <a:avLst/>
          </a:prstGeom>
        </p:spPr>
        <p:txBody>
          <a:bodyPr wrap="square">
            <a:spAutoFit/>
          </a:bodyPr>
          <a:lstStyle/>
          <a:p>
            <a:pPr algn="just">
              <a:buFont typeface="Arial" pitchFamily="34" charset="0"/>
              <a:buChar char="•"/>
            </a:pPr>
            <a:r>
              <a:rPr lang="en-US" sz="2800" dirty="0" smtClean="0"/>
              <a:t>Another way is to produce a flip-flop that triggers only during a signal transition (from 0 to 1 or from 1 to 0) of the synchronizing signal (clock) and is disabled during the rest of the clock pulse (edge triggered flip flop).</a:t>
            </a:r>
          </a:p>
          <a:p>
            <a:pPr algn="just"/>
            <a:r>
              <a:rPr lang="en-US" sz="2800" b="1" u="sng" dirty="0" smtClean="0"/>
              <a:t>Master–slave </a:t>
            </a:r>
            <a:r>
              <a:rPr lang="en-US" sz="2800" b="1" i="1" u="sng" dirty="0" smtClean="0"/>
              <a:t>D flip-flop:</a:t>
            </a:r>
            <a:endParaRPr lang="en-US" sz="2800" b="1" u="sng" dirty="0"/>
          </a:p>
        </p:txBody>
      </p:sp>
      <p:pic>
        <p:nvPicPr>
          <p:cNvPr id="2050" name="Picture 2"/>
          <p:cNvPicPr>
            <a:picLocks noChangeAspect="1" noChangeArrowheads="1"/>
          </p:cNvPicPr>
          <p:nvPr/>
        </p:nvPicPr>
        <p:blipFill>
          <a:blip r:embed="rId2" cstate="print"/>
          <a:srcRect/>
          <a:stretch>
            <a:fillRect/>
          </a:stretch>
        </p:blipFill>
        <p:spPr bwMode="auto">
          <a:xfrm>
            <a:off x="919163" y="2286000"/>
            <a:ext cx="7305675" cy="2286000"/>
          </a:xfrm>
          <a:prstGeom prst="rect">
            <a:avLst/>
          </a:prstGeom>
          <a:noFill/>
          <a:ln w="9525">
            <a:noFill/>
            <a:miter lim="800000"/>
            <a:headEnd/>
            <a:tailEnd/>
          </a:ln>
        </p:spPr>
      </p:pic>
      <p:sp>
        <p:nvSpPr>
          <p:cNvPr id="6" name="Rectangle 5"/>
          <p:cNvSpPr/>
          <p:nvPr/>
        </p:nvSpPr>
        <p:spPr>
          <a:xfrm>
            <a:off x="0" y="4572000"/>
            <a:ext cx="9144000" cy="523220"/>
          </a:xfrm>
          <a:prstGeom prst="rect">
            <a:avLst/>
          </a:prstGeom>
        </p:spPr>
        <p:txBody>
          <a:bodyPr wrap="square">
            <a:spAutoFit/>
          </a:bodyPr>
          <a:lstStyle/>
          <a:p>
            <a:pPr algn="ctr"/>
            <a:r>
              <a:rPr lang="en-US" sz="2800" b="1" dirty="0" smtClean="0"/>
              <a:t>FIGURE: </a:t>
            </a:r>
            <a:r>
              <a:rPr lang="en-US" sz="2800" dirty="0" smtClean="0"/>
              <a:t>Master–slave </a:t>
            </a:r>
            <a:r>
              <a:rPr lang="en-US" sz="2800" i="1" dirty="0" smtClean="0"/>
              <a:t>D flip-flop</a:t>
            </a:r>
            <a:endParaRPr lang="en-US" sz="2800" dirty="0"/>
          </a:p>
        </p:txBody>
      </p:sp>
      <p:sp>
        <p:nvSpPr>
          <p:cNvPr id="7" name="Rectangle 6"/>
          <p:cNvSpPr/>
          <p:nvPr/>
        </p:nvSpPr>
        <p:spPr>
          <a:xfrm>
            <a:off x="0" y="5105400"/>
            <a:ext cx="9144000" cy="954107"/>
          </a:xfrm>
          <a:prstGeom prst="rect">
            <a:avLst/>
          </a:prstGeom>
        </p:spPr>
        <p:txBody>
          <a:bodyPr wrap="square">
            <a:spAutoFit/>
          </a:bodyPr>
          <a:lstStyle/>
          <a:p>
            <a:pPr algn="just">
              <a:buFont typeface="Arial" pitchFamily="34" charset="0"/>
              <a:buChar char="•"/>
            </a:pPr>
            <a:r>
              <a:rPr lang="en-US" sz="2800" i="1" dirty="0" smtClean="0"/>
              <a:t>A change in the output of the flip-flop can be triggered only by and during the transition of the clock from 1 to 0</a:t>
            </a:r>
            <a:r>
              <a:rPr lang="en-US" i="1" dirty="0" smtClean="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62979"/>
          </a:xfrm>
          <a:prstGeom prst="rect">
            <a:avLst/>
          </a:prstGeom>
        </p:spPr>
        <p:txBody>
          <a:bodyPr wrap="square">
            <a:spAutoFit/>
          </a:bodyPr>
          <a:lstStyle/>
          <a:p>
            <a:pPr algn="just">
              <a:buFont typeface="Arial" pitchFamily="34" charset="0"/>
              <a:buChar char="•"/>
            </a:pPr>
            <a:r>
              <a:rPr lang="en-US" sz="2800" dirty="0" smtClean="0"/>
              <a:t>The behavior of the master–slave flip-flop just described dictates that (1) the output may change only once, (2) a change in the output is triggered by the negative edge of the clock, and (3) the change may occur only during the clock’s negative level. </a:t>
            </a:r>
          </a:p>
          <a:p>
            <a:pPr algn="just">
              <a:buFont typeface="Arial" pitchFamily="34" charset="0"/>
              <a:buChar char="•"/>
            </a:pPr>
            <a:r>
              <a:rPr lang="en-US" sz="2800" dirty="0" smtClean="0"/>
              <a:t>The value that is produced at the output of the flip-flop is the value that was </a:t>
            </a:r>
            <a:r>
              <a:rPr lang="en-US" sz="2800" i="1" dirty="0" smtClean="0"/>
              <a:t>stored in the master stage immediately before the negative edge occurred.</a:t>
            </a:r>
          </a:p>
          <a:p>
            <a:pPr algn="just">
              <a:buFont typeface="Arial" pitchFamily="34" charset="0"/>
              <a:buChar char="•"/>
            </a:pPr>
            <a:r>
              <a:rPr lang="en-US" sz="2800" b="1" i="1" dirty="0" smtClean="0"/>
              <a:t>Home work</a:t>
            </a:r>
          </a:p>
          <a:p>
            <a:pPr algn="just">
              <a:buFont typeface="Arial" pitchFamily="34" charset="0"/>
              <a:buChar char="•"/>
            </a:pPr>
            <a:r>
              <a:rPr lang="en-US" sz="2800" dirty="0" smtClean="0"/>
              <a:t>It is also possible to design the circuit so that the flip-flop output changes on the positive edge of the clock. </a:t>
            </a:r>
            <a:r>
              <a:rPr lang="en-US" sz="2800" b="1" dirty="0" smtClean="0"/>
              <a:t>(How?)</a:t>
            </a:r>
          </a:p>
          <a:p>
            <a:pPr algn="just"/>
            <a:endParaRPr lang="en-US" sz="28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38150" y="823913"/>
            <a:ext cx="8267700" cy="5210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54107"/>
          </a:xfrm>
          <a:prstGeom prst="rect">
            <a:avLst/>
          </a:prstGeom>
        </p:spPr>
        <p:txBody>
          <a:bodyPr wrap="square">
            <a:spAutoFit/>
          </a:bodyPr>
          <a:lstStyle/>
          <a:p>
            <a:r>
              <a:rPr lang="en-US" sz="2800" b="1" i="1" u="sng" dirty="0" smtClean="0"/>
              <a:t>D -type positive-edge-triggered flip-flop:</a:t>
            </a:r>
          </a:p>
          <a:p>
            <a:endParaRPr lang="en-US" sz="2800" b="1" u="sng" dirty="0"/>
          </a:p>
        </p:txBody>
      </p:sp>
      <p:pic>
        <p:nvPicPr>
          <p:cNvPr id="3074" name="Picture 2"/>
          <p:cNvPicPr>
            <a:picLocks noChangeAspect="1" noChangeArrowheads="1"/>
          </p:cNvPicPr>
          <p:nvPr/>
        </p:nvPicPr>
        <p:blipFill>
          <a:blip r:embed="rId2" cstate="print"/>
          <a:srcRect/>
          <a:stretch>
            <a:fillRect/>
          </a:stretch>
        </p:blipFill>
        <p:spPr bwMode="auto">
          <a:xfrm>
            <a:off x="457200" y="544285"/>
            <a:ext cx="7772400" cy="5627915"/>
          </a:xfrm>
          <a:prstGeom prst="rect">
            <a:avLst/>
          </a:prstGeom>
          <a:noFill/>
          <a:ln w="9525">
            <a:noFill/>
            <a:miter lim="800000"/>
            <a:headEnd/>
            <a:tailEnd/>
          </a:ln>
        </p:spPr>
      </p:pic>
      <p:sp>
        <p:nvSpPr>
          <p:cNvPr id="6" name="Rectangle 5"/>
          <p:cNvSpPr/>
          <p:nvPr/>
        </p:nvSpPr>
        <p:spPr>
          <a:xfrm>
            <a:off x="0" y="6182380"/>
            <a:ext cx="9144000" cy="523220"/>
          </a:xfrm>
          <a:prstGeom prst="rect">
            <a:avLst/>
          </a:prstGeom>
        </p:spPr>
        <p:txBody>
          <a:bodyPr wrap="square">
            <a:spAutoFit/>
          </a:bodyPr>
          <a:lstStyle/>
          <a:p>
            <a:pPr algn="ctr"/>
            <a:r>
              <a:rPr lang="en-US" sz="2800" b="1" dirty="0" smtClean="0"/>
              <a:t>FIGURE: </a:t>
            </a:r>
            <a:r>
              <a:rPr lang="en-US" sz="2800" i="1" dirty="0" smtClean="0"/>
              <a:t>D -type positive-edge-triggered flip-flop</a:t>
            </a:r>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94195"/>
          </a:xfrm>
          <a:prstGeom prst="rect">
            <a:avLst/>
          </a:prstGeom>
        </p:spPr>
        <p:txBody>
          <a:bodyPr wrap="square">
            <a:spAutoFit/>
          </a:bodyPr>
          <a:lstStyle/>
          <a:p>
            <a:pPr algn="just">
              <a:buFont typeface="Arial" pitchFamily="34" charset="0"/>
              <a:buChar char="•"/>
            </a:pPr>
            <a:r>
              <a:rPr lang="en-US" sz="2600" dirty="0" smtClean="0"/>
              <a:t>In summary, when the input clock in the positive-edge-triggered flip-flop </a:t>
            </a:r>
            <a:r>
              <a:rPr lang="en-US" sz="2600" b="1" dirty="0" smtClean="0"/>
              <a:t>makes a positive transition</a:t>
            </a:r>
            <a:r>
              <a:rPr lang="en-US" sz="2600" dirty="0" smtClean="0"/>
              <a:t>, the value of </a:t>
            </a:r>
            <a:r>
              <a:rPr lang="en-US" sz="2600" i="1" dirty="0" smtClean="0"/>
              <a:t>D is transferred to Q . </a:t>
            </a:r>
          </a:p>
          <a:p>
            <a:pPr algn="just">
              <a:buFont typeface="Arial" pitchFamily="34" charset="0"/>
              <a:buChar char="•"/>
            </a:pPr>
            <a:r>
              <a:rPr lang="en-US" sz="2600" i="1" dirty="0" smtClean="0"/>
              <a:t>A negative transition of the clock (i.e., from </a:t>
            </a:r>
            <a:r>
              <a:rPr lang="en-US" sz="2600" dirty="0" smtClean="0"/>
              <a:t>1 to 0) </a:t>
            </a:r>
            <a:r>
              <a:rPr lang="en-US" sz="2600" b="1" dirty="0" smtClean="0"/>
              <a:t>does not affect the output,</a:t>
            </a:r>
            <a:r>
              <a:rPr lang="en-US" sz="2600" dirty="0" smtClean="0"/>
              <a:t> nor is the output affected by changes in </a:t>
            </a:r>
            <a:r>
              <a:rPr lang="en-US" sz="2600" i="1" dirty="0" smtClean="0"/>
              <a:t>D when </a:t>
            </a:r>
            <a:r>
              <a:rPr lang="en-US" sz="2600" i="1" dirty="0" err="1" smtClean="0"/>
              <a:t>Clk</a:t>
            </a:r>
            <a:r>
              <a:rPr lang="en-US" sz="2600" i="1" dirty="0" smtClean="0"/>
              <a:t> </a:t>
            </a:r>
            <a:r>
              <a:rPr lang="en-US" sz="2600" dirty="0" smtClean="0"/>
              <a:t>is in the steady logic-1 level or the logic-0 level. Hence, this type of flip-flop responds to the transition from 0 to 1 and nothing else.</a:t>
            </a:r>
          </a:p>
          <a:p>
            <a:pPr algn="just">
              <a:buFont typeface="Arial" pitchFamily="34" charset="0"/>
              <a:buChar char="•"/>
            </a:pPr>
            <a:r>
              <a:rPr lang="en-US" sz="2600" dirty="0" smtClean="0"/>
              <a:t>There is a minimum time called the </a:t>
            </a:r>
            <a:r>
              <a:rPr lang="en-US" sz="2600" b="1" i="1" dirty="0" smtClean="0"/>
              <a:t>setup time</a:t>
            </a:r>
            <a:r>
              <a:rPr lang="en-US" sz="2600" i="1" dirty="0" smtClean="0"/>
              <a:t> during which the D input must be maintained at a constant value prior </a:t>
            </a:r>
            <a:r>
              <a:rPr lang="en-US" sz="2600" dirty="0" smtClean="0"/>
              <a:t>to the occurrence of the clock transition. Similarly, there is a minimum time called the </a:t>
            </a:r>
            <a:r>
              <a:rPr lang="en-US" sz="2600" b="1" i="1" dirty="0" smtClean="0"/>
              <a:t>hold time</a:t>
            </a:r>
            <a:r>
              <a:rPr lang="en-US" sz="2600" i="1" dirty="0" smtClean="0"/>
              <a:t> during which the D input must not change after the application of the positive or negative transition </a:t>
            </a:r>
            <a:r>
              <a:rPr lang="en-US" sz="2600" dirty="0" smtClean="0"/>
              <a:t>of the clock. </a:t>
            </a:r>
          </a:p>
          <a:p>
            <a:pPr algn="just">
              <a:buFont typeface="Arial" pitchFamily="34" charset="0"/>
              <a:buChar char="•"/>
            </a:pPr>
            <a:r>
              <a:rPr lang="en-US" sz="2600" dirty="0" smtClean="0"/>
              <a:t>The propagation delay time of the flip-flop is defined as the interval between the trigger edge and the stabilization of the output to a new state.</a:t>
            </a:r>
            <a:endParaRPr lang="en-US" sz="2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00063" y="1195388"/>
            <a:ext cx="8143875" cy="4467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54107"/>
          </a:xfrm>
          <a:prstGeom prst="rect">
            <a:avLst/>
          </a:prstGeom>
        </p:spPr>
        <p:txBody>
          <a:bodyPr wrap="square">
            <a:spAutoFit/>
          </a:bodyPr>
          <a:lstStyle/>
          <a:p>
            <a:r>
              <a:rPr lang="en-US" sz="2800" b="1" u="sng" dirty="0" smtClean="0"/>
              <a:t>Graphic symbol for edge-triggered </a:t>
            </a:r>
            <a:r>
              <a:rPr lang="en-US" sz="2800" b="1" i="1" u="sng" dirty="0" smtClean="0"/>
              <a:t>D flip-flop:</a:t>
            </a:r>
          </a:p>
          <a:p>
            <a:endParaRPr lang="en-US" sz="2800" b="1" u="sng" dirty="0"/>
          </a:p>
        </p:txBody>
      </p:sp>
      <p:pic>
        <p:nvPicPr>
          <p:cNvPr id="4098" name="Picture 2"/>
          <p:cNvPicPr>
            <a:picLocks noChangeAspect="1" noChangeArrowheads="1"/>
          </p:cNvPicPr>
          <p:nvPr/>
        </p:nvPicPr>
        <p:blipFill>
          <a:blip r:embed="rId2" cstate="print"/>
          <a:srcRect/>
          <a:stretch>
            <a:fillRect/>
          </a:stretch>
        </p:blipFill>
        <p:spPr bwMode="auto">
          <a:xfrm>
            <a:off x="1143000" y="609600"/>
            <a:ext cx="6662497" cy="2438400"/>
          </a:xfrm>
          <a:prstGeom prst="rect">
            <a:avLst/>
          </a:prstGeom>
          <a:noFill/>
          <a:ln w="9525">
            <a:noFill/>
            <a:miter lim="800000"/>
            <a:headEnd/>
            <a:tailEnd/>
          </a:ln>
        </p:spPr>
      </p:pic>
      <p:sp>
        <p:nvSpPr>
          <p:cNvPr id="6" name="Rectangle 5"/>
          <p:cNvSpPr/>
          <p:nvPr/>
        </p:nvSpPr>
        <p:spPr>
          <a:xfrm>
            <a:off x="0" y="3505200"/>
            <a:ext cx="9144000" cy="2677656"/>
          </a:xfrm>
          <a:prstGeom prst="rect">
            <a:avLst/>
          </a:prstGeom>
        </p:spPr>
        <p:txBody>
          <a:bodyPr wrap="square">
            <a:spAutoFit/>
          </a:bodyPr>
          <a:lstStyle/>
          <a:p>
            <a:pPr algn="just">
              <a:buFont typeface="Arial" pitchFamily="34" charset="0"/>
              <a:buChar char="•"/>
            </a:pPr>
            <a:r>
              <a:rPr lang="en-US" sz="2800" dirty="0" smtClean="0"/>
              <a:t>The graphic symbol for the edge-triggered </a:t>
            </a:r>
            <a:r>
              <a:rPr lang="en-US" sz="2800" i="1" dirty="0" smtClean="0"/>
              <a:t>D flip-flop is shown in the above Fig. </a:t>
            </a:r>
          </a:p>
          <a:p>
            <a:pPr algn="just">
              <a:buFont typeface="Arial" pitchFamily="34" charset="0"/>
              <a:buChar char="•"/>
            </a:pPr>
            <a:r>
              <a:rPr lang="en-US" sz="2800" i="1" dirty="0" smtClean="0"/>
              <a:t>It is similar </a:t>
            </a:r>
            <a:r>
              <a:rPr lang="en-US" sz="2800" dirty="0" smtClean="0"/>
              <a:t>to the symbol used for the </a:t>
            </a:r>
            <a:r>
              <a:rPr lang="en-US" sz="2800" i="1" dirty="0" smtClean="0"/>
              <a:t>D latch, except for the arrowhead-like symbol in front of </a:t>
            </a:r>
            <a:r>
              <a:rPr lang="en-US" sz="2800" dirty="0" smtClean="0"/>
              <a:t>the letter </a:t>
            </a:r>
            <a:r>
              <a:rPr lang="en-US" sz="2800" i="1" dirty="0" err="1" smtClean="0"/>
              <a:t>Clk</a:t>
            </a:r>
            <a:r>
              <a:rPr lang="en-US" sz="2800" i="1" dirty="0" smtClean="0"/>
              <a:t>, designating a </a:t>
            </a:r>
            <a:r>
              <a:rPr lang="en-US" sz="2800" b="1" i="1" dirty="0" smtClean="0"/>
              <a:t>dynamic input</a:t>
            </a:r>
            <a:r>
              <a:rPr lang="en-US" sz="2800" i="1" dirty="0" smtClean="0"/>
              <a:t>. The dynamic indicator (&gt;)  denotes the fact </a:t>
            </a:r>
            <a:r>
              <a:rPr lang="en-US" sz="2800" dirty="0" smtClean="0"/>
              <a:t>that the flip-flop responds to the edge transition of the clock.</a:t>
            </a:r>
            <a:endParaRPr lang="en-U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86528"/>
          </a:xfrm>
          <a:prstGeom prst="rect">
            <a:avLst/>
          </a:prstGeom>
        </p:spPr>
        <p:txBody>
          <a:bodyPr wrap="square">
            <a:spAutoFit/>
          </a:bodyPr>
          <a:lstStyle/>
          <a:p>
            <a:r>
              <a:rPr lang="en-US" sz="2800" b="1" u="sng" dirty="0" smtClean="0"/>
              <a:t>Direct Inputs: </a:t>
            </a:r>
            <a:r>
              <a:rPr lang="en-US" sz="2800" b="1" i="1" u="sng" dirty="0" smtClean="0"/>
              <a:t>D flip-flop with asynchronous reset:</a:t>
            </a:r>
            <a:endParaRPr lang="en-US" sz="2800" b="1" u="sng" dirty="0" smtClean="0"/>
          </a:p>
          <a:p>
            <a:pPr algn="just">
              <a:buFont typeface="Arial" pitchFamily="34" charset="0"/>
              <a:buChar char="•"/>
            </a:pPr>
            <a:r>
              <a:rPr lang="en-US" sz="2800" dirty="0" smtClean="0"/>
              <a:t>Some flip-flops have asynchronous inputs that are </a:t>
            </a:r>
            <a:r>
              <a:rPr lang="en-US" sz="2800" b="1" dirty="0" smtClean="0"/>
              <a:t>used to force the flip-flop to a particular state independently of the clock</a:t>
            </a:r>
            <a:r>
              <a:rPr lang="en-US" sz="2800" dirty="0" smtClean="0"/>
              <a:t>. The input that sets the flip-flop to 1 is called </a:t>
            </a:r>
            <a:r>
              <a:rPr lang="en-US" sz="2800" b="1" i="1" dirty="0" smtClean="0"/>
              <a:t>preset or direct set </a:t>
            </a:r>
            <a:r>
              <a:rPr lang="en-US" sz="2800" i="1" dirty="0" smtClean="0"/>
              <a:t>. The input that clears the flip-flop to 0 is called </a:t>
            </a:r>
            <a:r>
              <a:rPr lang="en-US" sz="2800" b="1" i="1" dirty="0" smtClean="0"/>
              <a:t>clear or direct reset</a:t>
            </a:r>
            <a:r>
              <a:rPr lang="en-US" sz="2800" i="1" dirty="0" smtClean="0"/>
              <a:t>. </a:t>
            </a:r>
            <a:r>
              <a:rPr lang="en-US" sz="2800" dirty="0" smtClean="0"/>
              <a:t>When power is turned on in a digital system, the state of the flip-flops is unknown. The direct inputs are useful for bringing all flip-flops in the system to a known starting state prior to the clocked operation.</a:t>
            </a:r>
          </a:p>
          <a:p>
            <a:pPr algn="just">
              <a:buFont typeface="Arial" pitchFamily="34" charset="0"/>
              <a:buChar char="•"/>
            </a:pPr>
            <a:r>
              <a:rPr lang="en-US" sz="2800" dirty="0" smtClean="0"/>
              <a:t>A positive-edge-triggered </a:t>
            </a:r>
            <a:r>
              <a:rPr lang="en-US" sz="2800" i="1" dirty="0" smtClean="0"/>
              <a:t>D flip-flop with </a:t>
            </a:r>
            <a:r>
              <a:rPr lang="en-US" sz="2800" b="1" i="1" dirty="0" smtClean="0"/>
              <a:t>active-low asynchronous reset </a:t>
            </a:r>
            <a:r>
              <a:rPr lang="en-US" sz="2800" i="1" dirty="0" smtClean="0"/>
              <a:t>is shown </a:t>
            </a:r>
            <a:r>
              <a:rPr lang="en-US" sz="2800" dirty="0" smtClean="0"/>
              <a:t>in the following Fig. The circuit diagram is the same as positive edge triggered D FF, except for the additional reset input connections to three NAND gates. When the reset input is 0, it forces output </a:t>
            </a:r>
            <a:r>
              <a:rPr lang="en-US" sz="2800" i="1" dirty="0" smtClean="0"/>
              <a:t>Q’ to stay at 1, which, in turn, clears output Q to 0, thus resetting the </a:t>
            </a:r>
            <a:r>
              <a:rPr lang="en-US" sz="2800" dirty="0" smtClean="0"/>
              <a:t>flip-flop. </a:t>
            </a:r>
            <a:endParaRPr lang="en-US" sz="2800" u="sng"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4493538"/>
          </a:xfrm>
          <a:prstGeom prst="rect">
            <a:avLst/>
          </a:prstGeom>
        </p:spPr>
        <p:txBody>
          <a:bodyPr wrap="square">
            <a:spAutoFit/>
          </a:bodyPr>
          <a:lstStyle/>
          <a:p>
            <a:pPr algn="just">
              <a:buFont typeface="Arial" pitchFamily="34" charset="0"/>
              <a:buChar char="•"/>
            </a:pPr>
            <a:r>
              <a:rPr lang="en-US" sz="2600" dirty="0" smtClean="0"/>
              <a:t>Two other connections from the reset input ensure that the </a:t>
            </a:r>
            <a:r>
              <a:rPr lang="en-US" sz="2600" i="1" dirty="0" smtClean="0"/>
              <a:t>S input of the </a:t>
            </a:r>
            <a:r>
              <a:rPr lang="en-US" sz="2600" dirty="0" smtClean="0"/>
              <a:t>third </a:t>
            </a:r>
            <a:r>
              <a:rPr lang="en-US" sz="2600" i="1" dirty="0" smtClean="0"/>
              <a:t>SR latch stays at logic 1 while the reset input is at 0, regardless of the values of D and Clk.</a:t>
            </a:r>
          </a:p>
          <a:p>
            <a:pPr algn="just">
              <a:buFont typeface="Arial" pitchFamily="34" charset="0"/>
              <a:buChar char="•"/>
            </a:pPr>
            <a:r>
              <a:rPr lang="en-US" sz="2600" dirty="0" smtClean="0"/>
              <a:t>Flip-flops with a direct set use the symbol </a:t>
            </a:r>
            <a:r>
              <a:rPr lang="en-US" sz="2600" i="1" dirty="0" smtClean="0"/>
              <a:t>S for the asynchronous set input.</a:t>
            </a:r>
          </a:p>
          <a:p>
            <a:pPr algn="just">
              <a:buFont typeface="Arial" pitchFamily="34" charset="0"/>
              <a:buChar char="•"/>
            </a:pPr>
            <a:r>
              <a:rPr lang="en-US" sz="2600" dirty="0" smtClean="0"/>
              <a:t>When </a:t>
            </a:r>
            <a:r>
              <a:rPr lang="en-US" sz="2600" i="1" dirty="0" smtClean="0"/>
              <a:t>R = 0, the output </a:t>
            </a:r>
            <a:r>
              <a:rPr lang="en-US" sz="2600" dirty="0" smtClean="0"/>
              <a:t>is reset to 0. This state is independent of the values of </a:t>
            </a:r>
            <a:r>
              <a:rPr lang="en-US" sz="2600" i="1" dirty="0" smtClean="0"/>
              <a:t>D or </a:t>
            </a:r>
            <a:r>
              <a:rPr lang="en-US" sz="2600" i="1" dirty="0" err="1" smtClean="0"/>
              <a:t>Clk</a:t>
            </a:r>
            <a:r>
              <a:rPr lang="en-US" sz="2600" i="1" dirty="0" smtClean="0"/>
              <a:t> . Normal clock operation </a:t>
            </a:r>
            <a:r>
              <a:rPr lang="en-US" sz="2600" dirty="0" smtClean="0"/>
              <a:t>can proceed only after the reset input goes to logic 1. The clock at </a:t>
            </a:r>
            <a:r>
              <a:rPr lang="en-US" sz="2600" i="1" dirty="0" err="1" smtClean="0"/>
              <a:t>Clk</a:t>
            </a:r>
            <a:r>
              <a:rPr lang="en-US" sz="2600" i="1" dirty="0" smtClean="0"/>
              <a:t> is shown </a:t>
            </a:r>
            <a:r>
              <a:rPr lang="en-US" sz="2600" dirty="0" smtClean="0"/>
              <a:t>with an upward arrow to indicate that the flip-flop triggers on the positive edge of the clock. The value in </a:t>
            </a:r>
            <a:r>
              <a:rPr lang="en-US" sz="2600" i="1" dirty="0" smtClean="0"/>
              <a:t>D is transferred to Q with every positive-edge clock signal, </a:t>
            </a:r>
            <a:r>
              <a:rPr lang="en-US" sz="2600" dirty="0" smtClean="0"/>
              <a:t>provided that </a:t>
            </a:r>
            <a:r>
              <a:rPr lang="en-US" sz="2600" i="1" dirty="0" smtClean="0"/>
              <a:t>R = 1.</a:t>
            </a:r>
            <a:endParaRPr lang="en-US" sz="2600" dirty="0"/>
          </a:p>
        </p:txBody>
      </p:sp>
      <p:pic>
        <p:nvPicPr>
          <p:cNvPr id="3074" name="Picture 2"/>
          <p:cNvPicPr>
            <a:picLocks noChangeAspect="1" noChangeArrowheads="1"/>
          </p:cNvPicPr>
          <p:nvPr/>
        </p:nvPicPr>
        <p:blipFill>
          <a:blip r:embed="rId2" cstate="print"/>
          <a:srcRect/>
          <a:stretch>
            <a:fillRect/>
          </a:stretch>
        </p:blipFill>
        <p:spPr bwMode="auto">
          <a:xfrm>
            <a:off x="914400" y="4419600"/>
            <a:ext cx="3448050" cy="2238375"/>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562600" y="4876800"/>
            <a:ext cx="2047875" cy="1343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555641"/>
          </a:xfrm>
          <a:prstGeom prst="rect">
            <a:avLst/>
          </a:prstGeom>
        </p:spPr>
        <p:txBody>
          <a:bodyPr wrap="square">
            <a:spAutoFit/>
          </a:bodyPr>
          <a:lstStyle/>
          <a:p>
            <a:pPr algn="just">
              <a:buFont typeface="Arial" pitchFamily="34" charset="0"/>
              <a:buChar char="•"/>
            </a:pPr>
            <a:r>
              <a:rPr lang="en-US" sz="2800" dirty="0" smtClean="0"/>
              <a:t>The block diagram demonstrates that the outputs in a sequential circuit are a function not only of the inputs, but also of the present state of the storage elements. The next state of the storage elements is also a function of external inputs and the present state. Thus, </a:t>
            </a:r>
            <a:r>
              <a:rPr lang="en-US" sz="2800" b="1" dirty="0" smtClean="0"/>
              <a:t>a sequential circuit is specified by a time sequence of inputs, outputs, and internal states. In contrast, the outputs of combinational logic depend only </a:t>
            </a:r>
            <a:r>
              <a:rPr lang="en-US" sz="2800" dirty="0" smtClean="0"/>
              <a:t>on the present values of the inputs. </a:t>
            </a:r>
          </a:p>
          <a:p>
            <a:pPr algn="just">
              <a:buFont typeface="Arial" pitchFamily="34" charset="0"/>
              <a:buChar char="•"/>
            </a:pPr>
            <a:r>
              <a:rPr lang="en-US" sz="2800" dirty="0" smtClean="0"/>
              <a:t>There are </a:t>
            </a:r>
            <a:r>
              <a:rPr lang="en-US" sz="2800" b="1" dirty="0" smtClean="0"/>
              <a:t>two main types of sequential circuits</a:t>
            </a:r>
            <a:r>
              <a:rPr lang="en-US" sz="2800" dirty="0" smtClean="0"/>
              <a:t>, and their classification is a function of the timing of their signals. A </a:t>
            </a:r>
            <a:r>
              <a:rPr lang="en-US" sz="2800" b="1" i="1" dirty="0" smtClean="0"/>
              <a:t>synchronous sequential circuit </a:t>
            </a:r>
            <a:r>
              <a:rPr lang="en-US" sz="2800" i="1" dirty="0" smtClean="0"/>
              <a:t>is a system whose behavior </a:t>
            </a:r>
            <a:r>
              <a:rPr lang="en-US" sz="2800" dirty="0" smtClean="0"/>
              <a:t>can be defined from the knowledge of its signals at discrete instants of time. The behavior of an </a:t>
            </a:r>
            <a:r>
              <a:rPr lang="en-US" sz="2800" b="1" i="1" dirty="0" smtClean="0"/>
              <a:t>asynchronous sequential circuit</a:t>
            </a:r>
            <a:r>
              <a:rPr lang="en-US" sz="2800" i="1" dirty="0" smtClean="0"/>
              <a:t> depends upon the input signals at any instant of time and the order in which the inputs change.</a:t>
            </a:r>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590726" y="110414"/>
            <a:ext cx="7943674" cy="5895100"/>
          </a:xfrm>
          <a:prstGeom prst="rect">
            <a:avLst/>
          </a:prstGeom>
          <a:noFill/>
          <a:ln w="9525">
            <a:noFill/>
            <a:miter lim="800000"/>
            <a:headEnd/>
            <a:tailEnd/>
          </a:ln>
        </p:spPr>
      </p:pic>
      <p:sp>
        <p:nvSpPr>
          <p:cNvPr id="5" name="Rectangle 4"/>
          <p:cNvSpPr/>
          <p:nvPr/>
        </p:nvSpPr>
        <p:spPr>
          <a:xfrm>
            <a:off x="0" y="6211669"/>
            <a:ext cx="9144000" cy="523220"/>
          </a:xfrm>
          <a:prstGeom prst="rect">
            <a:avLst/>
          </a:prstGeom>
        </p:spPr>
        <p:txBody>
          <a:bodyPr wrap="square">
            <a:spAutoFit/>
          </a:bodyPr>
          <a:lstStyle/>
          <a:p>
            <a:pPr algn="ctr"/>
            <a:r>
              <a:rPr lang="en-US" sz="2800" b="1" dirty="0" smtClean="0"/>
              <a:t>FIGURE: </a:t>
            </a:r>
            <a:r>
              <a:rPr lang="en-US" sz="2800" i="1" dirty="0" smtClean="0"/>
              <a:t>D flip-flop with asynchronous reset</a:t>
            </a:r>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62979"/>
          </a:xfrm>
          <a:prstGeom prst="rect">
            <a:avLst/>
          </a:prstGeom>
        </p:spPr>
        <p:txBody>
          <a:bodyPr wrap="square">
            <a:spAutoFit/>
          </a:bodyPr>
          <a:lstStyle/>
          <a:p>
            <a:r>
              <a:rPr lang="en-US" sz="2800" b="1" u="sng" dirty="0" smtClean="0"/>
              <a:t>Other Flip-Flops:</a:t>
            </a:r>
          </a:p>
          <a:p>
            <a:pPr algn="just">
              <a:buFont typeface="Arial" pitchFamily="34" charset="0"/>
              <a:buChar char="•"/>
            </a:pPr>
            <a:r>
              <a:rPr lang="en-US" sz="2800" dirty="0" smtClean="0"/>
              <a:t>Each flip-flop is constructed from an interconnection of gates. </a:t>
            </a:r>
          </a:p>
          <a:p>
            <a:pPr algn="just">
              <a:buFont typeface="Arial" pitchFamily="34" charset="0"/>
              <a:buChar char="•"/>
            </a:pPr>
            <a:r>
              <a:rPr lang="en-US" sz="2800" b="1" dirty="0" smtClean="0"/>
              <a:t>The most economical and efficient flip-flop constructed in this manner is the edge-triggered </a:t>
            </a:r>
            <a:r>
              <a:rPr lang="en-US" sz="2800" b="1" i="1" dirty="0" smtClean="0"/>
              <a:t>D </a:t>
            </a:r>
            <a:r>
              <a:rPr lang="en-US" sz="2800" b="1" i="1" dirty="0" err="1" smtClean="0"/>
              <a:t>flipflop</a:t>
            </a:r>
            <a:r>
              <a:rPr lang="en-US" sz="2800" i="1" dirty="0" smtClean="0"/>
              <a:t>, </a:t>
            </a:r>
            <a:r>
              <a:rPr lang="en-US" sz="2800" dirty="0" smtClean="0"/>
              <a:t>because it requires the smallest number of gates. </a:t>
            </a:r>
          </a:p>
          <a:p>
            <a:pPr algn="just">
              <a:buFont typeface="Arial" pitchFamily="34" charset="0"/>
              <a:buChar char="•"/>
            </a:pPr>
            <a:r>
              <a:rPr lang="en-US" sz="2800" dirty="0" smtClean="0"/>
              <a:t>Other types of flip-flops can be constructed by using the </a:t>
            </a:r>
            <a:r>
              <a:rPr lang="en-US" sz="2800" i="1" dirty="0" smtClean="0"/>
              <a:t>D flip-flop and external logic. </a:t>
            </a:r>
          </a:p>
          <a:p>
            <a:pPr algn="just">
              <a:buFont typeface="Arial" pitchFamily="34" charset="0"/>
              <a:buChar char="•"/>
            </a:pPr>
            <a:r>
              <a:rPr lang="en-US" sz="2800" i="1" dirty="0" smtClean="0"/>
              <a:t>Two flip-flops less widely used </a:t>
            </a:r>
            <a:r>
              <a:rPr lang="en-US" sz="2800" dirty="0" smtClean="0"/>
              <a:t>in the design of digital systems are the </a:t>
            </a:r>
            <a:r>
              <a:rPr lang="en-US" sz="2800" b="1" i="1" dirty="0" smtClean="0"/>
              <a:t>JK and T flip-flops</a:t>
            </a:r>
            <a:r>
              <a:rPr lang="en-US" sz="2800" i="1" dirty="0" smtClean="0"/>
              <a:t>.</a:t>
            </a:r>
          </a:p>
          <a:p>
            <a:pPr algn="just">
              <a:buFont typeface="Arial" pitchFamily="34" charset="0"/>
              <a:buChar char="•"/>
            </a:pPr>
            <a:r>
              <a:rPr lang="en-US" sz="2800" dirty="0" smtClean="0"/>
              <a:t>There are </a:t>
            </a:r>
            <a:r>
              <a:rPr lang="en-US" sz="2800" b="1" dirty="0" smtClean="0"/>
              <a:t>three operations</a:t>
            </a:r>
            <a:r>
              <a:rPr lang="en-US" sz="2800" dirty="0" smtClean="0"/>
              <a:t> that can be performed with a flip-flop: Set it to 1, reset it to 0, or complement its output.</a:t>
            </a:r>
            <a:endParaRPr lang="en-US" sz="2800" u="sng"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693866"/>
          </a:xfrm>
          <a:prstGeom prst="rect">
            <a:avLst/>
          </a:prstGeom>
        </p:spPr>
        <p:txBody>
          <a:bodyPr wrap="square">
            <a:spAutoFit/>
          </a:bodyPr>
          <a:lstStyle/>
          <a:p>
            <a:pPr algn="just"/>
            <a:endParaRPr lang="en-US" sz="2800" dirty="0" smtClean="0"/>
          </a:p>
          <a:p>
            <a:pPr algn="just">
              <a:buFont typeface="Arial" pitchFamily="34" charset="0"/>
              <a:buChar char="•"/>
            </a:pPr>
            <a:r>
              <a:rPr lang="en-US" sz="2800" dirty="0" smtClean="0"/>
              <a:t>With only a single input, the </a:t>
            </a:r>
            <a:r>
              <a:rPr lang="en-US" sz="2800" b="1" i="1" dirty="0" smtClean="0"/>
              <a:t>D flip-flop can set or reset </a:t>
            </a:r>
            <a:r>
              <a:rPr lang="en-US" sz="2800" dirty="0" smtClean="0"/>
              <a:t>the output, depending on the value of the </a:t>
            </a:r>
            <a:r>
              <a:rPr lang="en-US" sz="2800" i="1" dirty="0" smtClean="0"/>
              <a:t>D input immediately before the clock transition. </a:t>
            </a:r>
          </a:p>
          <a:p>
            <a:pPr algn="just">
              <a:buFont typeface="Arial" pitchFamily="34" charset="0"/>
              <a:buChar char="•"/>
            </a:pPr>
            <a:r>
              <a:rPr lang="en-US" sz="2800" dirty="0" smtClean="0"/>
              <a:t>Synchronized by a clock signal, </a:t>
            </a:r>
            <a:r>
              <a:rPr lang="en-US" sz="2800" b="1" dirty="0" smtClean="0"/>
              <a:t>the </a:t>
            </a:r>
            <a:r>
              <a:rPr lang="en-US" sz="2800" b="1" i="1" dirty="0" smtClean="0"/>
              <a:t>JK flip-flop has two inputs and performs all </a:t>
            </a:r>
            <a:r>
              <a:rPr lang="en-US" sz="2800" b="1" dirty="0" smtClean="0"/>
              <a:t>three operations</a:t>
            </a:r>
            <a:r>
              <a:rPr lang="en-US" sz="2800" dirty="0" smtClean="0"/>
              <a:t>. The circuit diagram of a </a:t>
            </a:r>
            <a:r>
              <a:rPr lang="en-US" sz="2800" i="1" dirty="0" smtClean="0"/>
              <a:t>JK flip-flop constructed with a D flip-flop and </a:t>
            </a:r>
            <a:r>
              <a:rPr lang="en-US" sz="2800" dirty="0" smtClean="0"/>
              <a:t>gates is shown in the following Fig. </a:t>
            </a:r>
          </a:p>
          <a:p>
            <a:pPr algn="just">
              <a:buFont typeface="Arial" pitchFamily="34" charset="0"/>
              <a:buChar char="•"/>
            </a:pPr>
            <a:r>
              <a:rPr lang="en-US" sz="2800" dirty="0" smtClean="0"/>
              <a:t>The </a:t>
            </a:r>
            <a:r>
              <a:rPr lang="en-US" sz="2800" i="1" dirty="0" smtClean="0"/>
              <a:t>J input sets the flip-flop to 1, the K input resets it to </a:t>
            </a:r>
            <a:r>
              <a:rPr lang="en-US" sz="2800" dirty="0" smtClean="0"/>
              <a:t>0, and when both inputs are enabled, the output is complemented. </a:t>
            </a:r>
          </a:p>
          <a:p>
            <a:pPr algn="just">
              <a:buFont typeface="Arial" pitchFamily="34" charset="0"/>
              <a:buChar char="•"/>
            </a:pPr>
            <a:r>
              <a:rPr lang="en-US" sz="2800" dirty="0" smtClean="0"/>
              <a:t>This can be verified by investigating the circuit applied to the </a:t>
            </a:r>
            <a:r>
              <a:rPr lang="en-US" sz="2800" i="1" dirty="0" smtClean="0"/>
              <a:t>D input:</a:t>
            </a:r>
            <a:endParaRPr lang="en-US" sz="2800" dirty="0"/>
          </a:p>
        </p:txBody>
      </p:sp>
      <p:pic>
        <p:nvPicPr>
          <p:cNvPr id="5122" name="Picture 2"/>
          <p:cNvPicPr>
            <a:picLocks noChangeAspect="1" noChangeArrowheads="1"/>
          </p:cNvPicPr>
          <p:nvPr/>
        </p:nvPicPr>
        <p:blipFill>
          <a:blip r:embed="rId2" cstate="print"/>
          <a:srcRect/>
          <a:stretch>
            <a:fillRect/>
          </a:stretch>
        </p:blipFill>
        <p:spPr bwMode="auto">
          <a:xfrm>
            <a:off x="3657600" y="5695950"/>
            <a:ext cx="1771650" cy="323850"/>
          </a:xfrm>
          <a:prstGeom prst="rect">
            <a:avLst/>
          </a:prstGeom>
          <a:noFill/>
          <a:ln w="9525">
            <a:noFill/>
            <a:miter lim="800000"/>
            <a:headEnd/>
            <a:tailEnd/>
          </a:ln>
        </p:spPr>
      </p:pic>
      <p:sp>
        <p:nvSpPr>
          <p:cNvPr id="6" name="Rectangle 5"/>
          <p:cNvSpPr/>
          <p:nvPr/>
        </p:nvSpPr>
        <p:spPr>
          <a:xfrm>
            <a:off x="0" y="0"/>
            <a:ext cx="9144000" cy="523220"/>
          </a:xfrm>
          <a:prstGeom prst="rect">
            <a:avLst/>
          </a:prstGeom>
        </p:spPr>
        <p:txBody>
          <a:bodyPr wrap="square">
            <a:spAutoFit/>
          </a:bodyPr>
          <a:lstStyle/>
          <a:p>
            <a:r>
              <a:rPr lang="en-US" sz="2800" b="1" i="1" u="sng" dirty="0" smtClean="0"/>
              <a:t>JK flip-flop:</a:t>
            </a:r>
            <a:endParaRPr lang="en-US" sz="2800" b="1" u="sng"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238125" y="457200"/>
            <a:ext cx="8677275" cy="3381375"/>
          </a:xfrm>
          <a:prstGeom prst="rect">
            <a:avLst/>
          </a:prstGeom>
          <a:noFill/>
          <a:ln w="9525">
            <a:noFill/>
            <a:miter lim="800000"/>
            <a:headEnd/>
            <a:tailEnd/>
          </a:ln>
        </p:spPr>
      </p:pic>
      <p:sp>
        <p:nvSpPr>
          <p:cNvPr id="5" name="Rectangle 4"/>
          <p:cNvSpPr/>
          <p:nvPr/>
        </p:nvSpPr>
        <p:spPr>
          <a:xfrm>
            <a:off x="0" y="3886200"/>
            <a:ext cx="9144000" cy="523220"/>
          </a:xfrm>
          <a:prstGeom prst="rect">
            <a:avLst/>
          </a:prstGeom>
        </p:spPr>
        <p:txBody>
          <a:bodyPr wrap="square">
            <a:spAutoFit/>
          </a:bodyPr>
          <a:lstStyle/>
          <a:p>
            <a:pPr algn="ctr"/>
            <a:r>
              <a:rPr lang="en-US" sz="2800" b="1" dirty="0" smtClean="0"/>
              <a:t>FIGURE : </a:t>
            </a:r>
            <a:r>
              <a:rPr lang="en-US" sz="2800" i="1" dirty="0" smtClean="0"/>
              <a:t>JK flip-flop</a:t>
            </a:r>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815882"/>
          </a:xfrm>
          <a:prstGeom prst="rect">
            <a:avLst/>
          </a:prstGeom>
        </p:spPr>
        <p:txBody>
          <a:bodyPr wrap="square">
            <a:spAutoFit/>
          </a:bodyPr>
          <a:lstStyle/>
          <a:p>
            <a:r>
              <a:rPr lang="en-US" sz="2800" b="1" u="sng" dirty="0" smtClean="0"/>
              <a:t>The </a:t>
            </a:r>
            <a:r>
              <a:rPr lang="en-US" sz="2800" b="1" i="1" u="sng" dirty="0" smtClean="0"/>
              <a:t>T (toggle) flip-flop: </a:t>
            </a:r>
          </a:p>
          <a:p>
            <a:pPr>
              <a:buFont typeface="Arial" pitchFamily="34" charset="0"/>
              <a:buChar char="•"/>
            </a:pPr>
            <a:r>
              <a:rPr lang="en-US" sz="2800" i="1" dirty="0" smtClean="0"/>
              <a:t>It is a complementing flip-flop and can be obtained from a JK </a:t>
            </a:r>
            <a:r>
              <a:rPr lang="en-US" sz="2800" dirty="0" smtClean="0"/>
              <a:t>flip-flop when inputs </a:t>
            </a:r>
            <a:r>
              <a:rPr lang="en-US" sz="2800" i="1" dirty="0" smtClean="0"/>
              <a:t>J and K are tied together as shown in the following Fig.</a:t>
            </a:r>
            <a:endParaRPr lang="en-US" sz="2800" dirty="0"/>
          </a:p>
        </p:txBody>
      </p:sp>
      <p:pic>
        <p:nvPicPr>
          <p:cNvPr id="7170" name="Picture 2"/>
          <p:cNvPicPr>
            <a:picLocks noChangeAspect="1" noChangeArrowheads="1"/>
          </p:cNvPicPr>
          <p:nvPr/>
        </p:nvPicPr>
        <p:blipFill>
          <a:blip r:embed="rId2" cstate="print"/>
          <a:srcRect/>
          <a:stretch>
            <a:fillRect/>
          </a:stretch>
        </p:blipFill>
        <p:spPr bwMode="auto">
          <a:xfrm>
            <a:off x="152400" y="1828800"/>
            <a:ext cx="2737914" cy="1828800"/>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2971800" y="1600200"/>
            <a:ext cx="3762375" cy="2181225"/>
          </a:xfrm>
          <a:prstGeom prst="rect">
            <a:avLst/>
          </a:prstGeom>
          <a:noFill/>
          <a:ln w="9525">
            <a:noFill/>
            <a:miter lim="800000"/>
            <a:headEnd/>
            <a:tailEnd/>
          </a:ln>
        </p:spPr>
      </p:pic>
      <p:pic>
        <p:nvPicPr>
          <p:cNvPr id="7172" name="Picture 4"/>
          <p:cNvPicPr>
            <a:picLocks noChangeAspect="1" noChangeArrowheads="1"/>
          </p:cNvPicPr>
          <p:nvPr/>
        </p:nvPicPr>
        <p:blipFill>
          <a:blip r:embed="rId4" cstate="print"/>
          <a:srcRect/>
          <a:stretch>
            <a:fillRect/>
          </a:stretch>
        </p:blipFill>
        <p:spPr bwMode="auto">
          <a:xfrm>
            <a:off x="6838950" y="2200275"/>
            <a:ext cx="2305050" cy="1609725"/>
          </a:xfrm>
          <a:prstGeom prst="rect">
            <a:avLst/>
          </a:prstGeom>
          <a:noFill/>
          <a:ln w="9525">
            <a:noFill/>
            <a:miter lim="800000"/>
            <a:headEnd/>
            <a:tailEnd/>
          </a:ln>
        </p:spPr>
      </p:pic>
      <p:sp>
        <p:nvSpPr>
          <p:cNvPr id="8" name="Rectangle 7"/>
          <p:cNvSpPr/>
          <p:nvPr/>
        </p:nvSpPr>
        <p:spPr>
          <a:xfrm>
            <a:off x="228600" y="3745468"/>
            <a:ext cx="2582630" cy="461665"/>
          </a:xfrm>
          <a:prstGeom prst="rect">
            <a:avLst/>
          </a:prstGeom>
        </p:spPr>
        <p:txBody>
          <a:bodyPr wrap="none">
            <a:spAutoFit/>
          </a:bodyPr>
          <a:lstStyle/>
          <a:p>
            <a:r>
              <a:rPr lang="en-US" sz="2400" dirty="0" smtClean="0"/>
              <a:t>(a) From </a:t>
            </a:r>
            <a:r>
              <a:rPr lang="en-US" sz="2400" i="1" dirty="0" smtClean="0"/>
              <a:t>JK flip-flop</a:t>
            </a:r>
            <a:endParaRPr lang="en-US" sz="2400" dirty="0"/>
          </a:p>
        </p:txBody>
      </p:sp>
      <p:sp>
        <p:nvSpPr>
          <p:cNvPr id="9" name="Rectangle 8"/>
          <p:cNvSpPr/>
          <p:nvPr/>
        </p:nvSpPr>
        <p:spPr>
          <a:xfrm>
            <a:off x="3657600" y="3810000"/>
            <a:ext cx="2550570" cy="461665"/>
          </a:xfrm>
          <a:prstGeom prst="rect">
            <a:avLst/>
          </a:prstGeom>
        </p:spPr>
        <p:txBody>
          <a:bodyPr wrap="none">
            <a:spAutoFit/>
          </a:bodyPr>
          <a:lstStyle/>
          <a:p>
            <a:r>
              <a:rPr lang="en-US" sz="2400" dirty="0" smtClean="0"/>
              <a:t>(b) From </a:t>
            </a:r>
            <a:r>
              <a:rPr lang="en-US" sz="2400" i="1" dirty="0" smtClean="0"/>
              <a:t>D flip-flop</a:t>
            </a:r>
            <a:endParaRPr lang="en-US" sz="2400" dirty="0"/>
          </a:p>
        </p:txBody>
      </p:sp>
      <p:sp>
        <p:nvSpPr>
          <p:cNvPr id="10" name="Rectangle 9"/>
          <p:cNvSpPr/>
          <p:nvPr/>
        </p:nvSpPr>
        <p:spPr>
          <a:xfrm>
            <a:off x="6553200" y="3821668"/>
            <a:ext cx="2498761" cy="461665"/>
          </a:xfrm>
          <a:prstGeom prst="rect">
            <a:avLst/>
          </a:prstGeom>
        </p:spPr>
        <p:txBody>
          <a:bodyPr wrap="none">
            <a:spAutoFit/>
          </a:bodyPr>
          <a:lstStyle/>
          <a:p>
            <a:r>
              <a:rPr lang="en-US" sz="2400" dirty="0" smtClean="0"/>
              <a:t>(c) Graphic symbol</a:t>
            </a:r>
            <a:endParaRPr lang="en-US" sz="2400" dirty="0"/>
          </a:p>
        </p:txBody>
      </p:sp>
      <p:sp>
        <p:nvSpPr>
          <p:cNvPr id="11" name="Rectangle 10"/>
          <p:cNvSpPr/>
          <p:nvPr/>
        </p:nvSpPr>
        <p:spPr>
          <a:xfrm>
            <a:off x="0" y="4343400"/>
            <a:ext cx="9144000" cy="1384995"/>
          </a:xfrm>
          <a:prstGeom prst="rect">
            <a:avLst/>
          </a:prstGeom>
        </p:spPr>
        <p:txBody>
          <a:bodyPr wrap="square">
            <a:spAutoFit/>
          </a:bodyPr>
          <a:lstStyle/>
          <a:p>
            <a:pPr algn="just">
              <a:buFont typeface="Arial" pitchFamily="34" charset="0"/>
              <a:buChar char="•"/>
            </a:pPr>
            <a:r>
              <a:rPr lang="en-US" sz="2800" dirty="0" smtClean="0"/>
              <a:t>The </a:t>
            </a:r>
            <a:r>
              <a:rPr lang="en-US" sz="2800" i="1" dirty="0" smtClean="0"/>
              <a:t>T flip-flop can also be constructed with a D flip-flop and an exclusive-OR gate as </a:t>
            </a:r>
            <a:r>
              <a:rPr lang="en-US" sz="2800" dirty="0" smtClean="0"/>
              <a:t>shown in Fig. (b). </a:t>
            </a:r>
          </a:p>
          <a:p>
            <a:pPr algn="just">
              <a:buFont typeface="Arial" pitchFamily="34" charset="0"/>
              <a:buChar char="•"/>
            </a:pPr>
            <a:r>
              <a:rPr lang="en-US" sz="2800" dirty="0" smtClean="0"/>
              <a:t>The expression for the </a:t>
            </a:r>
            <a:r>
              <a:rPr lang="en-US" sz="2800" i="1" dirty="0" smtClean="0"/>
              <a:t>D input is</a:t>
            </a:r>
            <a:endParaRPr lang="en-US" sz="2800" dirty="0"/>
          </a:p>
        </p:txBody>
      </p:sp>
      <p:pic>
        <p:nvPicPr>
          <p:cNvPr id="7173" name="Picture 5"/>
          <p:cNvPicPr>
            <a:picLocks noChangeAspect="1" noChangeArrowheads="1"/>
          </p:cNvPicPr>
          <p:nvPr/>
        </p:nvPicPr>
        <p:blipFill>
          <a:blip r:embed="rId5" cstate="print"/>
          <a:srcRect/>
          <a:stretch>
            <a:fillRect/>
          </a:stretch>
        </p:blipFill>
        <p:spPr bwMode="auto">
          <a:xfrm>
            <a:off x="2819400" y="5915025"/>
            <a:ext cx="2714625" cy="333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2677656"/>
          </a:xfrm>
          <a:prstGeom prst="rect">
            <a:avLst/>
          </a:prstGeom>
        </p:spPr>
        <p:txBody>
          <a:bodyPr wrap="square">
            <a:spAutoFit/>
          </a:bodyPr>
          <a:lstStyle/>
          <a:p>
            <a:r>
              <a:rPr lang="en-US" sz="2800" b="1" u="sng" dirty="0" smtClean="0"/>
              <a:t>Characteristic Tables:</a:t>
            </a:r>
          </a:p>
          <a:p>
            <a:pPr algn="just">
              <a:buFont typeface="Arial" pitchFamily="34" charset="0"/>
              <a:buChar char="•"/>
            </a:pPr>
            <a:r>
              <a:rPr lang="en-US" sz="2800" dirty="0" smtClean="0"/>
              <a:t>A characteristic table defines the logical properties of a flip-flop by describing its operation in tabular form. They define the next state (i.e., the state that results from a clock transition) as a function of the inputs and the present state.</a:t>
            </a:r>
          </a:p>
          <a:p>
            <a:endParaRPr lang="en-US" sz="2800" u="sng" dirty="0"/>
          </a:p>
        </p:txBody>
      </p:sp>
      <p:pic>
        <p:nvPicPr>
          <p:cNvPr id="1026" name="Picture 2"/>
          <p:cNvPicPr>
            <a:picLocks noChangeAspect="1" noChangeArrowheads="1"/>
          </p:cNvPicPr>
          <p:nvPr/>
        </p:nvPicPr>
        <p:blipFill>
          <a:blip r:embed="rId2" cstate="print"/>
          <a:srcRect/>
          <a:stretch>
            <a:fillRect/>
          </a:stretch>
        </p:blipFill>
        <p:spPr bwMode="auto">
          <a:xfrm>
            <a:off x="2676525" y="2286000"/>
            <a:ext cx="4105275" cy="23622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876800" y="4876800"/>
            <a:ext cx="2619375" cy="164782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381000" y="4876800"/>
            <a:ext cx="3467100" cy="1609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401205"/>
          </a:xfrm>
          <a:prstGeom prst="rect">
            <a:avLst/>
          </a:prstGeom>
        </p:spPr>
        <p:txBody>
          <a:bodyPr wrap="square">
            <a:spAutoFit/>
          </a:bodyPr>
          <a:lstStyle/>
          <a:p>
            <a:r>
              <a:rPr lang="en-US" sz="2800" b="1" u="sng" dirty="0" smtClean="0"/>
              <a:t>Characteristic Equations:</a:t>
            </a:r>
          </a:p>
          <a:p>
            <a:pPr algn="just">
              <a:buFont typeface="Arial" pitchFamily="34" charset="0"/>
              <a:buChar char="•"/>
            </a:pPr>
            <a:r>
              <a:rPr lang="en-US" sz="2800" dirty="0" smtClean="0"/>
              <a:t>The logical properties of a flip-flop, as described in the characteristic table, can be expressed algebraically with a characteristic equation. </a:t>
            </a:r>
          </a:p>
          <a:p>
            <a:pPr algn="just">
              <a:buFont typeface="Arial" pitchFamily="34" charset="0"/>
              <a:buChar char="•"/>
            </a:pPr>
            <a:r>
              <a:rPr lang="en-US" sz="2800" dirty="0" smtClean="0"/>
              <a:t>For the </a:t>
            </a:r>
            <a:r>
              <a:rPr lang="en-US" sz="2800" i="1" dirty="0" smtClean="0"/>
              <a:t>D flip-flop, we have the </a:t>
            </a:r>
            <a:r>
              <a:rPr lang="en-US" sz="2800" dirty="0" smtClean="0"/>
              <a:t>characteristic equation:</a:t>
            </a:r>
          </a:p>
          <a:p>
            <a:pPr algn="just"/>
            <a:endParaRPr lang="en-US" sz="2800" u="sng" dirty="0" smtClean="0"/>
          </a:p>
          <a:p>
            <a:pPr algn="just">
              <a:buFont typeface="Arial" pitchFamily="34" charset="0"/>
              <a:buChar char="•"/>
            </a:pPr>
            <a:r>
              <a:rPr lang="en-US" sz="2800" dirty="0" smtClean="0"/>
              <a:t>The characteristic equation for the </a:t>
            </a:r>
            <a:r>
              <a:rPr lang="en-US" sz="2800" i="1" dirty="0" smtClean="0"/>
              <a:t>JK flip-flop:</a:t>
            </a:r>
            <a:endParaRPr lang="en-US" sz="2800" u="sng" dirty="0" smtClean="0"/>
          </a:p>
          <a:p>
            <a:pPr algn="just"/>
            <a:endParaRPr lang="en-US" sz="2800" u="sng" dirty="0" smtClean="0"/>
          </a:p>
          <a:p>
            <a:pPr>
              <a:buFont typeface="Arial" pitchFamily="34" charset="0"/>
              <a:buChar char="•"/>
            </a:pPr>
            <a:r>
              <a:rPr lang="en-US" sz="2800" dirty="0" smtClean="0"/>
              <a:t>The characteristic equation for the </a:t>
            </a:r>
            <a:r>
              <a:rPr lang="en-US" sz="2800" i="1" dirty="0" smtClean="0"/>
              <a:t>T flip-flop:</a:t>
            </a:r>
          </a:p>
          <a:p>
            <a:endParaRPr lang="en-US" sz="2800" u="sng" dirty="0"/>
          </a:p>
        </p:txBody>
      </p:sp>
      <p:pic>
        <p:nvPicPr>
          <p:cNvPr id="2050" name="Picture 2"/>
          <p:cNvPicPr>
            <a:picLocks noChangeAspect="1" noChangeArrowheads="1"/>
          </p:cNvPicPr>
          <p:nvPr/>
        </p:nvPicPr>
        <p:blipFill>
          <a:blip r:embed="rId2" cstate="print"/>
          <a:srcRect/>
          <a:stretch>
            <a:fillRect/>
          </a:stretch>
        </p:blipFill>
        <p:spPr bwMode="auto">
          <a:xfrm>
            <a:off x="3581400" y="2286000"/>
            <a:ext cx="1628775" cy="3333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228975" y="3086100"/>
            <a:ext cx="2686050" cy="3429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2700338" y="3952875"/>
            <a:ext cx="3743325" cy="314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555641"/>
          </a:xfrm>
          <a:prstGeom prst="rect">
            <a:avLst/>
          </a:prstGeom>
        </p:spPr>
        <p:txBody>
          <a:bodyPr wrap="square">
            <a:spAutoFit/>
          </a:bodyPr>
          <a:lstStyle/>
          <a:p>
            <a:r>
              <a:rPr lang="en-US" sz="2800" b="1" u="sng" dirty="0" smtClean="0"/>
              <a:t>ANALYSIS OF CLOCKED SEQUENTIAL CIRCUITS:</a:t>
            </a:r>
          </a:p>
          <a:p>
            <a:pPr algn="just">
              <a:buFont typeface="Arial" pitchFamily="34" charset="0"/>
              <a:buChar char="•"/>
            </a:pPr>
            <a:r>
              <a:rPr lang="en-US" sz="2800" dirty="0" smtClean="0"/>
              <a:t>Analysis describes what a given circuit will do under certain operating conditions. The behavior of a clocked sequential circuit is determined from the </a:t>
            </a:r>
            <a:r>
              <a:rPr lang="en-US" sz="2800" b="1" dirty="0" smtClean="0"/>
              <a:t>inputs, the outputs, and the state of its flip-flops.</a:t>
            </a:r>
            <a:r>
              <a:rPr lang="en-US" sz="2800" dirty="0" smtClean="0"/>
              <a:t> </a:t>
            </a:r>
          </a:p>
          <a:p>
            <a:pPr algn="just">
              <a:buFont typeface="Arial" pitchFamily="34" charset="0"/>
              <a:buChar char="•"/>
            </a:pPr>
            <a:r>
              <a:rPr lang="en-US" sz="2800" dirty="0" smtClean="0"/>
              <a:t>The outputs and the next state are both a function of the inputs and the present state. The </a:t>
            </a:r>
            <a:r>
              <a:rPr lang="en-US" sz="2800" b="1" dirty="0" smtClean="0"/>
              <a:t>analysis</a:t>
            </a:r>
            <a:r>
              <a:rPr lang="en-US" sz="2800" dirty="0" smtClean="0"/>
              <a:t> of a sequential circuit consists of obtaining </a:t>
            </a:r>
            <a:r>
              <a:rPr lang="en-US" sz="2800" b="1" dirty="0" smtClean="0"/>
              <a:t>a table or a diagram </a:t>
            </a:r>
            <a:r>
              <a:rPr lang="en-US" sz="2800" dirty="0" smtClean="0"/>
              <a:t>for the time sequence of inputs, outputs, and internal states. </a:t>
            </a:r>
          </a:p>
          <a:p>
            <a:pPr algn="just">
              <a:buFont typeface="Arial" pitchFamily="34" charset="0"/>
              <a:buChar char="•"/>
            </a:pPr>
            <a:r>
              <a:rPr lang="en-US" sz="2800" dirty="0" smtClean="0"/>
              <a:t>Here an </a:t>
            </a:r>
            <a:r>
              <a:rPr lang="en-US" sz="2800" b="1" dirty="0" smtClean="0"/>
              <a:t>algebraic expression</a:t>
            </a:r>
            <a:r>
              <a:rPr lang="en-US" sz="2800" dirty="0" smtClean="0"/>
              <a:t> is written for specifying the next-state condition in terms of the present state and inputs.</a:t>
            </a:r>
          </a:p>
          <a:p>
            <a:pPr algn="just">
              <a:buFont typeface="Arial" pitchFamily="34" charset="0"/>
              <a:buChar char="•"/>
            </a:pPr>
            <a:r>
              <a:rPr lang="en-US" sz="2800" dirty="0" smtClean="0"/>
              <a:t>A </a:t>
            </a:r>
            <a:r>
              <a:rPr lang="en-US" sz="2800" b="1" dirty="0" smtClean="0"/>
              <a:t>state table and state diagram</a:t>
            </a:r>
            <a:r>
              <a:rPr lang="en-US" sz="2800" dirty="0" smtClean="0"/>
              <a:t> are then presented to describe the behavior of the sequential circuit. </a:t>
            </a:r>
          </a:p>
          <a:p>
            <a:pPr algn="just">
              <a:buFont typeface="Arial" pitchFamily="34" charset="0"/>
              <a:buChar char="•"/>
            </a:pPr>
            <a:r>
              <a:rPr lang="en-US" sz="2800" dirty="0" smtClean="0"/>
              <a:t>Another algebraic representation is introduced for specifying the logic diagram of sequential circuits.</a:t>
            </a:r>
            <a:endParaRPr lang="en-US" sz="2800" b="1" u="sng"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54107"/>
          </a:xfrm>
          <a:prstGeom prst="rect">
            <a:avLst/>
          </a:prstGeom>
        </p:spPr>
        <p:txBody>
          <a:bodyPr wrap="square">
            <a:spAutoFit/>
          </a:bodyPr>
          <a:lstStyle/>
          <a:p>
            <a:r>
              <a:rPr lang="en-US" sz="2800" b="1" u="sng" dirty="0" smtClean="0"/>
              <a:t>State Equations:</a:t>
            </a:r>
          </a:p>
          <a:p>
            <a:endParaRPr lang="en-US" sz="2800" u="sng" dirty="0"/>
          </a:p>
        </p:txBody>
      </p:sp>
      <p:pic>
        <p:nvPicPr>
          <p:cNvPr id="5122" name="Picture 2"/>
          <p:cNvPicPr>
            <a:picLocks noChangeAspect="1" noChangeArrowheads="1"/>
          </p:cNvPicPr>
          <p:nvPr/>
        </p:nvPicPr>
        <p:blipFill>
          <a:blip r:embed="rId2" cstate="print"/>
          <a:srcRect/>
          <a:stretch>
            <a:fillRect/>
          </a:stretch>
        </p:blipFill>
        <p:spPr bwMode="auto">
          <a:xfrm>
            <a:off x="1136941" y="533400"/>
            <a:ext cx="7092659" cy="6045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848302"/>
          </a:xfrm>
          <a:prstGeom prst="rect">
            <a:avLst/>
          </a:prstGeom>
        </p:spPr>
        <p:txBody>
          <a:bodyPr wrap="square">
            <a:spAutoFit/>
          </a:bodyPr>
          <a:lstStyle/>
          <a:p>
            <a:pPr algn="just">
              <a:buFont typeface="Arial" pitchFamily="34" charset="0"/>
              <a:buChar char="•"/>
            </a:pPr>
            <a:r>
              <a:rPr lang="en-US" sz="2800" dirty="0" smtClean="0"/>
              <a:t>The behavior of a clocked sequential circuit can be described algebraically by means of </a:t>
            </a:r>
            <a:r>
              <a:rPr lang="en-US" sz="2800" b="1" dirty="0" smtClean="0"/>
              <a:t>state equations</a:t>
            </a:r>
            <a:r>
              <a:rPr lang="en-US" sz="2800" dirty="0" smtClean="0"/>
              <a:t>. A </a:t>
            </a:r>
            <a:r>
              <a:rPr lang="en-US" sz="2800" i="1" dirty="0" smtClean="0"/>
              <a:t>state equation (also called a transition equation ) specifies the next </a:t>
            </a:r>
            <a:r>
              <a:rPr lang="en-US" sz="2800" dirty="0" smtClean="0"/>
              <a:t>state as a function of the present state and inputs. </a:t>
            </a:r>
          </a:p>
          <a:p>
            <a:pPr algn="just">
              <a:buFont typeface="Arial" pitchFamily="34" charset="0"/>
              <a:buChar char="•"/>
            </a:pPr>
            <a:r>
              <a:rPr lang="en-US" sz="2800" dirty="0" smtClean="0"/>
              <a:t>It consists of two </a:t>
            </a:r>
            <a:r>
              <a:rPr lang="en-US" sz="2800" i="1" dirty="0" smtClean="0"/>
              <a:t>D flip-flops A and B, an input x and an </a:t>
            </a:r>
            <a:r>
              <a:rPr lang="en-US" sz="2800" dirty="0" smtClean="0"/>
              <a:t>output </a:t>
            </a:r>
            <a:r>
              <a:rPr lang="en-US" sz="2800" i="1" dirty="0" smtClean="0"/>
              <a:t>y. Since the D input of a flip-flop determines the value of the next state (i.e., the </a:t>
            </a:r>
            <a:r>
              <a:rPr lang="en-US" sz="2800" dirty="0" smtClean="0"/>
              <a:t>state reached after the clock transition), it is possible to write a set of state equations for the circuit:</a:t>
            </a:r>
          </a:p>
          <a:p>
            <a:pPr algn="just"/>
            <a:endParaRPr lang="en-US" sz="2800" dirty="0" smtClean="0"/>
          </a:p>
          <a:p>
            <a:pPr algn="just"/>
            <a:endParaRPr lang="en-US" sz="2800" dirty="0" smtClean="0"/>
          </a:p>
          <a:p>
            <a:r>
              <a:rPr lang="en-US" sz="2800" i="1" dirty="0" smtClean="0"/>
              <a:t>A(t + 1) = Ax + </a:t>
            </a:r>
            <a:r>
              <a:rPr lang="en-US" sz="2800" i="1" dirty="0" err="1" smtClean="0"/>
              <a:t>Bx</a:t>
            </a:r>
            <a:endParaRPr lang="en-US" sz="2800" i="1" dirty="0" smtClean="0"/>
          </a:p>
          <a:p>
            <a:r>
              <a:rPr lang="en-US" sz="2800" i="1" dirty="0" smtClean="0"/>
              <a:t>B(t + 1) = </a:t>
            </a:r>
            <a:r>
              <a:rPr lang="en-US" sz="2800" i="1" dirty="0" err="1" smtClean="0"/>
              <a:t>A’x</a:t>
            </a:r>
            <a:endParaRPr lang="en-US" sz="2800" i="1" dirty="0" smtClean="0"/>
          </a:p>
          <a:p>
            <a:pPr algn="just">
              <a:buFont typeface="Arial" pitchFamily="34" charset="0"/>
              <a:buChar char="•"/>
            </a:pPr>
            <a:r>
              <a:rPr lang="en-US" sz="2800" dirty="0" smtClean="0"/>
              <a:t>Similarly, the present-state value of the output can be expressed algebraically as </a:t>
            </a:r>
          </a:p>
          <a:p>
            <a:pPr algn="just"/>
            <a:r>
              <a:rPr lang="en-US" sz="2800" i="1" dirty="0" smtClean="0"/>
              <a:t>y = (A + B)x’</a:t>
            </a:r>
            <a:endParaRPr lang="en-US" sz="2800" dirty="0" smtClean="0"/>
          </a:p>
          <a:p>
            <a:pPr algn="just"/>
            <a:endParaRPr lang="en-US" sz="2800" dirty="0" smtClean="0"/>
          </a:p>
          <a:p>
            <a:pPr algn="just"/>
            <a:endParaRPr lang="en-US" sz="2800" dirty="0"/>
          </a:p>
        </p:txBody>
      </p:sp>
      <p:pic>
        <p:nvPicPr>
          <p:cNvPr id="6146" name="Picture 2"/>
          <p:cNvPicPr>
            <a:picLocks noChangeAspect="1" noChangeArrowheads="1"/>
          </p:cNvPicPr>
          <p:nvPr/>
        </p:nvPicPr>
        <p:blipFill>
          <a:blip r:embed="rId2" cstate="print"/>
          <a:srcRect/>
          <a:stretch>
            <a:fillRect/>
          </a:stretch>
        </p:blipFill>
        <p:spPr bwMode="auto">
          <a:xfrm>
            <a:off x="2590800" y="3657600"/>
            <a:ext cx="3486150" cy="742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86528"/>
          </a:xfrm>
          <a:prstGeom prst="rect">
            <a:avLst/>
          </a:prstGeom>
        </p:spPr>
        <p:txBody>
          <a:bodyPr wrap="square">
            <a:spAutoFit/>
          </a:bodyPr>
          <a:lstStyle/>
          <a:p>
            <a:pPr algn="just">
              <a:buFont typeface="Arial" pitchFamily="34" charset="0"/>
              <a:buChar char="•"/>
            </a:pPr>
            <a:r>
              <a:rPr lang="en-US" sz="2800" dirty="0" smtClean="0"/>
              <a:t>Synchronous sequential circuits that use clock pulses to control storage elements are called </a:t>
            </a:r>
            <a:r>
              <a:rPr lang="en-US" sz="2800" b="1" i="1" dirty="0" smtClean="0"/>
              <a:t>clocked sequential circuits </a:t>
            </a:r>
            <a:r>
              <a:rPr lang="en-US" sz="2800" i="1" dirty="0" smtClean="0"/>
              <a:t>and are the type most frequently encountered </a:t>
            </a:r>
            <a:r>
              <a:rPr lang="en-US" sz="2800" dirty="0" smtClean="0"/>
              <a:t>in practice. They are called </a:t>
            </a:r>
            <a:r>
              <a:rPr lang="en-US" sz="2800" i="1" dirty="0" smtClean="0"/>
              <a:t>synchronous circuits because the activity within the </a:t>
            </a:r>
            <a:r>
              <a:rPr lang="en-US" sz="2800" dirty="0" smtClean="0"/>
              <a:t>circuit and the resulting updating of stored values is </a:t>
            </a:r>
            <a:r>
              <a:rPr lang="en-US" sz="2800" b="1" dirty="0" smtClean="0"/>
              <a:t>synchronized to the occurrence of clock pulses</a:t>
            </a:r>
            <a:r>
              <a:rPr lang="en-US" sz="2800" dirty="0" smtClean="0"/>
              <a:t>.</a:t>
            </a:r>
          </a:p>
          <a:p>
            <a:pPr algn="just">
              <a:buFont typeface="Arial" pitchFamily="34" charset="0"/>
              <a:buChar char="•"/>
            </a:pPr>
            <a:r>
              <a:rPr lang="en-US" sz="2800" dirty="0" smtClean="0"/>
              <a:t>The storage elements (memory) used in clocked sequential circuits are called </a:t>
            </a:r>
            <a:r>
              <a:rPr lang="en-US" sz="2800" b="1" i="1" dirty="0" smtClean="0"/>
              <a:t>flip flops</a:t>
            </a:r>
            <a:r>
              <a:rPr lang="en-US" sz="2800" i="1" dirty="0" smtClean="0"/>
              <a:t>. </a:t>
            </a:r>
            <a:r>
              <a:rPr lang="en-US" sz="2800" dirty="0" smtClean="0"/>
              <a:t>A flip-flop is a binary storage device capable of storing one bit of information. In a stable state, the output of a flip-flop is either 0 or 1. The block diagram of a synchronous clocked sequential circuit is shown in the following Fig. A change in state of the flip-flops is initiated only by a clock pulse transition—for example, when the value of the clock signals changes from 0 to 1. </a:t>
            </a:r>
          </a:p>
          <a:p>
            <a:pPr algn="just">
              <a:buFont typeface="Arial" pitchFamily="34" charset="0"/>
              <a:buChar char="•"/>
            </a:pPr>
            <a:r>
              <a:rPr lang="en-US" sz="2800" dirty="0" smtClean="0"/>
              <a:t>The transition from one state to the next occurs only at predetermined intervals dictated by the clock pulses.</a:t>
            </a:r>
            <a:endParaRPr 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3108543"/>
          </a:xfrm>
          <a:prstGeom prst="rect">
            <a:avLst/>
          </a:prstGeom>
        </p:spPr>
        <p:txBody>
          <a:bodyPr wrap="square">
            <a:spAutoFit/>
          </a:bodyPr>
          <a:lstStyle/>
          <a:p>
            <a:r>
              <a:rPr lang="en-US" sz="2800" b="1" u="sng" dirty="0" smtClean="0"/>
              <a:t>State Table or Transition Table:</a:t>
            </a:r>
          </a:p>
          <a:p>
            <a:pPr algn="just">
              <a:buFont typeface="Arial" pitchFamily="34" charset="0"/>
              <a:buChar char="•"/>
            </a:pPr>
            <a:r>
              <a:rPr lang="en-US" sz="2800" dirty="0" smtClean="0"/>
              <a:t>The time sequence of inputs, outputs, and flip-flop states can be enumerated in a </a:t>
            </a:r>
            <a:r>
              <a:rPr lang="en-US" sz="2800" i="1" dirty="0" smtClean="0"/>
              <a:t>state table (sometimes called a transition table). </a:t>
            </a:r>
            <a:r>
              <a:rPr lang="en-US" sz="2800" dirty="0" smtClean="0"/>
              <a:t>This table consists of four sections labeled </a:t>
            </a:r>
            <a:r>
              <a:rPr lang="en-US" sz="2800" i="1" dirty="0" smtClean="0"/>
              <a:t>present state, input, next state, and output. The present-state section shows the states of flip-flops A and B at </a:t>
            </a:r>
            <a:r>
              <a:rPr lang="en-US" sz="2800" dirty="0" smtClean="0"/>
              <a:t>any given time </a:t>
            </a:r>
            <a:r>
              <a:rPr lang="en-US" sz="2800" i="1" dirty="0" smtClean="0"/>
              <a:t>t.</a:t>
            </a:r>
            <a:endParaRPr lang="en-US" sz="2800" u="sng" dirty="0"/>
          </a:p>
        </p:txBody>
      </p:sp>
      <p:pic>
        <p:nvPicPr>
          <p:cNvPr id="7170" name="Picture 2"/>
          <p:cNvPicPr>
            <a:picLocks noChangeAspect="1" noChangeArrowheads="1"/>
          </p:cNvPicPr>
          <p:nvPr/>
        </p:nvPicPr>
        <p:blipFill>
          <a:blip r:embed="rId2" cstate="print"/>
          <a:srcRect/>
          <a:stretch>
            <a:fillRect/>
          </a:stretch>
        </p:blipFill>
        <p:spPr bwMode="auto">
          <a:xfrm>
            <a:off x="2057400" y="2743200"/>
            <a:ext cx="5048250" cy="4124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265944"/>
            <a:ext cx="9144000" cy="2677656"/>
          </a:xfrm>
          <a:prstGeom prst="rect">
            <a:avLst/>
          </a:prstGeom>
        </p:spPr>
        <p:txBody>
          <a:bodyPr wrap="square">
            <a:spAutoFit/>
          </a:bodyPr>
          <a:lstStyle/>
          <a:p>
            <a:r>
              <a:rPr lang="en-US" sz="2800" b="1" u="sng" dirty="0" smtClean="0"/>
              <a:t>State Diagram:</a:t>
            </a:r>
          </a:p>
          <a:p>
            <a:pPr algn="just">
              <a:buFont typeface="Arial" pitchFamily="34" charset="0"/>
              <a:buChar char="•"/>
            </a:pPr>
            <a:r>
              <a:rPr lang="en-US" sz="2800" dirty="0" smtClean="0"/>
              <a:t>The information available in a state table can be represented graphically in the form of a state diagram. </a:t>
            </a:r>
          </a:p>
          <a:p>
            <a:pPr algn="just">
              <a:buFont typeface="Arial" pitchFamily="34" charset="0"/>
              <a:buChar char="•"/>
            </a:pPr>
            <a:r>
              <a:rPr lang="en-US" sz="2800" dirty="0" smtClean="0"/>
              <a:t>In this type of diagram, </a:t>
            </a:r>
            <a:r>
              <a:rPr lang="en-US" sz="2800" b="1" dirty="0" smtClean="0"/>
              <a:t>a state is represented by a circle</a:t>
            </a:r>
            <a:r>
              <a:rPr lang="en-US" sz="2800" dirty="0" smtClean="0"/>
              <a:t>, and the (clock-triggered) </a:t>
            </a:r>
            <a:r>
              <a:rPr lang="en-US" sz="2800" b="1" dirty="0" smtClean="0"/>
              <a:t>transitions</a:t>
            </a:r>
            <a:r>
              <a:rPr lang="en-US" sz="2800" dirty="0" smtClean="0"/>
              <a:t> between states are indicated by </a:t>
            </a:r>
            <a:r>
              <a:rPr lang="en-US" sz="2800" b="1" dirty="0" smtClean="0"/>
              <a:t>directed lines </a:t>
            </a:r>
            <a:r>
              <a:rPr lang="en-US" sz="2800" dirty="0" smtClean="0"/>
              <a:t>connecting the circles.</a:t>
            </a:r>
            <a:endParaRPr lang="en-US" sz="2800" u="sng" dirty="0"/>
          </a:p>
        </p:txBody>
      </p:sp>
      <p:pic>
        <p:nvPicPr>
          <p:cNvPr id="1026" name="Picture 2"/>
          <p:cNvPicPr>
            <a:picLocks noChangeAspect="1" noChangeArrowheads="1"/>
          </p:cNvPicPr>
          <p:nvPr/>
        </p:nvPicPr>
        <p:blipFill>
          <a:blip r:embed="rId2" cstate="print"/>
          <a:srcRect/>
          <a:stretch>
            <a:fillRect/>
          </a:stretch>
        </p:blipFill>
        <p:spPr bwMode="auto">
          <a:xfrm>
            <a:off x="1685925" y="0"/>
            <a:ext cx="5772150"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667000" y="0"/>
            <a:ext cx="3486150" cy="3429000"/>
          </a:xfrm>
          <a:prstGeom prst="rect">
            <a:avLst/>
          </a:prstGeom>
          <a:noFill/>
          <a:ln w="9525">
            <a:noFill/>
            <a:miter lim="800000"/>
            <a:headEnd/>
            <a:tailEnd/>
          </a:ln>
        </p:spPr>
      </p:pic>
      <p:sp>
        <p:nvSpPr>
          <p:cNvPr id="5" name="Rectangle 4"/>
          <p:cNvSpPr/>
          <p:nvPr/>
        </p:nvSpPr>
        <p:spPr>
          <a:xfrm>
            <a:off x="0" y="3352800"/>
            <a:ext cx="9144000" cy="523220"/>
          </a:xfrm>
          <a:prstGeom prst="rect">
            <a:avLst/>
          </a:prstGeom>
        </p:spPr>
        <p:txBody>
          <a:bodyPr wrap="square">
            <a:spAutoFit/>
          </a:bodyPr>
          <a:lstStyle/>
          <a:p>
            <a:pPr algn="ctr"/>
            <a:r>
              <a:rPr lang="en-US" sz="2800" b="1" dirty="0" smtClean="0"/>
              <a:t>FIGURE: </a:t>
            </a:r>
            <a:r>
              <a:rPr lang="en-US" sz="2800" dirty="0" smtClean="0"/>
              <a:t>State diagram</a:t>
            </a:r>
            <a:endParaRPr lang="en-US" sz="2800" dirty="0"/>
          </a:p>
        </p:txBody>
      </p:sp>
      <p:sp>
        <p:nvSpPr>
          <p:cNvPr id="6" name="Rectangle 5"/>
          <p:cNvSpPr/>
          <p:nvPr/>
        </p:nvSpPr>
        <p:spPr>
          <a:xfrm>
            <a:off x="0" y="3962400"/>
            <a:ext cx="9144000" cy="1815882"/>
          </a:xfrm>
          <a:prstGeom prst="rect">
            <a:avLst/>
          </a:prstGeom>
        </p:spPr>
        <p:txBody>
          <a:bodyPr wrap="square">
            <a:spAutoFit/>
          </a:bodyPr>
          <a:lstStyle/>
          <a:p>
            <a:pPr algn="just">
              <a:buFont typeface="Arial" pitchFamily="34" charset="0"/>
              <a:buChar char="•"/>
            </a:pPr>
            <a:r>
              <a:rPr lang="en-US" sz="2800" dirty="0" smtClean="0"/>
              <a:t>The state diagram provides the same information as the state table and is obtained directly from State Table.</a:t>
            </a:r>
          </a:p>
          <a:p>
            <a:pPr>
              <a:buFont typeface="Arial" pitchFamily="34" charset="0"/>
              <a:buChar char="•"/>
            </a:pPr>
            <a:r>
              <a:rPr lang="en-US" sz="2800" dirty="0" smtClean="0"/>
              <a:t>The steps presented in this example are summarized below:</a:t>
            </a:r>
          </a:p>
          <a:p>
            <a:r>
              <a:rPr lang="en-US" sz="2800" b="1" dirty="0" smtClean="0"/>
              <a:t>Circuit diagram – Equations – State table - State diagram </a:t>
            </a:r>
            <a:endParaRPr lang="en-US" sz="2800"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86528"/>
          </a:xfrm>
          <a:prstGeom prst="rect">
            <a:avLst/>
          </a:prstGeom>
        </p:spPr>
        <p:txBody>
          <a:bodyPr wrap="square">
            <a:spAutoFit/>
          </a:bodyPr>
          <a:lstStyle/>
          <a:p>
            <a:r>
              <a:rPr lang="en-US" sz="2800" b="1" u="sng" dirty="0" smtClean="0"/>
              <a:t>Flip-Flop Input Equations:</a:t>
            </a:r>
          </a:p>
          <a:p>
            <a:pPr algn="just">
              <a:buFont typeface="Arial" pitchFamily="34" charset="0"/>
              <a:buChar char="•"/>
            </a:pPr>
            <a:r>
              <a:rPr lang="en-US" sz="2800" dirty="0" smtClean="0"/>
              <a:t>The logic diagram of a sequential circuit consists of flip-flops and gates. The interconnections among the gates form a combinational circuit and may be specified algebraically with Boolean expressions. </a:t>
            </a:r>
          </a:p>
          <a:p>
            <a:pPr algn="just">
              <a:buFont typeface="Arial" pitchFamily="34" charset="0"/>
              <a:buChar char="•"/>
            </a:pPr>
            <a:r>
              <a:rPr lang="en-US" sz="2800" dirty="0" smtClean="0"/>
              <a:t>The part of the combinational circuit that generates external outputs is described algebraically by a set of Boolean functions called </a:t>
            </a:r>
            <a:r>
              <a:rPr lang="en-US" sz="2800" b="1" i="1" dirty="0" smtClean="0"/>
              <a:t>output equations</a:t>
            </a:r>
            <a:r>
              <a:rPr lang="en-US" sz="2800" i="1" dirty="0" smtClean="0"/>
              <a:t>. </a:t>
            </a:r>
          </a:p>
          <a:p>
            <a:pPr algn="just">
              <a:buFont typeface="Arial" pitchFamily="34" charset="0"/>
              <a:buChar char="•"/>
            </a:pPr>
            <a:r>
              <a:rPr lang="en-US" sz="2800" i="1" dirty="0" smtClean="0"/>
              <a:t>The part of the circuit that generates the inputs to flip-flops is described </a:t>
            </a:r>
            <a:r>
              <a:rPr lang="en-US" sz="2800" dirty="0" smtClean="0"/>
              <a:t>algebraically by a set of Boolean functions called </a:t>
            </a:r>
            <a:r>
              <a:rPr lang="en-US" sz="2800" b="1" dirty="0" smtClean="0"/>
              <a:t>flip-flop </a:t>
            </a:r>
            <a:r>
              <a:rPr lang="en-US" sz="2800" b="1" i="1" dirty="0" smtClean="0"/>
              <a:t>input equations (or, sometimes, excitation equations).</a:t>
            </a:r>
          </a:p>
          <a:p>
            <a:pPr algn="just"/>
            <a:r>
              <a:rPr lang="en-US" sz="2800" b="1" u="sng" dirty="0" smtClean="0"/>
              <a:t>Analysis with </a:t>
            </a:r>
            <a:r>
              <a:rPr lang="en-US" sz="2800" b="1" i="1" u="sng" dirty="0" smtClean="0"/>
              <a:t>D Flip-Flops:</a:t>
            </a:r>
          </a:p>
          <a:p>
            <a:pPr algn="just"/>
            <a:r>
              <a:rPr lang="en-US" sz="2800" b="1" dirty="0" smtClean="0"/>
              <a:t>Example:</a:t>
            </a:r>
            <a:r>
              <a:rPr lang="en-US" sz="2800" dirty="0" smtClean="0"/>
              <a:t> Write the circuit diagram, state table and state diagram for the following input equation:</a:t>
            </a:r>
          </a:p>
          <a:p>
            <a:endParaRPr lang="en-US" sz="2800" u="sng" dirty="0"/>
          </a:p>
        </p:txBody>
      </p:sp>
      <p:pic>
        <p:nvPicPr>
          <p:cNvPr id="1026" name="Picture 2"/>
          <p:cNvPicPr>
            <a:picLocks noChangeAspect="1" noChangeArrowheads="1"/>
          </p:cNvPicPr>
          <p:nvPr/>
        </p:nvPicPr>
        <p:blipFill>
          <a:blip r:embed="rId2" cstate="print"/>
          <a:srcRect/>
          <a:stretch>
            <a:fillRect/>
          </a:stretch>
        </p:blipFill>
        <p:spPr bwMode="auto">
          <a:xfrm>
            <a:off x="3505200" y="6457950"/>
            <a:ext cx="1905000" cy="323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2677656"/>
          </a:xfrm>
          <a:prstGeom prst="rect">
            <a:avLst/>
          </a:prstGeom>
        </p:spPr>
        <p:txBody>
          <a:bodyPr wrap="square">
            <a:spAutoFit/>
          </a:bodyPr>
          <a:lstStyle/>
          <a:p>
            <a:pPr algn="just">
              <a:buFont typeface="Arial" pitchFamily="34" charset="0"/>
              <a:buChar char="•"/>
            </a:pPr>
            <a:r>
              <a:rPr lang="en-US" sz="2800" dirty="0" smtClean="0"/>
              <a:t>The </a:t>
            </a:r>
            <a:r>
              <a:rPr lang="en-US" sz="2800" i="1" dirty="0" smtClean="0"/>
              <a:t>DA symbol implies a D flip-flop with output A. The x and y variables are the inputs </a:t>
            </a:r>
            <a:r>
              <a:rPr lang="en-US" sz="2800" dirty="0" smtClean="0"/>
              <a:t>to the circuit. </a:t>
            </a:r>
          </a:p>
          <a:p>
            <a:pPr algn="just">
              <a:buFont typeface="Arial" pitchFamily="34" charset="0"/>
              <a:buChar char="•"/>
            </a:pPr>
            <a:r>
              <a:rPr lang="en-US" sz="2800" dirty="0" smtClean="0"/>
              <a:t>No output equations are given, which implies that the output comes from the output of the flip-flop. The logic diagram is obtained from the input equation and is drawn in the following Fig.</a:t>
            </a:r>
            <a:endParaRPr lang="en-US" sz="2800" dirty="0"/>
          </a:p>
        </p:txBody>
      </p:sp>
      <p:pic>
        <p:nvPicPr>
          <p:cNvPr id="1026" name="Picture 2"/>
          <p:cNvPicPr>
            <a:picLocks noChangeAspect="1" noChangeArrowheads="1"/>
          </p:cNvPicPr>
          <p:nvPr/>
        </p:nvPicPr>
        <p:blipFill>
          <a:blip r:embed="rId2" cstate="print"/>
          <a:srcRect/>
          <a:stretch>
            <a:fillRect/>
          </a:stretch>
        </p:blipFill>
        <p:spPr bwMode="auto">
          <a:xfrm>
            <a:off x="1219200" y="2762250"/>
            <a:ext cx="6591300" cy="2190750"/>
          </a:xfrm>
          <a:prstGeom prst="rect">
            <a:avLst/>
          </a:prstGeom>
          <a:noFill/>
          <a:ln w="9525">
            <a:noFill/>
            <a:miter lim="800000"/>
            <a:headEnd/>
            <a:tailEnd/>
          </a:ln>
        </p:spPr>
      </p:pic>
      <p:sp>
        <p:nvSpPr>
          <p:cNvPr id="4" name="Rectangle 3"/>
          <p:cNvSpPr/>
          <p:nvPr/>
        </p:nvSpPr>
        <p:spPr>
          <a:xfrm>
            <a:off x="0" y="5092005"/>
            <a:ext cx="9144000" cy="1384995"/>
          </a:xfrm>
          <a:prstGeom prst="rect">
            <a:avLst/>
          </a:prstGeom>
        </p:spPr>
        <p:txBody>
          <a:bodyPr wrap="square">
            <a:spAutoFit/>
          </a:bodyPr>
          <a:lstStyle/>
          <a:p>
            <a:pPr algn="just">
              <a:buFont typeface="Arial" pitchFamily="34" charset="0"/>
              <a:buChar char="•"/>
            </a:pPr>
            <a:r>
              <a:rPr lang="en-US" sz="2800" dirty="0" smtClean="0"/>
              <a:t>The state table has one column for the present state of flip-flop </a:t>
            </a:r>
            <a:r>
              <a:rPr lang="en-US" sz="2800" i="1" dirty="0" smtClean="0"/>
              <a:t>A, two columns for </a:t>
            </a:r>
            <a:r>
              <a:rPr lang="en-US" sz="2800" dirty="0" smtClean="0"/>
              <a:t>the two inputs, and one column for the next state of </a:t>
            </a:r>
            <a:r>
              <a:rPr lang="en-US" sz="2800" i="1" dirty="0" smtClean="0"/>
              <a:t>A .</a:t>
            </a:r>
            <a:endParaRPr lang="en-US"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p:spPr>
        <p:txBody>
          <a:bodyPr wrap="square">
            <a:spAutoFit/>
          </a:bodyPr>
          <a:lstStyle/>
          <a:p>
            <a:pPr>
              <a:buFont typeface="Arial" pitchFamily="34" charset="0"/>
              <a:buChar char="•"/>
            </a:pPr>
            <a:r>
              <a:rPr lang="en-US" sz="2800" dirty="0" smtClean="0"/>
              <a:t>The next-state values are obtained from the state equation</a:t>
            </a:r>
          </a:p>
        </p:txBody>
      </p:sp>
      <p:pic>
        <p:nvPicPr>
          <p:cNvPr id="2050" name="Picture 2"/>
          <p:cNvPicPr>
            <a:picLocks noChangeAspect="1" noChangeArrowheads="1"/>
          </p:cNvPicPr>
          <p:nvPr/>
        </p:nvPicPr>
        <p:blipFill>
          <a:blip r:embed="rId2" cstate="print"/>
          <a:srcRect/>
          <a:stretch>
            <a:fillRect/>
          </a:stretch>
        </p:blipFill>
        <p:spPr bwMode="auto">
          <a:xfrm>
            <a:off x="3276600" y="533400"/>
            <a:ext cx="2476500" cy="39052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657600" y="1143000"/>
            <a:ext cx="1952625" cy="3067050"/>
          </a:xfrm>
          <a:prstGeom prst="rect">
            <a:avLst/>
          </a:prstGeom>
          <a:noFill/>
          <a:ln w="9525">
            <a:noFill/>
            <a:miter lim="800000"/>
            <a:headEnd/>
            <a:tailEnd/>
          </a:ln>
        </p:spPr>
      </p:pic>
      <p:sp>
        <p:nvSpPr>
          <p:cNvPr id="7" name="Rectangle 6"/>
          <p:cNvSpPr/>
          <p:nvPr/>
        </p:nvSpPr>
        <p:spPr>
          <a:xfrm>
            <a:off x="0" y="4191000"/>
            <a:ext cx="9144000" cy="1384995"/>
          </a:xfrm>
          <a:prstGeom prst="rect">
            <a:avLst/>
          </a:prstGeom>
        </p:spPr>
        <p:txBody>
          <a:bodyPr wrap="square">
            <a:spAutoFit/>
          </a:bodyPr>
          <a:lstStyle/>
          <a:p>
            <a:pPr algn="just">
              <a:buFont typeface="Arial" pitchFamily="34" charset="0"/>
              <a:buChar char="•"/>
            </a:pPr>
            <a:r>
              <a:rPr lang="en-US" sz="2800" dirty="0" smtClean="0"/>
              <a:t>The circuit has one flip-flop and two states. The </a:t>
            </a:r>
            <a:r>
              <a:rPr lang="en-US" sz="2800" b="1" dirty="0" smtClean="0"/>
              <a:t>state diagram </a:t>
            </a:r>
            <a:r>
              <a:rPr lang="en-US" sz="2800" dirty="0" smtClean="0"/>
              <a:t>consists of two circles, one for each state as shown in Fig.</a:t>
            </a:r>
            <a:endParaRPr lang="en-US" sz="2800" dirty="0"/>
          </a:p>
        </p:txBody>
      </p:sp>
      <p:pic>
        <p:nvPicPr>
          <p:cNvPr id="2052" name="Picture 4"/>
          <p:cNvPicPr>
            <a:picLocks noChangeAspect="1" noChangeArrowheads="1"/>
          </p:cNvPicPr>
          <p:nvPr/>
        </p:nvPicPr>
        <p:blipFill>
          <a:blip r:embed="rId4" cstate="print"/>
          <a:srcRect/>
          <a:stretch>
            <a:fillRect/>
          </a:stretch>
        </p:blipFill>
        <p:spPr bwMode="auto">
          <a:xfrm>
            <a:off x="2438400" y="5467350"/>
            <a:ext cx="5695950" cy="1314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384995"/>
          </a:xfrm>
          <a:prstGeom prst="rect">
            <a:avLst/>
          </a:prstGeom>
        </p:spPr>
        <p:txBody>
          <a:bodyPr wrap="square">
            <a:spAutoFit/>
          </a:bodyPr>
          <a:lstStyle/>
          <a:p>
            <a:r>
              <a:rPr lang="en-US" sz="2800" b="1" u="sng" dirty="0" smtClean="0"/>
              <a:t>Analysis with </a:t>
            </a:r>
            <a:r>
              <a:rPr lang="en-US" sz="2800" b="1" i="1" u="sng" dirty="0" smtClean="0"/>
              <a:t>JK Flip-Flops:</a:t>
            </a:r>
          </a:p>
          <a:p>
            <a:pPr algn="just">
              <a:buFont typeface="Arial" pitchFamily="34" charset="0"/>
              <a:buChar char="•"/>
            </a:pPr>
            <a:r>
              <a:rPr lang="en-US" sz="2800" dirty="0" smtClean="0"/>
              <a:t>Consider the sequential circuit with two </a:t>
            </a:r>
            <a:r>
              <a:rPr lang="en-US" sz="2800" i="1" dirty="0" smtClean="0"/>
              <a:t>JK flip-flops A and B and </a:t>
            </a:r>
            <a:r>
              <a:rPr lang="en-US" sz="2800" dirty="0" smtClean="0"/>
              <a:t>one input </a:t>
            </a:r>
            <a:r>
              <a:rPr lang="en-US" sz="2800" i="1" dirty="0" smtClean="0"/>
              <a:t>x, as shown in the following Fig.</a:t>
            </a:r>
            <a:endParaRPr lang="en-US" sz="2800" u="sng" dirty="0"/>
          </a:p>
        </p:txBody>
      </p:sp>
      <p:pic>
        <p:nvPicPr>
          <p:cNvPr id="3074" name="Picture 2"/>
          <p:cNvPicPr>
            <a:picLocks noChangeAspect="1" noChangeArrowheads="1"/>
          </p:cNvPicPr>
          <p:nvPr/>
        </p:nvPicPr>
        <p:blipFill>
          <a:blip r:embed="rId2" cstate="print"/>
          <a:srcRect/>
          <a:stretch>
            <a:fillRect/>
          </a:stretch>
        </p:blipFill>
        <p:spPr bwMode="auto">
          <a:xfrm>
            <a:off x="909638" y="1581150"/>
            <a:ext cx="7324725" cy="4667250"/>
          </a:xfrm>
          <a:prstGeom prst="rect">
            <a:avLst/>
          </a:prstGeom>
          <a:noFill/>
          <a:ln w="9525">
            <a:noFill/>
            <a:miter lim="800000"/>
            <a:headEnd/>
            <a:tailEnd/>
          </a:ln>
        </p:spPr>
      </p:pic>
      <p:sp>
        <p:nvSpPr>
          <p:cNvPr id="6" name="Rectangle 5"/>
          <p:cNvSpPr/>
          <p:nvPr/>
        </p:nvSpPr>
        <p:spPr>
          <a:xfrm>
            <a:off x="0" y="6336268"/>
            <a:ext cx="9144000" cy="523220"/>
          </a:xfrm>
          <a:prstGeom prst="rect">
            <a:avLst/>
          </a:prstGeom>
        </p:spPr>
        <p:txBody>
          <a:bodyPr wrap="square">
            <a:spAutoFit/>
          </a:bodyPr>
          <a:lstStyle/>
          <a:p>
            <a:pPr algn="ctr"/>
            <a:r>
              <a:rPr lang="en-US" sz="2800" b="1" dirty="0" smtClean="0"/>
              <a:t>FIGURE: </a:t>
            </a:r>
            <a:r>
              <a:rPr lang="en-US" sz="2800" dirty="0" smtClean="0"/>
              <a:t>Sequential circuit with </a:t>
            </a:r>
            <a:r>
              <a:rPr lang="en-US" sz="2800" i="1" dirty="0" smtClean="0"/>
              <a:t>JK flip-flop</a:t>
            </a:r>
            <a:endParaRPr lang="en-US" sz="2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3539430"/>
          </a:xfrm>
          <a:prstGeom prst="rect">
            <a:avLst/>
          </a:prstGeom>
        </p:spPr>
        <p:txBody>
          <a:bodyPr wrap="square">
            <a:spAutoFit/>
          </a:bodyPr>
          <a:lstStyle/>
          <a:p>
            <a:pPr>
              <a:buFont typeface="Arial" pitchFamily="34" charset="0"/>
              <a:buChar char="•"/>
            </a:pPr>
            <a:r>
              <a:rPr lang="en-US" sz="2800" dirty="0" smtClean="0"/>
              <a:t>The circuit can be specified by the flip-flop input equations</a:t>
            </a:r>
          </a:p>
          <a:p>
            <a:endParaRPr lang="en-US" sz="2800" dirty="0" smtClean="0"/>
          </a:p>
          <a:p>
            <a:endParaRPr lang="en-US" sz="2800" dirty="0" smtClean="0"/>
          </a:p>
          <a:p>
            <a:pPr algn="just">
              <a:buFont typeface="Arial" pitchFamily="34" charset="0"/>
              <a:buChar char="•"/>
            </a:pPr>
            <a:r>
              <a:rPr lang="en-US" sz="2800" dirty="0" smtClean="0"/>
              <a:t>The state table of the sequential circuit is shown in the following Table (using the characteristic table or equations)</a:t>
            </a:r>
          </a:p>
          <a:p>
            <a:endParaRPr lang="en-US" sz="2800" dirty="0" smtClean="0"/>
          </a:p>
          <a:p>
            <a:endParaRPr lang="en-US" sz="2800" dirty="0" smtClean="0"/>
          </a:p>
          <a:p>
            <a:endParaRPr lang="en-US" sz="2800" dirty="0"/>
          </a:p>
        </p:txBody>
      </p:sp>
      <p:pic>
        <p:nvPicPr>
          <p:cNvPr id="4098" name="Picture 2"/>
          <p:cNvPicPr>
            <a:picLocks noChangeAspect="1" noChangeArrowheads="1"/>
          </p:cNvPicPr>
          <p:nvPr/>
        </p:nvPicPr>
        <p:blipFill>
          <a:blip r:embed="rId2" cstate="print"/>
          <a:srcRect/>
          <a:stretch>
            <a:fillRect/>
          </a:stretch>
        </p:blipFill>
        <p:spPr bwMode="auto">
          <a:xfrm>
            <a:off x="2590800" y="609600"/>
            <a:ext cx="3733800" cy="66675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964167" y="2286000"/>
            <a:ext cx="7639369" cy="428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54107"/>
          </a:xfrm>
          <a:prstGeom prst="rect">
            <a:avLst/>
          </a:prstGeom>
        </p:spPr>
        <p:txBody>
          <a:bodyPr wrap="square">
            <a:spAutoFit/>
          </a:bodyPr>
          <a:lstStyle/>
          <a:p>
            <a:pPr algn="just">
              <a:buFont typeface="Arial" pitchFamily="34" charset="0"/>
              <a:buChar char="•"/>
            </a:pPr>
            <a:r>
              <a:rPr lang="en-US" sz="2800" dirty="0" smtClean="0"/>
              <a:t>The state diagram of the sequential circuit is shown in the following Fig.</a:t>
            </a:r>
            <a:endParaRPr lang="en-US" sz="2800" dirty="0"/>
          </a:p>
        </p:txBody>
      </p:sp>
      <p:pic>
        <p:nvPicPr>
          <p:cNvPr id="5122" name="Picture 2"/>
          <p:cNvPicPr>
            <a:picLocks noChangeAspect="1" noChangeArrowheads="1"/>
          </p:cNvPicPr>
          <p:nvPr/>
        </p:nvPicPr>
        <p:blipFill>
          <a:blip r:embed="rId2" cstate="print"/>
          <a:srcRect/>
          <a:stretch>
            <a:fillRect/>
          </a:stretch>
        </p:blipFill>
        <p:spPr bwMode="auto">
          <a:xfrm>
            <a:off x="2133600" y="840785"/>
            <a:ext cx="4495800" cy="48273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p:spPr>
        <p:txBody>
          <a:bodyPr wrap="square">
            <a:spAutoFit/>
          </a:bodyPr>
          <a:lstStyle/>
          <a:p>
            <a:r>
              <a:rPr lang="en-US" sz="2800" b="1" u="sng" dirty="0" smtClean="0"/>
              <a:t>Analysis with </a:t>
            </a:r>
            <a:r>
              <a:rPr lang="en-US" sz="2800" b="1" i="1" u="sng" dirty="0" smtClean="0"/>
              <a:t>T Flip-Flops:</a:t>
            </a:r>
            <a:endParaRPr lang="en-US" sz="2800" u="sng" dirty="0"/>
          </a:p>
        </p:txBody>
      </p:sp>
      <p:pic>
        <p:nvPicPr>
          <p:cNvPr id="1026" name="Picture 2"/>
          <p:cNvPicPr>
            <a:picLocks noChangeAspect="1" noChangeArrowheads="1"/>
          </p:cNvPicPr>
          <p:nvPr/>
        </p:nvPicPr>
        <p:blipFill>
          <a:blip r:embed="rId2" cstate="print"/>
          <a:srcRect/>
          <a:stretch>
            <a:fillRect/>
          </a:stretch>
        </p:blipFill>
        <p:spPr bwMode="auto">
          <a:xfrm>
            <a:off x="271463" y="590550"/>
            <a:ext cx="8601075" cy="5676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76200" y="742950"/>
            <a:ext cx="8652541" cy="4747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014437" y="76200"/>
            <a:ext cx="7215163" cy="4890411"/>
          </a:xfrm>
          <a:prstGeom prst="rect">
            <a:avLst/>
          </a:prstGeom>
          <a:noFill/>
          <a:ln w="9525">
            <a:noFill/>
            <a:miter lim="800000"/>
            <a:headEnd/>
            <a:tailEnd/>
          </a:ln>
        </p:spPr>
      </p:pic>
      <p:sp>
        <p:nvSpPr>
          <p:cNvPr id="5" name="Rectangle 4"/>
          <p:cNvSpPr/>
          <p:nvPr/>
        </p:nvSpPr>
        <p:spPr>
          <a:xfrm>
            <a:off x="0" y="5029200"/>
            <a:ext cx="9144000" cy="1815882"/>
          </a:xfrm>
          <a:prstGeom prst="rect">
            <a:avLst/>
          </a:prstGeom>
        </p:spPr>
        <p:txBody>
          <a:bodyPr wrap="square">
            <a:spAutoFit/>
          </a:bodyPr>
          <a:lstStyle/>
          <a:p>
            <a:pPr algn="just">
              <a:buFont typeface="Arial" pitchFamily="34" charset="0"/>
              <a:buChar char="•"/>
            </a:pPr>
            <a:r>
              <a:rPr lang="en-US" sz="2800" dirty="0" smtClean="0"/>
              <a:t>Here, the output depends on the present state only and is independent of the input. </a:t>
            </a:r>
          </a:p>
          <a:p>
            <a:pPr algn="just">
              <a:buFont typeface="Arial" pitchFamily="34" charset="0"/>
              <a:buChar char="•"/>
            </a:pPr>
            <a:r>
              <a:rPr lang="en-US" sz="2800" dirty="0" smtClean="0"/>
              <a:t>The two values inside each circle and separated by a slash are for the present state and output.</a:t>
            </a:r>
            <a:endParaRPr lang="en-US" sz="2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2246769"/>
          </a:xfrm>
          <a:prstGeom prst="rect">
            <a:avLst/>
          </a:prstGeom>
        </p:spPr>
        <p:txBody>
          <a:bodyPr wrap="square">
            <a:spAutoFit/>
          </a:bodyPr>
          <a:lstStyle/>
          <a:p>
            <a:r>
              <a:rPr lang="en-US" sz="2800" b="1" u="sng" dirty="0" smtClean="0"/>
              <a:t>Mealy and Moore Models of Finite State Machines:</a:t>
            </a:r>
          </a:p>
          <a:p>
            <a:pPr algn="just">
              <a:buFont typeface="Arial" pitchFamily="34" charset="0"/>
              <a:buChar char="•"/>
            </a:pPr>
            <a:r>
              <a:rPr lang="en-US" sz="2800" dirty="0" smtClean="0"/>
              <a:t>It is customary to distinguish between two models of sequential circuits: the Mealy model and the Moore model. Both are shown in Fig. </a:t>
            </a:r>
            <a:endParaRPr lang="en-US" sz="2800" b="1" u="sng" dirty="0" smtClean="0"/>
          </a:p>
          <a:p>
            <a:endParaRPr lang="en-US" sz="2800" u="sng" dirty="0"/>
          </a:p>
        </p:txBody>
      </p:sp>
      <p:pic>
        <p:nvPicPr>
          <p:cNvPr id="1026" name="Picture 2"/>
          <p:cNvPicPr>
            <a:picLocks noChangeAspect="1" noChangeArrowheads="1"/>
          </p:cNvPicPr>
          <p:nvPr/>
        </p:nvPicPr>
        <p:blipFill>
          <a:blip r:embed="rId2" cstate="print"/>
          <a:srcRect/>
          <a:stretch>
            <a:fillRect/>
          </a:stretch>
        </p:blipFill>
        <p:spPr bwMode="auto">
          <a:xfrm>
            <a:off x="1" y="1743075"/>
            <a:ext cx="9144000" cy="267652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0" y="4457700"/>
            <a:ext cx="9144000" cy="2324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555641"/>
          </a:xfrm>
          <a:prstGeom prst="rect">
            <a:avLst/>
          </a:prstGeom>
        </p:spPr>
        <p:txBody>
          <a:bodyPr wrap="square">
            <a:spAutoFit/>
          </a:bodyPr>
          <a:lstStyle/>
          <a:p>
            <a:pPr algn="just">
              <a:buFont typeface="Arial" pitchFamily="34" charset="0"/>
              <a:buChar char="•"/>
            </a:pPr>
            <a:r>
              <a:rPr lang="en-US" sz="2800" dirty="0" smtClean="0"/>
              <a:t>They differ only in the way the output is generated. </a:t>
            </a:r>
            <a:endParaRPr lang="en-US" sz="2800" dirty="0" smtClean="0"/>
          </a:p>
          <a:p>
            <a:pPr algn="just">
              <a:buFont typeface="Arial" pitchFamily="34" charset="0"/>
              <a:buChar char="•"/>
            </a:pPr>
            <a:r>
              <a:rPr lang="en-US" sz="2800" dirty="0" smtClean="0"/>
              <a:t>In </a:t>
            </a:r>
            <a:r>
              <a:rPr lang="en-US" sz="2800" dirty="0" smtClean="0"/>
              <a:t>the </a:t>
            </a:r>
            <a:r>
              <a:rPr lang="en-US" sz="2800" b="1" dirty="0" smtClean="0"/>
              <a:t>Mealy model</a:t>
            </a:r>
            <a:r>
              <a:rPr lang="en-US" sz="2800" dirty="0" smtClean="0"/>
              <a:t>, the </a:t>
            </a:r>
            <a:r>
              <a:rPr lang="en-US" sz="2800" b="1" dirty="0" smtClean="0"/>
              <a:t>output</a:t>
            </a:r>
            <a:r>
              <a:rPr lang="en-US" sz="2800" dirty="0" smtClean="0"/>
              <a:t> is a function of </a:t>
            </a:r>
            <a:r>
              <a:rPr lang="en-US" sz="2800" b="1" dirty="0" smtClean="0"/>
              <a:t>both the present state and the input.</a:t>
            </a:r>
            <a:r>
              <a:rPr lang="en-US" sz="2800" dirty="0" smtClean="0"/>
              <a:t> </a:t>
            </a:r>
          </a:p>
          <a:p>
            <a:pPr algn="just">
              <a:buFont typeface="Arial" pitchFamily="34" charset="0"/>
              <a:buChar char="•"/>
            </a:pPr>
            <a:r>
              <a:rPr lang="en-US" sz="2800" dirty="0" smtClean="0"/>
              <a:t>In the </a:t>
            </a:r>
            <a:r>
              <a:rPr lang="en-US" sz="2800" b="1" dirty="0" smtClean="0"/>
              <a:t>Moore model, the output is a function of only the present state</a:t>
            </a:r>
            <a:r>
              <a:rPr lang="en-US" sz="2800" dirty="0" smtClean="0"/>
              <a:t>. A circuit may have both types of outputs. The two models of a sequential circuit are commonly referred to as a finite state machine, abbreviated FSM. The Mealy model of a sequential circuit is referred to as a Mealy FSM or Mealy machine. The Moore model is referred to as a Moore FSM or Moore machine.</a:t>
            </a:r>
          </a:p>
          <a:p>
            <a:pPr algn="just">
              <a:buFont typeface="Arial" pitchFamily="34" charset="0"/>
              <a:buChar char="•"/>
            </a:pPr>
            <a:r>
              <a:rPr lang="en-US" sz="2800" b="1" dirty="0" smtClean="0"/>
              <a:t>In a Moore model, the outputs of the sequential circuit are synchronized with the clock, because they depend only on flip-flop outputs that are synchronized with the clock. </a:t>
            </a:r>
          </a:p>
          <a:p>
            <a:pPr algn="just">
              <a:buFont typeface="Arial" pitchFamily="34" charset="0"/>
              <a:buChar char="•"/>
            </a:pPr>
            <a:r>
              <a:rPr lang="en-US" sz="2800" b="1" dirty="0" smtClean="0"/>
              <a:t>In a Mealy model, the outputs may change if the inputs change during the clock cycle.</a:t>
            </a:r>
            <a:endParaRPr lang="en-US" sz="2800"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294305"/>
          </a:xfrm>
          <a:prstGeom prst="rect">
            <a:avLst/>
          </a:prstGeom>
        </p:spPr>
        <p:txBody>
          <a:bodyPr wrap="square">
            <a:spAutoFit/>
          </a:bodyPr>
          <a:lstStyle/>
          <a:p>
            <a:r>
              <a:rPr lang="en-IN" sz="2600" b="1" u="sng" dirty="0" err="1" smtClean="0"/>
              <a:t>Verilog</a:t>
            </a:r>
            <a:r>
              <a:rPr lang="en-IN" sz="2600" b="1" u="sng" dirty="0" smtClean="0"/>
              <a:t> Models  of SLC:</a:t>
            </a:r>
          </a:p>
          <a:p>
            <a:pPr algn="just">
              <a:buFont typeface="Arial" pitchFamily="34" charset="0"/>
              <a:buChar char="•"/>
            </a:pPr>
            <a:r>
              <a:rPr lang="en-US" sz="2600" dirty="0" smtClean="0"/>
              <a:t>Behavioral models are abstract representations of the functionality of digital hardware. That is, they describe how a circuit behaves, but don’t specify the internal details of the circuit.</a:t>
            </a:r>
          </a:p>
          <a:p>
            <a:r>
              <a:rPr lang="en-US" sz="2600" b="1" u="sng" dirty="0" smtClean="0"/>
              <a:t>Behavioral Modeling</a:t>
            </a:r>
          </a:p>
          <a:p>
            <a:pPr algn="just">
              <a:buFont typeface="Arial" pitchFamily="34" charset="0"/>
              <a:buChar char="•"/>
            </a:pPr>
            <a:r>
              <a:rPr lang="en-US" sz="2600" dirty="0" smtClean="0"/>
              <a:t>There are two kinds of abstract behaviors in the </a:t>
            </a:r>
            <a:r>
              <a:rPr lang="en-US" sz="2600" dirty="0" err="1" smtClean="0"/>
              <a:t>Verilog</a:t>
            </a:r>
            <a:r>
              <a:rPr lang="en-US" sz="2600" dirty="0" smtClean="0"/>
              <a:t> HDL. Behavior declared by the keyword </a:t>
            </a:r>
            <a:r>
              <a:rPr lang="en-US" sz="2600" b="1" dirty="0" smtClean="0"/>
              <a:t>initial is called </a:t>
            </a:r>
            <a:r>
              <a:rPr lang="en-US" sz="2600" b="1" i="1" dirty="0" smtClean="0"/>
              <a:t>single-pass behavior and specifies a single statement or </a:t>
            </a:r>
            <a:r>
              <a:rPr lang="en-US" sz="2600" dirty="0" smtClean="0"/>
              <a:t>a block statement (i.e., a list of statements enclosed by either a </a:t>
            </a:r>
            <a:r>
              <a:rPr lang="en-US" sz="2600" b="1" dirty="0" smtClean="0"/>
              <a:t>begin . . . end or a fork . . . join keyword pair). </a:t>
            </a:r>
          </a:p>
          <a:p>
            <a:pPr algn="just">
              <a:buFont typeface="Arial" pitchFamily="34" charset="0"/>
              <a:buChar char="•"/>
            </a:pPr>
            <a:r>
              <a:rPr lang="en-US" sz="2600" b="1" dirty="0" smtClean="0"/>
              <a:t>A single-pass behavior expires after the associated statement </a:t>
            </a:r>
            <a:r>
              <a:rPr lang="en-US" sz="2600" dirty="0" smtClean="0"/>
              <a:t>executes. The </a:t>
            </a:r>
            <a:r>
              <a:rPr lang="en-US" sz="2600" b="1" dirty="0" smtClean="0"/>
              <a:t>always </a:t>
            </a:r>
            <a:r>
              <a:rPr lang="en-US" sz="2600" dirty="0" smtClean="0"/>
              <a:t>keyword declares a </a:t>
            </a:r>
            <a:r>
              <a:rPr lang="en-US" sz="2600" i="1" dirty="0" smtClean="0"/>
              <a:t>cyclic behavior. Both types of behaviors begin executing when </a:t>
            </a:r>
            <a:r>
              <a:rPr lang="en-US" sz="2600" dirty="0" smtClean="0"/>
              <a:t>the simulator launches at time </a:t>
            </a:r>
            <a:r>
              <a:rPr lang="en-US" sz="2600" i="1" dirty="0" smtClean="0"/>
              <a:t>t = 0. </a:t>
            </a:r>
          </a:p>
          <a:p>
            <a:pPr algn="just">
              <a:buFont typeface="Arial" pitchFamily="34" charset="0"/>
              <a:buChar char="•"/>
            </a:pPr>
            <a:r>
              <a:rPr lang="en-US" sz="2600" i="1" dirty="0" smtClean="0"/>
              <a:t>The </a:t>
            </a:r>
            <a:r>
              <a:rPr lang="en-US" sz="2600" b="1" i="1" dirty="0" smtClean="0"/>
              <a:t>initial behavior expires after its statement </a:t>
            </a:r>
            <a:r>
              <a:rPr lang="en-US" sz="2600" dirty="0" smtClean="0"/>
              <a:t>executes; the </a:t>
            </a:r>
            <a:r>
              <a:rPr lang="en-US" sz="2600" b="1" dirty="0" smtClean="0"/>
              <a:t>always behavior executes and </a:t>
            </a:r>
            <a:r>
              <a:rPr lang="en-US" sz="2600" b="1" dirty="0" err="1" smtClean="0"/>
              <a:t>reexecutes</a:t>
            </a:r>
            <a:r>
              <a:rPr lang="en-US" sz="2600" b="1" dirty="0" smtClean="0"/>
              <a:t> indefinitely, until the simulation </a:t>
            </a:r>
            <a:r>
              <a:rPr lang="en-US" sz="2600" dirty="0" smtClean="0"/>
              <a:t>is stopped.</a:t>
            </a:r>
            <a:endParaRPr lang="en-IN" sz="2600" b="1" u="sng" dirty="0" smtClean="0"/>
          </a:p>
          <a:p>
            <a:endParaRPr lang="en-US" sz="2600" b="1" u="sng"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86528"/>
          </a:xfrm>
          <a:prstGeom prst="rect">
            <a:avLst/>
          </a:prstGeom>
        </p:spPr>
        <p:txBody>
          <a:bodyPr wrap="square">
            <a:spAutoFit/>
          </a:bodyPr>
          <a:lstStyle/>
          <a:p>
            <a:pPr algn="just">
              <a:buFont typeface="Arial" pitchFamily="34" charset="0"/>
              <a:buChar char="•"/>
            </a:pPr>
            <a:r>
              <a:rPr lang="en-US" sz="2800" dirty="0" smtClean="0"/>
              <a:t>An </a:t>
            </a:r>
            <a:r>
              <a:rPr lang="en-US" sz="2800" b="1" dirty="0" smtClean="0"/>
              <a:t>initial behavioral statement executes only once. It begins its execution at the start </a:t>
            </a:r>
            <a:r>
              <a:rPr lang="en-US" sz="2800" dirty="0" smtClean="0"/>
              <a:t>of simulation and expires after all of its statements have completed execution.</a:t>
            </a:r>
          </a:p>
          <a:p>
            <a:pPr algn="just">
              <a:buFont typeface="Arial" pitchFamily="34" charset="0"/>
              <a:buChar char="•"/>
            </a:pPr>
            <a:r>
              <a:rPr lang="en-US" sz="2800" dirty="0" smtClean="0"/>
              <a:t>The following are two possible ways to provide a free-running clock that operates for a specified number of cycles:</a:t>
            </a:r>
          </a:p>
          <a:p>
            <a:endParaRPr lang="en-US" sz="2800" dirty="0" smtClean="0"/>
          </a:p>
          <a:p>
            <a:endParaRPr lang="en-US" sz="2800" dirty="0" smtClean="0"/>
          </a:p>
          <a:p>
            <a:endParaRPr lang="en-US" sz="2800" dirty="0" smtClean="0"/>
          </a:p>
          <a:p>
            <a:endParaRPr lang="en-US" sz="2800" dirty="0" smtClean="0"/>
          </a:p>
          <a:p>
            <a:endParaRPr lang="en-US" sz="2800" dirty="0" smtClean="0"/>
          </a:p>
          <a:p>
            <a:pPr>
              <a:buFont typeface="Arial" pitchFamily="34" charset="0"/>
              <a:buChar char="•"/>
            </a:pPr>
            <a:r>
              <a:rPr lang="en-US" sz="2800" dirty="0" smtClean="0"/>
              <a:t>Here is another way to describe a free-running clock:</a:t>
            </a:r>
          </a:p>
          <a:p>
            <a:endParaRPr lang="en-US" sz="2800" dirty="0" smtClean="0"/>
          </a:p>
          <a:p>
            <a:pPr algn="just">
              <a:buFont typeface="Arial" pitchFamily="34" charset="0"/>
              <a:buChar char="•"/>
            </a:pPr>
            <a:r>
              <a:rPr lang="en-US" sz="2800" dirty="0" smtClean="0"/>
              <a:t>Time delays specified with the </a:t>
            </a:r>
            <a:r>
              <a:rPr lang="en-US" sz="2800" b="1" dirty="0" smtClean="0"/>
              <a:t># </a:t>
            </a:r>
            <a:r>
              <a:rPr lang="en-US" sz="2800" b="1" i="1" dirty="0" smtClean="0"/>
              <a:t>delay control operator are commonly used in </a:t>
            </a:r>
            <a:r>
              <a:rPr lang="en-US" sz="2800" b="1" dirty="0" smtClean="0"/>
              <a:t>single-pass behaviors</a:t>
            </a:r>
            <a:r>
              <a:rPr lang="en-US" sz="2800" dirty="0" smtClean="0"/>
              <a:t>. The delay control operator suspends execution of statements until a specified time has elapsed.</a:t>
            </a:r>
            <a:endParaRPr lang="en-US" sz="2800" dirty="0"/>
          </a:p>
        </p:txBody>
      </p:sp>
      <p:pic>
        <p:nvPicPr>
          <p:cNvPr id="1026" name="Picture 2"/>
          <p:cNvPicPr>
            <a:picLocks noChangeAspect="1" noChangeArrowheads="1"/>
          </p:cNvPicPr>
          <p:nvPr/>
        </p:nvPicPr>
        <p:blipFill>
          <a:blip r:embed="rId2" cstate="print"/>
          <a:srcRect/>
          <a:stretch>
            <a:fillRect/>
          </a:stretch>
        </p:blipFill>
        <p:spPr bwMode="auto">
          <a:xfrm>
            <a:off x="881063" y="2209800"/>
            <a:ext cx="7381875" cy="20574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066800" y="4800600"/>
            <a:ext cx="5705475" cy="3048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86528"/>
          </a:xfrm>
          <a:prstGeom prst="rect">
            <a:avLst/>
          </a:prstGeom>
        </p:spPr>
        <p:txBody>
          <a:bodyPr wrap="square">
            <a:spAutoFit/>
          </a:bodyPr>
          <a:lstStyle/>
          <a:p>
            <a:pPr algn="just">
              <a:buFont typeface="Arial" pitchFamily="34" charset="0"/>
              <a:buChar char="•"/>
            </a:pPr>
            <a:r>
              <a:rPr lang="en-US" sz="2800" dirty="0" smtClean="0"/>
              <a:t>Another operator </a:t>
            </a:r>
            <a:r>
              <a:rPr lang="en-US" sz="2800" b="1" dirty="0" smtClean="0"/>
              <a:t>@ is called the </a:t>
            </a:r>
            <a:r>
              <a:rPr lang="en-US" sz="2800" b="1" i="1" dirty="0" smtClean="0"/>
              <a:t>event control operator </a:t>
            </a:r>
            <a:r>
              <a:rPr lang="en-US" sz="2800" i="1" dirty="0" smtClean="0"/>
              <a:t>and is used to suspend activity until an event occurs. An event can be an unconditional change in a </a:t>
            </a:r>
            <a:r>
              <a:rPr lang="en-US" sz="2800" dirty="0" smtClean="0"/>
              <a:t>signal value (e.g., @ A) or a specified transition of a signal value (e.g., @ (</a:t>
            </a:r>
            <a:r>
              <a:rPr lang="en-US" sz="2800" b="1" dirty="0" err="1" smtClean="0"/>
              <a:t>posedge</a:t>
            </a:r>
            <a:r>
              <a:rPr lang="en-US" sz="2800" b="1" dirty="0" smtClean="0"/>
              <a:t> </a:t>
            </a:r>
            <a:r>
              <a:rPr lang="en-US" sz="2800" dirty="0" smtClean="0"/>
              <a:t>clock)).</a:t>
            </a:r>
          </a:p>
          <a:p>
            <a:pPr algn="just">
              <a:buFont typeface="Arial" pitchFamily="34" charset="0"/>
              <a:buChar char="•"/>
            </a:pPr>
            <a:r>
              <a:rPr lang="en-US" sz="2800" dirty="0" smtClean="0"/>
              <a:t>The general form of this type of statement is:</a:t>
            </a:r>
          </a:p>
          <a:p>
            <a:r>
              <a:rPr lang="en-US" sz="2800" b="1" dirty="0" smtClean="0"/>
              <a:t>always @ (event control expression) begin</a:t>
            </a:r>
          </a:p>
          <a:p>
            <a:pPr algn="just"/>
            <a:r>
              <a:rPr lang="en-US" sz="2800" dirty="0" smtClean="0"/>
              <a:t>// Procedural assignment statements that execute when the condition is met</a:t>
            </a:r>
          </a:p>
          <a:p>
            <a:r>
              <a:rPr lang="en-US" sz="2800" b="1" dirty="0" smtClean="0"/>
              <a:t>end</a:t>
            </a:r>
          </a:p>
          <a:p>
            <a:pPr algn="just">
              <a:buFont typeface="Arial" pitchFamily="34" charset="0"/>
              <a:buChar char="•"/>
            </a:pPr>
            <a:r>
              <a:rPr lang="en-US" sz="2800" dirty="0" smtClean="0"/>
              <a:t>The event control expression specifies the condition that must occur to launch execution of the procedural assignment statements. </a:t>
            </a:r>
          </a:p>
          <a:p>
            <a:pPr algn="just">
              <a:buFont typeface="Arial" pitchFamily="34" charset="0"/>
              <a:buChar char="•"/>
            </a:pPr>
            <a:r>
              <a:rPr lang="en-US" sz="2800" dirty="0" smtClean="0"/>
              <a:t>The variables in the left-hand side of the procedural statements must be of the </a:t>
            </a:r>
            <a:r>
              <a:rPr lang="en-US" sz="2800" b="1" dirty="0" err="1" smtClean="0"/>
              <a:t>reg</a:t>
            </a:r>
            <a:r>
              <a:rPr lang="en-US" sz="2800" b="1" dirty="0" smtClean="0"/>
              <a:t> data type. The </a:t>
            </a:r>
            <a:r>
              <a:rPr lang="en-US" sz="2800" dirty="0" smtClean="0"/>
              <a:t>right-hand side can be any expression that produces a value using </a:t>
            </a:r>
            <a:r>
              <a:rPr lang="en-US" sz="2800" dirty="0" err="1" smtClean="0"/>
              <a:t>Verilog</a:t>
            </a:r>
            <a:r>
              <a:rPr lang="en-US" sz="2800" dirty="0" smtClean="0"/>
              <a:t>-defined operators.</a:t>
            </a:r>
            <a:endParaRPr lang="en-US" sz="2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86528"/>
          </a:xfrm>
          <a:prstGeom prst="rect">
            <a:avLst/>
          </a:prstGeom>
        </p:spPr>
        <p:txBody>
          <a:bodyPr wrap="square">
            <a:spAutoFit/>
          </a:bodyPr>
          <a:lstStyle/>
          <a:p>
            <a:pPr>
              <a:buFont typeface="Arial" pitchFamily="34" charset="0"/>
              <a:buChar char="•"/>
            </a:pPr>
            <a:r>
              <a:rPr lang="en-US" sz="2800" b="1" dirty="0" smtClean="0"/>
              <a:t>always @ (A or B or C)</a:t>
            </a:r>
          </a:p>
          <a:p>
            <a:pPr algn="just"/>
            <a:r>
              <a:rPr lang="en-US" sz="2800" dirty="0" smtClean="0"/>
              <a:t>will initiate execution of the procedural statements in the associated </a:t>
            </a:r>
            <a:r>
              <a:rPr lang="en-US" sz="2800" b="1" dirty="0" smtClean="0"/>
              <a:t>always block if a </a:t>
            </a:r>
            <a:r>
              <a:rPr lang="en-US" sz="2800" dirty="0" smtClean="0"/>
              <a:t>change occurs in </a:t>
            </a:r>
            <a:r>
              <a:rPr lang="en-US" sz="2800" i="1" dirty="0" smtClean="0"/>
              <a:t>A, B, or C . In synchronous sequential circuits, changes in flip-flops </a:t>
            </a:r>
            <a:r>
              <a:rPr lang="en-US" sz="2800" dirty="0" smtClean="0"/>
              <a:t>occur only in response to a transition of a clock pulse.</a:t>
            </a:r>
          </a:p>
          <a:p>
            <a:pPr algn="just"/>
            <a:r>
              <a:rPr lang="en-US" sz="2800" b="1" dirty="0" smtClean="0"/>
              <a:t>always @(</a:t>
            </a:r>
            <a:r>
              <a:rPr lang="en-US" sz="2800" b="1" dirty="0" err="1" smtClean="0"/>
              <a:t>posedge</a:t>
            </a:r>
            <a:r>
              <a:rPr lang="en-US" sz="2800" b="1" dirty="0" smtClean="0"/>
              <a:t> clock or </a:t>
            </a:r>
            <a:r>
              <a:rPr lang="en-US" sz="2800" b="1" dirty="0" err="1" smtClean="0"/>
              <a:t>negedge</a:t>
            </a:r>
            <a:r>
              <a:rPr lang="en-US" sz="2800" b="1" dirty="0" smtClean="0"/>
              <a:t> reset) // </a:t>
            </a:r>
            <a:r>
              <a:rPr lang="en-US" sz="2800" b="1" dirty="0" err="1" smtClean="0"/>
              <a:t>Verilog</a:t>
            </a:r>
            <a:r>
              <a:rPr lang="en-US" sz="2800" b="1" dirty="0" smtClean="0"/>
              <a:t> 1995</a:t>
            </a:r>
          </a:p>
          <a:p>
            <a:pPr algn="just"/>
            <a:r>
              <a:rPr lang="en-US" sz="2800" b="1" dirty="0" smtClean="0"/>
              <a:t>always @(</a:t>
            </a:r>
            <a:r>
              <a:rPr lang="en-US" sz="2800" b="1" dirty="0" err="1" smtClean="0"/>
              <a:t>posedge</a:t>
            </a:r>
            <a:r>
              <a:rPr lang="en-US" sz="2800" b="1" dirty="0" smtClean="0"/>
              <a:t> clock, </a:t>
            </a:r>
            <a:r>
              <a:rPr lang="en-US" sz="2800" b="1" dirty="0" err="1" smtClean="0"/>
              <a:t>negedge</a:t>
            </a:r>
            <a:r>
              <a:rPr lang="en-US" sz="2800" b="1" dirty="0" smtClean="0"/>
              <a:t> reset) // </a:t>
            </a:r>
            <a:r>
              <a:rPr lang="en-US" sz="2800" b="1" dirty="0" err="1" smtClean="0"/>
              <a:t>Verilog</a:t>
            </a:r>
            <a:r>
              <a:rPr lang="en-US" sz="2800" b="1" dirty="0" smtClean="0"/>
              <a:t> 2001, 2005</a:t>
            </a:r>
          </a:p>
          <a:p>
            <a:pPr algn="just">
              <a:buFont typeface="Arial" pitchFamily="34" charset="0"/>
              <a:buChar char="•"/>
            </a:pPr>
            <a:r>
              <a:rPr lang="en-US" sz="2800" dirty="0" smtClean="0"/>
              <a:t>A procedural assignment is an assignment of a logic value to a variable within an </a:t>
            </a:r>
            <a:r>
              <a:rPr lang="en-US" sz="2800" b="1" dirty="0" smtClean="0"/>
              <a:t>initial or always statement. This is in contrast to a continuous assignment.</a:t>
            </a:r>
          </a:p>
          <a:p>
            <a:pPr algn="just">
              <a:buFont typeface="Arial" pitchFamily="34" charset="0"/>
              <a:buChar char="•"/>
            </a:pPr>
            <a:r>
              <a:rPr lang="en-US" sz="2800" dirty="0" smtClean="0"/>
              <a:t>There are two kinds of procedural assignments: </a:t>
            </a:r>
            <a:r>
              <a:rPr lang="en-US" sz="2800" b="1" i="1" dirty="0" smtClean="0"/>
              <a:t>blocking and </a:t>
            </a:r>
            <a:r>
              <a:rPr lang="en-US" sz="2800" b="1" i="1" dirty="0" err="1" smtClean="0"/>
              <a:t>nonblocking</a:t>
            </a:r>
            <a:r>
              <a:rPr lang="en-US" sz="2800" b="1" i="1" dirty="0" smtClean="0"/>
              <a:t>.</a:t>
            </a:r>
            <a:r>
              <a:rPr lang="en-US" sz="2800" i="1" dirty="0" smtClean="0"/>
              <a:t> The two </a:t>
            </a:r>
            <a:r>
              <a:rPr lang="en-US" sz="2800" dirty="0" smtClean="0"/>
              <a:t>are distinguished by the symbols that they use. Blocking assignments use the </a:t>
            </a:r>
            <a:r>
              <a:rPr lang="en-US" sz="2800" b="1" dirty="0" smtClean="0"/>
              <a:t>symbol (=) </a:t>
            </a:r>
            <a:r>
              <a:rPr lang="en-US" sz="2800" dirty="0" smtClean="0"/>
              <a:t>as the assignment operator, and </a:t>
            </a:r>
            <a:r>
              <a:rPr lang="en-US" sz="2800" dirty="0" err="1" smtClean="0"/>
              <a:t>nonblocking</a:t>
            </a:r>
            <a:r>
              <a:rPr lang="en-US" sz="2800" dirty="0" smtClean="0"/>
              <a:t> assignments use </a:t>
            </a:r>
            <a:r>
              <a:rPr lang="en-US" sz="2800" b="1" dirty="0" smtClean="0"/>
              <a:t>(&lt; =) </a:t>
            </a:r>
            <a:r>
              <a:rPr lang="en-US" sz="2800" dirty="0" smtClean="0"/>
              <a:t>as the operator.</a:t>
            </a:r>
            <a:endParaRPr lang="en-US"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94195"/>
          </a:xfrm>
          <a:prstGeom prst="rect">
            <a:avLst/>
          </a:prstGeom>
        </p:spPr>
        <p:txBody>
          <a:bodyPr wrap="square">
            <a:spAutoFit/>
          </a:bodyPr>
          <a:lstStyle/>
          <a:p>
            <a:pPr algn="just">
              <a:buFont typeface="Arial" pitchFamily="34" charset="0"/>
              <a:buChar char="•"/>
            </a:pPr>
            <a:r>
              <a:rPr lang="en-US" sz="2600" dirty="0" smtClean="0"/>
              <a:t>Blocking assignment statements are executed sequentially in the order they are listed in a block of statements. </a:t>
            </a:r>
            <a:r>
              <a:rPr lang="en-US" sz="2600" dirty="0" err="1" smtClean="0"/>
              <a:t>Nonblocking</a:t>
            </a:r>
            <a:r>
              <a:rPr lang="en-US" sz="2600" dirty="0" smtClean="0"/>
              <a:t> assignments are executed concurrently by evaluating the set of expressions on the right-hand side of the list of statements; they do not make assignments to their left-hand sides until all of the expressions are evaluated.</a:t>
            </a:r>
          </a:p>
          <a:p>
            <a:r>
              <a:rPr lang="en-US" sz="2600" dirty="0" smtClean="0"/>
              <a:t>B = A</a:t>
            </a:r>
          </a:p>
          <a:p>
            <a:r>
              <a:rPr lang="en-US" sz="2600" dirty="0" smtClean="0"/>
              <a:t>C = B + 1</a:t>
            </a:r>
          </a:p>
          <a:p>
            <a:pPr algn="just">
              <a:buFont typeface="Arial" pitchFamily="34" charset="0"/>
              <a:buChar char="•"/>
            </a:pPr>
            <a:r>
              <a:rPr lang="en-US" sz="2600" dirty="0" smtClean="0"/>
              <a:t>Now consider the two statements as </a:t>
            </a:r>
            <a:r>
              <a:rPr lang="en-US" sz="2600" b="1" dirty="0" err="1" smtClean="0"/>
              <a:t>nonblocking</a:t>
            </a:r>
            <a:r>
              <a:rPr lang="en-US" sz="2600" b="1" dirty="0" smtClean="0"/>
              <a:t> assignments</a:t>
            </a:r>
            <a:r>
              <a:rPr lang="en-US" sz="2600" dirty="0" smtClean="0"/>
              <a:t>:</a:t>
            </a:r>
          </a:p>
          <a:p>
            <a:r>
              <a:rPr lang="en-US" sz="2600" dirty="0" smtClean="0"/>
              <a:t>B &lt;= A</a:t>
            </a:r>
          </a:p>
          <a:p>
            <a:r>
              <a:rPr lang="en-US" sz="2600" dirty="0" smtClean="0"/>
              <a:t>C &lt;= B + 1</a:t>
            </a:r>
          </a:p>
          <a:p>
            <a:pPr algn="just">
              <a:buFont typeface="Arial" pitchFamily="34" charset="0"/>
              <a:buChar char="•"/>
            </a:pPr>
            <a:r>
              <a:rPr lang="en-US" sz="2600" dirty="0" smtClean="0"/>
              <a:t>A general rule is to </a:t>
            </a:r>
            <a:r>
              <a:rPr lang="en-US" sz="2600" b="1" dirty="0" smtClean="0"/>
              <a:t>use blocking assignments when sequential ordering is imperative and in cyclic behavior that is level sensitive (i.e., in </a:t>
            </a:r>
            <a:r>
              <a:rPr lang="en-US" sz="2600" dirty="0" smtClean="0"/>
              <a:t>combinational logic). </a:t>
            </a:r>
            <a:r>
              <a:rPr lang="en-US" sz="2600" b="1" dirty="0" smtClean="0"/>
              <a:t>Use </a:t>
            </a:r>
            <a:r>
              <a:rPr lang="en-US" sz="2600" b="1" dirty="0" err="1" smtClean="0"/>
              <a:t>nonblocking</a:t>
            </a:r>
            <a:r>
              <a:rPr lang="en-US" sz="2600" b="1" dirty="0" smtClean="0"/>
              <a:t> assignments when modeling concurrent execution </a:t>
            </a:r>
            <a:r>
              <a:rPr lang="en-US" sz="2600" dirty="0" smtClean="0"/>
              <a:t>(e.g., edge-sensitive behavior such as synchronous, concurrent register transfers) </a:t>
            </a:r>
            <a:r>
              <a:rPr lang="en-US" sz="2600" b="1" dirty="0" smtClean="0"/>
              <a:t>and when modeling latched behavior .</a:t>
            </a:r>
            <a:endParaRPr lang="en-US" sz="26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54107"/>
          </a:xfrm>
          <a:prstGeom prst="rect">
            <a:avLst/>
          </a:prstGeom>
        </p:spPr>
        <p:txBody>
          <a:bodyPr wrap="square">
            <a:spAutoFit/>
          </a:bodyPr>
          <a:lstStyle/>
          <a:p>
            <a:r>
              <a:rPr lang="en-US" sz="2800" b="1" u="sng" dirty="0" smtClean="0"/>
              <a:t>HDL Models of Flip-Flops and Latches:</a:t>
            </a:r>
          </a:p>
          <a:p>
            <a:endParaRPr lang="en-US" sz="2800" u="sng" dirty="0"/>
          </a:p>
        </p:txBody>
      </p:sp>
      <p:pic>
        <p:nvPicPr>
          <p:cNvPr id="1026" name="Picture 2"/>
          <p:cNvPicPr>
            <a:picLocks noChangeAspect="1" noChangeArrowheads="1"/>
          </p:cNvPicPr>
          <p:nvPr/>
        </p:nvPicPr>
        <p:blipFill>
          <a:blip r:embed="rId2" cstate="print"/>
          <a:srcRect/>
          <a:stretch>
            <a:fillRect/>
          </a:stretch>
        </p:blipFill>
        <p:spPr bwMode="auto">
          <a:xfrm>
            <a:off x="171450" y="762000"/>
            <a:ext cx="8601075" cy="491490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906186" y="381000"/>
            <a:ext cx="7704413" cy="624581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94195"/>
          </a:xfrm>
          <a:prstGeom prst="rect">
            <a:avLst/>
          </a:prstGeom>
        </p:spPr>
        <p:txBody>
          <a:bodyPr wrap="square">
            <a:spAutoFit/>
          </a:bodyPr>
          <a:lstStyle/>
          <a:p>
            <a:r>
              <a:rPr lang="en-US" sz="2600" b="1" u="sng" dirty="0" smtClean="0"/>
              <a:t>STORAGE ELEMENTS : LATCHES</a:t>
            </a:r>
          </a:p>
          <a:p>
            <a:pPr algn="just">
              <a:buFont typeface="Arial" pitchFamily="34" charset="0"/>
              <a:buChar char="•"/>
            </a:pPr>
            <a:r>
              <a:rPr lang="en-US" sz="2600" i="1" dirty="0" smtClean="0"/>
              <a:t>Storage elements that operate with signal levels (rather than signal transitions) are referred to as latches ; those controlled by a clock transition are flip-flops. </a:t>
            </a:r>
          </a:p>
          <a:p>
            <a:pPr algn="just">
              <a:buFont typeface="Arial" pitchFamily="34" charset="0"/>
              <a:buChar char="•"/>
            </a:pPr>
            <a:r>
              <a:rPr lang="en-US" sz="2600" i="1" dirty="0" smtClean="0"/>
              <a:t>Latches are said to be level </a:t>
            </a:r>
            <a:r>
              <a:rPr lang="en-US" sz="2600" dirty="0" smtClean="0"/>
              <a:t>sensitive devices; flip-flops are edge-sensitive devices.</a:t>
            </a:r>
          </a:p>
          <a:p>
            <a:r>
              <a:rPr lang="en-US" sz="2600" b="1" i="1" u="sng" dirty="0" smtClean="0"/>
              <a:t>SR Latch:</a:t>
            </a:r>
          </a:p>
          <a:p>
            <a:pPr algn="just"/>
            <a:r>
              <a:rPr lang="en-US" sz="2600" dirty="0" smtClean="0"/>
              <a:t>The </a:t>
            </a:r>
            <a:r>
              <a:rPr lang="en-US" sz="2600" i="1" dirty="0" smtClean="0"/>
              <a:t>SR latch is a circuit with two cross-coupled NOR gates or two cross-coupled NAND </a:t>
            </a:r>
            <a:r>
              <a:rPr lang="en-US" sz="2600" dirty="0" smtClean="0"/>
              <a:t>gates, and two inputs labeled </a:t>
            </a:r>
            <a:r>
              <a:rPr lang="en-US" sz="2600" i="1" dirty="0" smtClean="0"/>
              <a:t>S for set and R for reset. The SR latch constructed with two </a:t>
            </a:r>
            <a:r>
              <a:rPr lang="en-US" sz="2600" dirty="0" smtClean="0"/>
              <a:t>cross-coupled NOR gates is shown in the following Fig. The latch has two useful states. When output </a:t>
            </a:r>
            <a:r>
              <a:rPr lang="en-US" sz="2600" i="1" dirty="0" smtClean="0"/>
              <a:t>Q = 1 and Q’ = 0, the latch is said to be in the set state . When Q = 0 and Q’= 1, it is </a:t>
            </a:r>
            <a:r>
              <a:rPr lang="en-US" sz="2600" dirty="0" smtClean="0"/>
              <a:t>in the </a:t>
            </a:r>
            <a:r>
              <a:rPr lang="en-US" sz="2600" i="1" dirty="0" smtClean="0"/>
              <a:t>reset state. Outputs Q and Q’ are normally the complement of each other. However, </a:t>
            </a:r>
            <a:r>
              <a:rPr lang="en-US" sz="2600" dirty="0" smtClean="0"/>
              <a:t>when both inputs are equal to 1 at the same time, a condition in which both outputs are equal to 0 (rather than be mutually complementary) occurs. </a:t>
            </a:r>
            <a:endParaRPr lang="en-US" sz="2600" b="1" u="sng"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714671" y="1143000"/>
            <a:ext cx="7595744" cy="352425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990600" y="701590"/>
            <a:ext cx="7581946" cy="488006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490537" y="838200"/>
            <a:ext cx="8348663" cy="5074677"/>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71475" y="457200"/>
            <a:ext cx="8401050" cy="2543175"/>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376238" y="3810000"/>
            <a:ext cx="8391525" cy="2457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693866"/>
          </a:xfrm>
          <a:prstGeom prst="rect">
            <a:avLst/>
          </a:prstGeom>
        </p:spPr>
        <p:txBody>
          <a:bodyPr wrap="square">
            <a:spAutoFit/>
          </a:bodyPr>
          <a:lstStyle/>
          <a:p>
            <a:pPr algn="just">
              <a:buFont typeface="Arial" pitchFamily="34" charset="0"/>
              <a:buChar char="•"/>
            </a:pPr>
            <a:r>
              <a:rPr lang="en-US" sz="2800" dirty="0" smtClean="0"/>
              <a:t>In comparing the NAND with the NOR latch, note that the input signals for the NAND require the complement of those values used for the NOR latch. Because the NAND latch requires a 0 signal to change its state</a:t>
            </a:r>
            <a:r>
              <a:rPr lang="en-US" sz="2800" b="1" dirty="0" smtClean="0"/>
              <a:t>, it is sometimes referred to as an </a:t>
            </a:r>
            <a:r>
              <a:rPr lang="en-US" sz="2800" b="1" i="1" dirty="0" smtClean="0"/>
              <a:t>S’R’ </a:t>
            </a:r>
            <a:r>
              <a:rPr lang="en-US" sz="2800" b="1" dirty="0" smtClean="0"/>
              <a:t>latch.</a:t>
            </a:r>
          </a:p>
          <a:p>
            <a:pPr algn="just">
              <a:buFont typeface="Arial" pitchFamily="34" charset="0"/>
              <a:buChar char="•"/>
            </a:pPr>
            <a:r>
              <a:rPr lang="en-US" sz="2800" b="1" dirty="0" smtClean="0"/>
              <a:t>An </a:t>
            </a:r>
            <a:r>
              <a:rPr lang="en-US" sz="2800" b="1" i="1" dirty="0" smtClean="0"/>
              <a:t>SR latch with a control (enable) input </a:t>
            </a:r>
            <a:r>
              <a:rPr lang="en-US" sz="2800" i="1" dirty="0" smtClean="0"/>
              <a:t>is </a:t>
            </a:r>
            <a:r>
              <a:rPr lang="en-US" sz="2800" dirty="0" smtClean="0"/>
              <a:t>shown in the following Fig. It consists of the basic </a:t>
            </a:r>
            <a:r>
              <a:rPr lang="en-US" sz="2800" i="1" dirty="0" smtClean="0"/>
              <a:t>SR latch and two additional NAND gates. The </a:t>
            </a:r>
            <a:r>
              <a:rPr lang="en-US" sz="2800" dirty="0" smtClean="0"/>
              <a:t>control input </a:t>
            </a:r>
            <a:r>
              <a:rPr lang="en-US" sz="2800" i="1" dirty="0" smtClean="0"/>
              <a:t>En acts as an enable signal for the other two inputs. </a:t>
            </a:r>
            <a:r>
              <a:rPr lang="en-US" sz="2800" b="1" i="1" dirty="0" smtClean="0"/>
              <a:t>The outputs of the NAND </a:t>
            </a:r>
            <a:r>
              <a:rPr lang="en-US" sz="2800" b="1" dirty="0" smtClean="0"/>
              <a:t>gates stay at the logic-1 level as long as the enable signal remains at 0. This is the quiescent </a:t>
            </a:r>
            <a:r>
              <a:rPr lang="en-US" sz="2800" dirty="0" smtClean="0"/>
              <a:t>condition for the </a:t>
            </a:r>
            <a:r>
              <a:rPr lang="en-US" sz="2800" i="1" dirty="0" smtClean="0"/>
              <a:t>SR latch. When the enable input goes to 1, information from the S or R </a:t>
            </a:r>
            <a:r>
              <a:rPr lang="en-US" sz="2800" dirty="0" smtClean="0"/>
              <a:t>input is allowed to affect the latch.</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 y="-76200"/>
            <a:ext cx="9144000" cy="2933700"/>
          </a:xfrm>
          <a:prstGeom prst="rect">
            <a:avLst/>
          </a:prstGeom>
          <a:noFill/>
          <a:ln w="9525">
            <a:noFill/>
            <a:miter lim="800000"/>
            <a:headEnd/>
            <a:tailEnd/>
          </a:ln>
        </p:spPr>
      </p:pic>
      <p:sp>
        <p:nvSpPr>
          <p:cNvPr id="5" name="Rectangle 4"/>
          <p:cNvSpPr/>
          <p:nvPr/>
        </p:nvSpPr>
        <p:spPr>
          <a:xfrm>
            <a:off x="0" y="3288268"/>
            <a:ext cx="9144000" cy="954107"/>
          </a:xfrm>
          <a:prstGeom prst="rect">
            <a:avLst/>
          </a:prstGeom>
        </p:spPr>
        <p:txBody>
          <a:bodyPr wrap="square">
            <a:spAutoFit/>
          </a:bodyPr>
          <a:lstStyle/>
          <a:p>
            <a:r>
              <a:rPr lang="en-US" sz="2800" b="1" i="1" u="sng" dirty="0" smtClean="0"/>
              <a:t>D Latch (Transparent Latch):</a:t>
            </a:r>
          </a:p>
          <a:p>
            <a:endParaRPr lang="en-US" sz="2800" u="sng" dirty="0"/>
          </a:p>
        </p:txBody>
      </p:sp>
      <p:pic>
        <p:nvPicPr>
          <p:cNvPr id="4099" name="Picture 3"/>
          <p:cNvPicPr>
            <a:picLocks noChangeAspect="1" noChangeArrowheads="1"/>
          </p:cNvPicPr>
          <p:nvPr/>
        </p:nvPicPr>
        <p:blipFill>
          <a:blip r:embed="rId3" cstate="print"/>
          <a:srcRect/>
          <a:stretch>
            <a:fillRect/>
          </a:stretch>
        </p:blipFill>
        <p:spPr bwMode="auto">
          <a:xfrm>
            <a:off x="1" y="3733800"/>
            <a:ext cx="9143999" cy="3105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66675" y="990600"/>
            <a:ext cx="9010650" cy="2162175"/>
          </a:xfrm>
          <a:prstGeom prst="rect">
            <a:avLst/>
          </a:prstGeom>
          <a:noFill/>
          <a:ln w="9525">
            <a:noFill/>
            <a:miter lim="800000"/>
            <a:headEnd/>
            <a:tailEnd/>
          </a:ln>
        </p:spPr>
      </p:pic>
      <p:sp>
        <p:nvSpPr>
          <p:cNvPr id="5" name="Rectangle 4"/>
          <p:cNvSpPr/>
          <p:nvPr/>
        </p:nvSpPr>
        <p:spPr>
          <a:xfrm>
            <a:off x="0" y="0"/>
            <a:ext cx="9144000" cy="954107"/>
          </a:xfrm>
          <a:prstGeom prst="rect">
            <a:avLst/>
          </a:prstGeom>
        </p:spPr>
        <p:txBody>
          <a:bodyPr wrap="square">
            <a:spAutoFit/>
          </a:bodyPr>
          <a:lstStyle/>
          <a:p>
            <a:pPr>
              <a:buFont typeface="Arial" pitchFamily="34" charset="0"/>
              <a:buChar char="•"/>
            </a:pPr>
            <a:r>
              <a:rPr lang="en-US" sz="2800" dirty="0" smtClean="0"/>
              <a:t>The graphic symbols for the various latches are shown in the following Fig. </a:t>
            </a:r>
            <a:endParaRPr lang="en-US" sz="2800" dirty="0"/>
          </a:p>
        </p:txBody>
      </p:sp>
      <p:sp>
        <p:nvSpPr>
          <p:cNvPr id="6" name="Rectangle 5"/>
          <p:cNvSpPr/>
          <p:nvPr/>
        </p:nvSpPr>
        <p:spPr>
          <a:xfrm>
            <a:off x="0" y="3352800"/>
            <a:ext cx="9144000" cy="3539430"/>
          </a:xfrm>
          <a:prstGeom prst="rect">
            <a:avLst/>
          </a:prstGeom>
        </p:spPr>
        <p:txBody>
          <a:bodyPr wrap="square">
            <a:spAutoFit/>
          </a:bodyPr>
          <a:lstStyle/>
          <a:p>
            <a:r>
              <a:rPr lang="en-US" sz="2800" b="1" u="sng" dirty="0" smtClean="0"/>
              <a:t>STORAGE ELEMENTS : FLIP – FLOPS:</a:t>
            </a:r>
          </a:p>
          <a:p>
            <a:pPr algn="just">
              <a:buFont typeface="Arial" pitchFamily="34" charset="0"/>
              <a:buChar char="•"/>
            </a:pPr>
            <a:r>
              <a:rPr lang="en-US" sz="2800" dirty="0" smtClean="0"/>
              <a:t>The problem with the latch is that it responds to a change in the </a:t>
            </a:r>
            <a:r>
              <a:rPr lang="en-US" sz="2800" i="1" dirty="0" smtClean="0"/>
              <a:t>level of a clock pulse. As shown in the following </a:t>
            </a:r>
            <a:r>
              <a:rPr lang="en-US" sz="2800" dirty="0" smtClean="0"/>
              <a:t>Fig., a positive level response in the enable input allows changes in the output when the </a:t>
            </a:r>
            <a:r>
              <a:rPr lang="en-US" sz="2800" i="1" dirty="0" smtClean="0"/>
              <a:t>D input changes while the clock pulse stays at logic 1. </a:t>
            </a:r>
          </a:p>
          <a:p>
            <a:pPr algn="just">
              <a:buFont typeface="Arial" pitchFamily="34" charset="0"/>
              <a:buChar char="•"/>
            </a:pPr>
            <a:r>
              <a:rPr lang="en-US" sz="2800" i="1" dirty="0" smtClean="0"/>
              <a:t>The key to the proper </a:t>
            </a:r>
            <a:r>
              <a:rPr lang="en-US" sz="2800" dirty="0" smtClean="0"/>
              <a:t>operation of a flip-flop is to trigger it only during a signal </a:t>
            </a:r>
            <a:r>
              <a:rPr lang="en-US" sz="2800" i="1" dirty="0" smtClean="0"/>
              <a:t>transition.</a:t>
            </a:r>
            <a:endParaRPr lang="en-US" sz="2800" b="1" u="sng"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5839</TotalTime>
  <Words>3737</Words>
  <Application>Microsoft Office PowerPoint</Application>
  <PresentationFormat>On-screen Show (4:3)</PresentationFormat>
  <Paragraphs>167</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Sanvi</dc:creator>
  <cp:lastModifiedBy>Sanvi</cp:lastModifiedBy>
  <cp:revision>238</cp:revision>
  <dcterms:created xsi:type="dcterms:W3CDTF">2019-10-04T17:24:16Z</dcterms:created>
  <dcterms:modified xsi:type="dcterms:W3CDTF">2019-10-19T03:16:29Z</dcterms:modified>
</cp:coreProperties>
</file>