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84" r:id="rId25"/>
    <p:sldId id="285" r:id="rId26"/>
    <p:sldId id="279" r:id="rId27"/>
    <p:sldId id="295" r:id="rId28"/>
    <p:sldId id="280" r:id="rId29"/>
    <p:sldId id="281" r:id="rId30"/>
    <p:sldId id="282" r:id="rId31"/>
    <p:sldId id="283" r:id="rId32"/>
    <p:sldId id="296" r:id="rId33"/>
    <p:sldId id="286" r:id="rId34"/>
    <p:sldId id="288" r:id="rId35"/>
    <p:sldId id="287" r:id="rId36"/>
    <p:sldId id="289" r:id="rId37"/>
    <p:sldId id="290" r:id="rId38"/>
    <p:sldId id="292" r:id="rId39"/>
    <p:sldId id="291" r:id="rId40"/>
    <p:sldId id="294" r:id="rId41"/>
    <p:sldId id="297" r:id="rId42"/>
    <p:sldId id="298" r:id="rId43"/>
    <p:sldId id="299" r:id="rId44"/>
    <p:sldId id="300" r:id="rId45"/>
    <p:sldId id="301" r:id="rId46"/>
    <p:sldId id="302" r:id="rId47"/>
    <p:sldId id="303" r:id="rId48"/>
    <p:sldId id="304" r:id="rId49"/>
    <p:sldId id="30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4C57D2-A086-400B-8FF2-01BD2B171BDC}" type="datetimeFigureOut">
              <a:rPr lang="en-US" smtClean="0"/>
              <a:pPr/>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C57D2-A086-400B-8FF2-01BD2B171BDC}" type="datetimeFigureOut">
              <a:rPr lang="en-US" smtClean="0"/>
              <a:pPr/>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C57D2-A086-400B-8FF2-01BD2B171BDC}" type="datetimeFigureOut">
              <a:rPr lang="en-US" smtClean="0"/>
              <a:pPr/>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C57D2-A086-400B-8FF2-01BD2B171BDC}" type="datetimeFigureOut">
              <a:rPr lang="en-US" smtClean="0"/>
              <a:pPr/>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4C57D2-A086-400B-8FF2-01BD2B171BDC}" type="datetimeFigureOut">
              <a:rPr lang="en-US" smtClean="0"/>
              <a:pPr/>
              <a:t>31-Oct-19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4C57D2-A086-400B-8FF2-01BD2B171BDC}" type="datetimeFigureOut">
              <a:rPr lang="en-US" smtClean="0"/>
              <a:pPr/>
              <a:t>31-Oct-19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4C57D2-A086-400B-8FF2-01BD2B171BDC}" type="datetimeFigureOut">
              <a:rPr lang="en-US" smtClean="0"/>
              <a:pPr/>
              <a:t>31-Oct-19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4C57D2-A086-400B-8FF2-01BD2B171BDC}" type="datetimeFigureOut">
              <a:rPr lang="en-US" smtClean="0"/>
              <a:pPr/>
              <a:t>31-Oct-19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C57D2-A086-400B-8FF2-01BD2B171BDC}" type="datetimeFigureOut">
              <a:rPr lang="en-US" smtClean="0"/>
              <a:pPr/>
              <a:t>31-Oct-19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C57D2-A086-400B-8FF2-01BD2B171BDC}" type="datetimeFigureOut">
              <a:rPr lang="en-US" smtClean="0"/>
              <a:pPr/>
              <a:t>31-Oct-19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C57D2-A086-400B-8FF2-01BD2B171BDC}" type="datetimeFigureOut">
              <a:rPr lang="en-US" smtClean="0"/>
              <a:pPr/>
              <a:t>31-Oct-19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F69D5-B2CA-48D0-929C-4446952448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C57D2-A086-400B-8FF2-01BD2B171BDC}" type="datetimeFigureOut">
              <a:rPr lang="en-US" smtClean="0"/>
              <a:pPr/>
              <a:t>31-Oct-19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F69D5-B2CA-48D0-929C-4446952448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73759"/>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sng" strike="noStrike" cap="none" normalizeH="0" baseline="0" dirty="0" smtClean="0">
                <a:ln>
                  <a:noFill/>
                </a:ln>
                <a:solidFill>
                  <a:schemeClr val="tx1"/>
                </a:solidFill>
                <a:effectLst/>
                <a:latin typeface="Arial" pitchFamily="34" charset="0"/>
                <a:ea typeface="Droid Sans Fallback"/>
                <a:cs typeface="Verdana" pitchFamily="34" charset="0"/>
              </a:rPr>
              <a:t>Unit - 4:</a:t>
            </a:r>
            <a:r>
              <a:rPr kumimoji="0" lang="en-US" altLang="zh-CN" sz="2800" b="1" i="0" u="sng" strike="noStrike" cap="none" normalizeH="0" dirty="0" smtClean="0">
                <a:ln>
                  <a:noFill/>
                </a:ln>
                <a:solidFill>
                  <a:schemeClr val="tx1"/>
                </a:solidFill>
                <a:effectLst/>
                <a:latin typeface="Arial" pitchFamily="34" charset="0"/>
                <a:ea typeface="Droid Sans Fallback"/>
                <a:cs typeface="Verdana" pitchFamily="34" charset="0"/>
              </a:rPr>
              <a:t> </a:t>
            </a:r>
            <a:r>
              <a:rPr kumimoji="0" lang="en-US" altLang="zh-CN" sz="2800" b="1" i="0" u="sng" strike="noStrike" cap="none" normalizeH="0" baseline="0" dirty="0" smtClean="0">
                <a:ln>
                  <a:noFill/>
                </a:ln>
                <a:solidFill>
                  <a:schemeClr val="tx1"/>
                </a:solidFill>
                <a:effectLst/>
                <a:latin typeface="Arial" pitchFamily="34" charset="0"/>
                <a:ea typeface="Calibri" pitchFamily="34" charset="0"/>
                <a:cs typeface="Calibri" pitchFamily="34" charset="0"/>
              </a:rPr>
              <a:t>Registers and Counters</a:t>
            </a: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2800" b="1" u="sng" dirty="0">
              <a:latin typeface="Arial" pitchFamily="34" charset="0"/>
              <a:ea typeface="Calibri" pitchFamily="34" charset="0"/>
              <a:cs typeface="Calibri" pitchFamily="34" charset="0"/>
            </a:endParaRPr>
          </a:p>
          <a:p>
            <a:pPr lvl="0" fontAlgn="base">
              <a:spcBef>
                <a:spcPct val="0"/>
              </a:spcBef>
              <a:spcAft>
                <a:spcPct val="0"/>
              </a:spcAft>
            </a:pPr>
            <a:r>
              <a:rPr lang="en-US" sz="2800" b="1" u="sng" dirty="0" smtClean="0"/>
              <a:t>REGISTERS:</a:t>
            </a:r>
          </a:p>
          <a:p>
            <a:pPr algn="just">
              <a:buFont typeface="Arial" pitchFamily="34" charset="0"/>
              <a:buChar char="•"/>
            </a:pPr>
            <a:r>
              <a:rPr lang="en-US" sz="2800" dirty="0"/>
              <a:t>A clocked sequential circuit consists of a </a:t>
            </a:r>
            <a:r>
              <a:rPr lang="en-US" sz="2800" b="1" dirty="0"/>
              <a:t>group of flip‐flops and combinational gates</a:t>
            </a:r>
            <a:r>
              <a:rPr lang="en-US" sz="2800" dirty="0"/>
              <a:t>. </a:t>
            </a:r>
            <a:r>
              <a:rPr lang="en-US" sz="2800" dirty="0" smtClean="0"/>
              <a:t>The flip‐flops </a:t>
            </a:r>
            <a:r>
              <a:rPr lang="en-US" sz="2800" dirty="0"/>
              <a:t>are essential because, in their absence, the circuit reduces to a purely combinational</a:t>
            </a:r>
          </a:p>
          <a:p>
            <a:pPr algn="just"/>
            <a:r>
              <a:rPr lang="en-US" sz="2800" dirty="0" smtClean="0"/>
              <a:t>circuit. </a:t>
            </a:r>
          </a:p>
          <a:p>
            <a:pPr algn="just">
              <a:buFont typeface="Arial" pitchFamily="34" charset="0"/>
              <a:buChar char="•"/>
            </a:pPr>
            <a:r>
              <a:rPr lang="en-US" sz="2800" dirty="0" smtClean="0"/>
              <a:t>A </a:t>
            </a:r>
            <a:r>
              <a:rPr lang="en-US" sz="2800" i="1" dirty="0"/>
              <a:t>register is a </a:t>
            </a:r>
            <a:r>
              <a:rPr lang="en-US" sz="2800" b="1" i="1" dirty="0"/>
              <a:t>group of flip‐flops</a:t>
            </a:r>
            <a:r>
              <a:rPr lang="en-US" sz="2800" i="1" dirty="0"/>
              <a:t>, each one of which shares a </a:t>
            </a:r>
            <a:r>
              <a:rPr lang="en-US" sz="2800" b="1" i="1" dirty="0"/>
              <a:t>common clock </a:t>
            </a:r>
            <a:r>
              <a:rPr lang="en-US" sz="2800" i="1" dirty="0"/>
              <a:t>and </a:t>
            </a:r>
            <a:r>
              <a:rPr lang="en-US" sz="2800" i="1" dirty="0" smtClean="0"/>
              <a:t>is </a:t>
            </a:r>
            <a:r>
              <a:rPr lang="en-US" sz="2800" dirty="0" smtClean="0"/>
              <a:t>capable </a:t>
            </a:r>
            <a:r>
              <a:rPr lang="en-US" sz="2800" dirty="0"/>
              <a:t>of storing one bit of information. </a:t>
            </a:r>
            <a:endParaRPr lang="en-US" sz="2800" dirty="0" smtClean="0"/>
          </a:p>
          <a:p>
            <a:pPr algn="just">
              <a:buFont typeface="Arial" pitchFamily="34" charset="0"/>
              <a:buChar char="•"/>
            </a:pPr>
            <a:r>
              <a:rPr lang="en-US" sz="2800" dirty="0" smtClean="0"/>
              <a:t>An </a:t>
            </a:r>
            <a:r>
              <a:rPr lang="en-US" sz="2800" b="1" i="1" dirty="0"/>
              <a:t>n ‐bit register </a:t>
            </a:r>
            <a:r>
              <a:rPr lang="en-US" sz="2800" i="1" dirty="0"/>
              <a:t>consists of a group of </a:t>
            </a:r>
            <a:r>
              <a:rPr lang="en-US" sz="2800" b="1" i="1" dirty="0" smtClean="0"/>
              <a:t>n </a:t>
            </a:r>
            <a:r>
              <a:rPr lang="en-US" sz="2800" b="1" dirty="0" smtClean="0"/>
              <a:t>flip‐flops </a:t>
            </a:r>
            <a:r>
              <a:rPr lang="en-US" sz="2800" dirty="0"/>
              <a:t>capable of storing </a:t>
            </a:r>
            <a:r>
              <a:rPr lang="en-US" sz="2800" b="1" i="1" dirty="0"/>
              <a:t>n bits </a:t>
            </a:r>
            <a:r>
              <a:rPr lang="en-US" sz="2800" i="1" dirty="0"/>
              <a:t>of binary information. </a:t>
            </a:r>
            <a:endParaRPr lang="en-US" sz="2800" i="1" dirty="0" smtClean="0"/>
          </a:p>
          <a:p>
            <a:pPr algn="just">
              <a:buFont typeface="Arial" pitchFamily="34" charset="0"/>
              <a:buChar char="•"/>
            </a:pPr>
            <a:r>
              <a:rPr lang="en-US" sz="2800" i="1" dirty="0" smtClean="0"/>
              <a:t>In </a:t>
            </a:r>
            <a:r>
              <a:rPr lang="en-US" sz="2800" i="1" dirty="0"/>
              <a:t>addition to the flip‐flops, </a:t>
            </a:r>
            <a:r>
              <a:rPr lang="en-US" sz="2800" i="1" dirty="0" smtClean="0"/>
              <a:t>a </a:t>
            </a:r>
            <a:r>
              <a:rPr lang="en-US" sz="2800" dirty="0" smtClean="0"/>
              <a:t>register </a:t>
            </a:r>
            <a:r>
              <a:rPr lang="en-US" sz="2800" dirty="0"/>
              <a:t>may have combinational gates that perform certain data‐processing tasks.</a:t>
            </a:r>
            <a:endParaRPr kumimoji="0" lang="en-US" altLang="zh-CN" sz="2800" b="1" i="0" u="sng"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36023" y="304800"/>
            <a:ext cx="8415222" cy="4238625"/>
          </a:xfrm>
          <a:prstGeom prst="rect">
            <a:avLst/>
          </a:prstGeom>
          <a:noFill/>
          <a:ln w="9525">
            <a:noFill/>
            <a:miter lim="800000"/>
            <a:headEnd/>
            <a:tailEnd/>
          </a:ln>
        </p:spPr>
      </p:pic>
      <p:sp>
        <p:nvSpPr>
          <p:cNvPr id="5" name="Rectangle 4"/>
          <p:cNvSpPr/>
          <p:nvPr/>
        </p:nvSpPr>
        <p:spPr>
          <a:xfrm>
            <a:off x="0" y="4800600"/>
            <a:ext cx="9144000" cy="523220"/>
          </a:xfrm>
          <a:prstGeom prst="rect">
            <a:avLst/>
          </a:prstGeom>
        </p:spPr>
        <p:txBody>
          <a:bodyPr wrap="square">
            <a:spAutoFit/>
          </a:bodyPr>
          <a:lstStyle/>
          <a:p>
            <a:pPr algn="ctr"/>
            <a:r>
              <a:rPr lang="en-US" sz="2800" b="1" dirty="0" smtClean="0"/>
              <a:t>FIGURE: </a:t>
            </a:r>
            <a:r>
              <a:rPr lang="en-US" sz="2800" dirty="0" smtClean="0"/>
              <a:t>Second form of serial adder using JK Flip-flop.</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r>
              <a:rPr lang="en-US" sz="2800" b="1" u="sng" dirty="0" smtClean="0"/>
              <a:t>Universal Shift Register:</a:t>
            </a:r>
          </a:p>
          <a:p>
            <a:pPr algn="just">
              <a:buFont typeface="Arial" pitchFamily="34" charset="0"/>
              <a:buChar char="•"/>
            </a:pPr>
            <a:r>
              <a:rPr lang="en-US" sz="2800" dirty="0" smtClean="0"/>
              <a:t>Some shift registers provide the necessary input and output terminals for parallel transfer. They may also have both shift‐right and shift‐left capabilities. </a:t>
            </a:r>
          </a:p>
          <a:p>
            <a:pPr algn="just">
              <a:buFont typeface="Arial" pitchFamily="34" charset="0"/>
              <a:buChar char="•"/>
            </a:pPr>
            <a:r>
              <a:rPr lang="en-US" sz="2800" dirty="0" smtClean="0"/>
              <a:t>The most general shift register has the following capabilities:</a:t>
            </a:r>
          </a:p>
          <a:p>
            <a:r>
              <a:rPr lang="en-US" sz="2800" b="1" dirty="0" smtClean="0"/>
              <a:t>1. A </a:t>
            </a:r>
            <a:r>
              <a:rPr lang="en-US" sz="2800" b="1" i="1" dirty="0" smtClean="0"/>
              <a:t>clear control to clear the register to 0.</a:t>
            </a:r>
          </a:p>
          <a:p>
            <a:r>
              <a:rPr lang="en-US" sz="2800" b="1" dirty="0" smtClean="0"/>
              <a:t>2. A </a:t>
            </a:r>
            <a:r>
              <a:rPr lang="en-US" sz="2800" b="1" i="1" dirty="0" smtClean="0"/>
              <a:t>clock input to synchronize the operations.</a:t>
            </a:r>
          </a:p>
          <a:p>
            <a:pPr algn="just"/>
            <a:r>
              <a:rPr lang="en-US" sz="2800" b="1" dirty="0" smtClean="0"/>
              <a:t>3. A </a:t>
            </a:r>
            <a:r>
              <a:rPr lang="en-US" sz="2800" b="1" i="1" dirty="0" smtClean="0"/>
              <a:t>shift‐right control to enable the shift‐right operation and the serial input and </a:t>
            </a:r>
            <a:r>
              <a:rPr lang="en-US" sz="2800" i="1" dirty="0" smtClean="0"/>
              <a:t>output lines associated with the shift right.</a:t>
            </a:r>
          </a:p>
          <a:p>
            <a:pPr algn="just"/>
            <a:r>
              <a:rPr lang="en-US" sz="2800" b="1" dirty="0" smtClean="0"/>
              <a:t>4. A </a:t>
            </a:r>
            <a:r>
              <a:rPr lang="en-US" sz="2800" b="1" i="1" dirty="0" smtClean="0"/>
              <a:t>shift‐left control to enable the shift‐left operation and the serial input and output </a:t>
            </a:r>
            <a:r>
              <a:rPr lang="en-US" sz="2800" dirty="0" smtClean="0"/>
              <a:t>lines associated with the shift left.</a:t>
            </a:r>
          </a:p>
          <a:p>
            <a:pPr algn="just"/>
            <a:r>
              <a:rPr lang="en-US" sz="2800" b="1" dirty="0" smtClean="0"/>
              <a:t>5. A </a:t>
            </a:r>
            <a:r>
              <a:rPr lang="en-US" sz="2800" b="1" i="1" dirty="0" smtClean="0"/>
              <a:t>parallel‐load control to enable a parallel transfer and the n input lines associated </a:t>
            </a:r>
            <a:r>
              <a:rPr lang="en-US" sz="2800" dirty="0" smtClean="0"/>
              <a:t>with the parallel transfer.</a:t>
            </a:r>
          </a:p>
          <a:p>
            <a:r>
              <a:rPr lang="en-US" sz="2800" b="1" dirty="0" smtClean="0"/>
              <a:t>6. </a:t>
            </a:r>
            <a:r>
              <a:rPr lang="en-US" sz="2800" b="1" i="1" dirty="0" smtClean="0"/>
              <a:t>n parallel output lines.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970318"/>
          </a:xfrm>
          <a:prstGeom prst="rect">
            <a:avLst/>
          </a:prstGeom>
        </p:spPr>
        <p:txBody>
          <a:bodyPr wrap="square">
            <a:spAutoFit/>
          </a:bodyPr>
          <a:lstStyle/>
          <a:p>
            <a:pPr algn="just"/>
            <a:r>
              <a:rPr lang="en-US" sz="2800" b="1" dirty="0" smtClean="0"/>
              <a:t>7. A control state that leaves the information in the register unchanged in response </a:t>
            </a:r>
            <a:r>
              <a:rPr lang="en-US" sz="2800" dirty="0" smtClean="0"/>
              <a:t>to the clock. Other shift registers may have only some of the preceding functions, with at least one shift operation.</a:t>
            </a:r>
          </a:p>
          <a:p>
            <a:pPr algn="just">
              <a:buFont typeface="Arial" pitchFamily="34" charset="0"/>
              <a:buChar char="•"/>
            </a:pPr>
            <a:r>
              <a:rPr lang="en-US" sz="2800" dirty="0" smtClean="0"/>
              <a:t>A register capable of shifting in one direction only is a </a:t>
            </a:r>
            <a:r>
              <a:rPr lang="en-US" sz="2800" i="1" dirty="0" smtClean="0"/>
              <a:t>unidirectional shift register. </a:t>
            </a:r>
          </a:p>
          <a:p>
            <a:pPr algn="just">
              <a:buFont typeface="Arial" pitchFamily="34" charset="0"/>
              <a:buChar char="•"/>
            </a:pPr>
            <a:r>
              <a:rPr lang="en-US" sz="2800" dirty="0" smtClean="0"/>
              <a:t>One that can shift in both directions is a </a:t>
            </a:r>
            <a:r>
              <a:rPr lang="en-US" sz="2800" i="1" dirty="0" smtClean="0"/>
              <a:t>bidirectional shift register. If the register has </a:t>
            </a:r>
            <a:r>
              <a:rPr lang="en-US" sz="2800" dirty="0" smtClean="0"/>
              <a:t>both shifts and parallel‐load capabilities, it is referred to as a </a:t>
            </a:r>
            <a:r>
              <a:rPr lang="en-US" sz="2800" b="1" i="1" dirty="0" smtClean="0"/>
              <a:t>universal shift register</a:t>
            </a:r>
            <a:r>
              <a:rPr lang="en-US" sz="2800" i="1" dirty="0" smtClean="0"/>
              <a:t>.</a:t>
            </a:r>
            <a:endParaRPr lang="en-US" sz="2800" u="sng" dirty="0"/>
          </a:p>
        </p:txBody>
      </p:sp>
      <p:pic>
        <p:nvPicPr>
          <p:cNvPr id="4098" name="Picture 2"/>
          <p:cNvPicPr>
            <a:picLocks noChangeAspect="1" noChangeArrowheads="1"/>
          </p:cNvPicPr>
          <p:nvPr/>
        </p:nvPicPr>
        <p:blipFill>
          <a:blip r:embed="rId2" cstate="print"/>
          <a:srcRect/>
          <a:stretch>
            <a:fillRect/>
          </a:stretch>
        </p:blipFill>
        <p:spPr bwMode="auto">
          <a:xfrm>
            <a:off x="4038600" y="3886200"/>
            <a:ext cx="4724400" cy="29622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0" y="4267200"/>
            <a:ext cx="3878199"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28600" y="27316"/>
            <a:ext cx="8319461" cy="6068684"/>
          </a:xfrm>
          <a:prstGeom prst="rect">
            <a:avLst/>
          </a:prstGeom>
          <a:noFill/>
          <a:ln w="9525">
            <a:noFill/>
            <a:miter lim="800000"/>
            <a:headEnd/>
            <a:tailEnd/>
          </a:ln>
        </p:spPr>
      </p:pic>
      <p:sp>
        <p:nvSpPr>
          <p:cNvPr id="5" name="Rectangle 4"/>
          <p:cNvSpPr/>
          <p:nvPr/>
        </p:nvSpPr>
        <p:spPr>
          <a:xfrm>
            <a:off x="0" y="6211669"/>
            <a:ext cx="9144000" cy="523220"/>
          </a:xfrm>
          <a:prstGeom prst="rect">
            <a:avLst/>
          </a:prstGeom>
        </p:spPr>
        <p:txBody>
          <a:bodyPr wrap="square">
            <a:spAutoFit/>
          </a:bodyPr>
          <a:lstStyle/>
          <a:p>
            <a:pPr algn="ctr"/>
            <a:r>
              <a:rPr lang="en-US" sz="2800" b="1" dirty="0" smtClean="0"/>
              <a:t>FIGURE: </a:t>
            </a:r>
            <a:r>
              <a:rPr lang="en-US" sz="2800" dirty="0" smtClean="0"/>
              <a:t>Four‐bit universal shift register</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52507" y="533401"/>
            <a:ext cx="8362067" cy="3047999"/>
          </a:xfrm>
          <a:prstGeom prst="rect">
            <a:avLst/>
          </a:prstGeom>
          <a:noFill/>
          <a:ln w="9525">
            <a:noFill/>
            <a:miter lim="800000"/>
            <a:headEnd/>
            <a:tailEnd/>
          </a:ln>
        </p:spPr>
      </p:pic>
      <p:sp>
        <p:nvSpPr>
          <p:cNvPr id="6" name="Rectangle 5"/>
          <p:cNvSpPr/>
          <p:nvPr/>
        </p:nvSpPr>
        <p:spPr>
          <a:xfrm>
            <a:off x="0" y="0"/>
            <a:ext cx="9144000" cy="523220"/>
          </a:xfrm>
          <a:prstGeom prst="rect">
            <a:avLst/>
          </a:prstGeom>
        </p:spPr>
        <p:txBody>
          <a:bodyPr wrap="square">
            <a:spAutoFit/>
          </a:bodyPr>
          <a:lstStyle/>
          <a:p>
            <a:r>
              <a:rPr lang="en-US" sz="2800" b="1" u="sng" dirty="0" smtClean="0"/>
              <a:t>HDL FOR REGISTERS AND COUNTERS:</a:t>
            </a:r>
            <a:endParaRPr lang="en-US" sz="2800" b="1" u="sng" dirty="0"/>
          </a:p>
        </p:txBody>
      </p:sp>
      <p:pic>
        <p:nvPicPr>
          <p:cNvPr id="6147" name="Picture 3"/>
          <p:cNvPicPr>
            <a:picLocks noChangeAspect="1" noChangeArrowheads="1"/>
          </p:cNvPicPr>
          <p:nvPr/>
        </p:nvPicPr>
        <p:blipFill>
          <a:blip r:embed="rId3" cstate="print"/>
          <a:srcRect/>
          <a:stretch>
            <a:fillRect/>
          </a:stretch>
        </p:blipFill>
        <p:spPr bwMode="auto">
          <a:xfrm>
            <a:off x="685800" y="3714750"/>
            <a:ext cx="75819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pPr algn="just">
              <a:buFont typeface="Arial" pitchFamily="34" charset="0"/>
              <a:buChar char="•"/>
            </a:pPr>
            <a:r>
              <a:rPr lang="en-US" sz="2800" dirty="0" smtClean="0"/>
              <a:t>Consider the following alternative </a:t>
            </a:r>
            <a:r>
              <a:rPr lang="en-US" sz="2800" b="1" dirty="0" smtClean="0"/>
              <a:t>case statement for the shift </a:t>
            </a:r>
            <a:r>
              <a:rPr lang="en-US" sz="2800" dirty="0" smtClean="0"/>
              <a:t>register model:</a:t>
            </a:r>
            <a:endParaRPr lang="en-US" sz="2800" dirty="0"/>
          </a:p>
        </p:txBody>
      </p:sp>
      <p:pic>
        <p:nvPicPr>
          <p:cNvPr id="7170" name="Picture 2"/>
          <p:cNvPicPr>
            <a:picLocks noChangeAspect="1" noChangeArrowheads="1"/>
          </p:cNvPicPr>
          <p:nvPr/>
        </p:nvPicPr>
        <p:blipFill>
          <a:blip r:embed="rId2" cstate="print"/>
          <a:srcRect/>
          <a:stretch>
            <a:fillRect/>
          </a:stretch>
        </p:blipFill>
        <p:spPr bwMode="auto">
          <a:xfrm>
            <a:off x="381000" y="1447800"/>
            <a:ext cx="8139659" cy="2057400"/>
          </a:xfrm>
          <a:prstGeom prst="rect">
            <a:avLst/>
          </a:prstGeom>
          <a:noFill/>
          <a:ln w="9525">
            <a:noFill/>
            <a:miter lim="800000"/>
            <a:headEnd/>
            <a:tailEnd/>
          </a:ln>
        </p:spPr>
      </p:pic>
      <p:sp>
        <p:nvSpPr>
          <p:cNvPr id="6" name="Rectangle 5"/>
          <p:cNvSpPr/>
          <p:nvPr/>
        </p:nvSpPr>
        <p:spPr>
          <a:xfrm>
            <a:off x="0" y="3962400"/>
            <a:ext cx="9144000" cy="1384995"/>
          </a:xfrm>
          <a:prstGeom prst="rect">
            <a:avLst/>
          </a:prstGeom>
        </p:spPr>
        <p:txBody>
          <a:bodyPr wrap="square">
            <a:spAutoFit/>
          </a:bodyPr>
          <a:lstStyle/>
          <a:p>
            <a:pPr algn="just">
              <a:buFont typeface="Arial" pitchFamily="34" charset="0"/>
              <a:buChar char="•"/>
            </a:pPr>
            <a:r>
              <a:rPr lang="en-US" sz="2800" dirty="0" smtClean="0"/>
              <a:t>Without the case item 2’b00, the </a:t>
            </a:r>
            <a:r>
              <a:rPr lang="en-US" sz="2800" b="1" dirty="0" smtClean="0"/>
              <a:t>case statement would not find a match between </a:t>
            </a:r>
            <a:r>
              <a:rPr lang="en-US" sz="2800" dirty="0" smtClean="0"/>
              <a:t>{</a:t>
            </a:r>
            <a:r>
              <a:rPr lang="en-US" sz="2800" i="1" dirty="0" smtClean="0"/>
              <a:t>s1, s0} and the case items, so register </a:t>
            </a:r>
            <a:r>
              <a:rPr lang="en-US" sz="2800" i="1" dirty="0" err="1" smtClean="0"/>
              <a:t>A_par</a:t>
            </a:r>
            <a:r>
              <a:rPr lang="en-US" sz="2800" i="1" dirty="0" smtClean="0"/>
              <a:t> would be left unchanged.</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A structural model of the universal shift register can be described by referring to the logic diagram of Fig. (b).</a:t>
            </a:r>
          </a:p>
          <a:p>
            <a:pPr algn="just">
              <a:buFont typeface="Arial" pitchFamily="34" charset="0"/>
              <a:buChar char="•"/>
            </a:pPr>
            <a:r>
              <a:rPr lang="en-US" sz="2800" dirty="0" smtClean="0"/>
              <a:t>The diagram shows that the register has </a:t>
            </a:r>
            <a:r>
              <a:rPr lang="en-US" sz="2800" b="1" dirty="0" smtClean="0"/>
              <a:t>four multiplexers and four </a:t>
            </a:r>
            <a:r>
              <a:rPr lang="en-US" sz="2800" b="1" i="1" dirty="0" smtClean="0"/>
              <a:t>D flip‐flops.</a:t>
            </a:r>
            <a:r>
              <a:rPr lang="en-US" sz="2800" i="1" dirty="0" smtClean="0"/>
              <a:t> </a:t>
            </a:r>
          </a:p>
          <a:p>
            <a:pPr algn="just">
              <a:buFont typeface="Arial" pitchFamily="34" charset="0"/>
              <a:buChar char="•"/>
            </a:pPr>
            <a:r>
              <a:rPr lang="en-US" sz="2800" i="1" dirty="0" smtClean="0"/>
              <a:t>A </a:t>
            </a:r>
            <a:r>
              <a:rPr lang="en-US" sz="2800" b="1" i="1" dirty="0" err="1" smtClean="0"/>
              <a:t>mux</a:t>
            </a:r>
            <a:r>
              <a:rPr lang="en-US" sz="2800" b="1" i="1" dirty="0" smtClean="0"/>
              <a:t> and flip‐flop together are modeled as a stage of the shift register</a:t>
            </a:r>
            <a:r>
              <a:rPr lang="en-US" sz="2800" i="1" dirty="0" smtClean="0"/>
              <a:t>. </a:t>
            </a:r>
            <a:r>
              <a:rPr lang="en-US" sz="2800" dirty="0" smtClean="0"/>
              <a:t>The stage is a structural model, too, with an instantiation and interconnection of a module for a </a:t>
            </a:r>
            <a:r>
              <a:rPr lang="en-US" sz="2800" dirty="0" err="1" smtClean="0"/>
              <a:t>mux</a:t>
            </a:r>
            <a:r>
              <a:rPr lang="en-US" sz="2800" dirty="0" smtClean="0"/>
              <a:t> and another for a </a:t>
            </a:r>
            <a:r>
              <a:rPr lang="en-US" sz="2800" i="1" dirty="0" smtClean="0"/>
              <a:t>D flip‐flop. </a:t>
            </a:r>
          </a:p>
          <a:p>
            <a:pPr algn="just">
              <a:buFont typeface="Arial" pitchFamily="34" charset="0"/>
              <a:buChar char="•"/>
            </a:pPr>
            <a:r>
              <a:rPr lang="en-US" sz="2800" i="1" dirty="0" smtClean="0"/>
              <a:t>For simplicity, </a:t>
            </a:r>
            <a:r>
              <a:rPr lang="en-US" sz="2800" b="1" i="1" dirty="0" smtClean="0"/>
              <a:t>the lowest‐level modules of the </a:t>
            </a:r>
            <a:r>
              <a:rPr lang="en-US" sz="2800" b="1" dirty="0" smtClean="0"/>
              <a:t>structure are behavioral models of the multiplexer and flip‐flop</a:t>
            </a:r>
            <a:r>
              <a:rPr lang="en-US" sz="2800" dirty="0" smtClean="0"/>
              <a:t>. Attention must be paid to the details of connecting the stages correctly.</a:t>
            </a:r>
          </a:p>
          <a:p>
            <a:pPr algn="just">
              <a:buFont typeface="Arial" pitchFamily="34" charset="0"/>
              <a:buChar char="•"/>
            </a:pPr>
            <a:r>
              <a:rPr lang="en-US" sz="2800" dirty="0" smtClean="0"/>
              <a:t>The top‐level module declares the inputs and outputs and then instantiates four copies of a stage of the register. </a:t>
            </a:r>
          </a:p>
          <a:p>
            <a:pPr algn="just">
              <a:buFont typeface="Arial" pitchFamily="34" charset="0"/>
              <a:buChar char="•"/>
            </a:pPr>
            <a:r>
              <a:rPr lang="en-US" sz="2800" dirty="0" smtClean="0"/>
              <a:t>The </a:t>
            </a:r>
            <a:r>
              <a:rPr lang="en-US" sz="2800" b="1" dirty="0" smtClean="0"/>
              <a:t>four instantiations specify the interconnections between the four stages</a:t>
            </a:r>
            <a:r>
              <a:rPr lang="en-US" sz="2800" dirty="0" smtClean="0"/>
              <a:t> and provide the detailed construction of the register as specified in the logic diagram.</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74406" y="265430"/>
            <a:ext cx="8159994" cy="202057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385763" y="2647950"/>
            <a:ext cx="8372475" cy="390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504825" y="1162050"/>
            <a:ext cx="8134350" cy="453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219199" y="685800"/>
            <a:ext cx="6902845"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276600" y="0"/>
            <a:ext cx="2438400" cy="6406551"/>
          </a:xfrm>
          <a:prstGeom prst="rect">
            <a:avLst/>
          </a:prstGeom>
          <a:noFill/>
          <a:ln w="9525">
            <a:noFill/>
            <a:miter lim="800000"/>
            <a:headEnd/>
            <a:tailEnd/>
          </a:ln>
        </p:spPr>
      </p:pic>
      <p:sp>
        <p:nvSpPr>
          <p:cNvPr id="5" name="Rectangle 4"/>
          <p:cNvSpPr/>
          <p:nvPr/>
        </p:nvSpPr>
        <p:spPr>
          <a:xfrm>
            <a:off x="2514600" y="6334780"/>
            <a:ext cx="4572000" cy="523220"/>
          </a:xfrm>
          <a:prstGeom prst="rect">
            <a:avLst/>
          </a:prstGeom>
        </p:spPr>
        <p:txBody>
          <a:bodyPr>
            <a:spAutoFit/>
          </a:bodyPr>
          <a:lstStyle/>
          <a:p>
            <a:r>
              <a:rPr lang="en-US" sz="2800" b="1" dirty="0" smtClean="0"/>
              <a:t>FIGURE: </a:t>
            </a:r>
            <a:r>
              <a:rPr lang="en-US" sz="2800" dirty="0" smtClean="0"/>
              <a:t>Four‐bit </a:t>
            </a:r>
            <a:r>
              <a:rPr lang="en-US" sz="2800" dirty="0"/>
              <a:t>register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909050" y="152400"/>
            <a:ext cx="578715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62979"/>
          </a:xfrm>
          <a:prstGeom prst="rect">
            <a:avLst/>
          </a:prstGeom>
        </p:spPr>
        <p:txBody>
          <a:bodyPr wrap="square">
            <a:spAutoFit/>
          </a:bodyPr>
          <a:lstStyle/>
          <a:p>
            <a:r>
              <a:rPr lang="en-US" sz="2800" b="1" u="sng" dirty="0" smtClean="0"/>
              <a:t>RIPPLE COUNTERS (</a:t>
            </a:r>
            <a:r>
              <a:rPr lang="en-US" sz="2800" b="1" u="sng" smtClean="0"/>
              <a:t>Asynchronous Counters):</a:t>
            </a:r>
            <a:endParaRPr lang="en-US" sz="2800" b="1" u="sng" dirty="0" smtClean="0"/>
          </a:p>
          <a:p>
            <a:r>
              <a:rPr lang="en-US" sz="2800" b="1" u="sng" dirty="0" smtClean="0"/>
              <a:t>Binary Ripple Counter:</a:t>
            </a:r>
          </a:p>
          <a:p>
            <a:pPr algn="just">
              <a:buFont typeface="Arial" pitchFamily="34" charset="0"/>
              <a:buChar char="•"/>
            </a:pPr>
            <a:r>
              <a:rPr lang="en-US" sz="2800" dirty="0" smtClean="0"/>
              <a:t>A binary ripple counter consists of a series connection of complementing flip‐flops, with the output of each flip‐flop connected to the </a:t>
            </a:r>
            <a:r>
              <a:rPr lang="en-US" sz="2800" i="1" dirty="0" smtClean="0"/>
              <a:t>C input of the next higher order flip‐flop. </a:t>
            </a:r>
          </a:p>
          <a:p>
            <a:pPr algn="just">
              <a:buFont typeface="Arial" pitchFamily="34" charset="0"/>
              <a:buChar char="•"/>
            </a:pPr>
            <a:r>
              <a:rPr lang="en-US" sz="2800" dirty="0" smtClean="0"/>
              <a:t>The flip‐flop holding the least significant bit receives the incoming count pulses. </a:t>
            </a:r>
          </a:p>
          <a:p>
            <a:pPr algn="just">
              <a:buFont typeface="Arial" pitchFamily="34" charset="0"/>
              <a:buChar char="•"/>
            </a:pPr>
            <a:r>
              <a:rPr lang="en-US" sz="2800" dirty="0" smtClean="0"/>
              <a:t>A </a:t>
            </a:r>
            <a:r>
              <a:rPr lang="en-US" sz="2800" b="1" dirty="0" smtClean="0"/>
              <a:t>complementing flip‐flop </a:t>
            </a:r>
            <a:r>
              <a:rPr lang="en-US" sz="2800" dirty="0" smtClean="0"/>
              <a:t>can be obtained from a </a:t>
            </a:r>
            <a:r>
              <a:rPr lang="en-US" sz="2800" i="1" dirty="0" smtClean="0"/>
              <a:t>JK flip‐flop with the J and K inputs tied </a:t>
            </a:r>
            <a:r>
              <a:rPr lang="en-US" sz="2800" dirty="0" smtClean="0"/>
              <a:t>together or from a </a:t>
            </a:r>
            <a:r>
              <a:rPr lang="en-US" sz="2800" i="1" dirty="0" smtClean="0"/>
              <a:t>T flip‐flop. </a:t>
            </a:r>
          </a:p>
          <a:p>
            <a:pPr algn="just">
              <a:buFont typeface="Arial" pitchFamily="34" charset="0"/>
              <a:buChar char="•"/>
            </a:pPr>
            <a:r>
              <a:rPr lang="en-US" sz="2800" i="1" dirty="0" smtClean="0"/>
              <a:t>A third possibility is to use a D flip‐flop with the complement </a:t>
            </a:r>
            <a:r>
              <a:rPr lang="en-US" sz="2800" dirty="0" smtClean="0"/>
              <a:t>output connected to the </a:t>
            </a:r>
            <a:r>
              <a:rPr lang="en-US" sz="2800" i="1" dirty="0" smtClean="0"/>
              <a:t>D input.</a:t>
            </a:r>
            <a:endParaRPr lang="en-US" sz="2800"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181600" y="174612"/>
            <a:ext cx="3657600" cy="6604426"/>
          </a:xfrm>
          <a:prstGeom prst="rect">
            <a:avLst/>
          </a:prstGeom>
          <a:noFill/>
          <a:ln w="9525">
            <a:noFill/>
            <a:miter lim="800000"/>
            <a:headEnd/>
            <a:tailEnd/>
          </a:ln>
        </p:spPr>
      </p:pic>
      <p:sp>
        <p:nvSpPr>
          <p:cNvPr id="6" name="Rectangle 5"/>
          <p:cNvSpPr/>
          <p:nvPr/>
        </p:nvSpPr>
        <p:spPr>
          <a:xfrm>
            <a:off x="152400" y="5722203"/>
            <a:ext cx="4876800" cy="830997"/>
          </a:xfrm>
          <a:prstGeom prst="rect">
            <a:avLst/>
          </a:prstGeom>
        </p:spPr>
        <p:txBody>
          <a:bodyPr wrap="square">
            <a:spAutoFit/>
          </a:bodyPr>
          <a:lstStyle/>
          <a:p>
            <a:r>
              <a:rPr lang="en-US" sz="2400" b="1" dirty="0" smtClean="0"/>
              <a:t>FIGURE: </a:t>
            </a:r>
            <a:r>
              <a:rPr lang="en-US" sz="2400" dirty="0" smtClean="0"/>
              <a:t>Four‐bit binary ripple counter with T Flip-flops.</a:t>
            </a:r>
            <a:endParaRPr lang="en-US" sz="2400" dirty="0"/>
          </a:p>
        </p:txBody>
      </p:sp>
      <p:pic>
        <p:nvPicPr>
          <p:cNvPr id="1028" name="Picture 4"/>
          <p:cNvPicPr>
            <a:picLocks noChangeAspect="1" noChangeArrowheads="1"/>
          </p:cNvPicPr>
          <p:nvPr/>
        </p:nvPicPr>
        <p:blipFill>
          <a:blip r:embed="rId3" cstate="print"/>
          <a:srcRect/>
          <a:stretch>
            <a:fillRect/>
          </a:stretch>
        </p:blipFill>
        <p:spPr bwMode="auto">
          <a:xfrm>
            <a:off x="457200" y="457200"/>
            <a:ext cx="4248150" cy="408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00663" y="105973"/>
            <a:ext cx="3081337" cy="6736920"/>
          </a:xfrm>
          <a:prstGeom prst="rect">
            <a:avLst/>
          </a:prstGeom>
          <a:noFill/>
          <a:ln w="9525">
            <a:noFill/>
            <a:miter lim="800000"/>
            <a:headEnd/>
            <a:tailEnd/>
          </a:ln>
        </p:spPr>
      </p:pic>
      <p:sp>
        <p:nvSpPr>
          <p:cNvPr id="5" name="Rectangle 4"/>
          <p:cNvSpPr/>
          <p:nvPr/>
        </p:nvSpPr>
        <p:spPr>
          <a:xfrm>
            <a:off x="228600" y="3276600"/>
            <a:ext cx="4876800" cy="830997"/>
          </a:xfrm>
          <a:prstGeom prst="rect">
            <a:avLst/>
          </a:prstGeom>
        </p:spPr>
        <p:txBody>
          <a:bodyPr wrap="square">
            <a:spAutoFit/>
          </a:bodyPr>
          <a:lstStyle/>
          <a:p>
            <a:r>
              <a:rPr lang="en-US" sz="2400" b="1" dirty="0" smtClean="0"/>
              <a:t>FIGURE: </a:t>
            </a:r>
            <a:r>
              <a:rPr lang="en-US" sz="2400" dirty="0" smtClean="0"/>
              <a:t>Four‐bit binary ripple counter with D Flip-flops.</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38200" y="0"/>
            <a:ext cx="76962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26580" y="0"/>
            <a:ext cx="762994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815882"/>
          </a:xfrm>
          <a:prstGeom prst="rect">
            <a:avLst/>
          </a:prstGeom>
        </p:spPr>
        <p:txBody>
          <a:bodyPr wrap="square">
            <a:spAutoFit/>
          </a:bodyPr>
          <a:lstStyle/>
          <a:p>
            <a:r>
              <a:rPr lang="en-US" sz="2800" b="1" u="sng" dirty="0" smtClean="0"/>
              <a:t>BCD Ripple Counter:</a:t>
            </a:r>
          </a:p>
          <a:p>
            <a:pPr algn="just">
              <a:buFont typeface="Arial" pitchFamily="34" charset="0"/>
              <a:buChar char="•"/>
            </a:pPr>
            <a:r>
              <a:rPr lang="en-US" sz="2800" dirty="0" smtClean="0"/>
              <a:t>A ripple counter is an asynchronous sequential circuit. Signals that affect the flip‐flop transition depend on the way they change from 1 to 0.</a:t>
            </a:r>
            <a:endParaRPr lang="en-US" sz="2800" u="sng" dirty="0"/>
          </a:p>
        </p:txBody>
      </p:sp>
      <p:pic>
        <p:nvPicPr>
          <p:cNvPr id="3074" name="Picture 2"/>
          <p:cNvPicPr>
            <a:picLocks noChangeAspect="1" noChangeArrowheads="1"/>
          </p:cNvPicPr>
          <p:nvPr/>
        </p:nvPicPr>
        <p:blipFill>
          <a:blip r:embed="rId2" cstate="print"/>
          <a:srcRect/>
          <a:stretch>
            <a:fillRect/>
          </a:stretch>
        </p:blipFill>
        <p:spPr bwMode="auto">
          <a:xfrm>
            <a:off x="2143125" y="1828800"/>
            <a:ext cx="4857750" cy="2295525"/>
          </a:xfrm>
          <a:prstGeom prst="rect">
            <a:avLst/>
          </a:prstGeom>
          <a:noFill/>
          <a:ln w="9525">
            <a:noFill/>
            <a:miter lim="800000"/>
            <a:headEnd/>
            <a:tailEnd/>
          </a:ln>
        </p:spPr>
      </p:pic>
      <p:sp>
        <p:nvSpPr>
          <p:cNvPr id="6" name="Rectangle 5"/>
          <p:cNvSpPr/>
          <p:nvPr/>
        </p:nvSpPr>
        <p:spPr>
          <a:xfrm>
            <a:off x="0" y="4191000"/>
            <a:ext cx="9144000" cy="523220"/>
          </a:xfrm>
          <a:prstGeom prst="rect">
            <a:avLst/>
          </a:prstGeom>
        </p:spPr>
        <p:txBody>
          <a:bodyPr wrap="square">
            <a:spAutoFit/>
          </a:bodyPr>
          <a:lstStyle/>
          <a:p>
            <a:r>
              <a:rPr lang="en-US" sz="2800" b="1" dirty="0" smtClean="0"/>
              <a:t>FIGURE: </a:t>
            </a:r>
            <a:r>
              <a:rPr lang="en-US" sz="2800" dirty="0" smtClean="0"/>
              <a:t>State diagram of a decimal BCD counter</a:t>
            </a:r>
            <a:endParaRPr lang="en-US" sz="2800" dirty="0"/>
          </a:p>
        </p:txBody>
      </p:sp>
      <p:sp>
        <p:nvSpPr>
          <p:cNvPr id="7" name="Rectangle 6"/>
          <p:cNvSpPr/>
          <p:nvPr/>
        </p:nvSpPr>
        <p:spPr>
          <a:xfrm>
            <a:off x="0" y="4876800"/>
            <a:ext cx="9144000" cy="1384995"/>
          </a:xfrm>
          <a:prstGeom prst="rect">
            <a:avLst/>
          </a:prstGeom>
        </p:spPr>
        <p:txBody>
          <a:bodyPr wrap="square">
            <a:spAutoFit/>
          </a:bodyPr>
          <a:lstStyle/>
          <a:p>
            <a:pPr algn="just">
              <a:buFont typeface="Arial" pitchFamily="34" charset="0"/>
              <a:buChar char="•"/>
            </a:pPr>
            <a:r>
              <a:rPr lang="en-US" sz="2800" dirty="0" smtClean="0"/>
              <a:t>Remember that when the </a:t>
            </a:r>
            <a:r>
              <a:rPr lang="en-US" sz="2800" i="1" dirty="0" smtClean="0"/>
              <a:t>C input goes from 1 to 0, </a:t>
            </a:r>
            <a:r>
              <a:rPr lang="en-US" sz="2800" dirty="0" smtClean="0"/>
              <a:t>the flip‐flop is set if </a:t>
            </a:r>
            <a:r>
              <a:rPr lang="en-US" sz="2800" i="1" dirty="0" smtClean="0"/>
              <a:t>J = 1, is cleared if K = 1, is complemented if J = K = 1, and is left unchanged if J = K = 0.</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4324350" y="53344"/>
            <a:ext cx="3067050" cy="6728456"/>
          </a:xfrm>
          <a:prstGeom prst="rect">
            <a:avLst/>
          </a:prstGeom>
          <a:noFill/>
          <a:ln w="9525">
            <a:noFill/>
            <a:miter lim="800000"/>
            <a:headEnd/>
            <a:tailEnd/>
          </a:ln>
        </p:spPr>
      </p:pic>
      <p:sp>
        <p:nvSpPr>
          <p:cNvPr id="6" name="Rectangle 5"/>
          <p:cNvSpPr/>
          <p:nvPr/>
        </p:nvSpPr>
        <p:spPr>
          <a:xfrm>
            <a:off x="0" y="0"/>
            <a:ext cx="3944862" cy="523220"/>
          </a:xfrm>
          <a:prstGeom prst="rect">
            <a:avLst/>
          </a:prstGeom>
        </p:spPr>
        <p:txBody>
          <a:bodyPr wrap="none">
            <a:spAutoFit/>
          </a:bodyPr>
          <a:lstStyle/>
          <a:p>
            <a:r>
              <a:rPr lang="en-US" sz="2800" b="1" u="sng" dirty="0" smtClean="0"/>
              <a:t>Counting sequence table </a:t>
            </a:r>
            <a:endParaRPr lang="en-US" sz="2800" b="1" u="sn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94195"/>
          </a:xfrm>
          <a:prstGeom prst="rect">
            <a:avLst/>
          </a:prstGeom>
        </p:spPr>
        <p:txBody>
          <a:bodyPr wrap="square">
            <a:spAutoFit/>
          </a:bodyPr>
          <a:lstStyle/>
          <a:p>
            <a:pPr algn="just">
              <a:buFont typeface="Arial" pitchFamily="34" charset="0"/>
              <a:buChar char="•"/>
            </a:pPr>
            <a:r>
              <a:rPr lang="en-US" sz="2600" i="1" dirty="0" smtClean="0"/>
              <a:t>Q1 changes state after each clock </a:t>
            </a:r>
            <a:r>
              <a:rPr lang="en-US" sz="2600" dirty="0" smtClean="0"/>
              <a:t>pulse. </a:t>
            </a:r>
          </a:p>
          <a:p>
            <a:pPr algn="just">
              <a:buFont typeface="Arial" pitchFamily="34" charset="0"/>
              <a:buChar char="•"/>
            </a:pPr>
            <a:r>
              <a:rPr lang="en-US" sz="2600" i="1" dirty="0" smtClean="0"/>
              <a:t>Q2 complements every time Q1 goes from 1 to 0, as long as Q8 = 0. </a:t>
            </a:r>
          </a:p>
          <a:p>
            <a:pPr algn="just">
              <a:buFont typeface="Arial" pitchFamily="34" charset="0"/>
              <a:buChar char="•"/>
            </a:pPr>
            <a:r>
              <a:rPr lang="en-US" sz="2600" i="1" dirty="0" smtClean="0"/>
              <a:t>When Q8 </a:t>
            </a:r>
            <a:r>
              <a:rPr lang="en-US" sz="2600" dirty="0" smtClean="0"/>
              <a:t>becomes 1, </a:t>
            </a:r>
            <a:r>
              <a:rPr lang="en-US" sz="2600" i="1" dirty="0" smtClean="0"/>
              <a:t>Q2 remains at 0. </a:t>
            </a:r>
          </a:p>
          <a:p>
            <a:pPr algn="just">
              <a:buFont typeface="Arial" pitchFamily="34" charset="0"/>
              <a:buChar char="•"/>
            </a:pPr>
            <a:r>
              <a:rPr lang="en-US" sz="2600" i="1" dirty="0" smtClean="0"/>
              <a:t>Q4 complements every time Q2 goes from 1 to 0. </a:t>
            </a:r>
          </a:p>
          <a:p>
            <a:pPr algn="just">
              <a:buFont typeface="Arial" pitchFamily="34" charset="0"/>
              <a:buChar char="•"/>
            </a:pPr>
            <a:r>
              <a:rPr lang="en-US" sz="2600" i="1" dirty="0" smtClean="0"/>
              <a:t>Q8 remains </a:t>
            </a:r>
            <a:r>
              <a:rPr lang="en-US" sz="2600" dirty="0" smtClean="0"/>
              <a:t>at 0 as long as </a:t>
            </a:r>
            <a:r>
              <a:rPr lang="en-US" sz="2600" i="1" dirty="0" smtClean="0"/>
              <a:t>Q2 or Q4 is 0. When both Q2 and Q4 become 1, Q8 complements when Q1 </a:t>
            </a:r>
            <a:r>
              <a:rPr lang="en-US" sz="2600" dirty="0" smtClean="0"/>
              <a:t>goes from 1 to 0. </a:t>
            </a:r>
          </a:p>
          <a:p>
            <a:pPr algn="just">
              <a:buFont typeface="Arial" pitchFamily="34" charset="0"/>
              <a:buChar char="•"/>
            </a:pPr>
            <a:r>
              <a:rPr lang="en-US" sz="2600" i="1" dirty="0" smtClean="0"/>
              <a:t>Q8 is cleared on the next transition of Q1.</a:t>
            </a:r>
          </a:p>
          <a:p>
            <a:pPr algn="just">
              <a:buFont typeface="Arial" pitchFamily="34" charset="0"/>
              <a:buChar char="•"/>
            </a:pPr>
            <a:r>
              <a:rPr lang="en-US" sz="2600" dirty="0" smtClean="0"/>
              <a:t>The BCD counter of above Fig. is a </a:t>
            </a:r>
            <a:r>
              <a:rPr lang="en-US" sz="2600" i="1" dirty="0" smtClean="0"/>
              <a:t>decade counter, since it counts from 0 to 9. To </a:t>
            </a:r>
            <a:r>
              <a:rPr lang="en-US" sz="2600" dirty="0" smtClean="0"/>
              <a:t>count in decimal from 0 to 99, we need a two‐decade counter. To count from 0 to 999, we need a three‐decade counter.</a:t>
            </a:r>
          </a:p>
          <a:p>
            <a:pPr algn="just">
              <a:buFont typeface="Arial" pitchFamily="34" charset="0"/>
              <a:buChar char="•"/>
            </a:pPr>
            <a:r>
              <a:rPr lang="en-US" sz="2600" dirty="0" smtClean="0"/>
              <a:t>A three‐decade counter is shown in the following Fig. The inputs to the second and third decades come from </a:t>
            </a:r>
            <a:r>
              <a:rPr lang="en-US" sz="2600" i="1" dirty="0" smtClean="0"/>
              <a:t>Q8 of the </a:t>
            </a:r>
            <a:r>
              <a:rPr lang="en-US" sz="2600" dirty="0" smtClean="0"/>
              <a:t>previous decade. When </a:t>
            </a:r>
            <a:r>
              <a:rPr lang="en-US" sz="2600" i="1" dirty="0" smtClean="0"/>
              <a:t>Q8 in one decade goes from 1 to 0, it triggers the count for the </a:t>
            </a:r>
            <a:r>
              <a:rPr lang="en-US" sz="2600" dirty="0" smtClean="0"/>
              <a:t>next higher order decade while its own decade goes from 9 to 0.</a:t>
            </a:r>
            <a:endParaRPr lang="en-US" sz="2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828800" y="0"/>
            <a:ext cx="5029200" cy="6210300"/>
          </a:xfrm>
          <a:prstGeom prst="rect">
            <a:avLst/>
          </a:prstGeom>
          <a:noFill/>
          <a:ln w="9525">
            <a:noFill/>
            <a:miter lim="800000"/>
            <a:headEnd/>
            <a:tailEnd/>
          </a:ln>
        </p:spPr>
      </p:pic>
      <p:sp>
        <p:nvSpPr>
          <p:cNvPr id="5" name="Rectangle 4"/>
          <p:cNvSpPr/>
          <p:nvPr/>
        </p:nvSpPr>
        <p:spPr>
          <a:xfrm>
            <a:off x="0" y="6211669"/>
            <a:ext cx="9144000" cy="523220"/>
          </a:xfrm>
          <a:prstGeom prst="rect">
            <a:avLst/>
          </a:prstGeom>
        </p:spPr>
        <p:txBody>
          <a:bodyPr wrap="square">
            <a:spAutoFit/>
          </a:bodyPr>
          <a:lstStyle/>
          <a:p>
            <a:pPr algn="ctr"/>
            <a:r>
              <a:rPr lang="en-US" sz="2800" b="1" dirty="0" smtClean="0"/>
              <a:t>FIGURE: </a:t>
            </a:r>
            <a:r>
              <a:rPr lang="en-US" sz="2800" dirty="0" smtClean="0"/>
              <a:t>BCD ripple counter</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p:spPr>
        <p:txBody>
          <a:bodyPr wrap="square">
            <a:spAutoFit/>
          </a:bodyPr>
          <a:lstStyle/>
          <a:p>
            <a:r>
              <a:rPr lang="en-US" sz="2800" b="1" u="sng" dirty="0" smtClean="0"/>
              <a:t>Register with Parallel Load</a:t>
            </a:r>
            <a:endParaRPr lang="en-US" sz="2800" u="sng" dirty="0"/>
          </a:p>
        </p:txBody>
      </p:sp>
      <p:pic>
        <p:nvPicPr>
          <p:cNvPr id="1027" name="Picture 3"/>
          <p:cNvPicPr>
            <a:picLocks noChangeAspect="1" noChangeArrowheads="1"/>
          </p:cNvPicPr>
          <p:nvPr/>
        </p:nvPicPr>
        <p:blipFill>
          <a:blip r:embed="rId2" cstate="print"/>
          <a:srcRect/>
          <a:stretch>
            <a:fillRect/>
          </a:stretch>
        </p:blipFill>
        <p:spPr bwMode="auto">
          <a:xfrm>
            <a:off x="1588282" y="490538"/>
            <a:ext cx="5785617" cy="5910262"/>
          </a:xfrm>
          <a:prstGeom prst="rect">
            <a:avLst/>
          </a:prstGeom>
          <a:noFill/>
          <a:ln w="9525">
            <a:noFill/>
            <a:miter lim="800000"/>
            <a:headEnd/>
            <a:tailEnd/>
          </a:ln>
        </p:spPr>
      </p:pic>
      <p:sp>
        <p:nvSpPr>
          <p:cNvPr id="7" name="Rectangle 6"/>
          <p:cNvSpPr/>
          <p:nvPr/>
        </p:nvSpPr>
        <p:spPr>
          <a:xfrm>
            <a:off x="0" y="6400800"/>
            <a:ext cx="9144000" cy="461665"/>
          </a:xfrm>
          <a:prstGeom prst="rect">
            <a:avLst/>
          </a:prstGeom>
        </p:spPr>
        <p:txBody>
          <a:bodyPr wrap="square">
            <a:spAutoFit/>
          </a:bodyPr>
          <a:lstStyle/>
          <a:p>
            <a:pPr algn="ctr"/>
            <a:r>
              <a:rPr lang="en-US" sz="2400" b="1" dirty="0" smtClean="0"/>
              <a:t>FIGURE: </a:t>
            </a:r>
            <a:r>
              <a:rPr lang="en-US" sz="2400" dirty="0" smtClean="0"/>
              <a:t>Four‐bit register with parallel load</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81000" y="304800"/>
            <a:ext cx="8365629" cy="2667000"/>
          </a:xfrm>
          <a:prstGeom prst="rect">
            <a:avLst/>
          </a:prstGeom>
          <a:noFill/>
          <a:ln w="9525">
            <a:noFill/>
            <a:miter lim="800000"/>
            <a:headEnd/>
            <a:tailEnd/>
          </a:ln>
        </p:spPr>
      </p:pic>
      <p:sp>
        <p:nvSpPr>
          <p:cNvPr id="5" name="Rectangle 4"/>
          <p:cNvSpPr/>
          <p:nvPr/>
        </p:nvSpPr>
        <p:spPr>
          <a:xfrm>
            <a:off x="0" y="2971800"/>
            <a:ext cx="9144000" cy="3108543"/>
          </a:xfrm>
          <a:prstGeom prst="rect">
            <a:avLst/>
          </a:prstGeom>
        </p:spPr>
        <p:txBody>
          <a:bodyPr wrap="square">
            <a:spAutoFit/>
          </a:bodyPr>
          <a:lstStyle/>
          <a:p>
            <a:pPr algn="just"/>
            <a:r>
              <a:rPr lang="en-US" sz="2800" b="1" dirty="0" smtClean="0"/>
              <a:t>FIGURE: </a:t>
            </a:r>
            <a:r>
              <a:rPr lang="en-US" sz="2800" dirty="0" smtClean="0"/>
              <a:t>Block diagram of a three‐decade decimal BCD counter.</a:t>
            </a:r>
          </a:p>
          <a:p>
            <a:pPr algn="just"/>
            <a:endParaRPr lang="en-US" sz="2800" dirty="0" smtClean="0"/>
          </a:p>
          <a:p>
            <a:pPr algn="just">
              <a:buFont typeface="Arial" pitchFamily="34" charset="0"/>
              <a:buChar char="•"/>
            </a:pPr>
            <a:r>
              <a:rPr lang="en-US" sz="2800" b="1" u="sng" dirty="0" smtClean="0"/>
              <a:t>Design of BCD ripple up counter using asynchronous CLR (active low) input.</a:t>
            </a:r>
          </a:p>
          <a:p>
            <a:pPr algn="just"/>
            <a:endParaRPr lang="en-US" sz="2800" b="1" u="sng" dirty="0" smtClean="0"/>
          </a:p>
          <a:p>
            <a:pPr algn="just">
              <a:buFont typeface="Arial" pitchFamily="34" charset="0"/>
              <a:buChar char="•"/>
            </a:pPr>
            <a:r>
              <a:rPr lang="en-US" sz="2800" b="1" u="sng" dirty="0" smtClean="0"/>
              <a:t>What is a divide by n counter?</a:t>
            </a:r>
            <a:endParaRPr lang="en-US" sz="2800" b="1" u="sng"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24973"/>
          </a:xfrm>
          <a:prstGeom prst="rect">
            <a:avLst/>
          </a:prstGeom>
        </p:spPr>
        <p:txBody>
          <a:bodyPr wrap="square">
            <a:spAutoFit/>
          </a:bodyPr>
          <a:lstStyle/>
          <a:p>
            <a:r>
              <a:rPr lang="en-US" sz="2800" b="1" u="sng" dirty="0" smtClean="0"/>
              <a:t>SYNCHRONOUS COUNTERS</a:t>
            </a:r>
          </a:p>
          <a:p>
            <a:pPr algn="just">
              <a:buFont typeface="Arial" pitchFamily="34" charset="0"/>
              <a:buChar char="•"/>
            </a:pPr>
            <a:r>
              <a:rPr lang="en-US" sz="2600" dirty="0" smtClean="0"/>
              <a:t>Synchronous counters are different from ripple counters in that clock pulses are applied to the inputs of all flip‐flops. </a:t>
            </a:r>
          </a:p>
          <a:p>
            <a:pPr algn="just">
              <a:buFont typeface="Arial" pitchFamily="34" charset="0"/>
              <a:buChar char="•"/>
            </a:pPr>
            <a:r>
              <a:rPr lang="en-US" sz="2600" dirty="0" smtClean="0"/>
              <a:t>A common clock triggers all flip‐flops simultaneously, rather than one at a time in succession as in a ripple counter.</a:t>
            </a:r>
          </a:p>
          <a:p>
            <a:pPr algn="just"/>
            <a:r>
              <a:rPr lang="en-US" sz="2600" b="1" u="sng" dirty="0" smtClean="0"/>
              <a:t>Binary Counter:</a:t>
            </a:r>
          </a:p>
          <a:p>
            <a:pPr algn="just">
              <a:buFont typeface="Arial" pitchFamily="34" charset="0"/>
              <a:buChar char="•"/>
            </a:pPr>
            <a:r>
              <a:rPr lang="en-US" sz="2600" dirty="0" smtClean="0"/>
              <a:t>In a synchronous binary counter, the flip‐flop in the least significant position is complemented with every pulse. </a:t>
            </a:r>
          </a:p>
          <a:p>
            <a:pPr algn="just">
              <a:buFont typeface="Arial" pitchFamily="34" charset="0"/>
              <a:buChar char="•"/>
            </a:pPr>
            <a:r>
              <a:rPr lang="en-US" sz="2600" i="1" dirty="0" smtClean="0"/>
              <a:t>A flip‐flop in any other position is complemented when all the bits in the lower significant positions are equal to 1. </a:t>
            </a:r>
          </a:p>
          <a:p>
            <a:pPr algn="just">
              <a:buFont typeface="Arial" pitchFamily="34" charset="0"/>
              <a:buChar char="•"/>
            </a:pPr>
            <a:r>
              <a:rPr lang="en-US" sz="2600" dirty="0" smtClean="0"/>
              <a:t>For example, if the present state of a four‐bit counter is </a:t>
            </a:r>
            <a:r>
              <a:rPr lang="en-US" sz="2600" i="1" dirty="0" smtClean="0"/>
              <a:t>A3A2A1A0 = 0011, the next </a:t>
            </a:r>
            <a:r>
              <a:rPr lang="en-US" sz="2600" dirty="0" smtClean="0"/>
              <a:t>count is 0100. </a:t>
            </a:r>
          </a:p>
          <a:p>
            <a:pPr algn="just">
              <a:buFont typeface="Arial" pitchFamily="34" charset="0"/>
              <a:buChar char="•"/>
            </a:pPr>
            <a:r>
              <a:rPr lang="en-US" sz="2600" i="1" dirty="0" smtClean="0"/>
              <a:t>A0 is always complemented. A1 is complemented because the present </a:t>
            </a:r>
            <a:r>
              <a:rPr lang="en-US" sz="2600" dirty="0" smtClean="0"/>
              <a:t>state of </a:t>
            </a:r>
            <a:r>
              <a:rPr lang="en-US" sz="2600" i="1" dirty="0" smtClean="0"/>
              <a:t>A0 = 1. A2 is complemented because the present state of A1A0 = 11. However, A3 is not complemented, because the present state of A2A1A0 = 011, which does not </a:t>
            </a:r>
            <a:r>
              <a:rPr lang="en-US" sz="2600" dirty="0" smtClean="0"/>
              <a:t>give an all‐1’s condition.</a:t>
            </a:r>
            <a:endParaRPr lang="en-US" sz="2600" b="1" u="sng"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733799" y="228601"/>
            <a:ext cx="1655591" cy="64822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419600" y="228600"/>
            <a:ext cx="4572000" cy="6511248"/>
          </a:xfrm>
          <a:prstGeom prst="rect">
            <a:avLst/>
          </a:prstGeom>
          <a:noFill/>
          <a:ln w="9525">
            <a:noFill/>
            <a:miter lim="800000"/>
            <a:headEnd/>
            <a:tailEnd/>
          </a:ln>
        </p:spPr>
      </p:pic>
      <p:sp>
        <p:nvSpPr>
          <p:cNvPr id="5" name="Rectangle 4"/>
          <p:cNvSpPr/>
          <p:nvPr/>
        </p:nvSpPr>
        <p:spPr>
          <a:xfrm>
            <a:off x="0" y="3124200"/>
            <a:ext cx="4953000" cy="954107"/>
          </a:xfrm>
          <a:prstGeom prst="rect">
            <a:avLst/>
          </a:prstGeom>
        </p:spPr>
        <p:txBody>
          <a:bodyPr wrap="square">
            <a:spAutoFit/>
          </a:bodyPr>
          <a:lstStyle/>
          <a:p>
            <a:r>
              <a:rPr lang="en-US" sz="2800" b="1" dirty="0" smtClean="0"/>
              <a:t>FIGURE: </a:t>
            </a:r>
            <a:r>
              <a:rPr lang="en-US" sz="2800" dirty="0" smtClean="0"/>
              <a:t>Four‐bit synchronous binary counter</a:t>
            </a: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It is possible to design </a:t>
            </a:r>
            <a:r>
              <a:rPr lang="en-US" sz="2800" b="1" u="sng" dirty="0" smtClean="0"/>
              <a:t>a countdown counter</a:t>
            </a:r>
            <a:r>
              <a:rPr lang="en-US" sz="2800" b="1" dirty="0" smtClean="0"/>
              <a:t> </a:t>
            </a:r>
            <a:r>
              <a:rPr lang="en-US" sz="2800" dirty="0" smtClean="0"/>
              <a:t>in the usual manner, but the result is predictable by inspection of the downward binary count</a:t>
            </a:r>
            <a:r>
              <a:rPr lang="en-US" sz="2800" b="1" dirty="0" smtClean="0"/>
              <a:t>. (Home work)</a:t>
            </a:r>
          </a:p>
          <a:p>
            <a:pPr algn="just">
              <a:buFont typeface="Arial" pitchFamily="34" charset="0"/>
              <a:buChar char="•"/>
            </a:pPr>
            <a:r>
              <a:rPr lang="en-US" sz="2800" dirty="0" smtClean="0"/>
              <a:t>The bit in the least significant position is complemented with each pulse. </a:t>
            </a:r>
            <a:r>
              <a:rPr lang="en-US" sz="2800" b="1" i="1" dirty="0" smtClean="0"/>
              <a:t>A bit in any other position is complemented if all lower significant bits are equal to 0</a:t>
            </a:r>
            <a:r>
              <a:rPr lang="en-US" sz="2800" i="1" dirty="0" smtClean="0"/>
              <a:t>. </a:t>
            </a:r>
          </a:p>
          <a:p>
            <a:pPr algn="just">
              <a:buFont typeface="Arial" pitchFamily="34" charset="0"/>
              <a:buChar char="•"/>
            </a:pPr>
            <a:r>
              <a:rPr lang="en-US" sz="2800" dirty="0" smtClean="0"/>
              <a:t>For example, the next state after the present state of 0100 is 0011. The least significant bit is always complemented. The second significant bit is complemented because the first bit is 0. The third significant bit is complemented because the first two bits are equal to 0. But the fourth bit does not change, because not all lower significant bits are equal to 0. </a:t>
            </a:r>
          </a:p>
          <a:p>
            <a:pPr algn="just">
              <a:buFont typeface="Arial" pitchFamily="34" charset="0"/>
              <a:buChar char="•"/>
            </a:pPr>
            <a:r>
              <a:rPr lang="en-US" sz="2800" dirty="0" smtClean="0"/>
              <a:t>A countdown binary counter can be constructed as shown in the above Fig., </a:t>
            </a:r>
            <a:r>
              <a:rPr lang="en-US" sz="2800" b="1" dirty="0" smtClean="0"/>
              <a:t>except that the inputs to the AND gates must come from the complemented outputs, instead of the normal outputs, of the previous flip‐flops</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r>
              <a:rPr lang="en-US" sz="2800" b="1" u="sng" dirty="0" smtClean="0"/>
              <a:t>Up–Down Binary Counter:</a:t>
            </a:r>
          </a:p>
          <a:p>
            <a:pPr algn="just"/>
            <a:r>
              <a:rPr lang="en-US" sz="2800" dirty="0" smtClean="0"/>
              <a:t>The two operations can be combined in one circuit to form a counter capable of counting either up or down. The circuit of an up–down binary counter using </a:t>
            </a:r>
            <a:r>
              <a:rPr lang="en-US" sz="2800" i="1" dirty="0" smtClean="0"/>
              <a:t>T flip‐flops is shown in Fig. 6.13 (page no. 292) . It has an up control </a:t>
            </a:r>
            <a:r>
              <a:rPr lang="en-US" sz="2800" dirty="0" smtClean="0"/>
              <a:t>input and a down control input. When the </a:t>
            </a:r>
            <a:r>
              <a:rPr lang="en-US" sz="2800" b="1" dirty="0" smtClean="0"/>
              <a:t>up input is 1</a:t>
            </a:r>
            <a:r>
              <a:rPr lang="en-US" sz="2800" dirty="0" smtClean="0"/>
              <a:t>, the circuit </a:t>
            </a:r>
            <a:r>
              <a:rPr lang="en-US" sz="2800" b="1" dirty="0" smtClean="0"/>
              <a:t>counts up</a:t>
            </a:r>
            <a:r>
              <a:rPr lang="en-US" sz="2800" dirty="0" smtClean="0"/>
              <a:t>, since the </a:t>
            </a:r>
            <a:r>
              <a:rPr lang="en-US" sz="2800" i="1" dirty="0" smtClean="0"/>
              <a:t>T inputs receive their signals from the values of the previous normal outputs of the </a:t>
            </a:r>
            <a:r>
              <a:rPr lang="en-US" sz="2800" dirty="0" smtClean="0"/>
              <a:t>flip‐flops. When the </a:t>
            </a:r>
            <a:r>
              <a:rPr lang="en-US" sz="2800" b="1" dirty="0" smtClean="0"/>
              <a:t>down input is 1</a:t>
            </a:r>
            <a:r>
              <a:rPr lang="en-US" sz="2800" dirty="0" smtClean="0"/>
              <a:t> and the </a:t>
            </a:r>
            <a:r>
              <a:rPr lang="en-US" sz="2800" b="1" dirty="0" smtClean="0"/>
              <a:t>up input is 0</a:t>
            </a:r>
            <a:r>
              <a:rPr lang="en-US" sz="2800" dirty="0" smtClean="0"/>
              <a:t>, the circuit </a:t>
            </a:r>
            <a:r>
              <a:rPr lang="en-US" sz="2800" b="1" dirty="0" smtClean="0"/>
              <a:t>counts down</a:t>
            </a:r>
            <a:r>
              <a:rPr lang="en-US" sz="2800" dirty="0" smtClean="0"/>
              <a:t>, since the complemented outputs of the previous flip‐flops are applied to the </a:t>
            </a:r>
            <a:r>
              <a:rPr lang="en-US" sz="2800" i="1" dirty="0" smtClean="0"/>
              <a:t>T inputs. </a:t>
            </a:r>
            <a:r>
              <a:rPr lang="en-US" sz="2800" dirty="0" smtClean="0"/>
              <a:t>When </a:t>
            </a:r>
            <a:r>
              <a:rPr lang="en-US" sz="2800" b="1" dirty="0" smtClean="0"/>
              <a:t>the up and down inputs are both 0, the circuit does not change </a:t>
            </a:r>
            <a:r>
              <a:rPr lang="en-US" sz="2800" dirty="0" smtClean="0"/>
              <a:t>state and remains in the same count. When the up and down inputs are </a:t>
            </a:r>
            <a:r>
              <a:rPr lang="en-US" sz="2800" b="1" dirty="0" smtClean="0"/>
              <a:t>both 1, the circuit counts up</a:t>
            </a:r>
            <a:r>
              <a:rPr lang="en-US" sz="2800" dirty="0" smtClean="0"/>
              <a:t>. This set of conditions ensures that only one operation is performed at any given time. </a:t>
            </a:r>
            <a:r>
              <a:rPr lang="en-US" sz="2800" b="1" dirty="0" smtClean="0"/>
              <a:t>Note that the up input has priority over the down input.</a:t>
            </a:r>
            <a:endParaRPr lang="en-US" sz="2800" b="1" u="sng"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1815882"/>
          </a:xfrm>
          <a:prstGeom prst="rect">
            <a:avLst/>
          </a:prstGeom>
        </p:spPr>
        <p:txBody>
          <a:bodyPr wrap="square">
            <a:spAutoFit/>
          </a:bodyPr>
          <a:lstStyle/>
          <a:p>
            <a:r>
              <a:rPr lang="en-US" sz="2800" b="1" u="sng" dirty="0" smtClean="0"/>
              <a:t>BCD Synchronous Counter:</a:t>
            </a:r>
          </a:p>
          <a:p>
            <a:pPr algn="just">
              <a:buFont typeface="Arial" pitchFamily="34" charset="0"/>
              <a:buChar char="•"/>
            </a:pPr>
            <a:r>
              <a:rPr lang="en-US" sz="2800" dirty="0" smtClean="0"/>
              <a:t>Design a BCD synchronous counter using positive edge triggered T FF.</a:t>
            </a:r>
          </a:p>
          <a:p>
            <a:endParaRPr lang="en-US" sz="2800" dirty="0"/>
          </a:p>
        </p:txBody>
      </p:sp>
      <p:pic>
        <p:nvPicPr>
          <p:cNvPr id="1026" name="Picture 2"/>
          <p:cNvPicPr>
            <a:picLocks noChangeAspect="1" noChangeArrowheads="1"/>
          </p:cNvPicPr>
          <p:nvPr/>
        </p:nvPicPr>
        <p:blipFill>
          <a:blip r:embed="rId2" cstate="print"/>
          <a:srcRect/>
          <a:stretch>
            <a:fillRect/>
          </a:stretch>
        </p:blipFill>
        <p:spPr bwMode="auto">
          <a:xfrm>
            <a:off x="0" y="1276350"/>
            <a:ext cx="9144000" cy="4057650"/>
          </a:xfrm>
          <a:prstGeom prst="rect">
            <a:avLst/>
          </a:prstGeom>
          <a:noFill/>
          <a:ln w="9525">
            <a:noFill/>
            <a:miter lim="800000"/>
            <a:headEnd/>
            <a:tailEnd/>
          </a:ln>
        </p:spPr>
      </p:pic>
      <p:sp>
        <p:nvSpPr>
          <p:cNvPr id="6" name="Rectangle 5"/>
          <p:cNvSpPr/>
          <p:nvPr/>
        </p:nvSpPr>
        <p:spPr>
          <a:xfrm>
            <a:off x="0" y="5334000"/>
            <a:ext cx="9144000" cy="1569660"/>
          </a:xfrm>
          <a:prstGeom prst="rect">
            <a:avLst/>
          </a:prstGeom>
        </p:spPr>
        <p:txBody>
          <a:bodyPr wrap="square">
            <a:spAutoFit/>
          </a:bodyPr>
          <a:lstStyle/>
          <a:p>
            <a:pPr algn="just">
              <a:buFont typeface="Arial" pitchFamily="34" charset="0"/>
              <a:buChar char="•"/>
            </a:pPr>
            <a:r>
              <a:rPr lang="en-US" sz="2400" dirty="0" smtClean="0"/>
              <a:t>Also shown in the table is an output </a:t>
            </a:r>
            <a:r>
              <a:rPr lang="en-US" sz="2400" i="1" dirty="0" smtClean="0"/>
              <a:t>y, which is equal to 1 when the present state is 1001. In this way, y can </a:t>
            </a:r>
            <a:r>
              <a:rPr lang="en-US" sz="2400" dirty="0" smtClean="0"/>
              <a:t>enable the count of the next‐higher significant decade while the same pulse switches the present decade from 1001 to 0000.</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0" y="0"/>
            <a:ext cx="3810000" cy="1952625"/>
          </a:xfrm>
          <a:prstGeom prst="rect">
            <a:avLst/>
          </a:prstGeom>
          <a:noFill/>
          <a:ln w="9525">
            <a:noFill/>
            <a:miter lim="800000"/>
            <a:headEnd/>
            <a:tailEnd/>
          </a:ln>
        </p:spPr>
      </p:pic>
      <p:sp>
        <p:nvSpPr>
          <p:cNvPr id="5" name="Rectangle 4"/>
          <p:cNvSpPr/>
          <p:nvPr/>
        </p:nvSpPr>
        <p:spPr>
          <a:xfrm>
            <a:off x="0" y="1905000"/>
            <a:ext cx="9144000" cy="2246769"/>
          </a:xfrm>
          <a:prstGeom prst="rect">
            <a:avLst/>
          </a:prstGeom>
        </p:spPr>
        <p:txBody>
          <a:bodyPr wrap="square">
            <a:spAutoFit/>
          </a:bodyPr>
          <a:lstStyle/>
          <a:p>
            <a:pPr algn="just">
              <a:buFont typeface="Arial" pitchFamily="34" charset="0"/>
              <a:buChar char="•"/>
            </a:pPr>
            <a:r>
              <a:rPr lang="en-US" sz="2800" dirty="0" smtClean="0"/>
              <a:t>Please write the circuit diagram for above design.</a:t>
            </a:r>
          </a:p>
          <a:p>
            <a:pPr algn="just"/>
            <a:endParaRPr lang="en-US" sz="2800" dirty="0" smtClean="0"/>
          </a:p>
          <a:p>
            <a:pPr algn="just">
              <a:buFont typeface="Arial" pitchFamily="34" charset="0"/>
              <a:buChar char="•"/>
            </a:pPr>
            <a:r>
              <a:rPr lang="en-US" sz="2800" dirty="0" smtClean="0"/>
              <a:t>The cascading is done as in Fig. 6.11 , except that output </a:t>
            </a:r>
            <a:r>
              <a:rPr lang="en-US" sz="2800" i="1" dirty="0" smtClean="0"/>
              <a:t>y must be connected </a:t>
            </a:r>
            <a:r>
              <a:rPr lang="en-US" sz="2800" dirty="0" smtClean="0"/>
              <a:t>to the count input of the next‐higher significant decade.</a:t>
            </a:r>
            <a:endParaRPr lang="en-US" sz="2800" dirty="0"/>
          </a:p>
        </p:txBody>
      </p:sp>
      <p:pic>
        <p:nvPicPr>
          <p:cNvPr id="2051" name="Picture 3"/>
          <p:cNvPicPr>
            <a:picLocks noChangeAspect="1" noChangeArrowheads="1"/>
          </p:cNvPicPr>
          <p:nvPr/>
        </p:nvPicPr>
        <p:blipFill>
          <a:blip r:embed="rId3" cstate="print"/>
          <a:srcRect/>
          <a:stretch>
            <a:fillRect/>
          </a:stretch>
        </p:blipFill>
        <p:spPr bwMode="auto">
          <a:xfrm>
            <a:off x="757238" y="4181475"/>
            <a:ext cx="7629525" cy="244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4947" y="203684"/>
            <a:ext cx="8516573" cy="60447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762000"/>
            <a:ext cx="5695950" cy="25336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524000" y="4191000"/>
            <a:ext cx="6562725"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r>
              <a:rPr lang="en-US" sz="2800" b="1" u="sng" dirty="0" smtClean="0"/>
              <a:t>SHIFT REGISTERS:</a:t>
            </a:r>
          </a:p>
          <a:p>
            <a:pPr algn="just">
              <a:buFont typeface="Arial" pitchFamily="34" charset="0"/>
              <a:buChar char="•"/>
            </a:pPr>
            <a:r>
              <a:rPr lang="en-US" sz="2800" dirty="0"/>
              <a:t>A register capable of shifting the binary information held in each cell to its </a:t>
            </a:r>
            <a:r>
              <a:rPr lang="en-US" sz="2800" dirty="0" smtClean="0"/>
              <a:t>neighboring cell</a:t>
            </a:r>
            <a:r>
              <a:rPr lang="en-US" sz="2800" dirty="0"/>
              <a:t>, in a selected direction, is called a </a:t>
            </a:r>
            <a:r>
              <a:rPr lang="en-US" sz="2800" b="1" i="1" dirty="0"/>
              <a:t>shift register</a:t>
            </a:r>
            <a:r>
              <a:rPr lang="en-US" sz="2800" i="1" dirty="0"/>
              <a:t>. </a:t>
            </a:r>
            <a:endParaRPr lang="en-US" sz="2800" i="1" dirty="0" smtClean="0"/>
          </a:p>
          <a:p>
            <a:pPr algn="just">
              <a:buFont typeface="Arial" pitchFamily="34" charset="0"/>
              <a:buChar char="•"/>
            </a:pPr>
            <a:r>
              <a:rPr lang="en-US" sz="2800" i="1" dirty="0" smtClean="0"/>
              <a:t>The </a:t>
            </a:r>
            <a:r>
              <a:rPr lang="en-US" sz="2800" i="1" dirty="0"/>
              <a:t>logical configuration of a </a:t>
            </a:r>
            <a:r>
              <a:rPr lang="en-US" sz="2800" i="1" dirty="0" smtClean="0"/>
              <a:t>shift </a:t>
            </a:r>
            <a:r>
              <a:rPr lang="en-US" sz="2800" dirty="0" smtClean="0"/>
              <a:t>register </a:t>
            </a:r>
            <a:r>
              <a:rPr lang="en-US" sz="2800" dirty="0"/>
              <a:t>consists of a chain of flip‐flops in cascade, with the output of one flip‐flop </a:t>
            </a:r>
            <a:r>
              <a:rPr lang="en-US" sz="2800" dirty="0" smtClean="0"/>
              <a:t>connected to </a:t>
            </a:r>
            <a:r>
              <a:rPr lang="en-US" sz="2800" dirty="0"/>
              <a:t>the input of the next flip‐flop. </a:t>
            </a:r>
            <a:endParaRPr lang="en-US" sz="2800" dirty="0" smtClean="0"/>
          </a:p>
          <a:p>
            <a:pPr algn="just">
              <a:buFont typeface="Arial" pitchFamily="34" charset="0"/>
              <a:buChar char="•"/>
            </a:pPr>
            <a:r>
              <a:rPr lang="en-US" sz="2800" dirty="0" smtClean="0"/>
              <a:t>All </a:t>
            </a:r>
            <a:r>
              <a:rPr lang="en-US" sz="2800" dirty="0"/>
              <a:t>flip‐flops receive common clock pulses</a:t>
            </a:r>
            <a:r>
              <a:rPr lang="en-US" sz="2800" dirty="0" smtClean="0"/>
              <a:t>, which </a:t>
            </a:r>
            <a:r>
              <a:rPr lang="en-US" sz="2800" dirty="0"/>
              <a:t>activate the shift of data from one stage to the next</a:t>
            </a:r>
            <a:r>
              <a:rPr lang="en-US" sz="2800" dirty="0" smtClean="0"/>
              <a:t>. </a:t>
            </a:r>
          </a:p>
          <a:p>
            <a:pPr algn="just">
              <a:buFont typeface="Arial" pitchFamily="34" charset="0"/>
              <a:buChar char="•"/>
            </a:pPr>
            <a:r>
              <a:rPr lang="en-US" sz="2800" dirty="0" smtClean="0"/>
              <a:t>The </a:t>
            </a:r>
            <a:r>
              <a:rPr lang="en-US" sz="2800" dirty="0"/>
              <a:t>simplest possible shift register is one that uses only flip‐flops, as shown in </a:t>
            </a:r>
            <a:r>
              <a:rPr lang="en-US" sz="2800" dirty="0" smtClean="0"/>
              <a:t>the following Fig</a:t>
            </a:r>
            <a:r>
              <a:rPr lang="en-US" sz="2800" dirty="0"/>
              <a:t>. </a:t>
            </a:r>
            <a:r>
              <a:rPr lang="en-US" sz="2800" dirty="0" smtClean="0"/>
              <a:t>The </a:t>
            </a:r>
            <a:r>
              <a:rPr lang="en-US" sz="2800" dirty="0"/>
              <a:t>output of a given flip‐flop is connected to the </a:t>
            </a:r>
            <a:r>
              <a:rPr lang="en-US" sz="2800" i="1" dirty="0"/>
              <a:t>D input of the </a:t>
            </a:r>
            <a:r>
              <a:rPr lang="en-US" sz="2800" b="1" i="1" dirty="0"/>
              <a:t>flip‐flop at its right</a:t>
            </a:r>
            <a:r>
              <a:rPr lang="en-US" sz="2800" i="1" dirty="0"/>
              <a:t>. </a:t>
            </a:r>
            <a:r>
              <a:rPr lang="en-US" sz="2800" i="1" dirty="0" smtClean="0"/>
              <a:t>This </a:t>
            </a:r>
            <a:r>
              <a:rPr lang="en-US" sz="2800" dirty="0" smtClean="0"/>
              <a:t>shift </a:t>
            </a:r>
            <a:r>
              <a:rPr lang="en-US" sz="2800" dirty="0"/>
              <a:t>register is </a:t>
            </a:r>
            <a:r>
              <a:rPr lang="en-US" sz="2800" b="1" dirty="0"/>
              <a:t>unidirectional (left‐to‐right)</a:t>
            </a:r>
            <a:r>
              <a:rPr lang="en-US" sz="2800" dirty="0"/>
              <a:t>. Each clock pulse shifts the contents of </a:t>
            </a:r>
            <a:r>
              <a:rPr lang="en-US" sz="2800" dirty="0" smtClean="0"/>
              <a:t>the </a:t>
            </a:r>
            <a:r>
              <a:rPr lang="en-US" sz="2800" dirty="0"/>
              <a:t>register one bit position to the right.</a:t>
            </a:r>
            <a:endParaRPr lang="en-US" sz="2800" b="1" u="sng"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62979"/>
          </a:xfrm>
          <a:prstGeom prst="rect">
            <a:avLst/>
          </a:prstGeom>
        </p:spPr>
        <p:txBody>
          <a:bodyPr wrap="square">
            <a:spAutoFit/>
          </a:bodyPr>
          <a:lstStyle/>
          <a:p>
            <a:r>
              <a:rPr lang="en-US" sz="2800" b="1" u="sng" dirty="0" smtClean="0"/>
              <a:t>OTHER COUNTERS:</a:t>
            </a:r>
          </a:p>
          <a:p>
            <a:pPr algn="just">
              <a:buFont typeface="Arial" pitchFamily="34" charset="0"/>
              <a:buChar char="•"/>
            </a:pPr>
            <a:r>
              <a:rPr lang="en-US" sz="2800" dirty="0" smtClean="0"/>
              <a:t>Counters can be designed to generate any desired sequence of states. </a:t>
            </a:r>
          </a:p>
          <a:p>
            <a:pPr algn="just">
              <a:buFont typeface="Arial" pitchFamily="34" charset="0"/>
              <a:buChar char="•"/>
            </a:pPr>
            <a:r>
              <a:rPr lang="en-US" sz="2800" dirty="0" smtClean="0"/>
              <a:t>A divide‐by‐ </a:t>
            </a:r>
            <a:r>
              <a:rPr lang="en-US" sz="2800" i="1" dirty="0" smtClean="0"/>
              <a:t>N </a:t>
            </a:r>
            <a:r>
              <a:rPr lang="en-US" sz="2800" dirty="0" smtClean="0"/>
              <a:t>counter (also known as a modulo‐ </a:t>
            </a:r>
            <a:r>
              <a:rPr lang="en-US" sz="2800" i="1" dirty="0" smtClean="0"/>
              <a:t>N counter) is a counter that goes through a repeated </a:t>
            </a:r>
            <a:r>
              <a:rPr lang="en-US" sz="2800" dirty="0" smtClean="0"/>
              <a:t>sequence of </a:t>
            </a:r>
            <a:r>
              <a:rPr lang="en-US" sz="2800" i="1" dirty="0" smtClean="0"/>
              <a:t>N states. </a:t>
            </a:r>
          </a:p>
          <a:p>
            <a:pPr algn="just">
              <a:buFont typeface="Arial" pitchFamily="34" charset="0"/>
              <a:buChar char="•"/>
            </a:pPr>
            <a:r>
              <a:rPr lang="en-US" sz="2800" i="1" dirty="0" smtClean="0"/>
              <a:t>The sequence may follow the binary count or may be any other </a:t>
            </a:r>
            <a:r>
              <a:rPr lang="en-US" sz="2800" dirty="0" smtClean="0"/>
              <a:t>arbitrary sequence. </a:t>
            </a:r>
          </a:p>
          <a:p>
            <a:pPr algn="just">
              <a:buFont typeface="Arial" pitchFamily="34" charset="0"/>
              <a:buChar char="•"/>
            </a:pPr>
            <a:r>
              <a:rPr lang="en-US" sz="2800" dirty="0" smtClean="0"/>
              <a:t>Counters are used to generate timing signals to control the sequence of operations in a digital system. </a:t>
            </a:r>
          </a:p>
          <a:p>
            <a:pPr algn="just">
              <a:buFont typeface="Arial" pitchFamily="34" charset="0"/>
              <a:buChar char="•"/>
            </a:pPr>
            <a:r>
              <a:rPr lang="en-US" sz="2800" dirty="0" smtClean="0"/>
              <a:t>Counters can also be constructed by means of shift registers (Ring and Johnson counters).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00375" y="1724025"/>
            <a:ext cx="3143250" cy="2695575"/>
          </a:xfrm>
          <a:prstGeom prst="rect">
            <a:avLst/>
          </a:prstGeom>
          <a:noFill/>
          <a:ln w="9525">
            <a:noFill/>
            <a:miter lim="800000"/>
            <a:headEnd/>
            <a:tailEnd/>
          </a:ln>
        </p:spPr>
      </p:pic>
      <p:sp>
        <p:nvSpPr>
          <p:cNvPr id="5" name="Rectangle 4"/>
          <p:cNvSpPr/>
          <p:nvPr/>
        </p:nvSpPr>
        <p:spPr>
          <a:xfrm>
            <a:off x="0" y="0"/>
            <a:ext cx="9144000" cy="1384995"/>
          </a:xfrm>
          <a:prstGeom prst="rect">
            <a:avLst/>
          </a:prstGeom>
        </p:spPr>
        <p:txBody>
          <a:bodyPr wrap="square">
            <a:spAutoFit/>
          </a:bodyPr>
          <a:lstStyle/>
          <a:p>
            <a:pPr algn="just"/>
            <a:r>
              <a:rPr lang="en-US" sz="2800" b="1" u="sng" dirty="0" smtClean="0"/>
              <a:t>Counter with Unused States</a:t>
            </a:r>
          </a:p>
          <a:p>
            <a:pPr algn="just"/>
            <a:r>
              <a:rPr lang="en-US" sz="2800" b="1" dirty="0" smtClean="0"/>
              <a:t>Design a synchronous counter using positive edge triggered JK FFs to generate the following sequence: 0, 1, 2, 4, 5, 6.</a:t>
            </a:r>
            <a:endParaRPr lang="en-US" sz="2800" b="1" u="sng" dirty="0"/>
          </a:p>
        </p:txBody>
      </p:sp>
      <p:sp>
        <p:nvSpPr>
          <p:cNvPr id="7" name="Rectangle 6"/>
          <p:cNvSpPr/>
          <p:nvPr/>
        </p:nvSpPr>
        <p:spPr>
          <a:xfrm>
            <a:off x="0" y="4724400"/>
            <a:ext cx="9144000" cy="523220"/>
          </a:xfrm>
          <a:prstGeom prst="rect">
            <a:avLst/>
          </a:prstGeom>
        </p:spPr>
        <p:txBody>
          <a:bodyPr wrap="square">
            <a:spAutoFit/>
          </a:bodyPr>
          <a:lstStyle/>
          <a:p>
            <a:pPr algn="ctr"/>
            <a:r>
              <a:rPr lang="en-US" sz="2800" dirty="0" smtClean="0"/>
              <a:t>Fig: State transition diagram</a:t>
            </a: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685800" y="228600"/>
            <a:ext cx="7686675" cy="3286125"/>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3276600" y="4419600"/>
            <a:ext cx="25050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743200" y="202796"/>
            <a:ext cx="3611179" cy="5712229"/>
          </a:xfrm>
          <a:prstGeom prst="rect">
            <a:avLst/>
          </a:prstGeom>
          <a:noFill/>
          <a:ln w="9525">
            <a:noFill/>
            <a:miter lim="800000"/>
            <a:headEnd/>
            <a:tailEnd/>
          </a:ln>
        </p:spPr>
      </p:pic>
      <p:sp>
        <p:nvSpPr>
          <p:cNvPr id="5" name="Rectangle 4"/>
          <p:cNvSpPr/>
          <p:nvPr/>
        </p:nvSpPr>
        <p:spPr>
          <a:xfrm>
            <a:off x="0" y="6019800"/>
            <a:ext cx="9144000" cy="523220"/>
          </a:xfrm>
          <a:prstGeom prst="rect">
            <a:avLst/>
          </a:prstGeom>
        </p:spPr>
        <p:txBody>
          <a:bodyPr wrap="square">
            <a:spAutoFit/>
          </a:bodyPr>
          <a:lstStyle/>
          <a:p>
            <a:pPr algn="ctr"/>
            <a:r>
              <a:rPr lang="en-US" sz="2800" dirty="0" smtClean="0"/>
              <a:t>(a) Logic circuit diagram</a:t>
            </a:r>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401205"/>
          </a:xfrm>
          <a:prstGeom prst="rect">
            <a:avLst/>
          </a:prstGeom>
        </p:spPr>
        <p:txBody>
          <a:bodyPr wrap="square">
            <a:spAutoFit/>
          </a:bodyPr>
          <a:lstStyle/>
          <a:p>
            <a:r>
              <a:rPr lang="en-US" sz="2800" b="1" u="sng" dirty="0" smtClean="0"/>
              <a:t>Ring Counter:</a:t>
            </a:r>
          </a:p>
          <a:p>
            <a:pPr algn="just">
              <a:buFont typeface="Arial" pitchFamily="34" charset="0"/>
              <a:buChar char="•"/>
            </a:pPr>
            <a:r>
              <a:rPr lang="en-US" sz="2800" dirty="0" smtClean="0"/>
              <a:t>A </a:t>
            </a:r>
            <a:r>
              <a:rPr lang="en-US" sz="2800" i="1" dirty="0" smtClean="0"/>
              <a:t>ring counter is a </a:t>
            </a:r>
            <a:r>
              <a:rPr lang="en-US" sz="2800" b="1" i="1" dirty="0" smtClean="0"/>
              <a:t>circular shift </a:t>
            </a:r>
            <a:r>
              <a:rPr lang="en-US" sz="2800" dirty="0" smtClean="0"/>
              <a:t>register with only one flip‐flop being set at any particular time; all others are cleared. </a:t>
            </a:r>
          </a:p>
          <a:p>
            <a:pPr algn="just">
              <a:buFont typeface="Arial" pitchFamily="34" charset="0"/>
              <a:buChar char="•"/>
            </a:pPr>
            <a:r>
              <a:rPr lang="en-US" sz="2800" dirty="0" smtClean="0"/>
              <a:t>The </a:t>
            </a:r>
            <a:r>
              <a:rPr lang="en-US" sz="2800" b="1" dirty="0" smtClean="0"/>
              <a:t>single bit is shifted </a:t>
            </a:r>
            <a:r>
              <a:rPr lang="en-US" sz="2800" dirty="0" smtClean="0"/>
              <a:t>from one flip‐flop to the next to produce the sequence of timing signals. </a:t>
            </a:r>
          </a:p>
          <a:p>
            <a:pPr algn="just">
              <a:buFont typeface="Arial" pitchFamily="34" charset="0"/>
              <a:buChar char="•"/>
            </a:pPr>
            <a:r>
              <a:rPr lang="en-US" sz="2800" dirty="0" smtClean="0"/>
              <a:t>Figure shows a four‐bit shift register connected as a ring counter. </a:t>
            </a:r>
          </a:p>
          <a:p>
            <a:pPr algn="just">
              <a:buFont typeface="Arial" pitchFamily="34" charset="0"/>
              <a:buChar char="•"/>
            </a:pPr>
            <a:r>
              <a:rPr lang="en-US" sz="2800" dirty="0" smtClean="0"/>
              <a:t>The initial value of the register is 1000 and requires Preset/Clear flip‐flops.</a:t>
            </a:r>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2514600" y="4495800"/>
            <a:ext cx="4248150"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685800"/>
            <a:ext cx="5114925" cy="5486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791200" y="1905000"/>
            <a:ext cx="3019425"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3976"/>
          </a:xfrm>
          <a:prstGeom prst="rect">
            <a:avLst/>
          </a:prstGeom>
        </p:spPr>
        <p:txBody>
          <a:bodyPr wrap="square">
            <a:spAutoFit/>
          </a:bodyPr>
          <a:lstStyle/>
          <a:p>
            <a:pPr algn="just">
              <a:buFont typeface="Arial" pitchFamily="34" charset="0"/>
              <a:buChar char="•"/>
            </a:pPr>
            <a:r>
              <a:rPr lang="en-US" sz="2600" dirty="0" smtClean="0"/>
              <a:t>For an alternative design, the timing signals can be generated by a two‐bit counter that goes through four distinct states. </a:t>
            </a:r>
          </a:p>
          <a:p>
            <a:pPr algn="just">
              <a:buFont typeface="Arial" pitchFamily="34" charset="0"/>
              <a:buChar char="•"/>
            </a:pPr>
            <a:r>
              <a:rPr lang="en-US" sz="2600" dirty="0" smtClean="0"/>
              <a:t>The decoder shown in Fig. (c) decodes the four states of the counter and generates the required sequence of timing signals. </a:t>
            </a:r>
          </a:p>
          <a:p>
            <a:pPr algn="just">
              <a:buFont typeface="Arial" pitchFamily="34" charset="0"/>
              <a:buChar char="•"/>
            </a:pPr>
            <a:r>
              <a:rPr lang="en-US" sz="2600" dirty="0" smtClean="0"/>
              <a:t>To generate </a:t>
            </a:r>
            <a:r>
              <a:rPr lang="en-US" sz="2600" b="1" dirty="0" smtClean="0"/>
              <a:t>2^</a:t>
            </a:r>
            <a:r>
              <a:rPr lang="en-US" sz="2600" b="1" i="1" dirty="0" smtClean="0"/>
              <a:t>n timing signals</a:t>
            </a:r>
            <a:r>
              <a:rPr lang="en-US" sz="2600" i="1" dirty="0" smtClean="0"/>
              <a:t>, we need either a shift register with </a:t>
            </a:r>
            <a:r>
              <a:rPr lang="en-US" sz="2600" b="1" i="1" dirty="0" smtClean="0"/>
              <a:t>2^n flip‐flops </a:t>
            </a:r>
            <a:r>
              <a:rPr lang="en-US" sz="2600" i="1" dirty="0" smtClean="0"/>
              <a:t>or an </a:t>
            </a:r>
            <a:r>
              <a:rPr lang="en-US" sz="2600" b="1" i="1" dirty="0" smtClean="0"/>
              <a:t>n ‐bit binary counter together with an n‐to‐2^n‐line decoder.</a:t>
            </a:r>
          </a:p>
          <a:p>
            <a:r>
              <a:rPr lang="en-US" sz="2600" b="1" u="sng" dirty="0" smtClean="0"/>
              <a:t>Johnson Counter (</a:t>
            </a:r>
            <a:r>
              <a:rPr lang="en-US" sz="2600" b="1" i="1" u="sng" dirty="0" smtClean="0"/>
              <a:t>switch‐tail or twisted ring counter</a:t>
            </a:r>
            <a:r>
              <a:rPr lang="en-US" sz="2600" b="1" u="sng" dirty="0" smtClean="0"/>
              <a:t>):</a:t>
            </a:r>
            <a:endParaRPr lang="en-US" sz="2600" b="1" i="1" u="sng" dirty="0" smtClean="0"/>
          </a:p>
          <a:p>
            <a:pPr algn="just">
              <a:buFont typeface="Arial" pitchFamily="34" charset="0"/>
              <a:buChar char="•"/>
            </a:pPr>
            <a:r>
              <a:rPr lang="en-US" sz="2600" dirty="0" smtClean="0"/>
              <a:t>A </a:t>
            </a:r>
            <a:r>
              <a:rPr lang="en-US" sz="2600" i="1" dirty="0" smtClean="0"/>
              <a:t>k ‐bit </a:t>
            </a:r>
            <a:r>
              <a:rPr lang="en-US" sz="2600" b="1" i="1" dirty="0" smtClean="0"/>
              <a:t>ring counter </a:t>
            </a:r>
            <a:r>
              <a:rPr lang="en-US" sz="2600" i="1" dirty="0" smtClean="0"/>
              <a:t>circulates a single bit among the flip‐flops to provide </a:t>
            </a:r>
            <a:r>
              <a:rPr lang="en-US" sz="2600" b="1" i="1" dirty="0" smtClean="0"/>
              <a:t>k distinguishable </a:t>
            </a:r>
            <a:r>
              <a:rPr lang="en-US" sz="2600" b="1" dirty="0" smtClean="0"/>
              <a:t>states</a:t>
            </a:r>
            <a:r>
              <a:rPr lang="en-US" sz="2600" dirty="0" smtClean="0"/>
              <a:t>. </a:t>
            </a:r>
          </a:p>
          <a:p>
            <a:pPr algn="just">
              <a:buFont typeface="Arial" pitchFamily="34" charset="0"/>
              <a:buChar char="•"/>
            </a:pPr>
            <a:r>
              <a:rPr lang="en-US" sz="2600" dirty="0" smtClean="0"/>
              <a:t>The number of </a:t>
            </a:r>
            <a:r>
              <a:rPr lang="en-US" sz="2600" b="1" dirty="0" smtClean="0"/>
              <a:t>states</a:t>
            </a:r>
            <a:r>
              <a:rPr lang="en-US" sz="2600" dirty="0" smtClean="0"/>
              <a:t> can be </a:t>
            </a:r>
            <a:r>
              <a:rPr lang="en-US" sz="2600" b="1" dirty="0" smtClean="0"/>
              <a:t>doubled</a:t>
            </a:r>
            <a:r>
              <a:rPr lang="en-US" sz="2600" dirty="0" smtClean="0"/>
              <a:t> if the shift register is connected as a </a:t>
            </a:r>
            <a:r>
              <a:rPr lang="en-US" sz="2600" b="1" i="1" dirty="0" smtClean="0"/>
              <a:t>switch‐tail ring counter</a:t>
            </a:r>
            <a:r>
              <a:rPr lang="en-US" sz="2600" i="1" dirty="0" smtClean="0"/>
              <a:t>. </a:t>
            </a:r>
          </a:p>
          <a:p>
            <a:pPr algn="just">
              <a:buFont typeface="Arial" pitchFamily="34" charset="0"/>
              <a:buChar char="•"/>
            </a:pPr>
            <a:r>
              <a:rPr lang="en-US" sz="2600" i="1" dirty="0" smtClean="0"/>
              <a:t>A </a:t>
            </a:r>
            <a:r>
              <a:rPr lang="en-US" sz="2600" b="1" i="1" dirty="0" smtClean="0"/>
              <a:t>switch‐tail ring counter </a:t>
            </a:r>
            <a:r>
              <a:rPr lang="en-US" sz="2600" i="1" dirty="0" smtClean="0"/>
              <a:t>is a circular shift register with the </a:t>
            </a:r>
            <a:r>
              <a:rPr lang="en-US" sz="2600" b="1" dirty="0" smtClean="0"/>
              <a:t>complemented output of the last flip‐flop </a:t>
            </a:r>
            <a:r>
              <a:rPr lang="en-US" sz="2600" dirty="0" smtClean="0"/>
              <a:t>connected to the input of the </a:t>
            </a:r>
            <a:r>
              <a:rPr lang="en-US" sz="2600" b="1" dirty="0" smtClean="0"/>
              <a:t>first flip‐flop</a:t>
            </a:r>
            <a:r>
              <a:rPr lang="en-US" sz="2600" dirty="0" smtClean="0"/>
              <a:t>.</a:t>
            </a:r>
            <a:endParaRPr lang="en-US" sz="2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219200" y="152400"/>
            <a:ext cx="6696075" cy="25908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752600" y="3124200"/>
            <a:ext cx="5600700" cy="2838450"/>
          </a:xfrm>
          <a:prstGeom prst="rect">
            <a:avLst/>
          </a:prstGeom>
          <a:noFill/>
          <a:ln w="9525">
            <a:noFill/>
            <a:miter lim="800000"/>
            <a:headEnd/>
            <a:tailEnd/>
          </a:ln>
        </p:spPr>
      </p:pic>
      <p:sp>
        <p:nvSpPr>
          <p:cNvPr id="6" name="Rectangle 5"/>
          <p:cNvSpPr/>
          <p:nvPr/>
        </p:nvSpPr>
        <p:spPr>
          <a:xfrm>
            <a:off x="0" y="6211669"/>
            <a:ext cx="9144000" cy="523220"/>
          </a:xfrm>
          <a:prstGeom prst="rect">
            <a:avLst/>
          </a:prstGeom>
        </p:spPr>
        <p:txBody>
          <a:bodyPr wrap="square">
            <a:spAutoFit/>
          </a:bodyPr>
          <a:lstStyle/>
          <a:p>
            <a:pPr algn="ctr"/>
            <a:r>
              <a:rPr lang="en-US" sz="2800" b="1" dirty="0" smtClean="0"/>
              <a:t>FIGURE: </a:t>
            </a:r>
            <a:r>
              <a:rPr lang="en-US" sz="2800" dirty="0" smtClean="0"/>
              <a:t>Construction of a Johnson counter</a:t>
            </a:r>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2677656"/>
          </a:xfrm>
          <a:prstGeom prst="rect">
            <a:avLst/>
          </a:prstGeom>
        </p:spPr>
        <p:txBody>
          <a:bodyPr wrap="square">
            <a:spAutoFit/>
          </a:bodyPr>
          <a:lstStyle/>
          <a:p>
            <a:pPr algn="just">
              <a:buFont typeface="Arial" pitchFamily="34" charset="0"/>
              <a:buChar char="•"/>
            </a:pPr>
            <a:r>
              <a:rPr lang="en-US" sz="2800" b="1" dirty="0" smtClean="0"/>
              <a:t>Johnson counters </a:t>
            </a:r>
            <a:r>
              <a:rPr lang="en-US" sz="2800" dirty="0" smtClean="0"/>
              <a:t>can be constructed for </a:t>
            </a:r>
            <a:r>
              <a:rPr lang="en-US" sz="2800" b="1" dirty="0" smtClean="0"/>
              <a:t>any number of timing sequences. </a:t>
            </a:r>
          </a:p>
          <a:p>
            <a:pPr algn="just">
              <a:buFont typeface="Arial" pitchFamily="34" charset="0"/>
              <a:buChar char="•"/>
            </a:pPr>
            <a:r>
              <a:rPr lang="en-US" sz="2800" dirty="0" smtClean="0"/>
              <a:t>The number of </a:t>
            </a:r>
            <a:r>
              <a:rPr lang="en-US" sz="2800" b="1" dirty="0" smtClean="0"/>
              <a:t>flip‐flops needed is one‐half </a:t>
            </a:r>
            <a:r>
              <a:rPr lang="en-US" sz="2800" dirty="0" smtClean="0"/>
              <a:t>the number of timing signals. </a:t>
            </a:r>
          </a:p>
          <a:p>
            <a:pPr algn="just">
              <a:buFont typeface="Arial" pitchFamily="34" charset="0"/>
              <a:buChar char="•"/>
            </a:pPr>
            <a:r>
              <a:rPr lang="en-US" sz="2800" dirty="0" smtClean="0"/>
              <a:t>The </a:t>
            </a:r>
            <a:r>
              <a:rPr lang="en-US" sz="2800" b="1" dirty="0" smtClean="0"/>
              <a:t>number of decoding gates is equal to the number of timing signals</a:t>
            </a:r>
            <a:r>
              <a:rPr lang="en-US" sz="2800" dirty="0" smtClean="0"/>
              <a:t>, and only two‐input gates are needed.</a:t>
            </a:r>
            <a:endParaRPr lang="en-US"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0.gstatic.com/images?q=tbn%3AANd9GcTkNZyzCOKGjYGv07M7KPnawPYhaBr0MH3QAVYRHEsMjspCgB4X"/>
          <p:cNvPicPr>
            <a:picLocks noChangeAspect="1" noChangeArrowheads="1"/>
          </p:cNvPicPr>
          <p:nvPr/>
        </p:nvPicPr>
        <p:blipFill>
          <a:blip r:embed="rId2" cstate="print"/>
          <a:srcRect/>
          <a:stretch>
            <a:fillRect/>
          </a:stretch>
        </p:blipFill>
        <p:spPr bwMode="auto">
          <a:xfrm>
            <a:off x="381000" y="114300"/>
            <a:ext cx="8560724" cy="63627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48590" y="228600"/>
            <a:ext cx="8690610" cy="2311332"/>
          </a:xfrm>
          <a:prstGeom prst="rect">
            <a:avLst/>
          </a:prstGeom>
          <a:noFill/>
          <a:ln w="9525">
            <a:noFill/>
            <a:miter lim="800000"/>
            <a:headEnd/>
            <a:tailEnd/>
          </a:ln>
        </p:spPr>
      </p:pic>
      <p:sp>
        <p:nvSpPr>
          <p:cNvPr id="5" name="Rectangle 4"/>
          <p:cNvSpPr/>
          <p:nvPr/>
        </p:nvSpPr>
        <p:spPr>
          <a:xfrm>
            <a:off x="2286000" y="2667000"/>
            <a:ext cx="4572000" cy="523220"/>
          </a:xfrm>
          <a:prstGeom prst="rect">
            <a:avLst/>
          </a:prstGeom>
        </p:spPr>
        <p:txBody>
          <a:bodyPr>
            <a:spAutoFit/>
          </a:bodyPr>
          <a:lstStyle/>
          <a:p>
            <a:r>
              <a:rPr lang="en-US" sz="2800" b="1" dirty="0" smtClean="0"/>
              <a:t>FIGURE: </a:t>
            </a:r>
            <a:r>
              <a:rPr lang="en-US" sz="2800" dirty="0" smtClean="0"/>
              <a:t>Four‐bit </a:t>
            </a:r>
            <a:r>
              <a:rPr lang="en-US" sz="2800" dirty="0"/>
              <a:t>shift register</a:t>
            </a:r>
          </a:p>
        </p:txBody>
      </p:sp>
      <p:sp>
        <p:nvSpPr>
          <p:cNvPr id="4" name="Rectangle 3"/>
          <p:cNvSpPr/>
          <p:nvPr/>
        </p:nvSpPr>
        <p:spPr>
          <a:xfrm>
            <a:off x="0" y="3352800"/>
            <a:ext cx="9144000" cy="523220"/>
          </a:xfrm>
          <a:prstGeom prst="rect">
            <a:avLst/>
          </a:prstGeom>
        </p:spPr>
        <p:txBody>
          <a:bodyPr wrap="square">
            <a:spAutoFit/>
          </a:bodyPr>
          <a:lstStyle/>
          <a:p>
            <a:r>
              <a:rPr lang="en-US" sz="2800" b="1" u="sng" dirty="0" smtClean="0"/>
              <a:t>Serial Transfer</a:t>
            </a:r>
            <a:endParaRPr lang="en-US" sz="2800" u="sng" dirty="0"/>
          </a:p>
        </p:txBody>
      </p:sp>
      <p:pic>
        <p:nvPicPr>
          <p:cNvPr id="3074" name="Picture 2"/>
          <p:cNvPicPr>
            <a:picLocks noChangeAspect="1" noChangeArrowheads="1"/>
          </p:cNvPicPr>
          <p:nvPr/>
        </p:nvPicPr>
        <p:blipFill>
          <a:blip r:embed="rId3" cstate="print"/>
          <a:srcRect/>
          <a:stretch>
            <a:fillRect/>
          </a:stretch>
        </p:blipFill>
        <p:spPr bwMode="auto">
          <a:xfrm>
            <a:off x="1447800" y="4048125"/>
            <a:ext cx="6718632" cy="250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019175" y="652463"/>
            <a:ext cx="7105650" cy="5553075"/>
          </a:xfrm>
          <a:prstGeom prst="rect">
            <a:avLst/>
          </a:prstGeom>
          <a:noFill/>
          <a:ln w="9525">
            <a:noFill/>
            <a:miter lim="800000"/>
            <a:headEnd/>
            <a:tailEnd/>
          </a:ln>
        </p:spPr>
      </p:pic>
      <p:sp>
        <p:nvSpPr>
          <p:cNvPr id="3" name="Rectangle 2"/>
          <p:cNvSpPr/>
          <p:nvPr/>
        </p:nvSpPr>
        <p:spPr>
          <a:xfrm>
            <a:off x="0" y="6211669"/>
            <a:ext cx="9144000" cy="523220"/>
          </a:xfrm>
          <a:prstGeom prst="rect">
            <a:avLst/>
          </a:prstGeom>
        </p:spPr>
        <p:txBody>
          <a:bodyPr wrap="square">
            <a:spAutoFit/>
          </a:bodyPr>
          <a:lstStyle/>
          <a:p>
            <a:pPr algn="ctr"/>
            <a:r>
              <a:rPr lang="en-US" sz="2800" b="1" dirty="0" smtClean="0"/>
              <a:t>FIGURE: </a:t>
            </a:r>
            <a:r>
              <a:rPr lang="en-US" sz="2800" dirty="0" smtClean="0"/>
              <a:t>Serial transfer from register </a:t>
            </a:r>
            <a:r>
              <a:rPr lang="en-US" sz="2800" i="1" dirty="0" smtClean="0"/>
              <a:t>A to register B</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r>
              <a:rPr lang="en-US" sz="2800" b="1" u="sng" dirty="0" smtClean="0"/>
              <a:t>Serial Addition:</a:t>
            </a:r>
          </a:p>
          <a:p>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990600" y="581012"/>
            <a:ext cx="6577012" cy="5462601"/>
          </a:xfrm>
          <a:prstGeom prst="rect">
            <a:avLst/>
          </a:prstGeom>
          <a:noFill/>
          <a:ln w="9525">
            <a:noFill/>
            <a:miter lim="800000"/>
            <a:headEnd/>
            <a:tailEnd/>
          </a:ln>
        </p:spPr>
      </p:pic>
      <p:sp>
        <p:nvSpPr>
          <p:cNvPr id="6" name="Rectangle 5"/>
          <p:cNvSpPr/>
          <p:nvPr/>
        </p:nvSpPr>
        <p:spPr>
          <a:xfrm>
            <a:off x="0" y="6211669"/>
            <a:ext cx="9144000" cy="523220"/>
          </a:xfrm>
          <a:prstGeom prst="rect">
            <a:avLst/>
          </a:prstGeom>
        </p:spPr>
        <p:txBody>
          <a:bodyPr wrap="square">
            <a:spAutoFit/>
          </a:bodyPr>
          <a:lstStyle/>
          <a:p>
            <a:pPr algn="ctr"/>
            <a:r>
              <a:rPr lang="en-US" sz="2800" b="1" dirty="0" smtClean="0"/>
              <a:t>FIGURE: </a:t>
            </a:r>
            <a:r>
              <a:rPr lang="en-US" sz="2800" dirty="0" smtClean="0"/>
              <a:t>Serial adder</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832092"/>
          </a:xfrm>
          <a:prstGeom prst="rect">
            <a:avLst/>
          </a:prstGeom>
        </p:spPr>
        <p:txBody>
          <a:bodyPr wrap="square">
            <a:spAutoFit/>
          </a:bodyPr>
          <a:lstStyle/>
          <a:p>
            <a:pPr algn="just">
              <a:buFont typeface="Arial" pitchFamily="34" charset="0"/>
              <a:buChar char="•"/>
            </a:pPr>
            <a:r>
              <a:rPr lang="en-US" sz="2800" dirty="0" smtClean="0"/>
              <a:t>The operation of the serial adder is as follows: </a:t>
            </a:r>
          </a:p>
          <a:p>
            <a:pPr algn="just">
              <a:buFont typeface="Arial" pitchFamily="34" charset="0"/>
              <a:buChar char="•"/>
            </a:pPr>
            <a:r>
              <a:rPr lang="en-US" sz="2800" dirty="0" smtClean="0"/>
              <a:t>Initially, register </a:t>
            </a:r>
            <a:r>
              <a:rPr lang="en-US" sz="2800" i="1" dirty="0" smtClean="0"/>
              <a:t>A holds the </a:t>
            </a:r>
            <a:r>
              <a:rPr lang="en-US" sz="2800" i="1" dirty="0" err="1" smtClean="0"/>
              <a:t>augend</a:t>
            </a:r>
            <a:r>
              <a:rPr lang="en-US" sz="2800" i="1" dirty="0" smtClean="0"/>
              <a:t>, </a:t>
            </a:r>
            <a:r>
              <a:rPr lang="en-US" sz="2800" dirty="0" smtClean="0"/>
              <a:t>register </a:t>
            </a:r>
            <a:r>
              <a:rPr lang="en-US" sz="2800" i="1" dirty="0" smtClean="0"/>
              <a:t>B holds the addend, and the carry flip‐flop is cleared to 0. </a:t>
            </a:r>
          </a:p>
          <a:p>
            <a:pPr algn="just">
              <a:buFont typeface="Arial" pitchFamily="34" charset="0"/>
              <a:buChar char="•"/>
            </a:pPr>
            <a:r>
              <a:rPr lang="en-US" sz="2800" i="1" dirty="0" smtClean="0"/>
              <a:t>The outputs ( SO ) of A </a:t>
            </a:r>
            <a:r>
              <a:rPr lang="en-US" sz="2800" dirty="0" smtClean="0"/>
              <a:t>and </a:t>
            </a:r>
            <a:r>
              <a:rPr lang="en-US" sz="2800" i="1" dirty="0" smtClean="0"/>
              <a:t>B provide a pair of significant bits for the full adder at x and y. </a:t>
            </a:r>
          </a:p>
          <a:p>
            <a:pPr algn="just">
              <a:buFont typeface="Arial" pitchFamily="34" charset="0"/>
              <a:buChar char="•"/>
            </a:pPr>
            <a:r>
              <a:rPr lang="en-US" sz="2800" i="1" dirty="0" smtClean="0"/>
              <a:t>Output Q of the flip‐flop </a:t>
            </a:r>
            <a:r>
              <a:rPr lang="en-US" sz="2800" dirty="0" smtClean="0"/>
              <a:t>provides the input carry at </a:t>
            </a:r>
            <a:r>
              <a:rPr lang="en-US" sz="2800" i="1" dirty="0" smtClean="0"/>
              <a:t>z. </a:t>
            </a:r>
          </a:p>
          <a:p>
            <a:pPr algn="just">
              <a:buFont typeface="Arial" pitchFamily="34" charset="0"/>
              <a:buChar char="•"/>
            </a:pPr>
            <a:r>
              <a:rPr lang="en-US" sz="2800" i="1" dirty="0" smtClean="0"/>
              <a:t>The shift control enables both registers and the carry flip‐flop, </a:t>
            </a:r>
            <a:r>
              <a:rPr lang="en-US" sz="2800" dirty="0" smtClean="0"/>
              <a:t>so at the next clock pulse, both registers are shifted once to the right, the sum bit from </a:t>
            </a:r>
            <a:r>
              <a:rPr lang="en-US" sz="2800" i="1" dirty="0" smtClean="0"/>
              <a:t>S </a:t>
            </a:r>
            <a:r>
              <a:rPr lang="en-US" sz="2800" dirty="0" smtClean="0"/>
              <a:t>enters the leftmost flip‐flop of </a:t>
            </a:r>
            <a:r>
              <a:rPr lang="en-US" sz="2800" i="1" dirty="0" smtClean="0"/>
              <a:t>A, and the output carry is transferred into flip‐flop Q.</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r>
              <a:rPr lang="en-US" sz="2800" b="1" u="sng" dirty="0" smtClean="0"/>
              <a:t>Redesign the serial adder with the use of a state table (using JK flip-flop.):</a:t>
            </a:r>
            <a:endParaRPr lang="en-US" sz="2800" b="1" u="sng" dirty="0"/>
          </a:p>
        </p:txBody>
      </p:sp>
      <p:pic>
        <p:nvPicPr>
          <p:cNvPr id="2050" name="Picture 2"/>
          <p:cNvPicPr>
            <a:picLocks noChangeAspect="1" noChangeArrowheads="1"/>
          </p:cNvPicPr>
          <p:nvPr/>
        </p:nvPicPr>
        <p:blipFill>
          <a:blip r:embed="rId2" cstate="print"/>
          <a:srcRect/>
          <a:stretch>
            <a:fillRect/>
          </a:stretch>
        </p:blipFill>
        <p:spPr bwMode="auto">
          <a:xfrm>
            <a:off x="152400" y="1219200"/>
            <a:ext cx="8391525" cy="34671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276600" y="4924425"/>
            <a:ext cx="2371725" cy="101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6288</TotalTime>
  <Words>2345</Words>
  <Application>Microsoft Office PowerPoint</Application>
  <PresentationFormat>On-screen Show (4:3)</PresentationFormat>
  <Paragraphs>124</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Sanvi</dc:creator>
  <cp:lastModifiedBy>Sanvi</cp:lastModifiedBy>
  <cp:revision>256</cp:revision>
  <dcterms:created xsi:type="dcterms:W3CDTF">2019-10-17T16:53:46Z</dcterms:created>
  <dcterms:modified xsi:type="dcterms:W3CDTF">2019-10-31T17:28:59Z</dcterms:modified>
</cp:coreProperties>
</file>