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6E8312-63D0-436F-8D38-937AC7943206}" type="datetimeFigureOut">
              <a:rPr lang="en-US" smtClean="0"/>
              <a:pPr/>
              <a:t>21-Nov-19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7B84A9-1D5E-4F82-8161-0D6A3E242E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7B84A9-1D5E-4F82-8161-0D6A3E242E80}"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916FD1-7468-4A74-BB99-D6C3CBC4FA80}" type="datetimeFigureOut">
              <a:rPr lang="en-US" smtClean="0"/>
              <a:pPr/>
              <a:t>21-Nov-19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0CD82-8F40-471F-B840-A9211B275E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916FD1-7468-4A74-BB99-D6C3CBC4FA80}" type="datetimeFigureOut">
              <a:rPr lang="en-US" smtClean="0"/>
              <a:pPr/>
              <a:t>21-Nov-19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0CD82-8F40-471F-B840-A9211B275E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916FD1-7468-4A74-BB99-D6C3CBC4FA80}" type="datetimeFigureOut">
              <a:rPr lang="en-US" smtClean="0"/>
              <a:pPr/>
              <a:t>21-Nov-19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0CD82-8F40-471F-B840-A9211B275E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916FD1-7468-4A74-BB99-D6C3CBC4FA80}" type="datetimeFigureOut">
              <a:rPr lang="en-US" smtClean="0"/>
              <a:pPr/>
              <a:t>21-Nov-19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0CD82-8F40-471F-B840-A9211B275E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16FD1-7468-4A74-BB99-D6C3CBC4FA80}" type="datetimeFigureOut">
              <a:rPr lang="en-US" smtClean="0"/>
              <a:pPr/>
              <a:t>21-Nov-19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0CD82-8F40-471F-B840-A9211B275E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916FD1-7468-4A74-BB99-D6C3CBC4FA80}" type="datetimeFigureOut">
              <a:rPr lang="en-US" smtClean="0"/>
              <a:pPr/>
              <a:t>21-Nov-19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0CD82-8F40-471F-B840-A9211B275E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916FD1-7468-4A74-BB99-D6C3CBC4FA80}" type="datetimeFigureOut">
              <a:rPr lang="en-US" smtClean="0"/>
              <a:pPr/>
              <a:t>21-Nov-19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10CD82-8F40-471F-B840-A9211B275E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916FD1-7468-4A74-BB99-D6C3CBC4FA80}" type="datetimeFigureOut">
              <a:rPr lang="en-US" smtClean="0"/>
              <a:pPr/>
              <a:t>21-Nov-19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10CD82-8F40-471F-B840-A9211B275E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16FD1-7468-4A74-BB99-D6C3CBC4FA80}" type="datetimeFigureOut">
              <a:rPr lang="en-US" smtClean="0"/>
              <a:pPr/>
              <a:t>21-Nov-19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0CD82-8F40-471F-B840-A9211B275E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16FD1-7468-4A74-BB99-D6C3CBC4FA80}" type="datetimeFigureOut">
              <a:rPr lang="en-US" smtClean="0"/>
              <a:pPr/>
              <a:t>21-Nov-19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0CD82-8F40-471F-B840-A9211B275E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16FD1-7468-4A74-BB99-D6C3CBC4FA80}" type="datetimeFigureOut">
              <a:rPr lang="en-US" smtClean="0"/>
              <a:pPr/>
              <a:t>21-Nov-19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0CD82-8F40-471F-B840-A9211B275E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16FD1-7468-4A74-BB99-D6C3CBC4FA80}" type="datetimeFigureOut">
              <a:rPr lang="en-US" smtClean="0"/>
              <a:pPr/>
              <a:t>21-Nov-19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0CD82-8F40-471F-B840-A9211B275E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sng" strike="noStrike" cap="none" normalizeH="0" baseline="0" dirty="0" smtClean="0">
                <a:ln>
                  <a:noFill/>
                </a:ln>
                <a:solidFill>
                  <a:schemeClr val="tx1"/>
                </a:solidFill>
                <a:effectLst/>
                <a:latin typeface="Arial" pitchFamily="34" charset="0"/>
                <a:ea typeface="Droid Sans Fallback"/>
                <a:cs typeface="Verdana" pitchFamily="34" charset="0"/>
              </a:rPr>
              <a:t>Unit-5: </a:t>
            </a:r>
            <a:r>
              <a:rPr kumimoji="0" lang="en-US" altLang="zh-CN" sz="2800" b="1" i="0" u="sng" strike="noStrike" cap="none" normalizeH="0" baseline="0" dirty="0" smtClean="0">
                <a:ln>
                  <a:noFill/>
                </a:ln>
                <a:solidFill>
                  <a:schemeClr val="tx1"/>
                </a:solidFill>
                <a:effectLst/>
                <a:latin typeface="Arial" pitchFamily="34" charset="0"/>
                <a:ea typeface="Calibri" pitchFamily="34" charset="0"/>
                <a:cs typeface="Calibri" pitchFamily="34" charset="0"/>
              </a:rPr>
              <a:t>Memories and Programmable Logic</a:t>
            </a:r>
          </a:p>
          <a:p>
            <a:pPr marL="0" marR="0" lvl="0" indent="0" defTabSz="914400" rtl="0" eaLnBrk="1" fontAlgn="base" latinLnBrk="0" hangingPunct="1">
              <a:lnSpc>
                <a:spcPct val="100000"/>
              </a:lnSpc>
              <a:spcBef>
                <a:spcPct val="0"/>
              </a:spcBef>
              <a:spcAft>
                <a:spcPct val="0"/>
              </a:spcAft>
              <a:buClrTx/>
              <a:buSzTx/>
              <a:buFontTx/>
              <a:buNone/>
              <a:tabLst/>
            </a:pPr>
            <a:r>
              <a:rPr lang="en-US" sz="2800" b="1" u="sng" dirty="0" smtClean="0"/>
              <a:t>INTRODUCTION</a:t>
            </a:r>
            <a:r>
              <a:rPr lang="en-US" sz="2800" u="sng" dirty="0" smtClean="0">
                <a:latin typeface="Arial" pitchFamily="34" charset="0"/>
                <a:cs typeface="Arial" pitchFamily="34" charset="0"/>
              </a:rPr>
              <a:t>:</a:t>
            </a:r>
          </a:p>
          <a:p>
            <a:pPr algn="just">
              <a:buFont typeface="Arial" pitchFamily="34" charset="0"/>
              <a:buChar char="•"/>
            </a:pPr>
            <a:r>
              <a:rPr lang="en-US" sz="2800" dirty="0"/>
              <a:t>A memory unit is a device to which binary information is transferred for storage and </a:t>
            </a:r>
            <a:r>
              <a:rPr lang="en-US" sz="2800" dirty="0" smtClean="0"/>
              <a:t>from which </a:t>
            </a:r>
            <a:r>
              <a:rPr lang="en-US" sz="2800" dirty="0"/>
              <a:t>information is retrieved when needed for processing</a:t>
            </a:r>
            <a:r>
              <a:rPr lang="en-US" sz="2800" dirty="0" smtClean="0"/>
              <a:t>. </a:t>
            </a:r>
            <a:r>
              <a:rPr lang="en-US" sz="2800" dirty="0"/>
              <a:t>A memory </a:t>
            </a:r>
            <a:r>
              <a:rPr lang="en-US" sz="2800" dirty="0" smtClean="0"/>
              <a:t>unit is </a:t>
            </a:r>
            <a:r>
              <a:rPr lang="en-US" sz="2800" dirty="0"/>
              <a:t>a collection of cells capable of storing a large quantity of binary information</a:t>
            </a:r>
            <a:r>
              <a:rPr lang="en-US" sz="2800" dirty="0" smtClean="0"/>
              <a:t>.</a:t>
            </a:r>
          </a:p>
          <a:p>
            <a:pPr algn="just">
              <a:buFont typeface="Arial" pitchFamily="34" charset="0"/>
              <a:buChar char="•"/>
            </a:pPr>
            <a:r>
              <a:rPr lang="en-US" sz="2800" dirty="0"/>
              <a:t>There are two types of memories that are used in digital systems: </a:t>
            </a:r>
            <a:r>
              <a:rPr lang="en-US" sz="2800" b="1" i="1" dirty="0" smtClean="0"/>
              <a:t>random‐access memory </a:t>
            </a:r>
            <a:r>
              <a:rPr lang="en-US" sz="2800" b="1" i="1" dirty="0"/>
              <a:t>(RAM) and read‐only memory (ROM).</a:t>
            </a:r>
            <a:r>
              <a:rPr lang="en-US" sz="2800" i="1" dirty="0"/>
              <a:t> RAM stores new information for </a:t>
            </a:r>
            <a:r>
              <a:rPr lang="en-US" sz="2800" i="1" dirty="0" smtClean="0"/>
              <a:t>later </a:t>
            </a:r>
            <a:r>
              <a:rPr lang="en-US" sz="2800" dirty="0" smtClean="0"/>
              <a:t>use</a:t>
            </a:r>
            <a:r>
              <a:rPr lang="en-US" sz="2800" dirty="0"/>
              <a:t>. The process of storing new information into memory is referred to as a </a:t>
            </a:r>
            <a:r>
              <a:rPr lang="en-US" sz="2800" dirty="0" smtClean="0"/>
              <a:t>memory </a:t>
            </a:r>
            <a:r>
              <a:rPr lang="en-US" sz="2800" b="1" i="1" dirty="0" smtClean="0"/>
              <a:t>write </a:t>
            </a:r>
            <a:r>
              <a:rPr lang="en-US" sz="2800" b="1" i="1" dirty="0"/>
              <a:t>operation</a:t>
            </a:r>
            <a:r>
              <a:rPr lang="en-US" sz="2800" i="1" dirty="0"/>
              <a:t>. The process of transferring the stored information out of memory </a:t>
            </a:r>
            <a:r>
              <a:rPr lang="en-US" sz="2800" i="1" dirty="0" smtClean="0"/>
              <a:t>is </a:t>
            </a:r>
            <a:r>
              <a:rPr lang="en-US" sz="2800" dirty="0" smtClean="0"/>
              <a:t>referred </a:t>
            </a:r>
            <a:r>
              <a:rPr lang="en-US" sz="2800" dirty="0"/>
              <a:t>to as a memory </a:t>
            </a:r>
            <a:r>
              <a:rPr lang="en-US" sz="2800" b="1" i="1" dirty="0"/>
              <a:t>read operation</a:t>
            </a:r>
            <a:r>
              <a:rPr lang="en-US" sz="2800" i="1" dirty="0"/>
              <a:t>. RAM can perform both write and read operations</a:t>
            </a:r>
            <a:r>
              <a:rPr lang="en-US" sz="2800" i="1" dirty="0" smtClean="0"/>
              <a:t>. </a:t>
            </a:r>
            <a:r>
              <a:rPr lang="en-US" sz="2800" dirty="0" smtClean="0"/>
              <a:t>ROM </a:t>
            </a:r>
            <a:r>
              <a:rPr lang="en-US" sz="2800" dirty="0"/>
              <a:t>can perform only the read operation.</a:t>
            </a:r>
            <a:endParaRPr kumimoji="0" lang="en-US" altLang="zh-CN" sz="2800" b="0" i="0" u="sng"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lgn="just"/>
            <a:r>
              <a:rPr lang="en-US" sz="2800" b="1" u="sng" dirty="0" smtClean="0"/>
              <a:t>Memory Description in HDL:</a:t>
            </a:r>
          </a:p>
          <a:p>
            <a:pPr algn="just">
              <a:buFont typeface="Arial" pitchFamily="34" charset="0"/>
              <a:buChar char="•"/>
            </a:pPr>
            <a:r>
              <a:rPr lang="en-US" sz="2800" dirty="0" smtClean="0"/>
              <a:t>Memory is modeled in the </a:t>
            </a:r>
            <a:r>
              <a:rPr lang="en-US" sz="2800" dirty="0" err="1" smtClean="0"/>
              <a:t>Verilog</a:t>
            </a:r>
            <a:r>
              <a:rPr lang="en-US" sz="2800" dirty="0" smtClean="0"/>
              <a:t> hardware description language (HDL) by an array of registers. It is declared with a </a:t>
            </a:r>
            <a:r>
              <a:rPr lang="en-US" sz="2800" b="1" dirty="0" err="1" smtClean="0"/>
              <a:t>reg</a:t>
            </a:r>
            <a:r>
              <a:rPr lang="en-US" sz="2800" b="1" dirty="0" smtClean="0"/>
              <a:t> keyword, using a two‐dimensional array. The first </a:t>
            </a:r>
            <a:r>
              <a:rPr lang="en-US" sz="2800" dirty="0" smtClean="0"/>
              <a:t>number in the array specifies the number of bits in a word (the </a:t>
            </a:r>
            <a:r>
              <a:rPr lang="en-US" sz="2800" i="1" dirty="0" smtClean="0"/>
              <a:t>word length ) and the </a:t>
            </a:r>
            <a:r>
              <a:rPr lang="en-US" sz="2800" dirty="0" smtClean="0"/>
              <a:t>second gives the number of words in memory (memory </a:t>
            </a:r>
            <a:r>
              <a:rPr lang="en-US" sz="2800" i="1" dirty="0" smtClean="0"/>
              <a:t>depth ). For example, a memory </a:t>
            </a:r>
            <a:r>
              <a:rPr lang="en-US" sz="2800" dirty="0" smtClean="0"/>
              <a:t>of 1,024 words with 16 bits per word is declared as</a:t>
            </a:r>
          </a:p>
          <a:p>
            <a:pPr algn="just"/>
            <a:r>
              <a:rPr lang="nn-NO" sz="2800" b="1" dirty="0" smtClean="0"/>
              <a:t>reg [15: 0] memword [0: 1023];</a:t>
            </a:r>
          </a:p>
          <a:p>
            <a:pPr algn="just">
              <a:buFont typeface="Arial" pitchFamily="34" charset="0"/>
              <a:buChar char="•"/>
            </a:pPr>
            <a:r>
              <a:rPr lang="en-US" sz="2800" dirty="0" smtClean="0"/>
              <a:t>This statement describes a two‐dimensional array of 1,024 registers, each containing 16 bits.</a:t>
            </a:r>
          </a:p>
          <a:p>
            <a:pPr algn="just">
              <a:buFont typeface="Arial" pitchFamily="34" charset="0"/>
              <a:buChar char="•"/>
            </a:pPr>
            <a:r>
              <a:rPr lang="en-US" sz="2800" dirty="0" smtClean="0"/>
              <a:t>The second array range in the declaration of </a:t>
            </a:r>
            <a:r>
              <a:rPr lang="en-US" sz="2800" i="1" dirty="0" err="1" smtClean="0"/>
              <a:t>memword</a:t>
            </a:r>
            <a:r>
              <a:rPr lang="en-US" sz="2800" i="1" dirty="0" smtClean="0"/>
              <a:t> specifies the total number </a:t>
            </a:r>
            <a:r>
              <a:rPr lang="en-US" sz="2800" dirty="0" smtClean="0"/>
              <a:t>of words in memory and is equivalent to the address of the memory. For example, </a:t>
            </a:r>
            <a:r>
              <a:rPr lang="en-US" sz="2800" i="1" dirty="0" err="1" smtClean="0"/>
              <a:t>memword</a:t>
            </a:r>
            <a:r>
              <a:rPr lang="en-US" sz="2800" i="1" dirty="0" smtClean="0"/>
              <a:t>[512] refers to the 16‐bit memory word at address 512.</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7089" y="381000"/>
            <a:ext cx="9009822"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263527"/>
          </a:xfrm>
          <a:prstGeom prst="rect">
            <a:avLst/>
          </a:prstGeom>
        </p:spPr>
        <p:txBody>
          <a:bodyPr wrap="square">
            <a:spAutoFit/>
          </a:bodyPr>
          <a:lstStyle/>
          <a:p>
            <a:r>
              <a:rPr lang="en-US" sz="2800" b="1" u="sng" dirty="0" smtClean="0"/>
              <a:t>Timing Waveforms:</a:t>
            </a:r>
          </a:p>
          <a:p>
            <a:pPr algn="just">
              <a:buFont typeface="Arial" pitchFamily="34" charset="0"/>
              <a:buChar char="•"/>
            </a:pPr>
            <a:r>
              <a:rPr lang="en-US" sz="2800" dirty="0" smtClean="0"/>
              <a:t>The operation of the memory unit is controlled by an external device such as a central processing unit (CPU). The CPU is usually synchronized by its own clock. </a:t>
            </a:r>
          </a:p>
          <a:p>
            <a:pPr algn="just">
              <a:buFont typeface="Arial" pitchFamily="34" charset="0"/>
              <a:buChar char="•"/>
            </a:pPr>
            <a:r>
              <a:rPr lang="en-US" sz="2800" dirty="0" smtClean="0"/>
              <a:t>The memory, however, does not employ an internal clock. Instead, its read and write operations are specified by control inputs. </a:t>
            </a:r>
          </a:p>
          <a:p>
            <a:pPr algn="just">
              <a:buFont typeface="Arial" pitchFamily="34" charset="0"/>
              <a:buChar char="•"/>
            </a:pPr>
            <a:r>
              <a:rPr lang="en-US" sz="2800" dirty="0" smtClean="0"/>
              <a:t>The </a:t>
            </a:r>
            <a:r>
              <a:rPr lang="en-US" sz="2800" b="1" i="1" dirty="0" smtClean="0"/>
              <a:t>access time </a:t>
            </a:r>
            <a:r>
              <a:rPr lang="en-US" sz="2800" i="1" dirty="0" smtClean="0"/>
              <a:t>of memory is the time required to select a </a:t>
            </a:r>
            <a:r>
              <a:rPr lang="en-US" sz="2800" dirty="0" smtClean="0"/>
              <a:t>word and read it. </a:t>
            </a:r>
          </a:p>
          <a:p>
            <a:pPr algn="just">
              <a:buFont typeface="Arial" pitchFamily="34" charset="0"/>
              <a:buChar char="•"/>
            </a:pPr>
            <a:r>
              <a:rPr lang="en-US" sz="2800" dirty="0" smtClean="0"/>
              <a:t>The </a:t>
            </a:r>
            <a:r>
              <a:rPr lang="en-US" sz="2800" b="1" i="1" dirty="0" smtClean="0"/>
              <a:t>cycle time </a:t>
            </a:r>
            <a:r>
              <a:rPr lang="en-US" sz="2800" i="1" dirty="0" smtClean="0"/>
              <a:t>of memory is the time required to complete a write </a:t>
            </a:r>
            <a:r>
              <a:rPr lang="en-US" sz="2800" dirty="0" smtClean="0"/>
              <a:t>operation. </a:t>
            </a:r>
          </a:p>
          <a:p>
            <a:pPr algn="just">
              <a:buFont typeface="Arial" pitchFamily="34" charset="0"/>
              <a:buChar char="•"/>
            </a:pPr>
            <a:r>
              <a:rPr lang="en-US" sz="2600" dirty="0" smtClean="0"/>
              <a:t>The CPU must provide the memory control signals in such a way as to synchronize its internal clocked operations with the read and write operations of memory. </a:t>
            </a:r>
          </a:p>
          <a:p>
            <a:pPr algn="just">
              <a:buFont typeface="Arial" pitchFamily="34" charset="0"/>
              <a:buChar char="•"/>
            </a:pPr>
            <a:r>
              <a:rPr lang="en-US" sz="2600" dirty="0" smtClean="0"/>
              <a:t>This means that the access time and cycle time of the memory must be within a time equal to a fixed number of CPU clock cycles.</a:t>
            </a:r>
            <a:endParaRPr lang="en-US" sz="2600" b="1" dirty="0" smtClean="0"/>
          </a:p>
          <a:p>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lgn="just">
              <a:buFont typeface="Arial" pitchFamily="34" charset="0"/>
              <a:buChar char="•"/>
            </a:pPr>
            <a:r>
              <a:rPr lang="en-US" sz="2800" dirty="0" smtClean="0"/>
              <a:t>Suppose as an example that a CPU operates with a clock frequency of 50 MHz, giving a period of 20 ns for one clock cycle. </a:t>
            </a:r>
          </a:p>
          <a:p>
            <a:pPr algn="just">
              <a:buFont typeface="Arial" pitchFamily="34" charset="0"/>
              <a:buChar char="•"/>
            </a:pPr>
            <a:r>
              <a:rPr lang="en-US" sz="2800" dirty="0" smtClean="0"/>
              <a:t>Suppose also that the CPU communicates with a memory whose access time and cycle time do not exceed 50 ns. Since the period of the CPU cycle is 20 ns, it will be necessary to devote at least two‐and‐a‐half, and possibly three, clock cycles for each memory request.</a:t>
            </a:r>
          </a:p>
          <a:p>
            <a:pPr algn="just">
              <a:buFont typeface="Arial" pitchFamily="34" charset="0"/>
              <a:buChar char="•"/>
            </a:pPr>
            <a:r>
              <a:rPr lang="en-US" sz="2800" dirty="0" smtClean="0"/>
              <a:t>The write cycle in part (a) shows three 20‐ns cycles: </a:t>
            </a:r>
            <a:r>
              <a:rPr lang="en-US" sz="2800" i="1" dirty="0" smtClean="0"/>
              <a:t>T1, T2, and T3. </a:t>
            </a:r>
          </a:p>
          <a:p>
            <a:pPr algn="just">
              <a:buFont typeface="Arial" pitchFamily="34" charset="0"/>
              <a:buChar char="•"/>
            </a:pPr>
            <a:r>
              <a:rPr lang="en-US" sz="2800" i="1" dirty="0" smtClean="0"/>
              <a:t>For a write operation, the CPU must provide the address and input data to </a:t>
            </a:r>
            <a:r>
              <a:rPr lang="en-US" sz="2800" dirty="0" smtClean="0"/>
              <a:t>the memory. This is done at the beginning of </a:t>
            </a:r>
            <a:r>
              <a:rPr lang="en-US" sz="2800" i="1" dirty="0" smtClean="0"/>
              <a:t>T1.</a:t>
            </a:r>
          </a:p>
          <a:p>
            <a:pPr algn="just">
              <a:buFont typeface="Arial" pitchFamily="34" charset="0"/>
              <a:buChar char="•"/>
            </a:pPr>
            <a:r>
              <a:rPr lang="en-US" sz="2800" dirty="0" smtClean="0"/>
              <a:t>The memory enable and the read/write signals must be activated after the signals in the address lines are stable. </a:t>
            </a:r>
          </a:p>
          <a:p>
            <a:pPr algn="just">
              <a:buFont typeface="Arial" pitchFamily="34" charset="0"/>
              <a:buChar char="•"/>
            </a:pPr>
            <a:r>
              <a:rPr lang="en-US" sz="2800" dirty="0" smtClean="0"/>
              <a:t>The address and data signals must remain stable for a short time after the control signals are deactivated.</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9148" y="609600"/>
            <a:ext cx="8736252" cy="50008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35112" y="730089"/>
            <a:ext cx="8527887" cy="509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94195"/>
          </a:xfrm>
          <a:prstGeom prst="rect">
            <a:avLst/>
          </a:prstGeom>
        </p:spPr>
        <p:txBody>
          <a:bodyPr wrap="square">
            <a:spAutoFit/>
          </a:bodyPr>
          <a:lstStyle/>
          <a:p>
            <a:pPr algn="just"/>
            <a:r>
              <a:rPr lang="en-US" sz="2600" b="1" u="sng" dirty="0" smtClean="0"/>
              <a:t>Types of Memories</a:t>
            </a:r>
            <a:endParaRPr lang="en-US" sz="2600" u="sng" dirty="0" smtClean="0"/>
          </a:p>
          <a:p>
            <a:pPr algn="just">
              <a:buFont typeface="Arial" pitchFamily="34" charset="0"/>
              <a:buChar char="•"/>
            </a:pPr>
            <a:r>
              <a:rPr lang="en-US" sz="2600" dirty="0" smtClean="0"/>
              <a:t>Integrated circuit RAM units are available in two operating modes: </a:t>
            </a:r>
            <a:r>
              <a:rPr lang="en-US" sz="2600" i="1" dirty="0" smtClean="0"/>
              <a:t>static and dynamic. </a:t>
            </a:r>
          </a:p>
          <a:p>
            <a:pPr algn="just">
              <a:buFont typeface="Arial" pitchFamily="34" charset="0"/>
              <a:buChar char="•"/>
            </a:pPr>
            <a:r>
              <a:rPr lang="en-US" sz="2600" i="1" dirty="0" smtClean="0"/>
              <a:t>Static RAM </a:t>
            </a:r>
            <a:r>
              <a:rPr lang="en-US" sz="2600" b="1" i="1" dirty="0" smtClean="0"/>
              <a:t>(SRAM) </a:t>
            </a:r>
            <a:r>
              <a:rPr lang="en-US" sz="2600" i="1" dirty="0" smtClean="0"/>
              <a:t>consists essentially of internal </a:t>
            </a:r>
            <a:r>
              <a:rPr lang="en-US" sz="2600" b="1" i="1" dirty="0" smtClean="0"/>
              <a:t>latches</a:t>
            </a:r>
            <a:r>
              <a:rPr lang="en-US" sz="2600" i="1" dirty="0" smtClean="0"/>
              <a:t> that store the </a:t>
            </a:r>
            <a:r>
              <a:rPr lang="en-US" sz="2600" dirty="0" smtClean="0"/>
              <a:t>binary information. The stored information remains valid as long as power is applied to the unit. </a:t>
            </a:r>
          </a:p>
          <a:p>
            <a:pPr algn="just">
              <a:buFont typeface="Arial" pitchFamily="34" charset="0"/>
              <a:buChar char="•"/>
            </a:pPr>
            <a:r>
              <a:rPr lang="en-US" sz="2600" dirty="0" smtClean="0"/>
              <a:t>Dynamic RAM </a:t>
            </a:r>
            <a:r>
              <a:rPr lang="en-US" sz="2600" b="1" dirty="0" smtClean="0"/>
              <a:t>(DRAM) </a:t>
            </a:r>
            <a:r>
              <a:rPr lang="en-US" sz="2600" dirty="0" smtClean="0"/>
              <a:t>stores the binary information in the form of electric charges on </a:t>
            </a:r>
            <a:r>
              <a:rPr lang="en-US" sz="2600" b="1" dirty="0" smtClean="0"/>
              <a:t>capacitors</a:t>
            </a:r>
            <a:r>
              <a:rPr lang="en-US" sz="2600" dirty="0" smtClean="0"/>
              <a:t> provided inside the chip by MOS transistors. </a:t>
            </a:r>
          </a:p>
          <a:p>
            <a:pPr algn="just">
              <a:buFont typeface="Arial" pitchFamily="34" charset="0"/>
              <a:buChar char="•"/>
            </a:pPr>
            <a:r>
              <a:rPr lang="en-US" sz="2600" dirty="0" smtClean="0"/>
              <a:t>The stored charge on the capacitors tends to discharge with time, and the capacitors must be periodically recharged by </a:t>
            </a:r>
            <a:r>
              <a:rPr lang="en-US" sz="2600" i="1" dirty="0" smtClean="0"/>
              <a:t>refreshing the dynamic memory. </a:t>
            </a:r>
          </a:p>
          <a:p>
            <a:pPr algn="just">
              <a:buFont typeface="Arial" pitchFamily="34" charset="0"/>
              <a:buChar char="•"/>
            </a:pPr>
            <a:r>
              <a:rPr lang="en-US" sz="2600" i="1" dirty="0" smtClean="0"/>
              <a:t>Refreshing is done by cycling through the </a:t>
            </a:r>
            <a:r>
              <a:rPr lang="en-US" sz="2600" dirty="0" smtClean="0"/>
              <a:t>words every few milliseconds to restore the decaying charge. </a:t>
            </a:r>
          </a:p>
          <a:p>
            <a:pPr algn="just">
              <a:buFont typeface="Arial" pitchFamily="34" charset="0"/>
              <a:buChar char="•"/>
            </a:pPr>
            <a:r>
              <a:rPr lang="en-US" sz="2600" dirty="0" smtClean="0"/>
              <a:t>DRAM offers reduced power consumption and larger storage capacity in a single memory chip. </a:t>
            </a:r>
          </a:p>
          <a:p>
            <a:pPr algn="just">
              <a:buFont typeface="Arial" pitchFamily="34" charset="0"/>
              <a:buChar char="•"/>
            </a:pPr>
            <a:r>
              <a:rPr lang="en-US" sz="2600" dirty="0" smtClean="0"/>
              <a:t>SRAM is easier to use and has shorter read and write cycles.</a:t>
            </a:r>
            <a:endParaRPr lang="en-US" sz="2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59193" y="692696"/>
            <a:ext cx="4952746" cy="2160240"/>
          </a:xfrm>
          <a:prstGeom prst="rect">
            <a:avLst/>
          </a:prstGeom>
          <a:noFill/>
          <a:ln w="9525">
            <a:noFill/>
            <a:miter lim="800000"/>
            <a:headEnd/>
            <a:tailEnd/>
          </a:ln>
        </p:spPr>
      </p:pic>
      <p:sp>
        <p:nvSpPr>
          <p:cNvPr id="3" name="Rectangle 2"/>
          <p:cNvSpPr/>
          <p:nvPr/>
        </p:nvSpPr>
        <p:spPr>
          <a:xfrm>
            <a:off x="0" y="0"/>
            <a:ext cx="6822893" cy="646331"/>
          </a:xfrm>
          <a:prstGeom prst="rect">
            <a:avLst/>
          </a:prstGeom>
        </p:spPr>
        <p:txBody>
          <a:bodyPr wrap="none">
            <a:spAutoFit/>
          </a:bodyPr>
          <a:lstStyle/>
          <a:p>
            <a:r>
              <a:rPr lang="en-IN" sz="3600" u="sng" dirty="0" smtClean="0"/>
              <a:t>Visualisation of Static RAM (SRAM):</a:t>
            </a:r>
            <a:endParaRPr lang="en-US" sz="3600" dirty="0"/>
          </a:p>
        </p:txBody>
      </p:sp>
      <p:sp>
        <p:nvSpPr>
          <p:cNvPr id="4" name="Rectangle 3"/>
          <p:cNvSpPr/>
          <p:nvPr/>
        </p:nvSpPr>
        <p:spPr>
          <a:xfrm>
            <a:off x="-18645" y="2782669"/>
            <a:ext cx="4528804" cy="646331"/>
          </a:xfrm>
          <a:prstGeom prst="rect">
            <a:avLst/>
          </a:prstGeom>
        </p:spPr>
        <p:txBody>
          <a:bodyPr wrap="none">
            <a:spAutoFit/>
          </a:bodyPr>
          <a:lstStyle/>
          <a:p>
            <a:r>
              <a:rPr lang="en-IN" sz="3600" u="sng" dirty="0" smtClean="0"/>
              <a:t>Dynamic RAM (DRAM):</a:t>
            </a:r>
            <a:endParaRPr lang="en-US" sz="3600" dirty="0"/>
          </a:p>
        </p:txBody>
      </p:sp>
      <p:pic>
        <p:nvPicPr>
          <p:cNvPr id="4099" name="Picture 3"/>
          <p:cNvPicPr>
            <a:picLocks noChangeAspect="1" noChangeArrowheads="1"/>
          </p:cNvPicPr>
          <p:nvPr/>
        </p:nvPicPr>
        <p:blipFill>
          <a:blip r:embed="rId3" cstate="print"/>
          <a:srcRect/>
          <a:stretch>
            <a:fillRect/>
          </a:stretch>
        </p:blipFill>
        <p:spPr bwMode="auto">
          <a:xfrm>
            <a:off x="2627784" y="3706951"/>
            <a:ext cx="3168352" cy="25625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401205"/>
          </a:xfrm>
          <a:prstGeom prst="rect">
            <a:avLst/>
          </a:prstGeom>
        </p:spPr>
        <p:txBody>
          <a:bodyPr wrap="square">
            <a:spAutoFit/>
          </a:bodyPr>
          <a:lstStyle/>
          <a:p>
            <a:r>
              <a:rPr lang="en-US" sz="2800" b="1" u="sng" dirty="0" smtClean="0"/>
              <a:t>READ‐ONLY MEMORY</a:t>
            </a:r>
          </a:p>
          <a:p>
            <a:pPr algn="just">
              <a:buFont typeface="Arial" pitchFamily="34" charset="0"/>
              <a:buChar char="•"/>
            </a:pPr>
            <a:r>
              <a:rPr lang="en-US" sz="2800" dirty="0" smtClean="0"/>
              <a:t>A read‐only memory (ROM) is essentially a memory device in which permanent binary information is stored. </a:t>
            </a:r>
          </a:p>
          <a:p>
            <a:pPr algn="just">
              <a:buFont typeface="Arial" pitchFamily="34" charset="0"/>
              <a:buChar char="•"/>
            </a:pPr>
            <a:r>
              <a:rPr lang="en-US" sz="2800" dirty="0" smtClean="0"/>
              <a:t>The binary information must be specified by the designer and is then embedded in the unit to form the required interconnection pattern. </a:t>
            </a:r>
          </a:p>
          <a:p>
            <a:pPr algn="just">
              <a:buFont typeface="Arial" pitchFamily="34" charset="0"/>
              <a:buChar char="•"/>
            </a:pPr>
            <a:r>
              <a:rPr lang="en-US" sz="2800" dirty="0" smtClean="0"/>
              <a:t>Once the pattern is established, it stays within the unit even when power is turned off and on again. </a:t>
            </a:r>
          </a:p>
          <a:p>
            <a:pPr algn="just">
              <a:buFont typeface="Arial" pitchFamily="34" charset="0"/>
              <a:buChar char="•"/>
            </a:pPr>
            <a:r>
              <a:rPr lang="en-US" sz="2800" dirty="0" smtClean="0"/>
              <a:t>Note that ROM does not have data inputs, because it does not have a write operation.</a:t>
            </a:r>
            <a:endParaRPr lang="en-US" sz="2800" b="1" u="sng" dirty="0"/>
          </a:p>
        </p:txBody>
      </p:sp>
      <p:pic>
        <p:nvPicPr>
          <p:cNvPr id="4098" name="Picture 2"/>
          <p:cNvPicPr>
            <a:picLocks noChangeAspect="1" noChangeArrowheads="1"/>
          </p:cNvPicPr>
          <p:nvPr/>
        </p:nvPicPr>
        <p:blipFill>
          <a:blip r:embed="rId2" cstate="print"/>
          <a:srcRect/>
          <a:stretch>
            <a:fillRect/>
          </a:stretch>
        </p:blipFill>
        <p:spPr bwMode="auto">
          <a:xfrm>
            <a:off x="685800" y="4581525"/>
            <a:ext cx="7191375" cy="181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94195"/>
          </a:xfrm>
          <a:prstGeom prst="rect">
            <a:avLst/>
          </a:prstGeom>
        </p:spPr>
        <p:txBody>
          <a:bodyPr wrap="square">
            <a:spAutoFit/>
          </a:bodyPr>
          <a:lstStyle/>
          <a:p>
            <a:pPr algn="just">
              <a:buFont typeface="Arial" pitchFamily="34" charset="0"/>
              <a:buChar char="•"/>
            </a:pPr>
            <a:r>
              <a:rPr lang="en-US" sz="2600" dirty="0" smtClean="0"/>
              <a:t>Consider, for example, a 32 X 8 ROM. The unit consists of 32 words of 8 bits each. </a:t>
            </a:r>
          </a:p>
          <a:p>
            <a:pPr algn="just">
              <a:buFont typeface="Arial" pitchFamily="34" charset="0"/>
              <a:buChar char="•"/>
            </a:pPr>
            <a:r>
              <a:rPr lang="en-US" sz="2600" dirty="0" smtClean="0"/>
              <a:t>There are five input lines that form the binary numbers from 0 through 31 for the address. </a:t>
            </a:r>
          </a:p>
          <a:p>
            <a:pPr algn="just">
              <a:buFont typeface="Arial" pitchFamily="34" charset="0"/>
              <a:buChar char="•"/>
            </a:pPr>
            <a:r>
              <a:rPr lang="en-US" sz="2600" dirty="0" smtClean="0"/>
              <a:t>Figure 7.10 shows the internal logic construction of this ROM. </a:t>
            </a:r>
          </a:p>
          <a:p>
            <a:pPr algn="just">
              <a:buFont typeface="Arial" pitchFamily="34" charset="0"/>
              <a:buChar char="•"/>
            </a:pPr>
            <a:r>
              <a:rPr lang="en-US" sz="2600" dirty="0" smtClean="0"/>
              <a:t>The five inputs are decoded into 32 distinct outputs by means of a 5 X 32 decoder. </a:t>
            </a:r>
          </a:p>
          <a:p>
            <a:pPr algn="just">
              <a:buFont typeface="Arial" pitchFamily="34" charset="0"/>
              <a:buChar char="•"/>
            </a:pPr>
            <a:r>
              <a:rPr lang="en-US" sz="2600" dirty="0" smtClean="0"/>
              <a:t>Each output of the decoder represents a memory address. The 32 outputs of the decoder are connected to each of the eight OR gates. </a:t>
            </a:r>
          </a:p>
          <a:p>
            <a:pPr algn="just">
              <a:buFont typeface="Arial" pitchFamily="34" charset="0"/>
              <a:buChar char="•"/>
            </a:pPr>
            <a:r>
              <a:rPr lang="en-US" sz="2600" dirty="0" smtClean="0"/>
              <a:t>Each OR gate must be considered as having 32 inputs. Each output of the decoder is connected to one of the inputs of each OR gate. </a:t>
            </a:r>
          </a:p>
          <a:p>
            <a:pPr algn="just">
              <a:buFont typeface="Arial" pitchFamily="34" charset="0"/>
              <a:buChar char="•"/>
            </a:pPr>
            <a:r>
              <a:rPr lang="en-US" sz="2600" dirty="0" smtClean="0"/>
              <a:t>Since each OR gate has 32 input connections and there are 8 OR gates, the ROM contains 32 X 8 = 256 internal connections. </a:t>
            </a:r>
          </a:p>
          <a:p>
            <a:pPr algn="just">
              <a:buFont typeface="Arial" pitchFamily="34" charset="0"/>
              <a:buChar char="•"/>
            </a:pPr>
            <a:r>
              <a:rPr lang="en-US" sz="2600" dirty="0" smtClean="0"/>
              <a:t>In general, a 2^</a:t>
            </a:r>
            <a:r>
              <a:rPr lang="en-US" sz="2600" i="1" dirty="0" smtClean="0"/>
              <a:t>k X n ROM will have an internal k X 2^k decoder </a:t>
            </a:r>
            <a:r>
              <a:rPr lang="en-US" sz="2600" dirty="0" smtClean="0"/>
              <a:t>and </a:t>
            </a:r>
            <a:r>
              <a:rPr lang="en-US" sz="2600" i="1" dirty="0" smtClean="0"/>
              <a:t>n OR gates. </a:t>
            </a:r>
            <a:endParaRPr lang="en-US"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417415"/>
          </a:xfrm>
          <a:prstGeom prst="rect">
            <a:avLst/>
          </a:prstGeom>
        </p:spPr>
        <p:txBody>
          <a:bodyPr wrap="square">
            <a:spAutoFit/>
          </a:bodyPr>
          <a:lstStyle/>
          <a:p>
            <a:pPr algn="just">
              <a:buFont typeface="Arial" pitchFamily="34" charset="0"/>
              <a:buChar char="•"/>
            </a:pPr>
            <a:r>
              <a:rPr lang="en-US" sz="2800" dirty="0"/>
              <a:t>ROM is a </a:t>
            </a:r>
            <a:r>
              <a:rPr lang="en-US" sz="2800" i="1" dirty="0"/>
              <a:t>programmable logic device (PLD). The binary information that is </a:t>
            </a:r>
            <a:r>
              <a:rPr lang="en-US" sz="2800" i="1" dirty="0" smtClean="0"/>
              <a:t>stored </a:t>
            </a:r>
            <a:r>
              <a:rPr lang="en-US" sz="2800" dirty="0" smtClean="0"/>
              <a:t>within </a:t>
            </a:r>
            <a:r>
              <a:rPr lang="en-US" sz="2800" dirty="0"/>
              <a:t>such a device is specified in some fashion and then embedded within the </a:t>
            </a:r>
            <a:r>
              <a:rPr lang="en-US" sz="2800" dirty="0" smtClean="0"/>
              <a:t>hardware in </a:t>
            </a:r>
            <a:r>
              <a:rPr lang="en-US" sz="2800" dirty="0"/>
              <a:t>a process is referred to as </a:t>
            </a:r>
            <a:r>
              <a:rPr lang="en-US" sz="2800" i="1" dirty="0"/>
              <a:t>programming the device</a:t>
            </a:r>
            <a:r>
              <a:rPr lang="en-US" sz="2800" i="1" dirty="0" smtClean="0"/>
              <a:t>. </a:t>
            </a:r>
            <a:r>
              <a:rPr lang="en-US" sz="2800" dirty="0"/>
              <a:t>ROM is one example of a PLD. Other such units are the </a:t>
            </a:r>
            <a:r>
              <a:rPr lang="en-US" sz="2800" dirty="0" smtClean="0"/>
              <a:t>programmable </a:t>
            </a:r>
            <a:r>
              <a:rPr lang="en-US" sz="2800" dirty="0"/>
              <a:t>logic </a:t>
            </a:r>
            <a:r>
              <a:rPr lang="en-US" sz="2800" dirty="0" smtClean="0"/>
              <a:t>array </a:t>
            </a:r>
            <a:r>
              <a:rPr lang="en-US" sz="2800" b="1" dirty="0" smtClean="0"/>
              <a:t>(</a:t>
            </a:r>
            <a:r>
              <a:rPr lang="en-US" sz="2800" b="1" dirty="0"/>
              <a:t>PLA), </a:t>
            </a:r>
            <a:r>
              <a:rPr lang="en-US" sz="2800" dirty="0"/>
              <a:t>programmable array logic </a:t>
            </a:r>
            <a:r>
              <a:rPr lang="en-US" sz="2800" b="1" dirty="0"/>
              <a:t>(PAL), </a:t>
            </a:r>
            <a:r>
              <a:rPr lang="en-US" sz="2800" dirty="0"/>
              <a:t>and the field‐programmable gate array </a:t>
            </a:r>
            <a:r>
              <a:rPr lang="en-US" sz="2800" b="1" dirty="0"/>
              <a:t>(FPGA</a:t>
            </a:r>
            <a:r>
              <a:rPr lang="en-US" sz="2800" b="1" dirty="0" smtClean="0"/>
              <a:t>).</a:t>
            </a:r>
          </a:p>
          <a:p>
            <a:pPr algn="just"/>
            <a:r>
              <a:rPr lang="en-US" sz="2800" b="1" u="sng" dirty="0" smtClean="0"/>
              <a:t>Random Access Memory (RAM):</a:t>
            </a:r>
          </a:p>
          <a:p>
            <a:pPr algn="just">
              <a:buFont typeface="Arial" pitchFamily="34" charset="0"/>
              <a:buChar char="•"/>
            </a:pPr>
            <a:r>
              <a:rPr lang="en-US" sz="2800" dirty="0" smtClean="0"/>
              <a:t>A memory unit stores binary information in </a:t>
            </a:r>
            <a:r>
              <a:rPr lang="en-US" sz="2800" b="1" dirty="0" smtClean="0"/>
              <a:t>groups of bits called </a:t>
            </a:r>
            <a:r>
              <a:rPr lang="en-US" sz="2800" b="1" i="1" dirty="0" smtClean="0"/>
              <a:t>words</a:t>
            </a:r>
            <a:r>
              <a:rPr lang="en-US" sz="2800" i="1" dirty="0" smtClean="0"/>
              <a:t>. A word in </a:t>
            </a:r>
            <a:r>
              <a:rPr lang="en-US" sz="2800" dirty="0" smtClean="0"/>
              <a:t>memory is an entity of bits that move in and out of storage as a unit. A memory word is a group of 1’s and 0’s and may represent a number, an instruction, one or more alphanumeric characters, or any other binary‐coded information. </a:t>
            </a:r>
            <a:r>
              <a:rPr lang="en-US" sz="2800" b="1" dirty="0" smtClean="0"/>
              <a:t>A group of 8 bits is called a </a:t>
            </a:r>
            <a:r>
              <a:rPr lang="en-US" sz="2800" b="1" i="1" dirty="0" smtClean="0"/>
              <a:t>byte </a:t>
            </a:r>
            <a:r>
              <a:rPr lang="en-US" sz="2800" i="1" dirty="0" smtClean="0"/>
              <a:t>. Most computer memories use words that are multiples of 8 bits in length.</a:t>
            </a:r>
            <a:endParaRPr lang="en-US" sz="2800" b="1" u="sng" dirty="0" smtClean="0"/>
          </a:p>
          <a:p>
            <a:pPr algn="just"/>
            <a:endParaRPr lang="en-US" sz="2800" b="1"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54107"/>
          </a:xfrm>
          <a:prstGeom prst="rect">
            <a:avLst/>
          </a:prstGeom>
        </p:spPr>
        <p:txBody>
          <a:bodyPr wrap="square">
            <a:spAutoFit/>
          </a:bodyPr>
          <a:lstStyle/>
          <a:p>
            <a:pPr algn="just">
              <a:buFont typeface="Arial" pitchFamily="34" charset="0"/>
              <a:buChar char="•"/>
            </a:pPr>
            <a:r>
              <a:rPr lang="en-US" sz="2800" i="1" dirty="0" smtClean="0"/>
              <a:t>Each OR gate has 2^k inputs, which are connected to each of the outputs </a:t>
            </a:r>
            <a:r>
              <a:rPr lang="en-US" sz="2800" dirty="0" smtClean="0"/>
              <a:t>of the decoder. </a:t>
            </a:r>
            <a:endParaRPr lang="en-US" sz="2800" dirty="0"/>
          </a:p>
        </p:txBody>
      </p:sp>
      <p:pic>
        <p:nvPicPr>
          <p:cNvPr id="5122" name="Picture 2"/>
          <p:cNvPicPr>
            <a:picLocks noChangeAspect="1" noChangeArrowheads="1"/>
          </p:cNvPicPr>
          <p:nvPr/>
        </p:nvPicPr>
        <p:blipFill>
          <a:blip r:embed="rId2" cstate="print"/>
          <a:srcRect/>
          <a:stretch>
            <a:fillRect/>
          </a:stretch>
        </p:blipFill>
        <p:spPr bwMode="auto">
          <a:xfrm>
            <a:off x="333375" y="981075"/>
            <a:ext cx="8477250" cy="5267325"/>
          </a:xfrm>
          <a:prstGeom prst="rect">
            <a:avLst/>
          </a:prstGeom>
          <a:noFill/>
          <a:ln w="9525">
            <a:noFill/>
            <a:miter lim="800000"/>
            <a:headEnd/>
            <a:tailEnd/>
          </a:ln>
        </p:spPr>
      </p:pic>
      <p:sp>
        <p:nvSpPr>
          <p:cNvPr id="4" name="Rectangle 3"/>
          <p:cNvSpPr/>
          <p:nvPr/>
        </p:nvSpPr>
        <p:spPr>
          <a:xfrm>
            <a:off x="0" y="6334780"/>
            <a:ext cx="9144000" cy="523220"/>
          </a:xfrm>
          <a:prstGeom prst="rect">
            <a:avLst/>
          </a:prstGeom>
        </p:spPr>
        <p:txBody>
          <a:bodyPr wrap="square">
            <a:spAutoFit/>
          </a:bodyPr>
          <a:lstStyle/>
          <a:p>
            <a:r>
              <a:rPr lang="en-US" sz="2800" b="1" dirty="0" smtClean="0"/>
              <a:t>FIGURE 7.10 </a:t>
            </a:r>
            <a:r>
              <a:rPr lang="en-US" sz="2800" dirty="0" smtClean="0"/>
              <a:t>Internal logic of a 32 x 8 ROM</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62979"/>
          </a:xfrm>
          <a:prstGeom prst="rect">
            <a:avLst/>
          </a:prstGeom>
        </p:spPr>
        <p:txBody>
          <a:bodyPr wrap="square">
            <a:spAutoFit/>
          </a:bodyPr>
          <a:lstStyle/>
          <a:p>
            <a:pPr algn="just">
              <a:buFont typeface="Arial" pitchFamily="34" charset="0"/>
              <a:buChar char="•"/>
            </a:pPr>
            <a:r>
              <a:rPr lang="en-US" sz="2800" dirty="0" smtClean="0"/>
              <a:t>The 256 intersections in Fig. 7.10 are programmable. A programmable connection between two lines is logically equivalent to a switch that can be altered to be either closed (meaning that the two lines are connected) or open (meaning that the two lines are disconnected). </a:t>
            </a:r>
          </a:p>
          <a:p>
            <a:pPr algn="just">
              <a:buFont typeface="Arial" pitchFamily="34" charset="0"/>
              <a:buChar char="•"/>
            </a:pPr>
            <a:r>
              <a:rPr lang="en-US" sz="2800" dirty="0" smtClean="0"/>
              <a:t>The programmable intersection between two lines is sometimes called a </a:t>
            </a:r>
            <a:r>
              <a:rPr lang="en-US" sz="2800" b="1" i="1" dirty="0" err="1" smtClean="0"/>
              <a:t>crosspoint</a:t>
            </a:r>
            <a:r>
              <a:rPr lang="en-US" sz="2800" i="1" dirty="0" smtClean="0"/>
              <a:t>. </a:t>
            </a:r>
          </a:p>
          <a:p>
            <a:pPr algn="just">
              <a:buFont typeface="Arial" pitchFamily="34" charset="0"/>
              <a:buChar char="•"/>
            </a:pPr>
            <a:r>
              <a:rPr lang="en-US" sz="2800" i="1" dirty="0" smtClean="0"/>
              <a:t>Various physical devices are used to implement </a:t>
            </a:r>
            <a:r>
              <a:rPr lang="en-US" sz="2800" i="1" dirty="0" err="1" smtClean="0"/>
              <a:t>crosspoint</a:t>
            </a:r>
            <a:r>
              <a:rPr lang="en-US" sz="2800" i="1" dirty="0" smtClean="0"/>
              <a:t> </a:t>
            </a:r>
            <a:r>
              <a:rPr lang="en-US" sz="2800" dirty="0" smtClean="0"/>
              <a:t>switches. </a:t>
            </a:r>
          </a:p>
          <a:p>
            <a:pPr algn="just">
              <a:buFont typeface="Arial" pitchFamily="34" charset="0"/>
              <a:buChar char="•"/>
            </a:pPr>
            <a:r>
              <a:rPr lang="en-US" sz="2800" dirty="0" smtClean="0"/>
              <a:t>One of the simplest technologies employs a </a:t>
            </a:r>
            <a:r>
              <a:rPr lang="en-US" sz="2800" b="1" dirty="0" smtClean="0"/>
              <a:t>fuse</a:t>
            </a:r>
            <a:r>
              <a:rPr lang="en-US" sz="2800" dirty="0" smtClean="0"/>
              <a:t> that normally connects the two points, but is opened or “blown” by the application of a high‐voltage pulse into the fuse.</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 y="0"/>
            <a:ext cx="91440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42900" y="304800"/>
            <a:ext cx="8458200" cy="5295900"/>
          </a:xfrm>
          <a:prstGeom prst="rect">
            <a:avLst/>
          </a:prstGeom>
          <a:noFill/>
          <a:ln w="9525">
            <a:noFill/>
            <a:miter lim="800000"/>
            <a:headEnd/>
            <a:tailEnd/>
          </a:ln>
        </p:spPr>
      </p:pic>
      <p:sp>
        <p:nvSpPr>
          <p:cNvPr id="3" name="Rectangle 2"/>
          <p:cNvSpPr/>
          <p:nvPr/>
        </p:nvSpPr>
        <p:spPr>
          <a:xfrm>
            <a:off x="0" y="6211669"/>
            <a:ext cx="9144000" cy="523220"/>
          </a:xfrm>
          <a:prstGeom prst="rect">
            <a:avLst/>
          </a:prstGeom>
        </p:spPr>
        <p:txBody>
          <a:bodyPr wrap="square">
            <a:spAutoFit/>
          </a:bodyPr>
          <a:lstStyle/>
          <a:p>
            <a:r>
              <a:rPr lang="en-US" sz="2800" b="1" dirty="0" smtClean="0"/>
              <a:t>FIGURE 7.11: </a:t>
            </a:r>
            <a:r>
              <a:rPr lang="en-US" sz="2800" dirty="0" smtClean="0"/>
              <a:t>Programming the ROM according to Table 7.3</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815882"/>
          </a:xfrm>
          <a:prstGeom prst="rect">
            <a:avLst/>
          </a:prstGeom>
        </p:spPr>
        <p:txBody>
          <a:bodyPr wrap="square">
            <a:spAutoFit/>
          </a:bodyPr>
          <a:lstStyle/>
          <a:p>
            <a:r>
              <a:rPr lang="en-US" sz="2800" b="1" dirty="0" smtClean="0"/>
              <a:t>Combinational Circuit Implementation</a:t>
            </a:r>
          </a:p>
          <a:p>
            <a:pPr algn="just">
              <a:buFont typeface="Arial" pitchFamily="34" charset="0"/>
              <a:buChar char="•"/>
            </a:pPr>
            <a:r>
              <a:rPr lang="en-US" sz="2800" dirty="0" smtClean="0"/>
              <a:t>Design a combinational circuit using a ROM. The circuit accepts a three‐bit number and outputs a binary number equal to the square of the input number.</a:t>
            </a:r>
            <a:endParaRPr lang="en-US" sz="2800" dirty="0"/>
          </a:p>
        </p:txBody>
      </p:sp>
      <p:pic>
        <p:nvPicPr>
          <p:cNvPr id="8194" name="Picture 2"/>
          <p:cNvPicPr>
            <a:picLocks noChangeAspect="1" noChangeArrowheads="1"/>
          </p:cNvPicPr>
          <p:nvPr/>
        </p:nvPicPr>
        <p:blipFill>
          <a:blip r:embed="rId2" cstate="print"/>
          <a:srcRect/>
          <a:stretch>
            <a:fillRect/>
          </a:stretch>
        </p:blipFill>
        <p:spPr bwMode="auto">
          <a:xfrm>
            <a:off x="64367" y="1828800"/>
            <a:ext cx="9079633"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219962" y="405136"/>
            <a:ext cx="8771638" cy="3557264"/>
          </a:xfrm>
          <a:prstGeom prst="rect">
            <a:avLst/>
          </a:prstGeom>
          <a:noFill/>
          <a:ln w="9525">
            <a:noFill/>
            <a:miter lim="800000"/>
            <a:headEnd/>
            <a:tailEnd/>
          </a:ln>
        </p:spPr>
      </p:pic>
      <p:sp>
        <p:nvSpPr>
          <p:cNvPr id="3" name="Rectangle 2"/>
          <p:cNvSpPr/>
          <p:nvPr/>
        </p:nvSpPr>
        <p:spPr>
          <a:xfrm>
            <a:off x="0" y="4114800"/>
            <a:ext cx="9144000" cy="2677656"/>
          </a:xfrm>
          <a:prstGeom prst="rect">
            <a:avLst/>
          </a:prstGeom>
        </p:spPr>
        <p:txBody>
          <a:bodyPr wrap="square">
            <a:spAutoFit/>
          </a:bodyPr>
          <a:lstStyle/>
          <a:p>
            <a:r>
              <a:rPr lang="en-US" sz="2800" b="1" u="sng" dirty="0" smtClean="0"/>
              <a:t>Types of ROMs:</a:t>
            </a:r>
          </a:p>
          <a:p>
            <a:r>
              <a:rPr lang="en-US" sz="2800" b="1" dirty="0" smtClean="0"/>
              <a:t>MROM</a:t>
            </a:r>
          </a:p>
          <a:p>
            <a:r>
              <a:rPr lang="en-US" sz="2800" b="1" dirty="0" smtClean="0"/>
              <a:t>PROM</a:t>
            </a:r>
          </a:p>
          <a:p>
            <a:r>
              <a:rPr lang="en-US" sz="2800" b="1" dirty="0" smtClean="0"/>
              <a:t>EPROM</a:t>
            </a:r>
          </a:p>
          <a:p>
            <a:r>
              <a:rPr lang="en-US" sz="2800" b="1" dirty="0" smtClean="0"/>
              <a:t>EEPROM</a:t>
            </a:r>
          </a:p>
          <a:p>
            <a:r>
              <a:rPr lang="en-US" sz="2800" b="1" dirty="0" smtClean="0"/>
              <a:t>FLASH MEMORY</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986528"/>
          </a:xfrm>
          <a:prstGeom prst="rect">
            <a:avLst/>
          </a:prstGeom>
        </p:spPr>
        <p:txBody>
          <a:bodyPr wrap="square">
            <a:spAutoFit/>
          </a:bodyPr>
          <a:lstStyle/>
          <a:p>
            <a:r>
              <a:rPr lang="en-US" sz="2800" b="1" u="sng" dirty="0" smtClean="0"/>
              <a:t>Combinational PLDs</a:t>
            </a:r>
          </a:p>
          <a:p>
            <a:pPr algn="just"/>
            <a:r>
              <a:rPr lang="en-US" sz="2800" dirty="0" smtClean="0"/>
              <a:t>The PROM is a combinational programmable logic device (PLD)—an integrated circuit with programmable gates divided into an AND array and an OR array to provide an AND–OR sum‐of‐product implementation. There are three major types of combinational PLDs, differing in the placement of the programmable connections in the AND–OR array. Figure 7.13 shows the configuration of the three PLDs. The PROM has a fixed AND array constructed as a decoder and a programmable OR array. The programmable OR gates implement the Boolean functions in sum‐of‐</a:t>
            </a:r>
            <a:r>
              <a:rPr lang="en-US" sz="2800" dirty="0" err="1" smtClean="0"/>
              <a:t>minterms</a:t>
            </a:r>
            <a:r>
              <a:rPr lang="en-US" sz="2800" dirty="0" smtClean="0"/>
              <a:t> form. The PAL has a programmable AND array and a fixed OR array. The most flexible PLD is the PLA, in which both the AND </a:t>
            </a:r>
            <a:r>
              <a:rPr lang="en-US" sz="2800" dirty="0" err="1" smtClean="0"/>
              <a:t>and</a:t>
            </a:r>
            <a:r>
              <a:rPr lang="en-US" sz="2800" dirty="0" smtClean="0"/>
              <a:t> OR arrays can be programmed. The names PAL and PLA emerged from different vendors during the development of PLDs.</a:t>
            </a:r>
            <a:endParaRPr lang="en-US" sz="2800" u="sng"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 y="228600"/>
            <a:ext cx="9144000" cy="5562600"/>
          </a:xfrm>
          <a:prstGeom prst="rect">
            <a:avLst/>
          </a:prstGeom>
          <a:noFill/>
          <a:ln w="9525">
            <a:noFill/>
            <a:miter lim="800000"/>
            <a:headEnd/>
            <a:tailEnd/>
          </a:ln>
        </p:spPr>
      </p:pic>
      <p:sp>
        <p:nvSpPr>
          <p:cNvPr id="3" name="Rectangle 2"/>
          <p:cNvSpPr/>
          <p:nvPr/>
        </p:nvSpPr>
        <p:spPr>
          <a:xfrm>
            <a:off x="0" y="6211669"/>
            <a:ext cx="9144000" cy="523220"/>
          </a:xfrm>
          <a:prstGeom prst="rect">
            <a:avLst/>
          </a:prstGeom>
        </p:spPr>
        <p:txBody>
          <a:bodyPr wrap="square">
            <a:spAutoFit/>
          </a:bodyPr>
          <a:lstStyle/>
          <a:p>
            <a:pPr algn="ctr"/>
            <a:r>
              <a:rPr lang="en-US" sz="2800" b="1" dirty="0" smtClean="0"/>
              <a:t>FIGURE 7.13: </a:t>
            </a:r>
            <a:r>
              <a:rPr lang="en-US" sz="2800" dirty="0" smtClean="0"/>
              <a:t>Basic configuration of three PLDs</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62979"/>
          </a:xfrm>
          <a:prstGeom prst="rect">
            <a:avLst/>
          </a:prstGeom>
        </p:spPr>
        <p:txBody>
          <a:bodyPr wrap="square">
            <a:spAutoFit/>
          </a:bodyPr>
          <a:lstStyle/>
          <a:p>
            <a:r>
              <a:rPr lang="en-US" sz="2800" b="1" u="sng" dirty="0" smtClean="0"/>
              <a:t>PROGRAMMABLE LOGIC ARRAY:</a:t>
            </a:r>
          </a:p>
          <a:p>
            <a:pPr algn="just"/>
            <a:r>
              <a:rPr lang="en-US" sz="2800" dirty="0" smtClean="0"/>
              <a:t>The PLA is similar in concept to the PROM, except that the PLA does not provide full decoding of the variables and does not generate all the </a:t>
            </a:r>
            <a:r>
              <a:rPr lang="en-US" sz="2800" dirty="0" err="1" smtClean="0"/>
              <a:t>minterms</a:t>
            </a:r>
            <a:r>
              <a:rPr lang="en-US" sz="2800" dirty="0" smtClean="0"/>
              <a:t>. The decoder is replaced by an array of AND gates that can be programmed to generate any product term of the input variables. The product terms are then connected to OR gates to provide the sum of products for the required Boolean functions. The internal logic of a PLA with three inputs and two outputs is shown in Fig. 7.14 </a:t>
            </a:r>
            <a:r>
              <a:rPr lang="en-US" sz="2800" dirty="0" smtClean="0"/>
              <a:t>. Such </a:t>
            </a:r>
            <a:r>
              <a:rPr lang="en-US" sz="2800" dirty="0" smtClean="0"/>
              <a:t>a circuit is too small to be useful commercially, but is presented here to demonstrate the typical logic configuration of a PLA.</a:t>
            </a:r>
            <a:endParaRPr lang="en-US" sz="2800" b="1" u="sng"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09600" y="304800"/>
            <a:ext cx="7848600" cy="5438775"/>
          </a:xfrm>
          <a:prstGeom prst="rect">
            <a:avLst/>
          </a:prstGeom>
          <a:noFill/>
          <a:ln w="9525">
            <a:noFill/>
            <a:miter lim="800000"/>
            <a:headEnd/>
            <a:tailEnd/>
          </a:ln>
        </p:spPr>
      </p:pic>
      <p:sp>
        <p:nvSpPr>
          <p:cNvPr id="3" name="Rectangle 2"/>
          <p:cNvSpPr/>
          <p:nvPr/>
        </p:nvSpPr>
        <p:spPr>
          <a:xfrm>
            <a:off x="0" y="5934670"/>
            <a:ext cx="9144000" cy="954107"/>
          </a:xfrm>
          <a:prstGeom prst="rect">
            <a:avLst/>
          </a:prstGeom>
        </p:spPr>
        <p:txBody>
          <a:bodyPr wrap="square">
            <a:spAutoFit/>
          </a:bodyPr>
          <a:lstStyle/>
          <a:p>
            <a:pPr algn="ctr"/>
            <a:r>
              <a:rPr lang="en-US" sz="2800" b="1" dirty="0" smtClean="0"/>
              <a:t>FIGURE 7.14: </a:t>
            </a:r>
            <a:r>
              <a:rPr lang="en-US" sz="2800" dirty="0" smtClean="0"/>
              <a:t>PLA with three inputs, four product terms, and two outputs</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lgn="just">
              <a:buFont typeface="Arial" pitchFamily="34" charset="0"/>
              <a:buChar char="•"/>
            </a:pPr>
            <a:r>
              <a:rPr lang="en-US" sz="2800" dirty="0" smtClean="0"/>
              <a:t>The capacity of a memory unit is usually stated as the total number of bytes that the unit can store. </a:t>
            </a:r>
          </a:p>
          <a:p>
            <a:pPr algn="just">
              <a:buFont typeface="Arial" pitchFamily="34" charset="0"/>
              <a:buChar char="•"/>
            </a:pPr>
            <a:r>
              <a:rPr lang="en-US" sz="2800" b="1" dirty="0" smtClean="0"/>
              <a:t>Communication</a:t>
            </a:r>
            <a:r>
              <a:rPr lang="en-US" sz="2800" dirty="0" smtClean="0"/>
              <a:t> between memory and its environment is achieved through </a:t>
            </a:r>
            <a:r>
              <a:rPr lang="en-US" sz="2800" b="1" dirty="0" smtClean="0"/>
              <a:t>data input and output lines</a:t>
            </a:r>
            <a:r>
              <a:rPr lang="en-US" sz="2800" dirty="0" smtClean="0"/>
              <a:t>, </a:t>
            </a:r>
            <a:r>
              <a:rPr lang="en-US" sz="2800" b="1" dirty="0" smtClean="0"/>
              <a:t>address selection lines, and control lines</a:t>
            </a:r>
            <a:r>
              <a:rPr lang="en-US" sz="2800" dirty="0" smtClean="0"/>
              <a:t> that specify the direction of transfer. </a:t>
            </a:r>
          </a:p>
          <a:p>
            <a:pPr algn="just">
              <a:buFont typeface="Arial" pitchFamily="34" charset="0"/>
              <a:buChar char="•"/>
            </a:pPr>
            <a:r>
              <a:rPr lang="en-US" sz="2800" dirty="0" smtClean="0"/>
              <a:t>A block diagram of a memory unit is shown in Fig. 7.2 . The </a:t>
            </a:r>
            <a:r>
              <a:rPr lang="en-US" sz="2800" i="1" dirty="0" smtClean="0"/>
              <a:t>n </a:t>
            </a:r>
            <a:r>
              <a:rPr lang="en-US" sz="2800" b="1" i="1" dirty="0" smtClean="0"/>
              <a:t>data input lines </a:t>
            </a:r>
            <a:r>
              <a:rPr lang="en-US" sz="2800" dirty="0" smtClean="0"/>
              <a:t>provide the information to be stored in memory, and the </a:t>
            </a:r>
            <a:r>
              <a:rPr lang="en-US" sz="2800" i="1" dirty="0" smtClean="0"/>
              <a:t>n </a:t>
            </a:r>
            <a:r>
              <a:rPr lang="en-US" sz="2800" b="1" i="1" dirty="0" smtClean="0"/>
              <a:t>data output lines </a:t>
            </a:r>
            <a:r>
              <a:rPr lang="en-US" sz="2800" i="1" dirty="0" smtClean="0"/>
              <a:t>supply the </a:t>
            </a:r>
            <a:r>
              <a:rPr lang="en-US" sz="2800" dirty="0" smtClean="0"/>
              <a:t>information coming out of memory. </a:t>
            </a:r>
          </a:p>
          <a:p>
            <a:pPr algn="just">
              <a:buFont typeface="Arial" pitchFamily="34" charset="0"/>
              <a:buChar char="•"/>
            </a:pPr>
            <a:r>
              <a:rPr lang="en-US" sz="2800" dirty="0" smtClean="0"/>
              <a:t>The </a:t>
            </a:r>
            <a:r>
              <a:rPr lang="en-US" sz="2800" b="1" i="1" dirty="0" smtClean="0"/>
              <a:t>k address lines </a:t>
            </a:r>
            <a:r>
              <a:rPr lang="en-US" sz="2800" i="1" dirty="0" smtClean="0"/>
              <a:t>specify the particular word </a:t>
            </a:r>
            <a:r>
              <a:rPr lang="en-US" sz="2800" dirty="0" smtClean="0"/>
              <a:t>chosen among the many available. </a:t>
            </a:r>
          </a:p>
          <a:p>
            <a:pPr algn="just">
              <a:buFont typeface="Arial" pitchFamily="34" charset="0"/>
              <a:buChar char="•"/>
            </a:pPr>
            <a:r>
              <a:rPr lang="en-US" sz="2800" dirty="0" smtClean="0"/>
              <a:t>The </a:t>
            </a:r>
            <a:r>
              <a:rPr lang="en-US" sz="2800" b="1" dirty="0" smtClean="0"/>
              <a:t>two control inputs </a:t>
            </a:r>
            <a:r>
              <a:rPr lang="en-US" sz="2800" dirty="0" smtClean="0"/>
              <a:t>specify the direction of transfer desired: The </a:t>
            </a:r>
            <a:r>
              <a:rPr lang="en-US" sz="2800" b="1" i="1" dirty="0" smtClean="0"/>
              <a:t>Write input </a:t>
            </a:r>
            <a:r>
              <a:rPr lang="en-US" sz="2800" i="1" dirty="0" smtClean="0"/>
              <a:t>causes binary data to be transferred into the memory, and </a:t>
            </a:r>
            <a:r>
              <a:rPr lang="en-US" sz="2800" dirty="0" smtClean="0"/>
              <a:t>the </a:t>
            </a:r>
            <a:r>
              <a:rPr lang="en-US" sz="2800" b="1" i="1" dirty="0" smtClean="0"/>
              <a:t>Read input </a:t>
            </a:r>
            <a:r>
              <a:rPr lang="en-US" sz="2800" i="1" dirty="0" smtClean="0"/>
              <a:t>causes binary data to be transferred out of memory.</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381000"/>
            <a:ext cx="7067550" cy="32861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832092"/>
          </a:xfrm>
          <a:prstGeom prst="rect">
            <a:avLst/>
          </a:prstGeom>
        </p:spPr>
        <p:txBody>
          <a:bodyPr wrap="square">
            <a:spAutoFit/>
          </a:bodyPr>
          <a:lstStyle/>
          <a:p>
            <a:pPr algn="just"/>
            <a:r>
              <a:rPr lang="en-US" sz="2800" dirty="0" smtClean="0"/>
              <a:t>The size of a PLA is specified by the number of inputs, the number of product terms</a:t>
            </a:r>
            <a:r>
              <a:rPr lang="en-US" sz="2800" dirty="0" smtClean="0"/>
              <a:t>, and </a:t>
            </a:r>
            <a:r>
              <a:rPr lang="en-US" sz="2800" dirty="0" smtClean="0"/>
              <a:t>the number of outputs. A typical integrated circuit PLA may have 16 inputs, </a:t>
            </a:r>
            <a:r>
              <a:rPr lang="en-US" sz="2800" dirty="0" smtClean="0"/>
              <a:t>48 product </a:t>
            </a:r>
            <a:r>
              <a:rPr lang="en-US" sz="2800" dirty="0" smtClean="0"/>
              <a:t>terms, and eight outputs. For </a:t>
            </a:r>
            <a:r>
              <a:rPr lang="en-US" sz="2800" i="1" dirty="0" smtClean="0"/>
              <a:t>n inputs, k product terms, and m outputs, the </a:t>
            </a:r>
            <a:r>
              <a:rPr lang="en-US" sz="2800" i="1" dirty="0" smtClean="0"/>
              <a:t>internal </a:t>
            </a:r>
            <a:r>
              <a:rPr lang="en-US" sz="2800" dirty="0" smtClean="0"/>
              <a:t>logic </a:t>
            </a:r>
            <a:r>
              <a:rPr lang="en-US" sz="2800" dirty="0" smtClean="0"/>
              <a:t>of the PLA consists of </a:t>
            </a:r>
            <a:r>
              <a:rPr lang="en-US" sz="2800" i="1" dirty="0" smtClean="0"/>
              <a:t>n buffer–inverter gates, k AND gates, m OR gates, </a:t>
            </a:r>
            <a:r>
              <a:rPr lang="en-US" sz="2800" i="1" dirty="0" smtClean="0"/>
              <a:t>and m </a:t>
            </a:r>
            <a:r>
              <a:rPr lang="en-US" sz="2800" i="1" dirty="0" smtClean="0"/>
              <a:t>XOR gates. There are 2n * k connections between the inputs and the AND array</a:t>
            </a:r>
            <a:r>
              <a:rPr lang="en-US" sz="2800" i="1" dirty="0" smtClean="0"/>
              <a:t>, k </a:t>
            </a:r>
            <a:r>
              <a:rPr lang="en-US" sz="2800" i="1" dirty="0" smtClean="0"/>
              <a:t>* m connections between the AND </a:t>
            </a:r>
            <a:r>
              <a:rPr lang="en-US" sz="2800" i="1" dirty="0" err="1" smtClean="0"/>
              <a:t>and</a:t>
            </a:r>
            <a:r>
              <a:rPr lang="en-US" sz="2800" i="1" dirty="0" smtClean="0"/>
              <a:t> OR arrays, and m connections </a:t>
            </a:r>
            <a:r>
              <a:rPr lang="en-US" sz="2800" i="1" dirty="0" smtClean="0"/>
              <a:t>associated </a:t>
            </a:r>
            <a:r>
              <a:rPr lang="en-US" sz="2800" dirty="0" smtClean="0"/>
              <a:t>with </a:t>
            </a:r>
            <a:r>
              <a:rPr lang="en-US" sz="2800" dirty="0" smtClean="0"/>
              <a:t>the XOR gates</a:t>
            </a:r>
            <a:r>
              <a:rPr lang="en-US" sz="2800" dirty="0" smtClean="0"/>
              <a:t>.</a:t>
            </a:r>
          </a:p>
          <a:p>
            <a:pPr algn="just"/>
            <a:r>
              <a:rPr lang="en-US" sz="2800" dirty="0" smtClean="0"/>
              <a:t>With reference to previous example: n = 3, k = 4, m=2.</a:t>
            </a:r>
          </a:p>
          <a:p>
            <a:pPr algn="just"/>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62979"/>
          </a:xfrm>
          <a:prstGeom prst="rect">
            <a:avLst/>
          </a:prstGeom>
        </p:spPr>
        <p:txBody>
          <a:bodyPr wrap="square">
            <a:spAutoFit/>
          </a:bodyPr>
          <a:lstStyle/>
          <a:p>
            <a:r>
              <a:rPr lang="en-US" sz="2800" b="1" u="sng" dirty="0" smtClean="0"/>
              <a:t>Points to remember</a:t>
            </a:r>
            <a:r>
              <a:rPr lang="en-US" sz="2800" dirty="0" smtClean="0"/>
              <a:t>:</a:t>
            </a:r>
          </a:p>
          <a:p>
            <a:pPr algn="just"/>
            <a:r>
              <a:rPr lang="en-US" sz="2800" dirty="0" smtClean="0"/>
              <a:t>In </a:t>
            </a:r>
            <a:r>
              <a:rPr lang="en-US" sz="2800" dirty="0" smtClean="0"/>
              <a:t>implementing a combinational circuit with a PLA, careful investigation must be undertaken in order to reduce the number of distinct product terms, since a PLA has a finite number of AND gates. This can be done by simplifying each Boolean function to a minimum number of terms.</a:t>
            </a:r>
          </a:p>
          <a:p>
            <a:pPr algn="just"/>
            <a:r>
              <a:rPr lang="en-US" sz="2800" dirty="0" smtClean="0"/>
              <a:t>Both </a:t>
            </a:r>
            <a:r>
              <a:rPr lang="en-US" sz="2800" dirty="0" smtClean="0"/>
              <a:t>the true value and the complement </a:t>
            </a:r>
            <a:r>
              <a:rPr lang="en-US" sz="2800" dirty="0" smtClean="0"/>
              <a:t>of each </a:t>
            </a:r>
            <a:r>
              <a:rPr lang="en-US" sz="2800" dirty="0" smtClean="0"/>
              <a:t>function should be simplified to see which one can be expressed with fewer </a:t>
            </a:r>
            <a:r>
              <a:rPr lang="en-US" sz="2800" dirty="0" smtClean="0"/>
              <a:t>product terms </a:t>
            </a:r>
            <a:r>
              <a:rPr lang="en-US" sz="2800" dirty="0" smtClean="0"/>
              <a:t>and which one provides product terms that are common to other functions</a:t>
            </a:r>
            <a:r>
              <a:rPr lang="en-US" sz="2800" dirty="0" smtClean="0"/>
              <a:t>.</a:t>
            </a:r>
          </a:p>
          <a:p>
            <a:pPr algn="just"/>
            <a:r>
              <a:rPr lang="en-US" sz="2800" b="1" dirty="0" smtClean="0"/>
              <a:t>Example:</a:t>
            </a:r>
          </a:p>
          <a:p>
            <a:r>
              <a:rPr lang="en-US" sz="2800" dirty="0" smtClean="0"/>
              <a:t>Implement the following two Boolean functions with a PLA</a:t>
            </a:r>
            <a:r>
              <a:rPr lang="en-US" sz="2800" dirty="0" smtClean="0"/>
              <a:t>:</a:t>
            </a:r>
            <a:endParaRPr lang="en-US" sz="2800" dirty="0" smtClean="0"/>
          </a:p>
        </p:txBody>
      </p:sp>
      <p:pic>
        <p:nvPicPr>
          <p:cNvPr id="1026" name="Picture 2"/>
          <p:cNvPicPr>
            <a:picLocks noChangeAspect="1" noChangeArrowheads="1"/>
          </p:cNvPicPr>
          <p:nvPr/>
        </p:nvPicPr>
        <p:blipFill>
          <a:blip r:embed="rId2" cstate="print"/>
          <a:srcRect/>
          <a:stretch>
            <a:fillRect/>
          </a:stretch>
        </p:blipFill>
        <p:spPr bwMode="auto">
          <a:xfrm>
            <a:off x="2895600" y="5257800"/>
            <a:ext cx="3114675" cy="8477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286375" y="0"/>
            <a:ext cx="3629025" cy="2228850"/>
          </a:xfrm>
          <a:prstGeom prst="rect">
            <a:avLst/>
          </a:prstGeom>
          <a:noFill/>
          <a:ln w="9525">
            <a:noFill/>
            <a:miter lim="800000"/>
            <a:headEnd/>
            <a:tailEnd/>
          </a:ln>
        </p:spPr>
      </p:pic>
      <p:sp>
        <p:nvSpPr>
          <p:cNvPr id="5" name="Rectangle 4"/>
          <p:cNvSpPr/>
          <p:nvPr/>
        </p:nvSpPr>
        <p:spPr>
          <a:xfrm>
            <a:off x="0" y="0"/>
            <a:ext cx="4800600" cy="954107"/>
          </a:xfrm>
          <a:prstGeom prst="rect">
            <a:avLst/>
          </a:prstGeom>
        </p:spPr>
        <p:txBody>
          <a:bodyPr wrap="square">
            <a:spAutoFit/>
          </a:bodyPr>
          <a:lstStyle/>
          <a:p>
            <a:pPr algn="ctr"/>
            <a:r>
              <a:rPr lang="en-US" sz="2800" b="1" dirty="0" smtClean="0"/>
              <a:t>FIGURE 7.2 </a:t>
            </a:r>
            <a:r>
              <a:rPr lang="en-US" sz="2800" dirty="0" smtClean="0"/>
              <a:t>Block diagram of a memory unit</a:t>
            </a:r>
            <a:endParaRPr lang="en-US" sz="2800" dirty="0"/>
          </a:p>
        </p:txBody>
      </p:sp>
      <p:pic>
        <p:nvPicPr>
          <p:cNvPr id="1027" name="Picture 3"/>
          <p:cNvPicPr>
            <a:picLocks noChangeAspect="1" noChangeArrowheads="1"/>
          </p:cNvPicPr>
          <p:nvPr/>
        </p:nvPicPr>
        <p:blipFill>
          <a:blip r:embed="rId3" cstate="print"/>
          <a:srcRect/>
          <a:stretch>
            <a:fillRect/>
          </a:stretch>
        </p:blipFill>
        <p:spPr bwMode="auto">
          <a:xfrm>
            <a:off x="3844042" y="2438400"/>
            <a:ext cx="5034500" cy="4419600"/>
          </a:xfrm>
          <a:prstGeom prst="rect">
            <a:avLst/>
          </a:prstGeom>
          <a:noFill/>
          <a:ln w="9525">
            <a:noFill/>
            <a:miter lim="800000"/>
            <a:headEnd/>
            <a:tailEnd/>
          </a:ln>
        </p:spPr>
      </p:pic>
      <p:sp>
        <p:nvSpPr>
          <p:cNvPr id="7" name="Rectangle 6"/>
          <p:cNvSpPr/>
          <p:nvPr/>
        </p:nvSpPr>
        <p:spPr>
          <a:xfrm>
            <a:off x="-76200" y="2514600"/>
            <a:ext cx="3962400" cy="954107"/>
          </a:xfrm>
          <a:prstGeom prst="rect">
            <a:avLst/>
          </a:prstGeom>
        </p:spPr>
        <p:txBody>
          <a:bodyPr wrap="square">
            <a:spAutoFit/>
          </a:bodyPr>
          <a:lstStyle/>
          <a:p>
            <a:pPr algn="ctr"/>
            <a:r>
              <a:rPr lang="en-US" sz="2800" b="1" dirty="0" smtClean="0"/>
              <a:t>FIGURE 7.3 </a:t>
            </a:r>
            <a:r>
              <a:rPr lang="en-US" sz="2800" dirty="0" smtClean="0"/>
              <a:t>Contents of a 1024 * 16 memory</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94195"/>
          </a:xfrm>
          <a:prstGeom prst="rect">
            <a:avLst/>
          </a:prstGeom>
        </p:spPr>
        <p:txBody>
          <a:bodyPr wrap="square">
            <a:spAutoFit/>
          </a:bodyPr>
          <a:lstStyle/>
          <a:p>
            <a:pPr algn="just">
              <a:buFont typeface="Arial" pitchFamily="34" charset="0"/>
              <a:buChar char="•"/>
            </a:pPr>
            <a:r>
              <a:rPr lang="en-US" sz="2600" dirty="0" smtClean="0"/>
              <a:t>The memory unit is specified by the number of words it contains and the number of bits in each word. </a:t>
            </a:r>
          </a:p>
          <a:p>
            <a:pPr algn="just">
              <a:buFont typeface="Arial" pitchFamily="34" charset="0"/>
              <a:buChar char="•"/>
            </a:pPr>
            <a:r>
              <a:rPr lang="en-US" sz="2600" dirty="0" smtClean="0"/>
              <a:t>The address lines select one particular word. Each word in memory is assigned an identification number, called an </a:t>
            </a:r>
            <a:r>
              <a:rPr lang="en-US" sz="2600" i="1" dirty="0" smtClean="0"/>
              <a:t>address, starting from 0 up to 2^k - 1, </a:t>
            </a:r>
            <a:r>
              <a:rPr lang="en-US" sz="2600" dirty="0" smtClean="0"/>
              <a:t>where </a:t>
            </a:r>
            <a:r>
              <a:rPr lang="en-US" sz="2600" i="1" dirty="0" smtClean="0"/>
              <a:t>k is the number of address lines. </a:t>
            </a:r>
          </a:p>
          <a:p>
            <a:pPr algn="just">
              <a:buFont typeface="Arial" pitchFamily="34" charset="0"/>
              <a:buChar char="•"/>
            </a:pPr>
            <a:r>
              <a:rPr lang="en-US" sz="2600" i="1" dirty="0" smtClean="0"/>
              <a:t>The selection of a specific word inside memory </a:t>
            </a:r>
            <a:r>
              <a:rPr lang="en-US" sz="2600" dirty="0" smtClean="0"/>
              <a:t>is done by applying the </a:t>
            </a:r>
            <a:r>
              <a:rPr lang="en-US" sz="2600" i="1" dirty="0" smtClean="0"/>
              <a:t>k ‐bit address to the address lines. An internal decoder accepts </a:t>
            </a:r>
            <a:r>
              <a:rPr lang="en-US" sz="2600" dirty="0" smtClean="0"/>
              <a:t>this address and opens the paths needed to select the word specified. </a:t>
            </a:r>
          </a:p>
          <a:p>
            <a:pPr algn="just">
              <a:buFont typeface="Arial" pitchFamily="34" charset="0"/>
              <a:buChar char="•"/>
            </a:pPr>
            <a:r>
              <a:rPr lang="en-US" sz="2600" dirty="0" smtClean="0"/>
              <a:t>Memories vary greatly in size and may range from 1,024 words, requiring an address of 10 bits, to 2^32 words, requiring 32 address bits. </a:t>
            </a:r>
          </a:p>
          <a:p>
            <a:pPr algn="just">
              <a:buFont typeface="Arial" pitchFamily="34" charset="0"/>
              <a:buChar char="•"/>
            </a:pPr>
            <a:r>
              <a:rPr lang="en-US" sz="2600" dirty="0" smtClean="0"/>
              <a:t>Consider, for example, a memory unit with a capacity of 1K words of 16 bits each. Since 1K = 1,024 = 2^10 and 16 bits constitute two bytes, we can say that the memory can accommodate 2,048 = 2K bytes.</a:t>
            </a:r>
            <a:endParaRPr lang="en-US"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124754"/>
          </a:xfrm>
          <a:prstGeom prst="rect">
            <a:avLst/>
          </a:prstGeom>
        </p:spPr>
        <p:txBody>
          <a:bodyPr wrap="square">
            <a:spAutoFit/>
          </a:bodyPr>
          <a:lstStyle/>
          <a:p>
            <a:pPr algn="just">
              <a:buFont typeface="Arial" pitchFamily="34" charset="0"/>
              <a:buChar char="•"/>
            </a:pPr>
            <a:r>
              <a:rPr lang="en-US" sz="2800" dirty="0" smtClean="0"/>
              <a:t>The 1K </a:t>
            </a:r>
            <a:r>
              <a:rPr lang="en-US" sz="2800" dirty="0" smtClean="0"/>
              <a:t>x </a:t>
            </a:r>
            <a:r>
              <a:rPr lang="en-US" sz="2800" dirty="0" smtClean="0"/>
              <a:t>16 memory of Fig. 7.3 has 10 bits in the address and 16 bits in each word. </a:t>
            </a:r>
          </a:p>
          <a:p>
            <a:pPr algn="just">
              <a:buFont typeface="Arial" pitchFamily="34" charset="0"/>
              <a:buChar char="•"/>
            </a:pPr>
            <a:r>
              <a:rPr lang="en-US" sz="2800" dirty="0" smtClean="0"/>
              <a:t>As another example, a 64K </a:t>
            </a:r>
            <a:r>
              <a:rPr lang="en-US" sz="2800" dirty="0" smtClean="0"/>
              <a:t>x </a:t>
            </a:r>
            <a:r>
              <a:rPr lang="en-US" sz="2800" dirty="0" smtClean="0"/>
              <a:t>10 memory will have 16 bits in the address (since 64K = 2^16 ) and each word will consist of 10 bits. </a:t>
            </a:r>
          </a:p>
          <a:p>
            <a:pPr algn="just">
              <a:buFont typeface="Arial" pitchFamily="34" charset="0"/>
              <a:buChar char="•"/>
            </a:pPr>
            <a:r>
              <a:rPr lang="en-US" sz="2800" dirty="0" smtClean="0"/>
              <a:t>The </a:t>
            </a:r>
            <a:r>
              <a:rPr lang="en-US" sz="2800" b="1" dirty="0" smtClean="0"/>
              <a:t>number of address bits needed </a:t>
            </a:r>
            <a:r>
              <a:rPr lang="en-US" sz="2800" dirty="0" smtClean="0"/>
              <a:t>in a memory is dependent on the </a:t>
            </a:r>
            <a:r>
              <a:rPr lang="en-US" sz="2800" b="1" dirty="0" smtClean="0"/>
              <a:t>total number of words </a:t>
            </a:r>
            <a:r>
              <a:rPr lang="en-US" sz="2800" dirty="0" smtClean="0"/>
              <a:t>that can be stored in the memory and is independent of the number of bits in each word. </a:t>
            </a:r>
          </a:p>
          <a:p>
            <a:pPr algn="just">
              <a:buFont typeface="Arial" pitchFamily="34" charset="0"/>
              <a:buChar char="•"/>
            </a:pPr>
            <a:r>
              <a:rPr lang="en-US" sz="2800" dirty="0" smtClean="0"/>
              <a:t>The number of bits in the address is determined from the relationship</a:t>
            </a:r>
            <a:r>
              <a:rPr lang="en-US" sz="2800" i="1" dirty="0" smtClean="0"/>
              <a:t> </a:t>
            </a:r>
          </a:p>
          <a:p>
            <a:pPr algn="just"/>
            <a:endParaRPr lang="en-US" sz="2800" i="1" dirty="0" smtClean="0"/>
          </a:p>
          <a:p>
            <a:pPr algn="just"/>
            <a:r>
              <a:rPr lang="en-US" sz="2800" i="1" dirty="0" smtClean="0"/>
              <a:t>where m is the total number of words and k is the number of address bits needed to satisfy the relationship.</a:t>
            </a:r>
            <a:endParaRPr lang="en-US" sz="2800" dirty="0"/>
          </a:p>
        </p:txBody>
      </p:sp>
      <p:pic>
        <p:nvPicPr>
          <p:cNvPr id="2050" name="Picture 2"/>
          <p:cNvPicPr>
            <a:picLocks noChangeAspect="1" noChangeArrowheads="1"/>
          </p:cNvPicPr>
          <p:nvPr/>
        </p:nvPicPr>
        <p:blipFill>
          <a:blip r:embed="rId2" cstate="print"/>
          <a:srcRect/>
          <a:stretch>
            <a:fillRect/>
          </a:stretch>
        </p:blipFill>
        <p:spPr bwMode="auto">
          <a:xfrm>
            <a:off x="3581400" y="4672013"/>
            <a:ext cx="939270" cy="357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r>
              <a:rPr lang="en-US" sz="2800" b="1" u="sng" dirty="0" smtClean="0"/>
              <a:t>Write and Read Operations:</a:t>
            </a:r>
          </a:p>
          <a:p>
            <a:pPr algn="just">
              <a:buFont typeface="Arial" pitchFamily="34" charset="0"/>
              <a:buChar char="•"/>
            </a:pPr>
            <a:r>
              <a:rPr lang="en-US" sz="2800" dirty="0" smtClean="0"/>
              <a:t>The two operations that </a:t>
            </a:r>
            <a:r>
              <a:rPr lang="en-US" sz="2800" b="1" dirty="0" smtClean="0"/>
              <a:t>RAM</a:t>
            </a:r>
            <a:r>
              <a:rPr lang="en-US" sz="2800" dirty="0" smtClean="0"/>
              <a:t> can perform are the </a:t>
            </a:r>
            <a:r>
              <a:rPr lang="en-US" sz="2800" b="1" dirty="0" smtClean="0"/>
              <a:t>write and read </a:t>
            </a:r>
            <a:r>
              <a:rPr lang="en-US" sz="2800" dirty="0" smtClean="0"/>
              <a:t>operations. </a:t>
            </a:r>
          </a:p>
          <a:p>
            <a:pPr algn="just">
              <a:buFont typeface="Arial" pitchFamily="34" charset="0"/>
              <a:buChar char="•"/>
            </a:pPr>
            <a:r>
              <a:rPr lang="en-US" sz="2800" dirty="0" smtClean="0"/>
              <a:t>On accepting one of these control signals, the internal circuits inside the memory provide the desired operation. </a:t>
            </a:r>
          </a:p>
          <a:p>
            <a:pPr algn="just">
              <a:buFont typeface="Arial" pitchFamily="34" charset="0"/>
              <a:buChar char="•"/>
            </a:pPr>
            <a:r>
              <a:rPr lang="en-US" sz="2800" dirty="0" smtClean="0"/>
              <a:t>The steps that must be taken for the purpose of transferring a new word to be stored into memory (i.e. write) are as follows:</a:t>
            </a:r>
          </a:p>
          <a:p>
            <a:pPr algn="just"/>
            <a:r>
              <a:rPr lang="en-US" sz="2800" b="1" dirty="0" smtClean="0"/>
              <a:t>1. Apply the binary address of the desired word to the address lines.</a:t>
            </a:r>
          </a:p>
          <a:p>
            <a:r>
              <a:rPr lang="en-US" sz="2800" b="1" dirty="0" smtClean="0"/>
              <a:t>2. Apply the data bits that must be stored in memory to the data input lines.</a:t>
            </a:r>
          </a:p>
          <a:p>
            <a:r>
              <a:rPr lang="en-US" sz="2800" b="1" dirty="0" smtClean="0"/>
              <a:t>3. Activate the </a:t>
            </a:r>
            <a:r>
              <a:rPr lang="en-US" sz="2800" b="1" i="1" dirty="0" smtClean="0"/>
              <a:t>write input.</a:t>
            </a:r>
          </a:p>
          <a:p>
            <a:pPr algn="just">
              <a:buFont typeface="Arial" pitchFamily="34" charset="0"/>
              <a:buChar char="•"/>
            </a:pPr>
            <a:r>
              <a:rPr lang="en-US" sz="2800" dirty="0" smtClean="0"/>
              <a:t>The memory unit will then take the bits from the input data lines and store them in the word specified by the address lines.</a:t>
            </a:r>
            <a:endParaRPr lang="en-US" sz="2800" b="1"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pPr>
              <a:buFont typeface="Arial" pitchFamily="34" charset="0"/>
              <a:buChar char="•"/>
            </a:pPr>
            <a:r>
              <a:rPr lang="en-US" sz="2800" dirty="0" smtClean="0"/>
              <a:t>The steps that must be taken for the purpose of transferring a stored word out of memory (i.e. read) are as follows:</a:t>
            </a:r>
          </a:p>
          <a:p>
            <a:pPr algn="just"/>
            <a:r>
              <a:rPr lang="en-US" sz="2800" b="1" dirty="0" smtClean="0"/>
              <a:t>1. Apply the binary address of the desired word to the address lines.</a:t>
            </a:r>
          </a:p>
          <a:p>
            <a:r>
              <a:rPr lang="en-US" sz="2800" b="1" dirty="0" smtClean="0"/>
              <a:t>2. Activate the </a:t>
            </a:r>
            <a:r>
              <a:rPr lang="en-US" sz="2800" b="1" i="1" dirty="0" smtClean="0"/>
              <a:t>read input.</a:t>
            </a:r>
          </a:p>
          <a:p>
            <a:pPr algn="just">
              <a:buFont typeface="Arial" pitchFamily="34" charset="0"/>
              <a:buChar char="•"/>
            </a:pPr>
            <a:r>
              <a:rPr lang="en-US" sz="2800" dirty="0" smtClean="0"/>
              <a:t>The memory unit will then take the bits from the word that has been selected by the address and apply them to the output data lines. </a:t>
            </a:r>
            <a:r>
              <a:rPr lang="en-US" sz="2800" b="1" dirty="0" smtClean="0"/>
              <a:t>The contents of the selected word do not change after the read operation</a:t>
            </a:r>
            <a:r>
              <a:rPr lang="en-US" sz="2800" dirty="0" smtClean="0"/>
              <a:t>, i.e., the word operation is nondestructive. </a:t>
            </a:r>
          </a:p>
          <a:p>
            <a:pPr algn="just">
              <a:buFont typeface="Arial" pitchFamily="34" charset="0"/>
              <a:buChar char="•"/>
            </a:pPr>
            <a:r>
              <a:rPr lang="en-US" sz="2800" dirty="0" smtClean="0"/>
              <a:t>Instead of having separate read and write inputs to control the two operations, most integrated circuits (ICs) provide two other control inputs: One input selects the unit and the other determines the operation. The memory operations that result from these control inputs are specified in Table 7.1 .</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2111" y="76200"/>
            <a:ext cx="8793289" cy="2667000"/>
          </a:xfrm>
          <a:prstGeom prst="rect">
            <a:avLst/>
          </a:prstGeom>
          <a:noFill/>
          <a:ln w="9525">
            <a:noFill/>
            <a:miter lim="800000"/>
            <a:headEnd/>
            <a:tailEnd/>
          </a:ln>
        </p:spPr>
      </p:pic>
      <p:sp>
        <p:nvSpPr>
          <p:cNvPr id="5" name="Rectangle 4"/>
          <p:cNvSpPr/>
          <p:nvPr/>
        </p:nvSpPr>
        <p:spPr>
          <a:xfrm>
            <a:off x="0" y="3048000"/>
            <a:ext cx="9144000" cy="3108543"/>
          </a:xfrm>
          <a:prstGeom prst="rect">
            <a:avLst/>
          </a:prstGeom>
        </p:spPr>
        <p:txBody>
          <a:bodyPr wrap="square">
            <a:spAutoFit/>
          </a:bodyPr>
          <a:lstStyle/>
          <a:p>
            <a:pPr algn="just">
              <a:buFont typeface="Arial" pitchFamily="34" charset="0"/>
              <a:buChar char="•"/>
            </a:pPr>
            <a:r>
              <a:rPr lang="en-US" sz="2800" dirty="0" smtClean="0"/>
              <a:t>The memory enable (sometimes called the </a:t>
            </a:r>
            <a:r>
              <a:rPr lang="en-US" sz="2800" b="1" dirty="0" smtClean="0"/>
              <a:t>chip select</a:t>
            </a:r>
            <a:r>
              <a:rPr lang="en-US" sz="2800" dirty="0" smtClean="0"/>
              <a:t>) is used to enable the particular memory chip in a multichip implementation of a large memory. </a:t>
            </a:r>
          </a:p>
          <a:p>
            <a:pPr algn="just">
              <a:buFont typeface="Arial" pitchFamily="34" charset="0"/>
              <a:buChar char="•"/>
            </a:pPr>
            <a:r>
              <a:rPr lang="en-US" sz="2800" dirty="0" smtClean="0"/>
              <a:t>When the memory enable is inactive, the memory chip is not selected and no operation is performed. When the memory enable input is active, the read/write input determines the operation to be performed.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2864</TotalTime>
  <Words>2692</Words>
  <Application>Microsoft Office PowerPoint</Application>
  <PresentationFormat>On-screen Show (4:3)</PresentationFormat>
  <Paragraphs>110</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Sanvi</dc:creator>
  <cp:lastModifiedBy>Sanvi</cp:lastModifiedBy>
  <cp:revision>129</cp:revision>
  <dcterms:created xsi:type="dcterms:W3CDTF">2019-11-05T02:46:05Z</dcterms:created>
  <dcterms:modified xsi:type="dcterms:W3CDTF">2019-11-21T05:17:30Z</dcterms:modified>
</cp:coreProperties>
</file>