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75" r:id="rId3"/>
    <p:sldId id="276" r:id="rId4"/>
    <p:sldId id="273" r:id="rId5"/>
    <p:sldId id="274" r:id="rId6"/>
    <p:sldId id="278" r:id="rId7"/>
    <p:sldId id="277" r:id="rId8"/>
    <p:sldId id="264" r:id="rId9"/>
    <p:sldId id="265" r:id="rId10"/>
    <p:sldId id="266" r:id="rId11"/>
    <p:sldId id="267" r:id="rId12"/>
    <p:sldId id="269" r:id="rId13"/>
    <p:sldId id="270" r:id="rId14"/>
    <p:sldId id="283" r:id="rId15"/>
    <p:sldId id="271" r:id="rId16"/>
    <p:sldId id="280" r:id="rId17"/>
    <p:sldId id="284" r:id="rId18"/>
    <p:sldId id="282" r:id="rId19"/>
    <p:sldId id="258" r:id="rId20"/>
    <p:sldId id="259" r:id="rId21"/>
    <p:sldId id="260" r:id="rId22"/>
    <p:sldId id="261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8F70-1BAC-465E-AB47-C6898F34BB10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5AE4D-E8A0-44C5-B9A7-11A808C0A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5D18-2AF1-42DE-8E24-EA20A92019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Fundamental Hardware Components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6482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D4650A"/>
                </a:solidFill>
              </a:rPr>
              <a:t>Central processing unit 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rgbClr val="D4650A"/>
                </a:solidFill>
              </a:rPr>
              <a:t>CPU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 –</a:t>
            </a:r>
            <a:r>
              <a:rPr lang="en-US" sz="2000" dirty="0" smtClean="0">
                <a:solidFill>
                  <a:srgbClr val="002FC4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the “brain” of a computer system</a:t>
            </a:r>
            <a:r>
              <a:rPr lang="en-US" sz="2000" dirty="0" smtClean="0">
                <a:solidFill>
                  <a:srgbClr val="002FC4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Interprets and executes instructions. </a:t>
            </a:r>
          </a:p>
          <a:p>
            <a:pPr algn="just"/>
            <a:endParaRPr lang="en-US" sz="14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b="1" dirty="0" smtClean="0">
                <a:solidFill>
                  <a:srgbClr val="D4650A"/>
                </a:solidFill>
              </a:rPr>
              <a:t>Main memory</a:t>
            </a:r>
            <a:r>
              <a:rPr lang="en-US" sz="2000" dirty="0" smtClean="0">
                <a:solidFill>
                  <a:srgbClr val="D4650A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rgbClr val="D4650A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is where currently executing programs reside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It is </a:t>
            </a:r>
            <a:r>
              <a:rPr lang="en-US" sz="2000" i="1" dirty="0" smtClean="0">
                <a:solidFill>
                  <a:schemeClr val="tx1"/>
                </a:solidFill>
              </a:rPr>
              <a:t>volatile</a:t>
            </a:r>
            <a:r>
              <a:rPr lang="en-US" sz="2000" dirty="0" smtClean="0">
                <a:solidFill>
                  <a:schemeClr val="tx1"/>
                </a:solidFill>
              </a:rPr>
              <a:t>,  the contents are lost when the power is turned off. </a:t>
            </a:r>
          </a:p>
          <a:p>
            <a:pPr algn="just">
              <a:spcBef>
                <a:spcPts val="0"/>
              </a:spcBef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b="1" dirty="0" smtClean="0">
                <a:solidFill>
                  <a:srgbClr val="D4650A"/>
                </a:solidFill>
              </a:rPr>
              <a:t>Secondary memory</a:t>
            </a:r>
            <a:r>
              <a:rPr lang="en-US" sz="2000" dirty="0" smtClean="0">
                <a:solidFill>
                  <a:srgbClr val="D4650A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rgbClr val="D4650A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provides long-term storage of programs and data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</a:rPr>
              <a:t>onvolatile</a:t>
            </a:r>
            <a:r>
              <a:rPr lang="en-US" sz="2000" dirty="0" smtClean="0">
                <a:solidFill>
                  <a:schemeClr val="tx1"/>
                </a:solidFill>
              </a:rPr>
              <a:t>, the contents are retained when power is turned off. Can be magnetic (hard drive), optical (CD or DVD), or flash memory (USB drive). </a:t>
            </a:r>
          </a:p>
          <a:p>
            <a:pPr algn="just">
              <a:spcBef>
                <a:spcPts val="0"/>
              </a:spcBef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b="1" dirty="0" smtClean="0">
                <a:solidFill>
                  <a:srgbClr val="D4650A"/>
                </a:solidFill>
              </a:rPr>
              <a:t>Input/output devices</a:t>
            </a:r>
            <a:r>
              <a:rPr lang="en-US" sz="2000" dirty="0" smtClean="0">
                <a:solidFill>
                  <a:schemeClr val="tx1"/>
                </a:solidFill>
              </a:rPr>
              <a:t> –</a:t>
            </a:r>
            <a:r>
              <a:rPr lang="en-US" sz="2000" dirty="0" smtClean="0">
                <a:solidFill>
                  <a:srgbClr val="002FC4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mouse, keyboard, monitor, printer, </a:t>
            </a:r>
            <a:r>
              <a:rPr lang="en-US" sz="2000" dirty="0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rgbClr val="002FC4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solidFill>
                  <a:srgbClr val="D4650A"/>
                </a:solidFill>
              </a:rPr>
              <a:t>B</a:t>
            </a:r>
            <a:r>
              <a:rPr lang="en-US" sz="2000" b="1" dirty="0" smtClean="0">
                <a:solidFill>
                  <a:srgbClr val="D4650A"/>
                </a:solidFill>
              </a:rPr>
              <a:t>uses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b="1" dirty="0" smtClean="0">
                <a:solidFill>
                  <a:schemeClr val="tx1"/>
                </a:solidFill>
              </a:rPr>
              <a:t>transfer data between components within a computer system</a:t>
            </a:r>
            <a:r>
              <a:rPr lang="en-US" sz="2000" dirty="0" smtClean="0">
                <a:solidFill>
                  <a:schemeClr val="tx1"/>
                </a:solidFill>
              </a:rPr>
              <a:t>. System bus (between CPU and main memory).</a:t>
            </a:r>
          </a:p>
          <a:p>
            <a:r>
              <a:rPr lang="en-US" sz="2000" dirty="0" smtClean="0"/>
              <a:t>  </a:t>
            </a:r>
            <a:br>
              <a:rPr lang="en-US" sz="2000" dirty="0" smtClean="0"/>
            </a:br>
            <a:r>
              <a:rPr lang="en-US" sz="2000" dirty="0" smtClean="0"/>
              <a:t>							   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 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28889" y="1447800"/>
            <a:ext cx="6841067" cy="45719"/>
          </a:xfrm>
          <a:prstGeom prst="roundRect">
            <a:avLst/>
          </a:prstGeom>
          <a:solidFill>
            <a:srgbClr val="002FC4">
              <a:alpha val="49000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Decimal Number System</a:t>
            </a:r>
          </a:p>
          <a:p>
            <a:pPr>
              <a:buNone/>
            </a:pPr>
            <a:r>
              <a:rPr lang="en-US" sz="2400" dirty="0" smtClean="0"/>
              <a:t>	Base 10 (0-9)</a:t>
            </a:r>
          </a:p>
          <a:p>
            <a:pPr>
              <a:buNone/>
            </a:pPr>
            <a:r>
              <a:rPr lang="en-US" sz="2400" dirty="0" smtClean="0"/>
              <a:t>Octal Number System</a:t>
            </a:r>
          </a:p>
          <a:p>
            <a:pPr>
              <a:buNone/>
            </a:pPr>
            <a:r>
              <a:rPr lang="en-US" sz="2400" dirty="0" smtClean="0"/>
              <a:t>	Base 8 (0-7)</a:t>
            </a:r>
          </a:p>
          <a:p>
            <a:pPr>
              <a:buNone/>
            </a:pPr>
            <a:r>
              <a:rPr lang="en-US" sz="2400" dirty="0" smtClean="0"/>
              <a:t>Hexadecimal Number System</a:t>
            </a:r>
          </a:p>
          <a:p>
            <a:pPr>
              <a:buNone/>
            </a:pPr>
            <a:r>
              <a:rPr lang="en-US" sz="2400" dirty="0" smtClean="0"/>
              <a:t>	Base 16 (0-9 and A-F)</a:t>
            </a:r>
          </a:p>
          <a:p>
            <a:pPr>
              <a:buNone/>
            </a:pPr>
            <a:r>
              <a:rPr lang="en-US" sz="2400" dirty="0" smtClean="0"/>
              <a:t>Binary Number System</a:t>
            </a:r>
          </a:p>
          <a:p>
            <a:pPr>
              <a:buNone/>
            </a:pPr>
            <a:r>
              <a:rPr lang="en-US" sz="2400" dirty="0" smtClean="0"/>
              <a:t>	Base 2(0-1)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4042410"/>
          <a:ext cx="4953000" cy="228219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/>
                        <a:t>Number system prefix for Python numbers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Number System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Prefix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Binary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'0b' or '0B'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Octal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'0o' or '0O'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Hexadecimal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'0x' or '0X'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(1 x 1000)+ (2 x 100)+ (3 x 10)+ (4 x l)</a:t>
            </a:r>
          </a:p>
          <a:p>
            <a:pPr>
              <a:buNone/>
            </a:pPr>
            <a:r>
              <a:rPr lang="en-US" sz="2800" dirty="0" smtClean="0"/>
              <a:t> (1 x 10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)+ (2 x 10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)+ (3 x 10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)+ (4 x l0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) </a:t>
            </a:r>
          </a:p>
          <a:p>
            <a:pPr>
              <a:buNone/>
            </a:pPr>
            <a:r>
              <a:rPr lang="en-US" sz="2800" dirty="0" smtClean="0"/>
              <a:t>1000 + 200 + 30 + 4 </a:t>
            </a:r>
          </a:p>
          <a:p>
            <a:pPr>
              <a:buNone/>
            </a:pPr>
            <a:r>
              <a:rPr lang="en-US" sz="2800" dirty="0" smtClean="0"/>
              <a:t>1234 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164080"/>
          <a:ext cx="8610600" cy="1981200"/>
        </p:xfrm>
        <a:graphic>
          <a:graphicData uri="http://schemas.openxmlformats.org/drawingml/2006/table">
            <a:tbl>
              <a:tblPr/>
              <a:tblGrid>
                <a:gridCol w="1143000"/>
                <a:gridCol w="1219200"/>
                <a:gridCol w="62484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Octal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Decimal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12570</a:t>
                      </a:r>
                      <a:r>
                        <a:rPr lang="en-US" baseline="-42000" dirty="0"/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((1 x 8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) + (2 x 8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 + (5 x 8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+ (7 x 8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) + (0 x 8</a:t>
                      </a:r>
                      <a:r>
                        <a:rPr lang="en-US" baseline="30000" dirty="0"/>
                        <a:t>0</a:t>
                      </a:r>
                      <a:r>
                        <a:rPr lang="en-US" dirty="0" smtClean="0"/>
                        <a:t>))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12570</a:t>
                      </a:r>
                      <a:r>
                        <a:rPr lang="en-US" baseline="-44000" dirty="0"/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(4096 + 1024 + 320 + 56 + </a:t>
                      </a:r>
                      <a:r>
                        <a:rPr lang="en-US" dirty="0" smtClean="0"/>
                        <a:t>0)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12570</a:t>
                      </a:r>
                      <a:r>
                        <a:rPr lang="en-US" baseline="-50000" dirty="0"/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5496</a:t>
                      </a:r>
                      <a:r>
                        <a:rPr lang="en-US" baseline="-48000" dirty="0"/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8382000" cy="2407920"/>
        </p:xfrm>
        <a:graphic>
          <a:graphicData uri="http://schemas.openxmlformats.org/drawingml/2006/table">
            <a:tbl>
              <a:tblPr/>
              <a:tblGrid>
                <a:gridCol w="761999"/>
                <a:gridCol w="1333501"/>
                <a:gridCol w="6286500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/>
                        <a:t>Hexadecimal </a:t>
                      </a:r>
                      <a:r>
                        <a:rPr lang="en-US" dirty="0"/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Decimal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19FDE</a:t>
                      </a:r>
                      <a:r>
                        <a:rPr lang="en-US" baseline="-25000" dirty="0"/>
                        <a:t>16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((1 x 16</a:t>
                      </a:r>
                      <a:r>
                        <a:rPr lang="en-US" baseline="30000"/>
                        <a:t>4</a:t>
                      </a:r>
                      <a:r>
                        <a:rPr lang="en-US"/>
                        <a:t>) + (9 x 16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) + (F x 16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 + (D x 16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) + (E x 16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))</a:t>
                      </a:r>
                      <a:r>
                        <a:rPr lang="en-US" baseline="-25000"/>
                        <a:t>10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Step 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19FDE</a:t>
                      </a:r>
                      <a:r>
                        <a:rPr lang="en-US" baseline="-25000"/>
                        <a:t>16</a:t>
                      </a:r>
                      <a:endParaRPr lang="en-US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((1 x 16</a:t>
                      </a:r>
                      <a:r>
                        <a:rPr lang="en-US" baseline="30000"/>
                        <a:t>4</a:t>
                      </a:r>
                      <a:r>
                        <a:rPr lang="en-US"/>
                        <a:t>) + (9 x 16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) + (15 x 16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 + (13 x 16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) + (14 x 16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))</a:t>
                      </a:r>
                      <a:r>
                        <a:rPr lang="en-US" baseline="-25000"/>
                        <a:t>10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19FDE</a:t>
                      </a:r>
                      <a:r>
                        <a:rPr lang="en-US" baseline="-25000"/>
                        <a:t>16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(65536+ 36864 + 3840 + 208 + 14)</a:t>
                      </a:r>
                      <a:r>
                        <a:rPr lang="en-US" baseline="-25000"/>
                        <a:t>10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Step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19FDE</a:t>
                      </a:r>
                      <a:r>
                        <a:rPr lang="en-US" baseline="-25000"/>
                        <a:t>16</a:t>
                      </a:r>
                      <a:endParaRPr lang="en-US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106462</a:t>
                      </a:r>
                      <a:r>
                        <a:rPr lang="en-US" baseline="-46000" dirty="0"/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599" y="1676400"/>
          <a:ext cx="8077201" cy="2971800"/>
        </p:xfrm>
        <a:graphic>
          <a:graphicData uri="http://schemas.openxmlformats.org/drawingml/2006/table">
            <a:tbl>
              <a:tblPr/>
              <a:tblGrid>
                <a:gridCol w="1066801"/>
                <a:gridCol w="1295400"/>
                <a:gridCol w="5715000"/>
              </a:tblGrid>
              <a:tr h="10515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Step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Binary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Decimal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Step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10101</a:t>
                      </a:r>
                      <a:r>
                        <a:rPr lang="en-US" sz="2000" b="1" baseline="-54000" dirty="0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((1 x 2</a:t>
                      </a:r>
                      <a:r>
                        <a:rPr lang="en-US" sz="2000" b="1" baseline="30000" dirty="0"/>
                        <a:t>4</a:t>
                      </a:r>
                      <a:r>
                        <a:rPr lang="en-US" sz="2000" b="1" dirty="0"/>
                        <a:t>) + (0 x 2</a:t>
                      </a:r>
                      <a:r>
                        <a:rPr lang="en-US" sz="2000" b="1" baseline="30000" dirty="0"/>
                        <a:t>3</a:t>
                      </a:r>
                      <a:r>
                        <a:rPr lang="en-US" sz="2000" b="1" dirty="0"/>
                        <a:t>) + (1 x 2</a:t>
                      </a:r>
                      <a:r>
                        <a:rPr lang="en-US" sz="2000" b="1" baseline="30000" dirty="0"/>
                        <a:t>2</a:t>
                      </a:r>
                      <a:r>
                        <a:rPr lang="en-US" sz="2000" b="1" dirty="0"/>
                        <a:t>) + (0 x 2</a:t>
                      </a:r>
                      <a:r>
                        <a:rPr lang="en-US" sz="2000" b="1" baseline="30000" dirty="0"/>
                        <a:t>1</a:t>
                      </a:r>
                      <a:r>
                        <a:rPr lang="en-US" sz="2000" b="1" dirty="0"/>
                        <a:t>) + (1 x 2</a:t>
                      </a:r>
                      <a:r>
                        <a:rPr lang="en-US" sz="2000" b="1" baseline="30000" dirty="0"/>
                        <a:t>0</a:t>
                      </a:r>
                      <a:r>
                        <a:rPr lang="en-US" sz="2000" b="1" dirty="0" smtClean="0"/>
                        <a:t>))</a:t>
                      </a:r>
                      <a:endParaRPr lang="en-US" sz="2000" b="1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Step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10101</a:t>
                      </a:r>
                      <a:r>
                        <a:rPr lang="en-US" sz="2000" b="1" baseline="-48000" dirty="0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/>
                        <a:t>(16 + 0 + 4 + 0 + </a:t>
                      </a:r>
                      <a:r>
                        <a:rPr lang="en-US" sz="2000" b="1" dirty="0" smtClean="0"/>
                        <a:t>1)</a:t>
                      </a:r>
                      <a:endParaRPr lang="en-US" sz="2000" b="1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/>
                        <a:t>Step 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/>
                        <a:t>10101</a:t>
                      </a:r>
                      <a:r>
                        <a:rPr lang="en-US" sz="2800" b="1" baseline="-46000" dirty="0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/>
                        <a:t>21</a:t>
                      </a:r>
                      <a:r>
                        <a:rPr lang="en-US" sz="2400" b="1" baseline="-50000" dirty="0"/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905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Bits and Bytes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1148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Each </a:t>
            </a:r>
            <a:r>
              <a:rPr lang="en-US" sz="2000" b="1" dirty="0" smtClean="0">
                <a:solidFill>
                  <a:schemeClr val="tx1"/>
                </a:solidFill>
              </a:rPr>
              <a:t>bi</a:t>
            </a:r>
            <a:r>
              <a:rPr lang="en-US" sz="2000" dirty="0" smtClean="0">
                <a:solidFill>
                  <a:schemeClr val="tx1"/>
                </a:solidFill>
              </a:rPr>
              <a:t>nary </a:t>
            </a:r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tx1"/>
                </a:solidFill>
              </a:rPr>
              <a:t>igit is referred to as a </a:t>
            </a:r>
            <a:r>
              <a:rPr lang="en-US" sz="2000" b="1" dirty="0" smtClean="0">
                <a:solidFill>
                  <a:srgbClr val="D4650A"/>
                </a:solidFill>
              </a:rPr>
              <a:t>bit</a:t>
            </a:r>
            <a:r>
              <a:rPr lang="en-US" sz="2000" dirty="0" smtClean="0">
                <a:solidFill>
                  <a:schemeClr val="tx1"/>
                </a:solidFill>
              </a:rPr>
              <a:t>.  A group of (usually) eight bits is called a </a:t>
            </a:r>
            <a:r>
              <a:rPr lang="en-US" sz="2000" b="1" dirty="0" smtClean="0">
                <a:solidFill>
                  <a:srgbClr val="D4650A"/>
                </a:solidFill>
              </a:rPr>
              <a:t>byte</a:t>
            </a:r>
            <a:r>
              <a:rPr lang="en-US" sz="2000" dirty="0" smtClean="0">
                <a:solidFill>
                  <a:schemeClr val="tx1"/>
                </a:solidFill>
              </a:rPr>
              <a:t>. Converting a base ten number to base two involves the successive  division of the number by 2.</a:t>
            </a:r>
          </a:p>
          <a:p>
            <a:endParaRPr lang="en-US" sz="2000" dirty="0" smtClean="0"/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 </a:t>
            </a:r>
            <a:br>
              <a:rPr lang="en-US" sz="2000" dirty="0" smtClean="0"/>
            </a:br>
            <a:r>
              <a:rPr lang="en-US" sz="2000" dirty="0" smtClean="0"/>
              <a:t>							   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 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19400"/>
            <a:ext cx="8263047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Fig 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81000"/>
            <a:ext cx="8531352" cy="5826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Machine level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1 0 0 1 01 01 01 01 1 1 1 1 1 1 0 00 0 0 0 00 00 1 0 0 1 01 01 </a:t>
            </a:r>
          </a:p>
          <a:p>
            <a:pPr>
              <a:buNone/>
            </a:pPr>
            <a:r>
              <a:rPr lang="en-US" sz="2400" dirty="0" smtClean="0"/>
              <a:t>01 1 1 1 1 1 1 0 00 0 0 0 00 00  0 1 0 0 000 1 1 1 1 1 1 1 1 1 1 </a:t>
            </a:r>
          </a:p>
          <a:p>
            <a:pPr>
              <a:buNone/>
            </a:pPr>
            <a:r>
              <a:rPr lang="en-US" sz="2400" dirty="0" smtClean="0"/>
              <a:t>00000000000001111111111111111111111 1 0 0 1 01 01 01</a:t>
            </a:r>
          </a:p>
          <a:p>
            <a:pPr>
              <a:buNone/>
            </a:pPr>
            <a:r>
              <a:rPr lang="en-US" sz="2400" dirty="0" smtClean="0"/>
              <a:t>1 1 1 1 1 0 00 0 0 0 00 00 1 0 0 1 01 01 01 01 1 1 1 1 1 1 0 00</a:t>
            </a:r>
          </a:p>
          <a:p>
            <a:pPr>
              <a:buNone/>
            </a:pPr>
            <a:r>
              <a:rPr lang="en-US" sz="2400" dirty="0" smtClean="0"/>
              <a:t>0 00 00  1111111111111111111111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4103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BS\Desktop\Asm_program_Add_Two_Numb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5105400" cy="4648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95800" y="1524000"/>
            <a:ext cx="457200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#program to add two numbers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num1=</a:t>
            </a:r>
            <a:r>
              <a:rPr lang="en-US" dirty="0" err="1" smtClean="0"/>
              <a:t>int</a:t>
            </a:r>
            <a:r>
              <a:rPr lang="en-US" dirty="0" smtClean="0"/>
              <a:t>(input("Enter first number"))</a:t>
            </a:r>
          </a:p>
          <a:p>
            <a:pPr>
              <a:buNone/>
            </a:pPr>
            <a:r>
              <a:rPr lang="en-US" dirty="0" smtClean="0"/>
              <a:t>num2=</a:t>
            </a:r>
            <a:r>
              <a:rPr lang="en-US" dirty="0" err="1" smtClean="0"/>
              <a:t>int</a:t>
            </a:r>
            <a:r>
              <a:rPr lang="en-US" dirty="0" smtClean="0"/>
              <a:t>(input("Enter second number"))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res=num1+num2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print("sum of two numbers  is ",res)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2057400" y="5715000"/>
            <a:ext cx="1828800" cy="1143000"/>
          </a:xfrm>
          <a:prstGeom prst="cloudCallout">
            <a:avLst>
              <a:gd name="adj1" fmla="val -57756"/>
              <a:gd name="adj2" fmla="val -87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level language program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5105400"/>
            <a:ext cx="1828800" cy="1447800"/>
          </a:xfrm>
          <a:prstGeom prst="cloudCallout">
            <a:avLst>
              <a:gd name="adj1" fmla="val -51602"/>
              <a:gd name="adj2" fmla="val -88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language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1"/>
            <a:ext cx="8382000" cy="9905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Program Translation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848600" cy="1752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 central processing unit (CPU) is designed to interpret and execute a specific set of instructions represented in binary form (i.e., 1s and 0s) called </a:t>
            </a:r>
            <a:r>
              <a:rPr lang="en-US" sz="2400" b="1" dirty="0" smtClean="0">
                <a:solidFill>
                  <a:srgbClr val="D4650A"/>
                </a:solidFill>
              </a:rPr>
              <a:t>machine code</a:t>
            </a:r>
            <a:r>
              <a:rPr lang="en-US" sz="2400" dirty="0" smtClean="0">
                <a:solidFill>
                  <a:schemeClr val="tx1"/>
                </a:solidFill>
              </a:rPr>
              <a:t>. Only programs in machine code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 be executed by a CPU.</a:t>
            </a:r>
            <a:endParaRPr lang="en-US" sz="2400" dirty="0" smtClean="0">
              <a:solidFill>
                <a:srgbClr val="002FC4"/>
              </a:solidFill>
            </a:endParaRPr>
          </a:p>
          <a:p>
            <a:r>
              <a:rPr lang="en-US" sz="2400" dirty="0" smtClean="0"/>
              <a:t>			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4103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6482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			    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 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Fig 1-14 Computing_Dev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838200"/>
            <a:ext cx="7597380" cy="4754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97847"/>
            <a:ext cx="7848600" cy="493042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Writing programs at this “low level” is tedious and error-prone. </a:t>
            </a:r>
            <a:r>
              <a:rPr lang="en-US" sz="2400" dirty="0" smtClean="0">
                <a:solidFill>
                  <a:srgbClr val="D4650A"/>
                </a:solidFill>
              </a:rPr>
              <a:t>Therefore, most programs are written in a “high-level” programming language such as Python</a:t>
            </a:r>
            <a:r>
              <a:rPr lang="en-US" sz="2400" dirty="0" smtClean="0">
                <a:solidFill>
                  <a:schemeClr val="tx1"/>
                </a:solidFill>
              </a:rPr>
              <a:t>. Since the instructions of such programs are not in machine code that a CPU can execute, a translator program must be used.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There are two fundamental types of translators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rgbClr val="D4650A"/>
                </a:solidFill>
              </a:rPr>
              <a:t>Compiler</a:t>
            </a:r>
            <a:r>
              <a:rPr lang="en-US" sz="2400" dirty="0" smtClean="0">
                <a:solidFill>
                  <a:schemeClr val="tx1"/>
                </a:solidFill>
              </a:rPr>
              <a:t> 	translates programs into machine code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		to be executed by the CPU </a:t>
            </a:r>
          </a:p>
          <a:p>
            <a:pPr algn="just"/>
            <a:endParaRPr lang="en-US" sz="14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b="1" dirty="0" smtClean="0">
                <a:solidFill>
                  <a:srgbClr val="D4650A"/>
                </a:solidFill>
              </a:rPr>
              <a:t>Interpreter</a:t>
            </a: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executes instructions in place of the CPU			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838200"/>
            <a:ext cx="7848600" cy="1752600"/>
          </a:xfrm>
        </p:spPr>
        <p:txBody>
          <a:bodyPr>
            <a:noAutofit/>
          </a:bodyPr>
          <a:lstStyle/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8503920" cy="189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04363" y="914400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Compiler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47244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Compiled programs generally execute faster than interpreted programs.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838200"/>
            <a:ext cx="7848600" cy="742244"/>
          </a:xfrm>
        </p:spPr>
        <p:txBody>
          <a:bodyPr>
            <a:noAutofit/>
          </a:bodyPr>
          <a:lstStyle/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6317" y="914400"/>
            <a:ext cx="182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Interpreter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05000"/>
            <a:ext cx="4905359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38200" y="470529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An interpreter can immediately execute instructions as they are entered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2FC4"/>
                </a:solidFill>
              </a:rPr>
              <a:t> </a:t>
            </a:r>
            <a:r>
              <a:rPr lang="en-US" sz="2000" dirty="0" smtClean="0"/>
              <a:t>This is referred to as </a:t>
            </a:r>
            <a:r>
              <a:rPr lang="en-US" sz="2000" b="1" dirty="0" smtClean="0">
                <a:solidFill>
                  <a:srgbClr val="D4650A"/>
                </a:solidFill>
              </a:rPr>
              <a:t>interactive mode</a:t>
            </a:r>
            <a:r>
              <a:rPr lang="en-US" sz="2000" dirty="0" smtClean="0"/>
              <a:t>. This is a very useful feature for program development. Python, as we shall see, is executed by an interpreter.</a:t>
            </a:r>
            <a:endParaRPr lang="en-US" sz="2000" dirty="0">
              <a:solidFill>
                <a:srgbClr val="002FC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Vs compiler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199"/>
          <a:ext cx="8229600" cy="3418164"/>
        </p:xfrm>
        <a:graphic>
          <a:graphicData uri="http://schemas.openxmlformats.org/drawingml/2006/table">
            <a:tbl>
              <a:tblPr/>
              <a:tblGrid>
                <a:gridCol w="3657600"/>
                <a:gridCol w="4572000"/>
              </a:tblGrid>
              <a:tr h="4393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Interpreter</a:t>
                      </a:r>
                      <a:endParaRPr lang="en-US" sz="2400" b="1" dirty="0"/>
                    </a:p>
                  </a:txBody>
                  <a:tcPr marL="63263" marR="50610" marT="94894" marB="8856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Compiler</a:t>
                      </a:r>
                    </a:p>
                  </a:txBody>
                  <a:tcPr marL="63263" marR="50610" marT="94894" marB="88568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99744">
                <a:tc>
                  <a:txBody>
                    <a:bodyPr/>
                    <a:lstStyle/>
                    <a:p>
                      <a:r>
                        <a:rPr lang="en-US" sz="2000" dirty="0"/>
                        <a:t>Translates program one statement at a time.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Scans the entire program and translates it as a whole into machine code.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18271">
                <a:tc>
                  <a:txBody>
                    <a:bodyPr/>
                    <a:lstStyle/>
                    <a:p>
                      <a:r>
                        <a:rPr lang="en-US" sz="2000" dirty="0"/>
                        <a:t>No intermediate object code is generated, hence are memory efficient.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Generates intermediate object code which further requires linking, hence requires more memory.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82857">
                <a:tc>
                  <a:txBody>
                    <a:bodyPr/>
                    <a:lstStyle/>
                    <a:p>
                      <a:r>
                        <a:rPr lang="en-US" sz="2000" dirty="0"/>
                        <a:t>Programming language like </a:t>
                      </a:r>
                      <a:r>
                        <a:rPr lang="en-US" sz="2000" dirty="0" smtClean="0"/>
                        <a:t>PHP ,PERL Python</a:t>
                      </a:r>
                      <a:r>
                        <a:rPr lang="en-US" sz="2000" dirty="0"/>
                        <a:t>, Ruby use interpreters.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Programming language like C, C++ use compilers.</a:t>
                      </a:r>
                    </a:p>
                  </a:txBody>
                  <a:tcPr marL="63263" marR="50610" marT="63263" marB="5693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FS 2017\images\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4114800" cy="2816492"/>
          </a:xfrm>
          <a:prstGeom prst="rect">
            <a:avLst/>
          </a:prstGeom>
          <a:noFill/>
        </p:spPr>
      </p:pic>
      <p:pic>
        <p:nvPicPr>
          <p:cNvPr id="1027" name="Picture 3" descr="F:\FS 2017\images\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05200"/>
            <a:ext cx="4067175" cy="27433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1143000"/>
            <a:ext cx="1547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disk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2743200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5935663"/>
            <a:ext cx="2057400" cy="3651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8B9561-3BBE-457C-9450-BC01ACD15BB5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838200"/>
            <a:ext cx="3505200" cy="1636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  <a:p>
            <a:pPr algn="ctr">
              <a:defRPr/>
            </a:pPr>
            <a:endParaRPr lang="en-GB" sz="1800" dirty="0"/>
          </a:p>
          <a:p>
            <a:pPr algn="ctr">
              <a:defRPr/>
            </a:pPr>
            <a:endParaRPr lang="en-GB" sz="1800" dirty="0"/>
          </a:p>
          <a:p>
            <a:pPr algn="ctr">
              <a:defRPr/>
            </a:pPr>
            <a:endParaRPr lang="en-GB" sz="1800" dirty="0"/>
          </a:p>
          <a:p>
            <a:pPr algn="ctr">
              <a:defRPr/>
            </a:pPr>
            <a:endParaRPr lang="en-GB" sz="18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600200"/>
            <a:ext cx="3124200" cy="3413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dirty="0"/>
              <a:t>Register</a:t>
            </a:r>
            <a:endParaRPr lang="en-GB" sz="1800" dirty="0"/>
          </a:p>
        </p:txBody>
      </p:sp>
      <p:sp>
        <p:nvSpPr>
          <p:cNvPr id="7" name="Rectangle 6"/>
          <p:cNvSpPr/>
          <p:nvPr/>
        </p:nvSpPr>
        <p:spPr>
          <a:xfrm>
            <a:off x="2819400" y="2097088"/>
            <a:ext cx="3124200" cy="3413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dirty="0"/>
              <a:t>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3160713"/>
            <a:ext cx="34290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dirty="0"/>
              <a:t>Main</a:t>
            </a:r>
            <a:r>
              <a:rPr lang="en-GB" sz="4000" b="1" dirty="0"/>
              <a:t> </a:t>
            </a:r>
            <a:r>
              <a:rPr lang="en-GB" sz="4000" dirty="0"/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4456113"/>
            <a:ext cx="3429000" cy="11064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/>
              <a:t>Secondary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77000" y="19050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GB" b="1" dirty="0"/>
              <a:t> Fast </a:t>
            </a:r>
          </a:p>
          <a:p>
            <a:pPr>
              <a:buFontTx/>
              <a:buChar char="-"/>
              <a:defRPr/>
            </a:pPr>
            <a:r>
              <a:rPr lang="en-GB" b="1" dirty="0"/>
              <a:t> Small</a:t>
            </a:r>
          </a:p>
          <a:p>
            <a:pPr>
              <a:buFontTx/>
              <a:buChar char="-"/>
              <a:defRPr/>
            </a:pPr>
            <a:r>
              <a:rPr lang="en-GB" b="1" dirty="0"/>
              <a:t> Expensive</a:t>
            </a:r>
          </a:p>
          <a:p>
            <a:pPr>
              <a:buFontTx/>
              <a:buChar char="-"/>
              <a:defRPr/>
            </a:pPr>
            <a:r>
              <a:rPr lang="en-GB" b="1" dirty="0"/>
              <a:t> Volatile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42672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GB" b="1" dirty="0"/>
              <a:t> Slow </a:t>
            </a:r>
          </a:p>
          <a:p>
            <a:pPr>
              <a:buFontTx/>
              <a:buChar char="-"/>
              <a:defRPr/>
            </a:pPr>
            <a:r>
              <a:rPr lang="en-GB" b="1" dirty="0"/>
              <a:t> Large</a:t>
            </a:r>
          </a:p>
          <a:p>
            <a:pPr>
              <a:buFontTx/>
              <a:buChar char="-"/>
              <a:defRPr/>
            </a:pPr>
            <a:r>
              <a:rPr lang="en-GB" b="1" dirty="0"/>
              <a:t> Cheap</a:t>
            </a:r>
          </a:p>
          <a:p>
            <a:pPr>
              <a:buFontTx/>
              <a:buChar char="-"/>
              <a:defRPr/>
            </a:pPr>
            <a:r>
              <a:rPr lang="en-GB" b="1" dirty="0"/>
              <a:t> Stable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1030288"/>
            <a:ext cx="3124200" cy="341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dirty="0"/>
              <a:t>CPU</a:t>
            </a:r>
            <a:r>
              <a:rPr lang="en-GB" sz="2000" dirty="0"/>
              <a:t> 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4114800" y="2474913"/>
            <a:ext cx="381000" cy="6858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Up-Down Arrow 14"/>
          <p:cNvSpPr/>
          <p:nvPr/>
        </p:nvSpPr>
        <p:spPr>
          <a:xfrm>
            <a:off x="4114800" y="3770313"/>
            <a:ext cx="381000" cy="6858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52400" y="2971800"/>
            <a:ext cx="2438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800" b="1" dirty="0">
                <a:solidFill>
                  <a:srgbClr val="00B0F0"/>
                </a:solidFill>
              </a:rPr>
              <a:t>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4495800"/>
            <a:ext cx="2438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>
                <a:solidFill>
                  <a:srgbClr val="00B0F0"/>
                </a:solidFill>
              </a:rPr>
              <a:t>Disk, Tape..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762000"/>
            <a:ext cx="2438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GB" sz="3200" b="1" dirty="0">
                <a:solidFill>
                  <a:srgbClr val="00B0F0"/>
                </a:solidFill>
              </a:rPr>
              <a:t>Differences</a:t>
            </a:r>
          </a:p>
        </p:txBody>
      </p:sp>
      <p:sp>
        <p:nvSpPr>
          <p:cNvPr id="7184" name="TextBox 18"/>
          <p:cNvSpPr txBox="1">
            <a:spLocks noChangeArrowheads="1"/>
          </p:cNvSpPr>
          <p:nvPr/>
        </p:nvSpPr>
        <p:spPr bwMode="auto">
          <a:xfrm>
            <a:off x="2362200" y="115888"/>
            <a:ext cx="4429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dirty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850" name="Line 2"/>
          <p:cNvSpPr>
            <a:spLocks noChangeShapeType="1"/>
          </p:cNvSpPr>
          <p:nvPr/>
        </p:nvSpPr>
        <p:spPr bwMode="auto">
          <a:xfrm>
            <a:off x="990600" y="28194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519113"/>
            <a:ext cx="7886700" cy="700087"/>
          </a:xfrm>
        </p:spPr>
        <p:txBody>
          <a:bodyPr>
            <a:normAutofit fontScale="90000"/>
          </a:bodyPr>
          <a:lstStyle/>
          <a:p>
            <a:r>
              <a:rPr lang="en-US" smtClean="0"/>
              <a:t>Storage Hierarchy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362200" y="4637088"/>
            <a:ext cx="30480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819400" y="4572000"/>
            <a:ext cx="2057400" cy="3698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Magnetic  tape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 flipV="1">
            <a:off x="2819400" y="3355975"/>
            <a:ext cx="2209800" cy="3016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wrap="none" anchor="ctr">
            <a:flatTx/>
          </a:bodyPr>
          <a:lstStyle/>
          <a:p>
            <a:pPr algn="ctr"/>
            <a:r>
              <a:rPr lang="en-US" sz="1800" dirty="0"/>
              <a:t>Magnetic Disk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505200" y="182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800"/>
              <a:t>Cache</a:t>
            </a:r>
          </a:p>
        </p:txBody>
      </p:sp>
      <p:sp>
        <p:nvSpPr>
          <p:cNvPr id="3022858" name="AutoShape 10"/>
          <p:cNvSpPr>
            <a:spLocks noChangeArrowheads="1"/>
          </p:cNvSpPr>
          <p:nvPr/>
        </p:nvSpPr>
        <p:spPr bwMode="auto">
          <a:xfrm>
            <a:off x="5562600" y="1676400"/>
            <a:ext cx="685800" cy="3886200"/>
          </a:xfrm>
          <a:prstGeom prst="downArrow">
            <a:avLst>
              <a:gd name="adj1" fmla="val 21759"/>
              <a:gd name="adj2" fmla="val 179261"/>
            </a:avLst>
          </a:prstGeom>
          <a:solidFill>
            <a:srgbClr val="990000"/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  <a:p>
            <a:pPr>
              <a:tabLst>
                <a:tab pos="1025525" algn="l"/>
              </a:tabLst>
            </a:pPr>
            <a:endParaRPr lang="en-US"/>
          </a:p>
        </p:txBody>
      </p:sp>
      <p:sp>
        <p:nvSpPr>
          <p:cNvPr id="3022859" name="Text Box 11"/>
          <p:cNvSpPr txBox="1">
            <a:spLocks noChangeArrowheads="1"/>
          </p:cNvSpPr>
          <p:nvPr/>
        </p:nvSpPr>
        <p:spPr bwMode="auto">
          <a:xfrm>
            <a:off x="5181600" y="1219200"/>
            <a:ext cx="213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unit price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276600" y="2438400"/>
            <a:ext cx="1295400" cy="301625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800"/>
              <a:t>Memory</a:t>
            </a:r>
          </a:p>
        </p:txBody>
      </p:sp>
      <p:sp>
        <p:nvSpPr>
          <p:cNvPr id="3022861" name="Text Box 13"/>
          <p:cNvSpPr txBox="1">
            <a:spLocks noChangeArrowheads="1"/>
          </p:cNvSpPr>
          <p:nvPr/>
        </p:nvSpPr>
        <p:spPr bwMode="auto">
          <a:xfrm>
            <a:off x="244475" y="1758950"/>
            <a:ext cx="19812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Volatile</a:t>
            </a:r>
          </a:p>
        </p:txBody>
      </p:sp>
      <p:sp>
        <p:nvSpPr>
          <p:cNvPr id="3022862" name="Text Box 14"/>
          <p:cNvSpPr txBox="1">
            <a:spLocks noChangeArrowheads="1"/>
          </p:cNvSpPr>
          <p:nvPr/>
        </p:nvSpPr>
        <p:spPr bwMode="auto">
          <a:xfrm>
            <a:off x="0" y="3810000"/>
            <a:ext cx="15240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Non-volatile</a:t>
            </a:r>
          </a:p>
        </p:txBody>
      </p:sp>
      <p:sp>
        <p:nvSpPr>
          <p:cNvPr id="3022863" name="AutoShape 15"/>
          <p:cNvSpPr>
            <a:spLocks noChangeArrowheads="1"/>
          </p:cNvSpPr>
          <p:nvPr/>
        </p:nvSpPr>
        <p:spPr bwMode="auto">
          <a:xfrm flipV="1">
            <a:off x="7391400" y="1600200"/>
            <a:ext cx="685800" cy="3733800"/>
          </a:xfrm>
          <a:prstGeom prst="downArrow">
            <a:avLst>
              <a:gd name="adj1" fmla="val 21759"/>
              <a:gd name="adj2" fmla="val 172231"/>
            </a:avLst>
          </a:prstGeom>
          <a:solidFill>
            <a:srgbClr val="990000"/>
          </a:solidFill>
          <a:ln w="28575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tabLst>
                <a:tab pos="1025525" algn="l"/>
              </a:tabLst>
            </a:pPr>
            <a:endParaRPr lang="en-US"/>
          </a:p>
        </p:txBody>
      </p:sp>
      <p:sp>
        <p:nvSpPr>
          <p:cNvPr id="3022864" name="Text Box 16"/>
          <p:cNvSpPr txBox="1">
            <a:spLocks noChangeArrowheads="1"/>
          </p:cNvSpPr>
          <p:nvPr/>
        </p:nvSpPr>
        <p:spPr bwMode="auto">
          <a:xfrm>
            <a:off x="7162800" y="5410200"/>
            <a:ext cx="12954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speed</a:t>
            </a:r>
          </a:p>
        </p:txBody>
      </p:sp>
      <p:sp>
        <p:nvSpPr>
          <p:cNvPr id="3022865" name="Line 17"/>
          <p:cNvSpPr>
            <a:spLocks noChangeShapeType="1"/>
          </p:cNvSpPr>
          <p:nvPr/>
        </p:nvSpPr>
        <p:spPr bwMode="auto">
          <a:xfrm>
            <a:off x="1752600" y="41148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22866" name="Text Box 18"/>
          <p:cNvSpPr txBox="1">
            <a:spLocks noChangeArrowheads="1"/>
          </p:cNvSpPr>
          <p:nvPr/>
        </p:nvSpPr>
        <p:spPr bwMode="auto">
          <a:xfrm>
            <a:off x="1600200" y="3124200"/>
            <a:ext cx="137160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Secondary storage</a:t>
            </a:r>
          </a:p>
        </p:txBody>
      </p:sp>
      <p:sp>
        <p:nvSpPr>
          <p:cNvPr id="3022867" name="Text Box 19"/>
          <p:cNvSpPr txBox="1">
            <a:spLocks noChangeArrowheads="1"/>
          </p:cNvSpPr>
          <p:nvPr/>
        </p:nvSpPr>
        <p:spPr bwMode="auto">
          <a:xfrm>
            <a:off x="1295400" y="4495800"/>
            <a:ext cx="137160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Tertiary storage</a:t>
            </a:r>
          </a:p>
        </p:txBody>
      </p:sp>
      <p:sp>
        <p:nvSpPr>
          <p:cNvPr id="3022868" name="Text Box 20"/>
          <p:cNvSpPr txBox="1">
            <a:spLocks noChangeArrowheads="1"/>
          </p:cNvSpPr>
          <p:nvPr/>
        </p:nvSpPr>
        <p:spPr bwMode="auto">
          <a:xfrm>
            <a:off x="1371600" y="2133600"/>
            <a:ext cx="1371600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Primary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2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2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2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2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2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2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2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2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2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2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2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2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850" grpId="0" animBg="1"/>
      <p:bldP spid="3022858" grpId="0" animBg="1"/>
      <p:bldP spid="3022859" grpId="0"/>
      <p:bldP spid="3022861" grpId="0"/>
      <p:bldP spid="3022862" grpId="0"/>
      <p:bldP spid="3022863" grpId="0" animBg="1"/>
      <p:bldP spid="3022864" grpId="0"/>
      <p:bldP spid="3022865" grpId="0" animBg="1"/>
      <p:bldP spid="3022866" grpId="0"/>
      <p:bldP spid="3022867" grpId="0"/>
      <p:bldP spid="3022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components</a:t>
            </a:r>
            <a:endParaRPr lang="en-US" sz="3200" dirty="0"/>
          </a:p>
        </p:txBody>
      </p:sp>
      <p:pic>
        <p:nvPicPr>
          <p:cNvPr id="2053" name="Picture 5" descr="Image result for application software vs system softw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239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5794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System software Vs application Software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System Software: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System software is used to operate computer hardware, it provides a platform to run application software.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Language</a:t>
            </a:r>
            <a:r>
              <a:rPr lang="en-US" dirty="0" smtClean="0"/>
              <a:t> - Written in low-level language that is assembly language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Run</a:t>
            </a:r>
            <a:r>
              <a:rPr lang="en-US" dirty="0" smtClean="0"/>
              <a:t> - It starts running when the system is turn on till system is turned off.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Requirement </a:t>
            </a:r>
            <a:r>
              <a:rPr lang="en-US" dirty="0" smtClean="0"/>
              <a:t>- Without system software, a system is unable to run.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Purpose</a:t>
            </a:r>
            <a:r>
              <a:rPr lang="en-US" dirty="0" smtClean="0"/>
              <a:t> - It is general purpose.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Example</a:t>
            </a:r>
            <a:r>
              <a:rPr lang="en-US" dirty="0" smtClean="0"/>
              <a:t> - Operating System</a:t>
            </a:r>
          </a:p>
          <a:p>
            <a:pPr>
              <a:buNone/>
            </a:pPr>
            <a:r>
              <a:rPr lang="en-US" b="1" dirty="0" smtClean="0"/>
              <a:t>Application Software: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Application software is used by user for performing a specific task.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Language</a:t>
            </a:r>
            <a:r>
              <a:rPr lang="en-US" dirty="0" smtClean="0"/>
              <a:t> - Written in high-level language that is C, C++, Java, etc.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Run</a:t>
            </a:r>
            <a:r>
              <a:rPr lang="en-US" dirty="0" smtClean="0"/>
              <a:t> - It starts running when user request.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Requirement</a:t>
            </a:r>
            <a:r>
              <a:rPr lang="en-US" dirty="0" smtClean="0"/>
              <a:t> - It is user specific so application software not required to run the system.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Purpose</a:t>
            </a:r>
            <a:r>
              <a:rPr lang="en-US" dirty="0" smtClean="0"/>
              <a:t> - Application software is the specific purpose.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Example </a:t>
            </a:r>
            <a:r>
              <a:rPr lang="en-US" dirty="0" smtClean="0"/>
              <a:t>- Microsoft Office, Photoshop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905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Operating Systems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4191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b="1" dirty="0" smtClean="0">
                <a:solidFill>
                  <a:srgbClr val="D4650A"/>
                </a:solidFill>
              </a:rPr>
              <a:t>operating system</a:t>
            </a:r>
            <a:r>
              <a:rPr lang="en-US" sz="2400" dirty="0" smtClean="0">
                <a:solidFill>
                  <a:srgbClr val="D4650A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software that manages and interacts with the hardware resources of a computer.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Because an operating system is intrinsic to the operation of a computer, it is referred to as </a:t>
            </a:r>
            <a:r>
              <a:rPr lang="en-US" sz="2400" b="1" dirty="0" smtClean="0">
                <a:solidFill>
                  <a:srgbClr val="D4650A"/>
                </a:solidFill>
              </a:rPr>
              <a:t>system software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Functions of OS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Memory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File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Control over system performance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Security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1800" b="1" dirty="0" smtClean="0">
              <a:solidFill>
                <a:srgbClr val="D4650A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98044" y="1447800"/>
            <a:ext cx="3736623" cy="45719"/>
          </a:xfrm>
          <a:prstGeom prst="roundRect">
            <a:avLst/>
          </a:prstGeom>
          <a:solidFill>
            <a:srgbClr val="002FC4">
              <a:alpha val="49000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3124200"/>
          </a:xfrm>
        </p:spPr>
        <p:txBody>
          <a:bodyPr>
            <a:noAutofit/>
          </a:bodyPr>
          <a:lstStyle/>
          <a:p>
            <a:pPr algn="just"/>
            <a:endParaRPr lang="en-US" sz="1800" b="1" dirty="0" smtClean="0">
              <a:solidFill>
                <a:srgbClr val="D4650A"/>
              </a:solidFill>
            </a:endParaRP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Fig 1-15-Operating Syste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424" y="609600"/>
            <a:ext cx="3583456" cy="530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895</Words>
  <Application>Microsoft Office PowerPoint</Application>
  <PresentationFormat>On-screen Show (4:3)</PresentationFormat>
  <Paragraphs>235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Fundamental Hardware Components</vt:lpstr>
      <vt:lpstr>Slide 2</vt:lpstr>
      <vt:lpstr>Slide 3</vt:lpstr>
      <vt:lpstr>Slide 4</vt:lpstr>
      <vt:lpstr>Storage Hierarchy</vt:lpstr>
      <vt:lpstr>Software components</vt:lpstr>
      <vt:lpstr>System software Vs application Software</vt:lpstr>
      <vt:lpstr>Operating Systems</vt:lpstr>
      <vt:lpstr>Slide 9</vt:lpstr>
      <vt:lpstr>Number Systems</vt:lpstr>
      <vt:lpstr>Decimal Numbers </vt:lpstr>
      <vt:lpstr>Octal Numbers</vt:lpstr>
      <vt:lpstr>Hexadecimal numbers</vt:lpstr>
      <vt:lpstr>Binary Numbers</vt:lpstr>
      <vt:lpstr>Bits and Bytes</vt:lpstr>
      <vt:lpstr>Slide 16</vt:lpstr>
      <vt:lpstr>Machine level language</vt:lpstr>
      <vt:lpstr>Slide 18</vt:lpstr>
      <vt:lpstr>Program Translation</vt:lpstr>
      <vt:lpstr>Slide 20</vt:lpstr>
      <vt:lpstr>Slide 21</vt:lpstr>
      <vt:lpstr>Slide 22</vt:lpstr>
      <vt:lpstr>Interpreter Vs compiler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NBS</dc:creator>
  <cp:lastModifiedBy>Microsoft</cp:lastModifiedBy>
  <cp:revision>43</cp:revision>
  <dcterms:created xsi:type="dcterms:W3CDTF">2006-08-16T00:00:00Z</dcterms:created>
  <dcterms:modified xsi:type="dcterms:W3CDTF">2018-08-11T12:48:06Z</dcterms:modified>
</cp:coreProperties>
</file>