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77" r:id="rId2"/>
    <p:sldId id="303" r:id="rId3"/>
    <p:sldId id="284" r:id="rId4"/>
    <p:sldId id="294" r:id="rId5"/>
    <p:sldId id="295" r:id="rId6"/>
    <p:sldId id="292" r:id="rId7"/>
    <p:sldId id="315" r:id="rId8"/>
    <p:sldId id="316" r:id="rId9"/>
    <p:sldId id="314" r:id="rId10"/>
    <p:sldId id="293" r:id="rId11"/>
    <p:sldId id="297" r:id="rId12"/>
    <p:sldId id="302" r:id="rId13"/>
    <p:sldId id="286" r:id="rId14"/>
    <p:sldId id="287" r:id="rId15"/>
    <p:sldId id="319" r:id="rId16"/>
    <p:sldId id="288" r:id="rId17"/>
    <p:sldId id="317" r:id="rId18"/>
    <p:sldId id="318" r:id="rId19"/>
    <p:sldId id="298" r:id="rId20"/>
    <p:sldId id="299" r:id="rId21"/>
    <p:sldId id="289" r:id="rId22"/>
    <p:sldId id="290" r:id="rId23"/>
    <p:sldId id="291" r:id="rId24"/>
    <p:sldId id="265" r:id="rId25"/>
    <p:sldId id="281" r:id="rId26"/>
    <p:sldId id="272" r:id="rId27"/>
    <p:sldId id="267" r:id="rId28"/>
    <p:sldId id="305" r:id="rId29"/>
    <p:sldId id="270" r:id="rId30"/>
    <p:sldId id="309" r:id="rId31"/>
    <p:sldId id="310" r:id="rId32"/>
    <p:sldId id="308" r:id="rId33"/>
    <p:sldId id="313" r:id="rId34"/>
    <p:sldId id="31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7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9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211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953F2-6BAC-45F1-B86F-0D411F0A993C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4E422-0D3C-4057-A87B-C3647F66D2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AE83E-4083-40EE-81AC-500AD6B691F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AE83E-4083-40EE-81AC-500AD6B691F0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AE83E-4083-40EE-81AC-500AD6B691F0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AE83E-4083-40EE-81AC-500AD6B691F0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AE83E-4083-40EE-81AC-500AD6B691F0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AE83E-4083-40EE-81AC-500AD6B691F0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QFKtI6gn9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209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0400" y="2084725"/>
            <a:ext cx="51054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What is Python ?</a:t>
            </a:r>
          </a:p>
          <a:p>
            <a:pPr algn="just"/>
            <a:r>
              <a:rPr lang="en-US" sz="2000" dirty="0" smtClean="0"/>
              <a:t>	“Python is a programming language that lets you work quickly”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Python Programming Language was created by </a:t>
            </a:r>
            <a:r>
              <a:rPr lang="en-US" sz="2000" b="1" dirty="0" smtClean="0">
                <a:solidFill>
                  <a:srgbClr val="D4650A"/>
                </a:solidFill>
              </a:rPr>
              <a:t>Guido van </a:t>
            </a:r>
            <a:r>
              <a:rPr lang="en-US" sz="2000" b="1" dirty="0" err="1" smtClean="0">
                <a:solidFill>
                  <a:srgbClr val="D4650A"/>
                </a:solidFill>
              </a:rPr>
              <a:t>Rossum</a:t>
            </a:r>
            <a:r>
              <a:rPr lang="en-US" sz="2000" dirty="0" smtClean="0"/>
              <a:t>. It was first released in the early 1990s.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Its name comes from a 1970s British comedy sketch show </a:t>
            </a:r>
            <a:r>
              <a:rPr lang="en-US" sz="2000" i="1" dirty="0" smtClean="0"/>
              <a:t>called Monty Python’s Flying Circus </a:t>
            </a:r>
            <a:r>
              <a:rPr lang="en-US" sz="2000" dirty="0" smtClean="0"/>
              <a:t>(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The Argument Clinic</a:t>
            </a:r>
            <a:r>
              <a:rPr lang="en-US" sz="2000" dirty="0" smtClean="0"/>
              <a:t>).</a:t>
            </a:r>
          </a:p>
          <a:p>
            <a:pPr algn="just"/>
            <a:endParaRPr lang="en-US" sz="2000" dirty="0" smtClean="0">
              <a:solidFill>
                <a:srgbClr val="FF0000"/>
              </a:solidFill>
            </a:endParaRPr>
          </a:p>
        </p:txBody>
      </p:sp>
      <p:sp useBgFill="1">
        <p:nvSpPr>
          <p:cNvPr id="6" name="Rounded Rectangle 5"/>
          <p:cNvSpPr>
            <a:spLocks noChangeAspect="1"/>
          </p:cNvSpPr>
          <p:nvPr/>
        </p:nvSpPr>
        <p:spPr>
          <a:xfrm>
            <a:off x="533400" y="914400"/>
            <a:ext cx="7955280" cy="762000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The Python Programming Language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381000" y="533400"/>
            <a:ext cx="8404225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90538" y="641350"/>
            <a:ext cx="8194675" cy="1085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90538" y="1727200"/>
            <a:ext cx="2728913" cy="606425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219450" y="1727200"/>
            <a:ext cx="2736850" cy="606425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956300" y="1727200"/>
            <a:ext cx="2728913" cy="606425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90538" y="2333625"/>
            <a:ext cx="2728913" cy="523875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219450" y="2333625"/>
            <a:ext cx="2736850" cy="523875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956300" y="2333625"/>
            <a:ext cx="2728913" cy="523875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90538" y="2857500"/>
            <a:ext cx="2728913" cy="515937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219450" y="2857500"/>
            <a:ext cx="2736850" cy="515937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956300" y="2857500"/>
            <a:ext cx="2728913" cy="515937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    </a:t>
            </a:r>
            <a:endParaRPr lang="en-GB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490538" y="3373437"/>
            <a:ext cx="2728913" cy="525462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219450" y="3373437"/>
            <a:ext cx="2736850" cy="525462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5956300" y="3373437"/>
            <a:ext cx="2728913" cy="525462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490538" y="3898900"/>
            <a:ext cx="2728913" cy="515937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219450" y="3898900"/>
            <a:ext cx="2736850" cy="515937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5956300" y="3898900"/>
            <a:ext cx="2728913" cy="515937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No semantic, avoid</a:t>
            </a:r>
            <a:endParaRPr lang="en-GB" dirty="0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90538" y="4414837"/>
            <a:ext cx="2728913" cy="523875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3219450" y="4414837"/>
            <a:ext cx="2736850" cy="523875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5956300" y="4414837"/>
            <a:ext cx="2728913" cy="523875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490538" y="4938712"/>
            <a:ext cx="2728913" cy="515937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3219450" y="4938712"/>
            <a:ext cx="2736850" cy="515937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5956300" y="4938712"/>
            <a:ext cx="2728913" cy="515937"/>
          </a:xfrm>
          <a:prstGeom prst="rect">
            <a:avLst/>
          </a:prstGeom>
          <a:solidFill>
            <a:srgbClr val="CCD5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490538" y="5454650"/>
            <a:ext cx="2728913" cy="523875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3219450" y="5454650"/>
            <a:ext cx="2736850" cy="523875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5956300" y="5454650"/>
            <a:ext cx="2728913" cy="523875"/>
          </a:xfrm>
          <a:prstGeom prst="rect">
            <a:avLst/>
          </a:prstGeom>
          <a:solidFill>
            <a:srgbClr val="E7E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3219450" y="1709737"/>
            <a:ext cx="7938" cy="4268787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5956300" y="1709737"/>
            <a:ext cx="9525" cy="4268787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481013" y="1709737"/>
            <a:ext cx="8213725" cy="365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481013" y="2333625"/>
            <a:ext cx="8213725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481013" y="2857500"/>
            <a:ext cx="8213725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481013" y="3373437"/>
            <a:ext cx="8213725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481013" y="3898900"/>
            <a:ext cx="8213725" cy="7937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481013" y="4414837"/>
            <a:ext cx="8213725" cy="7937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481013" y="4938712"/>
            <a:ext cx="8213725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481013" y="5454650"/>
            <a:ext cx="8213725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490538" y="633412"/>
            <a:ext cx="7938" cy="53451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8685213" y="633412"/>
            <a:ext cx="9525" cy="534511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481013" y="5978525"/>
            <a:ext cx="8213725" cy="95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2184400" y="949325"/>
            <a:ext cx="493923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100" b="1" i="0" u="none" strike="noStrike" cap="none" normalizeH="0" baseline="0" dirty="0" smtClean="0">
                <a:ln>
                  <a:noFill/>
                </a:ln>
                <a:effectLst/>
                <a:latin typeface="Constantia" pitchFamily="18" charset="0"/>
                <a:cs typeface="Arial" pitchFamily="34" charset="0"/>
              </a:rPr>
              <a:t>Valid and invalid variables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1116013" y="1763712"/>
            <a:ext cx="18859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variable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3408363" y="1763712"/>
            <a:ext cx="19432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valid/invalid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6172200" y="1763712"/>
            <a:ext cx="24305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reason/remarks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1550988" y="2397125"/>
            <a:ext cx="8255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sum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4233863" y="2397125"/>
            <a:ext cx="9159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valid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1776413" y="2922587"/>
            <a:ext cx="354013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4233863" y="2922587"/>
            <a:ext cx="9159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valid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1651000" y="3438525"/>
            <a:ext cx="62547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for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4097338" y="3438525"/>
            <a:ext cx="12144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invalid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6681788" y="3438525"/>
            <a:ext cx="1522413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Keyword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1595438" y="3962400"/>
            <a:ext cx="735013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for1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4233863" y="3962400"/>
            <a:ext cx="9159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valid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1468438" y="4478337"/>
            <a:ext cx="98742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2sum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4097338" y="4478337"/>
            <a:ext cx="12144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invalid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6019800" y="4478337"/>
            <a:ext cx="2719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beginning wit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digit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1477963" y="4994275"/>
            <a:ext cx="9794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$sum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4097338" y="4994275"/>
            <a:ext cx="12144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invalid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6096000" y="4994275"/>
            <a:ext cx="2283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Special char  $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1042988" y="5518150"/>
            <a:ext cx="1839913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emp_name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4233863" y="5518150"/>
            <a:ext cx="9159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tantia" pitchFamily="18" charset="0"/>
                <a:cs typeface="Arial" pitchFamily="34" charset="0"/>
              </a:rPr>
              <a:t>valid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Constant /</a:t>
            </a:r>
            <a:r>
              <a:rPr lang="en-US" sz="2800" b="1" dirty="0" smtClean="0"/>
              <a:t>literal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/>
              <a:t>			“A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D4650A"/>
                </a:solidFill>
              </a:rPr>
              <a:t>literal</a:t>
            </a:r>
            <a:r>
              <a:rPr lang="en-US" dirty="0" smtClean="0"/>
              <a:t> </a:t>
            </a:r>
            <a:r>
              <a:rPr lang="en-US" b="1" dirty="0" smtClean="0"/>
              <a:t>is a sequence of one of more characters that stands for itself”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It is a quantity that does not change during program execution.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Ex : 10, 20, 3.14, 60, “Hello”.......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PI =3.14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G=6.7x10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-11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g= 9.8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AutoShape 4"/>
          <p:cNvSpPr>
            <a:spLocks noChangeAspect="1" noChangeArrowheads="1" noTextEdit="1"/>
          </p:cNvSpPr>
          <p:nvPr/>
        </p:nvSpPr>
        <p:spPr bwMode="auto">
          <a:xfrm>
            <a:off x="381000" y="2705100"/>
            <a:ext cx="79629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400050" y="4276725"/>
            <a:ext cx="2105025" cy="104775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6" y="0"/>
              </a:cxn>
              <a:cxn ang="0">
                <a:pos x="176" y="0"/>
              </a:cxn>
              <a:cxn ang="0">
                <a:pos x="176" y="0"/>
              </a:cxn>
              <a:cxn ang="0">
                <a:pos x="3360" y="0"/>
              </a:cxn>
              <a:cxn ang="0">
                <a:pos x="3360" y="0"/>
              </a:cxn>
              <a:cxn ang="0">
                <a:pos x="3536" y="176"/>
              </a:cxn>
              <a:cxn ang="0">
                <a:pos x="3536" y="176"/>
              </a:cxn>
              <a:cxn ang="0">
                <a:pos x="3536" y="176"/>
              </a:cxn>
              <a:cxn ang="0">
                <a:pos x="3536" y="1584"/>
              </a:cxn>
              <a:cxn ang="0">
                <a:pos x="3536" y="1584"/>
              </a:cxn>
              <a:cxn ang="0">
                <a:pos x="3360" y="1760"/>
              </a:cxn>
              <a:cxn ang="0">
                <a:pos x="3360" y="1760"/>
              </a:cxn>
              <a:cxn ang="0">
                <a:pos x="3360" y="1760"/>
              </a:cxn>
              <a:cxn ang="0">
                <a:pos x="176" y="1760"/>
              </a:cxn>
              <a:cxn ang="0">
                <a:pos x="176" y="1760"/>
              </a:cxn>
              <a:cxn ang="0">
                <a:pos x="0" y="1584"/>
              </a:cxn>
              <a:cxn ang="0">
                <a:pos x="0" y="1584"/>
              </a:cxn>
              <a:cxn ang="0">
                <a:pos x="0" y="176"/>
              </a:cxn>
            </a:cxnLst>
            <a:rect l="0" t="0" r="r" b="b"/>
            <a:pathLst>
              <a:path w="3536" h="1760">
                <a:moveTo>
                  <a:pt x="0" y="176"/>
                </a:moveTo>
                <a:cubicBezTo>
                  <a:pt x="0" y="79"/>
                  <a:pt x="79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lnTo>
                  <a:pt x="176" y="0"/>
                </a:lnTo>
                <a:lnTo>
                  <a:pt x="3360" y="0"/>
                </a:lnTo>
                <a:lnTo>
                  <a:pt x="3360" y="0"/>
                </a:lnTo>
                <a:cubicBezTo>
                  <a:pt x="3458" y="0"/>
                  <a:pt x="3536" y="79"/>
                  <a:pt x="3536" y="176"/>
                </a:cubicBezTo>
                <a:cubicBezTo>
                  <a:pt x="3536" y="176"/>
                  <a:pt x="3536" y="176"/>
                  <a:pt x="3536" y="176"/>
                </a:cubicBezTo>
                <a:lnTo>
                  <a:pt x="3536" y="176"/>
                </a:lnTo>
                <a:lnTo>
                  <a:pt x="3536" y="1584"/>
                </a:lnTo>
                <a:lnTo>
                  <a:pt x="3536" y="1584"/>
                </a:lnTo>
                <a:cubicBezTo>
                  <a:pt x="3536" y="1682"/>
                  <a:pt x="3458" y="1760"/>
                  <a:pt x="3360" y="1760"/>
                </a:cubicBezTo>
                <a:cubicBezTo>
                  <a:pt x="3360" y="1760"/>
                  <a:pt x="3360" y="1760"/>
                  <a:pt x="3360" y="1760"/>
                </a:cubicBezTo>
                <a:lnTo>
                  <a:pt x="3360" y="1760"/>
                </a:lnTo>
                <a:lnTo>
                  <a:pt x="176" y="1760"/>
                </a:lnTo>
                <a:lnTo>
                  <a:pt x="176" y="1760"/>
                </a:lnTo>
                <a:cubicBezTo>
                  <a:pt x="79" y="1760"/>
                  <a:pt x="0" y="1682"/>
                  <a:pt x="0" y="1584"/>
                </a:cubicBezTo>
                <a:cubicBezTo>
                  <a:pt x="0" y="1584"/>
                  <a:pt x="0" y="1584"/>
                  <a:pt x="0" y="1584"/>
                </a:cubicBezTo>
                <a:lnTo>
                  <a:pt x="0" y="176"/>
                </a:lnTo>
                <a:close/>
              </a:path>
            </a:pathLst>
          </a:custGeom>
          <a:solidFill>
            <a:srgbClr val="0F6FC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5" name="Freeform 7"/>
          <p:cNvSpPr>
            <a:spLocks noEditPoints="1"/>
          </p:cNvSpPr>
          <p:nvPr/>
        </p:nvSpPr>
        <p:spPr bwMode="auto">
          <a:xfrm>
            <a:off x="385763" y="4262438"/>
            <a:ext cx="2133600" cy="1076325"/>
          </a:xfrm>
          <a:custGeom>
            <a:avLst/>
            <a:gdLst/>
            <a:ahLst/>
            <a:cxnLst>
              <a:cxn ang="0">
                <a:pos x="5" y="163"/>
              </a:cxn>
              <a:cxn ang="0">
                <a:pos x="15" y="126"/>
              </a:cxn>
              <a:cxn ang="0">
                <a:pos x="57" y="63"/>
              </a:cxn>
              <a:cxn ang="0">
                <a:pos x="119" y="19"/>
              </a:cxn>
              <a:cxn ang="0">
                <a:pos x="159" y="5"/>
              </a:cxn>
              <a:cxn ang="0">
                <a:pos x="198" y="1"/>
              </a:cxn>
              <a:cxn ang="0">
                <a:pos x="3423" y="5"/>
              </a:cxn>
              <a:cxn ang="0">
                <a:pos x="3460" y="15"/>
              </a:cxn>
              <a:cxn ang="0">
                <a:pos x="3523" y="57"/>
              </a:cxn>
              <a:cxn ang="0">
                <a:pos x="3566" y="119"/>
              </a:cxn>
              <a:cxn ang="0">
                <a:pos x="3579" y="159"/>
              </a:cxn>
              <a:cxn ang="0">
                <a:pos x="3584" y="198"/>
              </a:cxn>
              <a:cxn ang="0">
                <a:pos x="3580" y="1647"/>
              </a:cxn>
              <a:cxn ang="0">
                <a:pos x="3569" y="1684"/>
              </a:cxn>
              <a:cxn ang="0">
                <a:pos x="3529" y="1747"/>
              </a:cxn>
              <a:cxn ang="0">
                <a:pos x="3467" y="1790"/>
              </a:cxn>
              <a:cxn ang="0">
                <a:pos x="3427" y="1803"/>
              </a:cxn>
              <a:cxn ang="0">
                <a:pos x="3387" y="1808"/>
              </a:cxn>
              <a:cxn ang="0">
                <a:pos x="163" y="1804"/>
              </a:cxn>
              <a:cxn ang="0">
                <a:pos x="126" y="1793"/>
              </a:cxn>
              <a:cxn ang="0">
                <a:pos x="63" y="1753"/>
              </a:cxn>
              <a:cxn ang="0">
                <a:pos x="19" y="1691"/>
              </a:cxn>
              <a:cxn ang="0">
                <a:pos x="5" y="1651"/>
              </a:cxn>
              <a:cxn ang="0">
                <a:pos x="1" y="1611"/>
              </a:cxn>
              <a:cxn ang="0">
                <a:pos x="48" y="1606"/>
              </a:cxn>
              <a:cxn ang="0">
                <a:pos x="51" y="1638"/>
              </a:cxn>
              <a:cxn ang="0">
                <a:pos x="58" y="1664"/>
              </a:cxn>
              <a:cxn ang="0">
                <a:pos x="90" y="1713"/>
              </a:cxn>
              <a:cxn ang="0">
                <a:pos x="139" y="1747"/>
              </a:cxn>
              <a:cxn ang="0">
                <a:pos x="168" y="1757"/>
              </a:cxn>
              <a:cxn ang="0">
                <a:pos x="3382" y="1761"/>
              </a:cxn>
              <a:cxn ang="0">
                <a:pos x="3414" y="1757"/>
              </a:cxn>
              <a:cxn ang="0">
                <a:pos x="3440" y="1750"/>
              </a:cxn>
              <a:cxn ang="0">
                <a:pos x="3489" y="1720"/>
              </a:cxn>
              <a:cxn ang="0">
                <a:pos x="3523" y="1671"/>
              </a:cxn>
              <a:cxn ang="0">
                <a:pos x="3533" y="1642"/>
              </a:cxn>
              <a:cxn ang="0">
                <a:pos x="3537" y="203"/>
              </a:cxn>
              <a:cxn ang="0">
                <a:pos x="3533" y="172"/>
              </a:cxn>
              <a:cxn ang="0">
                <a:pos x="3526" y="146"/>
              </a:cxn>
              <a:cxn ang="0">
                <a:pos x="3496" y="96"/>
              </a:cxn>
              <a:cxn ang="0">
                <a:pos x="3447" y="61"/>
              </a:cxn>
              <a:cxn ang="0">
                <a:pos x="3418" y="52"/>
              </a:cxn>
              <a:cxn ang="0">
                <a:pos x="203" y="48"/>
              </a:cxn>
              <a:cxn ang="0">
                <a:pos x="172" y="51"/>
              </a:cxn>
              <a:cxn ang="0">
                <a:pos x="146" y="58"/>
              </a:cxn>
              <a:cxn ang="0">
                <a:pos x="96" y="90"/>
              </a:cxn>
              <a:cxn ang="0">
                <a:pos x="61" y="139"/>
              </a:cxn>
              <a:cxn ang="0">
                <a:pos x="52" y="168"/>
              </a:cxn>
              <a:cxn ang="0">
                <a:pos x="48" y="1606"/>
              </a:cxn>
            </a:cxnLst>
            <a:rect l="0" t="0" r="r" b="b"/>
            <a:pathLst>
              <a:path w="3584" h="1808">
                <a:moveTo>
                  <a:pt x="0" y="200"/>
                </a:moveTo>
                <a:lnTo>
                  <a:pt x="5" y="163"/>
                </a:lnTo>
                <a:cubicBezTo>
                  <a:pt x="5" y="161"/>
                  <a:pt x="5" y="160"/>
                  <a:pt x="5" y="159"/>
                </a:cubicBezTo>
                <a:lnTo>
                  <a:pt x="15" y="126"/>
                </a:lnTo>
                <a:cubicBezTo>
                  <a:pt x="16" y="123"/>
                  <a:pt x="17" y="121"/>
                  <a:pt x="19" y="119"/>
                </a:cubicBezTo>
                <a:lnTo>
                  <a:pt x="57" y="63"/>
                </a:lnTo>
                <a:cubicBezTo>
                  <a:pt x="58" y="60"/>
                  <a:pt x="60" y="58"/>
                  <a:pt x="63" y="57"/>
                </a:cubicBezTo>
                <a:lnTo>
                  <a:pt x="119" y="19"/>
                </a:lnTo>
                <a:cubicBezTo>
                  <a:pt x="121" y="17"/>
                  <a:pt x="123" y="16"/>
                  <a:pt x="126" y="15"/>
                </a:cubicBezTo>
                <a:lnTo>
                  <a:pt x="159" y="5"/>
                </a:lnTo>
                <a:cubicBezTo>
                  <a:pt x="160" y="5"/>
                  <a:pt x="161" y="5"/>
                  <a:pt x="163" y="5"/>
                </a:cubicBezTo>
                <a:lnTo>
                  <a:pt x="198" y="1"/>
                </a:lnTo>
                <a:lnTo>
                  <a:pt x="3384" y="0"/>
                </a:lnTo>
                <a:lnTo>
                  <a:pt x="3423" y="5"/>
                </a:lnTo>
                <a:cubicBezTo>
                  <a:pt x="3425" y="5"/>
                  <a:pt x="3426" y="5"/>
                  <a:pt x="3427" y="5"/>
                </a:cubicBezTo>
                <a:lnTo>
                  <a:pt x="3460" y="15"/>
                </a:lnTo>
                <a:cubicBezTo>
                  <a:pt x="3463" y="16"/>
                  <a:pt x="3465" y="17"/>
                  <a:pt x="3467" y="19"/>
                </a:cubicBezTo>
                <a:lnTo>
                  <a:pt x="3523" y="57"/>
                </a:lnTo>
                <a:cubicBezTo>
                  <a:pt x="3526" y="58"/>
                  <a:pt x="3528" y="61"/>
                  <a:pt x="3529" y="63"/>
                </a:cubicBezTo>
                <a:lnTo>
                  <a:pt x="3566" y="119"/>
                </a:lnTo>
                <a:cubicBezTo>
                  <a:pt x="3568" y="121"/>
                  <a:pt x="3569" y="123"/>
                  <a:pt x="3569" y="126"/>
                </a:cubicBezTo>
                <a:lnTo>
                  <a:pt x="3579" y="159"/>
                </a:lnTo>
                <a:cubicBezTo>
                  <a:pt x="3580" y="160"/>
                  <a:pt x="3580" y="161"/>
                  <a:pt x="3580" y="163"/>
                </a:cubicBezTo>
                <a:lnTo>
                  <a:pt x="3584" y="198"/>
                </a:lnTo>
                <a:lnTo>
                  <a:pt x="3584" y="1608"/>
                </a:lnTo>
                <a:lnTo>
                  <a:pt x="3580" y="1647"/>
                </a:lnTo>
                <a:cubicBezTo>
                  <a:pt x="3580" y="1649"/>
                  <a:pt x="3580" y="1650"/>
                  <a:pt x="3579" y="1651"/>
                </a:cubicBezTo>
                <a:lnTo>
                  <a:pt x="3569" y="1684"/>
                </a:lnTo>
                <a:cubicBezTo>
                  <a:pt x="3569" y="1687"/>
                  <a:pt x="3568" y="1689"/>
                  <a:pt x="3566" y="1691"/>
                </a:cubicBezTo>
                <a:lnTo>
                  <a:pt x="3529" y="1747"/>
                </a:lnTo>
                <a:cubicBezTo>
                  <a:pt x="3528" y="1749"/>
                  <a:pt x="3525" y="1752"/>
                  <a:pt x="3523" y="1753"/>
                </a:cubicBezTo>
                <a:lnTo>
                  <a:pt x="3467" y="1790"/>
                </a:lnTo>
                <a:cubicBezTo>
                  <a:pt x="3465" y="1792"/>
                  <a:pt x="3463" y="1793"/>
                  <a:pt x="3460" y="1793"/>
                </a:cubicBezTo>
                <a:lnTo>
                  <a:pt x="3427" y="1803"/>
                </a:lnTo>
                <a:cubicBezTo>
                  <a:pt x="3426" y="1804"/>
                  <a:pt x="3425" y="1804"/>
                  <a:pt x="3423" y="1804"/>
                </a:cubicBezTo>
                <a:lnTo>
                  <a:pt x="3387" y="1808"/>
                </a:lnTo>
                <a:lnTo>
                  <a:pt x="200" y="1808"/>
                </a:lnTo>
                <a:lnTo>
                  <a:pt x="163" y="1804"/>
                </a:lnTo>
                <a:cubicBezTo>
                  <a:pt x="161" y="1804"/>
                  <a:pt x="160" y="1804"/>
                  <a:pt x="159" y="1803"/>
                </a:cubicBezTo>
                <a:lnTo>
                  <a:pt x="126" y="1793"/>
                </a:lnTo>
                <a:cubicBezTo>
                  <a:pt x="123" y="1793"/>
                  <a:pt x="121" y="1792"/>
                  <a:pt x="119" y="1790"/>
                </a:cubicBezTo>
                <a:lnTo>
                  <a:pt x="63" y="1753"/>
                </a:lnTo>
                <a:cubicBezTo>
                  <a:pt x="61" y="1752"/>
                  <a:pt x="58" y="1750"/>
                  <a:pt x="57" y="1747"/>
                </a:cubicBezTo>
                <a:lnTo>
                  <a:pt x="19" y="1691"/>
                </a:lnTo>
                <a:cubicBezTo>
                  <a:pt x="17" y="1689"/>
                  <a:pt x="16" y="1687"/>
                  <a:pt x="15" y="1684"/>
                </a:cubicBezTo>
                <a:lnTo>
                  <a:pt x="5" y="1651"/>
                </a:lnTo>
                <a:cubicBezTo>
                  <a:pt x="5" y="1650"/>
                  <a:pt x="5" y="1649"/>
                  <a:pt x="5" y="1647"/>
                </a:cubicBezTo>
                <a:lnTo>
                  <a:pt x="1" y="1611"/>
                </a:lnTo>
                <a:lnTo>
                  <a:pt x="0" y="200"/>
                </a:lnTo>
                <a:close/>
                <a:moveTo>
                  <a:pt x="48" y="1606"/>
                </a:moveTo>
                <a:lnTo>
                  <a:pt x="52" y="1642"/>
                </a:lnTo>
                <a:lnTo>
                  <a:pt x="51" y="1638"/>
                </a:lnTo>
                <a:lnTo>
                  <a:pt x="61" y="1671"/>
                </a:lnTo>
                <a:lnTo>
                  <a:pt x="58" y="1664"/>
                </a:lnTo>
                <a:lnTo>
                  <a:pt x="96" y="1720"/>
                </a:lnTo>
                <a:lnTo>
                  <a:pt x="90" y="1713"/>
                </a:lnTo>
                <a:lnTo>
                  <a:pt x="146" y="1750"/>
                </a:lnTo>
                <a:lnTo>
                  <a:pt x="139" y="1747"/>
                </a:lnTo>
                <a:lnTo>
                  <a:pt x="172" y="1757"/>
                </a:lnTo>
                <a:lnTo>
                  <a:pt x="168" y="1757"/>
                </a:lnTo>
                <a:lnTo>
                  <a:pt x="200" y="1760"/>
                </a:lnTo>
                <a:lnTo>
                  <a:pt x="3382" y="1761"/>
                </a:lnTo>
                <a:lnTo>
                  <a:pt x="3418" y="1757"/>
                </a:lnTo>
                <a:lnTo>
                  <a:pt x="3414" y="1757"/>
                </a:lnTo>
                <a:lnTo>
                  <a:pt x="3447" y="1747"/>
                </a:lnTo>
                <a:lnTo>
                  <a:pt x="3440" y="1750"/>
                </a:lnTo>
                <a:lnTo>
                  <a:pt x="3496" y="1713"/>
                </a:lnTo>
                <a:lnTo>
                  <a:pt x="3489" y="1720"/>
                </a:lnTo>
                <a:lnTo>
                  <a:pt x="3526" y="1664"/>
                </a:lnTo>
                <a:lnTo>
                  <a:pt x="3523" y="1671"/>
                </a:lnTo>
                <a:lnTo>
                  <a:pt x="3533" y="1638"/>
                </a:lnTo>
                <a:lnTo>
                  <a:pt x="3533" y="1642"/>
                </a:lnTo>
                <a:lnTo>
                  <a:pt x="3536" y="1608"/>
                </a:lnTo>
                <a:lnTo>
                  <a:pt x="3537" y="203"/>
                </a:lnTo>
                <a:lnTo>
                  <a:pt x="3533" y="168"/>
                </a:lnTo>
                <a:lnTo>
                  <a:pt x="3533" y="172"/>
                </a:lnTo>
                <a:lnTo>
                  <a:pt x="3523" y="139"/>
                </a:lnTo>
                <a:lnTo>
                  <a:pt x="3526" y="146"/>
                </a:lnTo>
                <a:lnTo>
                  <a:pt x="3489" y="90"/>
                </a:lnTo>
                <a:lnTo>
                  <a:pt x="3496" y="96"/>
                </a:lnTo>
                <a:lnTo>
                  <a:pt x="3440" y="58"/>
                </a:lnTo>
                <a:lnTo>
                  <a:pt x="3447" y="61"/>
                </a:lnTo>
                <a:lnTo>
                  <a:pt x="3414" y="51"/>
                </a:lnTo>
                <a:lnTo>
                  <a:pt x="3418" y="52"/>
                </a:lnTo>
                <a:lnTo>
                  <a:pt x="3384" y="48"/>
                </a:lnTo>
                <a:lnTo>
                  <a:pt x="203" y="48"/>
                </a:lnTo>
                <a:lnTo>
                  <a:pt x="168" y="52"/>
                </a:lnTo>
                <a:lnTo>
                  <a:pt x="172" y="51"/>
                </a:lnTo>
                <a:lnTo>
                  <a:pt x="139" y="61"/>
                </a:lnTo>
                <a:lnTo>
                  <a:pt x="146" y="58"/>
                </a:lnTo>
                <a:lnTo>
                  <a:pt x="90" y="96"/>
                </a:lnTo>
                <a:lnTo>
                  <a:pt x="96" y="90"/>
                </a:lnTo>
                <a:lnTo>
                  <a:pt x="58" y="146"/>
                </a:lnTo>
                <a:lnTo>
                  <a:pt x="61" y="139"/>
                </a:lnTo>
                <a:lnTo>
                  <a:pt x="51" y="172"/>
                </a:lnTo>
                <a:lnTo>
                  <a:pt x="52" y="168"/>
                </a:lnTo>
                <a:lnTo>
                  <a:pt x="48" y="200"/>
                </a:lnTo>
                <a:lnTo>
                  <a:pt x="48" y="1606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4318337"/>
            <a:ext cx="14613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tantia" pitchFamily="18" charset="0"/>
                <a:cs typeface="Arial" pitchFamily="34" charset="0"/>
              </a:rPr>
              <a:t>Constants/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/>
              <a:t>literals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2489200" y="3529013"/>
            <a:ext cx="863600" cy="1271588"/>
          </a:xfrm>
          <a:custGeom>
            <a:avLst/>
            <a:gdLst/>
            <a:ahLst/>
            <a:cxnLst>
              <a:cxn ang="0">
                <a:pos x="0" y="792"/>
              </a:cxn>
              <a:cxn ang="0">
                <a:pos x="531" y="0"/>
              </a:cxn>
              <a:cxn ang="0">
                <a:pos x="544" y="9"/>
              </a:cxn>
              <a:cxn ang="0">
                <a:pos x="13" y="801"/>
              </a:cxn>
              <a:cxn ang="0">
                <a:pos x="0" y="792"/>
              </a:cxn>
            </a:cxnLst>
            <a:rect l="0" t="0" r="r" b="b"/>
            <a:pathLst>
              <a:path w="544" h="801">
                <a:moveTo>
                  <a:pt x="0" y="792"/>
                </a:moveTo>
                <a:lnTo>
                  <a:pt x="531" y="0"/>
                </a:lnTo>
                <a:lnTo>
                  <a:pt x="544" y="9"/>
                </a:lnTo>
                <a:lnTo>
                  <a:pt x="13" y="801"/>
                </a:lnTo>
                <a:lnTo>
                  <a:pt x="0" y="792"/>
                </a:lnTo>
                <a:close/>
              </a:path>
            </a:pathLst>
          </a:custGeom>
          <a:solidFill>
            <a:srgbClr val="09579D"/>
          </a:solidFill>
          <a:ln w="0" cap="flat">
            <a:solidFill>
              <a:srgbClr val="09579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3343275" y="3009900"/>
            <a:ext cx="4810125" cy="1057275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178" y="0"/>
              </a:cxn>
              <a:cxn ang="0">
                <a:pos x="178" y="0"/>
              </a:cxn>
              <a:cxn ang="0">
                <a:pos x="178" y="0"/>
              </a:cxn>
              <a:cxn ang="0">
                <a:pos x="8127" y="0"/>
              </a:cxn>
              <a:cxn ang="0">
                <a:pos x="8127" y="0"/>
              </a:cxn>
              <a:cxn ang="0">
                <a:pos x="8304" y="178"/>
              </a:cxn>
              <a:cxn ang="0">
                <a:pos x="8304" y="178"/>
              </a:cxn>
              <a:cxn ang="0">
                <a:pos x="8304" y="178"/>
              </a:cxn>
              <a:cxn ang="0">
                <a:pos x="8304" y="1599"/>
              </a:cxn>
              <a:cxn ang="0">
                <a:pos x="8304" y="1599"/>
              </a:cxn>
              <a:cxn ang="0">
                <a:pos x="8127" y="1776"/>
              </a:cxn>
              <a:cxn ang="0">
                <a:pos x="8127" y="1776"/>
              </a:cxn>
              <a:cxn ang="0">
                <a:pos x="8127" y="1776"/>
              </a:cxn>
              <a:cxn ang="0">
                <a:pos x="178" y="1776"/>
              </a:cxn>
              <a:cxn ang="0">
                <a:pos x="178" y="1776"/>
              </a:cxn>
              <a:cxn ang="0">
                <a:pos x="0" y="1599"/>
              </a:cxn>
              <a:cxn ang="0">
                <a:pos x="0" y="1599"/>
              </a:cxn>
              <a:cxn ang="0">
                <a:pos x="0" y="178"/>
              </a:cxn>
            </a:cxnLst>
            <a:rect l="0" t="0" r="r" b="b"/>
            <a:pathLst>
              <a:path w="8304" h="1776">
                <a:moveTo>
                  <a:pt x="0" y="178"/>
                </a:moveTo>
                <a:cubicBezTo>
                  <a:pt x="0" y="80"/>
                  <a:pt x="80" y="0"/>
                  <a:pt x="178" y="0"/>
                </a:cubicBezTo>
                <a:cubicBezTo>
                  <a:pt x="178" y="0"/>
                  <a:pt x="178" y="0"/>
                  <a:pt x="178" y="0"/>
                </a:cubicBezTo>
                <a:lnTo>
                  <a:pt x="178" y="0"/>
                </a:lnTo>
                <a:lnTo>
                  <a:pt x="8127" y="0"/>
                </a:lnTo>
                <a:lnTo>
                  <a:pt x="8127" y="0"/>
                </a:lnTo>
                <a:cubicBezTo>
                  <a:pt x="8225" y="0"/>
                  <a:pt x="8304" y="80"/>
                  <a:pt x="8304" y="178"/>
                </a:cubicBezTo>
                <a:cubicBezTo>
                  <a:pt x="8304" y="178"/>
                  <a:pt x="8304" y="178"/>
                  <a:pt x="8304" y="178"/>
                </a:cubicBezTo>
                <a:lnTo>
                  <a:pt x="8304" y="178"/>
                </a:lnTo>
                <a:lnTo>
                  <a:pt x="8304" y="1599"/>
                </a:lnTo>
                <a:lnTo>
                  <a:pt x="8304" y="1599"/>
                </a:lnTo>
                <a:cubicBezTo>
                  <a:pt x="8304" y="1697"/>
                  <a:pt x="8225" y="1776"/>
                  <a:pt x="8127" y="1776"/>
                </a:cubicBezTo>
                <a:cubicBezTo>
                  <a:pt x="8127" y="1776"/>
                  <a:pt x="8127" y="1776"/>
                  <a:pt x="8127" y="1776"/>
                </a:cubicBezTo>
                <a:lnTo>
                  <a:pt x="8127" y="1776"/>
                </a:lnTo>
                <a:lnTo>
                  <a:pt x="178" y="1776"/>
                </a:lnTo>
                <a:lnTo>
                  <a:pt x="178" y="1776"/>
                </a:lnTo>
                <a:cubicBezTo>
                  <a:pt x="80" y="1776"/>
                  <a:pt x="0" y="1697"/>
                  <a:pt x="0" y="1599"/>
                </a:cubicBezTo>
                <a:cubicBezTo>
                  <a:pt x="0" y="1599"/>
                  <a:pt x="0" y="1599"/>
                  <a:pt x="0" y="1599"/>
                </a:cubicBezTo>
                <a:lnTo>
                  <a:pt x="0" y="178"/>
                </a:lnTo>
                <a:close/>
              </a:path>
            </a:pathLst>
          </a:custGeom>
          <a:solidFill>
            <a:srgbClr val="0F6FC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9" name="Freeform 11"/>
          <p:cNvSpPr>
            <a:spLocks noEditPoints="1"/>
          </p:cNvSpPr>
          <p:nvPr/>
        </p:nvSpPr>
        <p:spPr bwMode="auto">
          <a:xfrm>
            <a:off x="3328988" y="2995613"/>
            <a:ext cx="4972050" cy="1085850"/>
          </a:xfrm>
          <a:custGeom>
            <a:avLst/>
            <a:gdLst/>
            <a:ahLst/>
            <a:cxnLst>
              <a:cxn ang="0">
                <a:pos x="5" y="164"/>
              </a:cxn>
              <a:cxn ang="0">
                <a:pos x="15" y="127"/>
              </a:cxn>
              <a:cxn ang="0">
                <a:pos x="33" y="92"/>
              </a:cxn>
              <a:cxn ang="0">
                <a:pos x="58" y="61"/>
              </a:cxn>
              <a:cxn ang="0">
                <a:pos x="88" y="36"/>
              </a:cxn>
              <a:cxn ang="0">
                <a:pos x="122" y="17"/>
              </a:cxn>
              <a:cxn ang="0">
                <a:pos x="160" y="5"/>
              </a:cxn>
              <a:cxn ang="0">
                <a:pos x="200" y="1"/>
              </a:cxn>
              <a:cxn ang="0">
                <a:pos x="8190" y="5"/>
              </a:cxn>
              <a:cxn ang="0">
                <a:pos x="8227" y="15"/>
              </a:cxn>
              <a:cxn ang="0">
                <a:pos x="8262" y="33"/>
              </a:cxn>
              <a:cxn ang="0">
                <a:pos x="8292" y="58"/>
              </a:cxn>
              <a:cxn ang="0">
                <a:pos x="8334" y="120"/>
              </a:cxn>
              <a:cxn ang="0">
                <a:pos x="8347" y="160"/>
              </a:cxn>
              <a:cxn ang="0">
                <a:pos x="8352" y="200"/>
              </a:cxn>
              <a:cxn ang="0">
                <a:pos x="8348" y="1662"/>
              </a:cxn>
              <a:cxn ang="0">
                <a:pos x="8337" y="1699"/>
              </a:cxn>
              <a:cxn ang="0">
                <a:pos x="8296" y="1762"/>
              </a:cxn>
              <a:cxn ang="0">
                <a:pos x="8234" y="1806"/>
              </a:cxn>
              <a:cxn ang="0">
                <a:pos x="8194" y="1819"/>
              </a:cxn>
              <a:cxn ang="0">
                <a:pos x="8154" y="1824"/>
              </a:cxn>
              <a:cxn ang="0">
                <a:pos x="164" y="1820"/>
              </a:cxn>
              <a:cxn ang="0">
                <a:pos x="127" y="1809"/>
              </a:cxn>
              <a:cxn ang="0">
                <a:pos x="63" y="1768"/>
              </a:cxn>
              <a:cxn ang="0">
                <a:pos x="36" y="1738"/>
              </a:cxn>
              <a:cxn ang="0">
                <a:pos x="17" y="1704"/>
              </a:cxn>
              <a:cxn ang="0">
                <a:pos x="5" y="1666"/>
              </a:cxn>
              <a:cxn ang="0">
                <a:pos x="1" y="1626"/>
              </a:cxn>
              <a:cxn ang="0">
                <a:pos x="48" y="1621"/>
              </a:cxn>
              <a:cxn ang="0">
                <a:pos x="51" y="1653"/>
              </a:cxn>
              <a:cxn ang="0">
                <a:pos x="60" y="1681"/>
              </a:cxn>
              <a:cxn ang="0">
                <a:pos x="73" y="1707"/>
              </a:cxn>
              <a:cxn ang="0">
                <a:pos x="90" y="1728"/>
              </a:cxn>
              <a:cxn ang="0">
                <a:pos x="140" y="1763"/>
              </a:cxn>
              <a:cxn ang="0">
                <a:pos x="169" y="1773"/>
              </a:cxn>
              <a:cxn ang="0">
                <a:pos x="8149" y="1777"/>
              </a:cxn>
              <a:cxn ang="0">
                <a:pos x="8181" y="1773"/>
              </a:cxn>
              <a:cxn ang="0">
                <a:pos x="8207" y="1767"/>
              </a:cxn>
              <a:cxn ang="0">
                <a:pos x="8257" y="1735"/>
              </a:cxn>
              <a:cxn ang="0">
                <a:pos x="8291" y="1686"/>
              </a:cxn>
              <a:cxn ang="0">
                <a:pos x="8301" y="1657"/>
              </a:cxn>
              <a:cxn ang="0">
                <a:pos x="8305" y="205"/>
              </a:cxn>
              <a:cxn ang="0">
                <a:pos x="8301" y="173"/>
              </a:cxn>
              <a:cxn ang="0">
                <a:pos x="8294" y="147"/>
              </a:cxn>
              <a:cxn ang="0">
                <a:pos x="8261" y="95"/>
              </a:cxn>
              <a:cxn ang="0">
                <a:pos x="8239" y="76"/>
              </a:cxn>
              <a:cxn ang="0">
                <a:pos x="8214" y="61"/>
              </a:cxn>
              <a:cxn ang="0">
                <a:pos x="8185" y="52"/>
              </a:cxn>
              <a:cxn ang="0">
                <a:pos x="205" y="48"/>
              </a:cxn>
              <a:cxn ang="0">
                <a:pos x="173" y="51"/>
              </a:cxn>
              <a:cxn ang="0">
                <a:pos x="145" y="60"/>
              </a:cxn>
              <a:cxn ang="0">
                <a:pos x="119" y="73"/>
              </a:cxn>
              <a:cxn ang="0">
                <a:pos x="95" y="92"/>
              </a:cxn>
              <a:cxn ang="0">
                <a:pos x="76" y="115"/>
              </a:cxn>
              <a:cxn ang="0">
                <a:pos x="61" y="140"/>
              </a:cxn>
              <a:cxn ang="0">
                <a:pos x="52" y="169"/>
              </a:cxn>
              <a:cxn ang="0">
                <a:pos x="48" y="1621"/>
              </a:cxn>
            </a:cxnLst>
            <a:rect l="0" t="0" r="r" b="b"/>
            <a:pathLst>
              <a:path w="8352" h="1824">
                <a:moveTo>
                  <a:pt x="0" y="202"/>
                </a:moveTo>
                <a:lnTo>
                  <a:pt x="5" y="164"/>
                </a:lnTo>
                <a:cubicBezTo>
                  <a:pt x="5" y="162"/>
                  <a:pt x="5" y="161"/>
                  <a:pt x="5" y="160"/>
                </a:cubicBezTo>
                <a:lnTo>
                  <a:pt x="15" y="127"/>
                </a:lnTo>
                <a:cubicBezTo>
                  <a:pt x="16" y="125"/>
                  <a:pt x="17" y="124"/>
                  <a:pt x="17" y="122"/>
                </a:cubicBezTo>
                <a:lnTo>
                  <a:pt x="33" y="92"/>
                </a:lnTo>
                <a:cubicBezTo>
                  <a:pt x="34" y="91"/>
                  <a:pt x="35" y="90"/>
                  <a:pt x="36" y="88"/>
                </a:cubicBezTo>
                <a:lnTo>
                  <a:pt x="58" y="61"/>
                </a:lnTo>
                <a:cubicBezTo>
                  <a:pt x="59" y="60"/>
                  <a:pt x="60" y="59"/>
                  <a:pt x="61" y="58"/>
                </a:cubicBezTo>
                <a:lnTo>
                  <a:pt x="88" y="36"/>
                </a:lnTo>
                <a:cubicBezTo>
                  <a:pt x="90" y="35"/>
                  <a:pt x="91" y="34"/>
                  <a:pt x="92" y="33"/>
                </a:cubicBezTo>
                <a:lnTo>
                  <a:pt x="122" y="17"/>
                </a:lnTo>
                <a:cubicBezTo>
                  <a:pt x="124" y="17"/>
                  <a:pt x="125" y="16"/>
                  <a:pt x="127" y="15"/>
                </a:cubicBezTo>
                <a:lnTo>
                  <a:pt x="160" y="5"/>
                </a:lnTo>
                <a:cubicBezTo>
                  <a:pt x="161" y="5"/>
                  <a:pt x="162" y="5"/>
                  <a:pt x="164" y="5"/>
                </a:cubicBezTo>
                <a:lnTo>
                  <a:pt x="200" y="1"/>
                </a:lnTo>
                <a:lnTo>
                  <a:pt x="8151" y="0"/>
                </a:lnTo>
                <a:lnTo>
                  <a:pt x="8190" y="5"/>
                </a:lnTo>
                <a:cubicBezTo>
                  <a:pt x="8192" y="5"/>
                  <a:pt x="8193" y="5"/>
                  <a:pt x="8194" y="5"/>
                </a:cubicBezTo>
                <a:lnTo>
                  <a:pt x="8227" y="15"/>
                </a:lnTo>
                <a:cubicBezTo>
                  <a:pt x="8229" y="16"/>
                  <a:pt x="8230" y="17"/>
                  <a:pt x="8232" y="17"/>
                </a:cubicBezTo>
                <a:lnTo>
                  <a:pt x="8262" y="33"/>
                </a:lnTo>
                <a:cubicBezTo>
                  <a:pt x="8263" y="34"/>
                  <a:pt x="8265" y="35"/>
                  <a:pt x="8266" y="36"/>
                </a:cubicBezTo>
                <a:lnTo>
                  <a:pt x="8292" y="58"/>
                </a:lnTo>
                <a:cubicBezTo>
                  <a:pt x="8294" y="60"/>
                  <a:pt x="8295" y="61"/>
                  <a:pt x="8296" y="63"/>
                </a:cubicBezTo>
                <a:lnTo>
                  <a:pt x="8334" y="120"/>
                </a:lnTo>
                <a:cubicBezTo>
                  <a:pt x="8336" y="122"/>
                  <a:pt x="8337" y="124"/>
                  <a:pt x="8337" y="127"/>
                </a:cubicBezTo>
                <a:lnTo>
                  <a:pt x="8347" y="160"/>
                </a:lnTo>
                <a:cubicBezTo>
                  <a:pt x="8348" y="161"/>
                  <a:pt x="8348" y="162"/>
                  <a:pt x="8348" y="164"/>
                </a:cubicBezTo>
                <a:lnTo>
                  <a:pt x="8352" y="200"/>
                </a:lnTo>
                <a:lnTo>
                  <a:pt x="8352" y="1623"/>
                </a:lnTo>
                <a:lnTo>
                  <a:pt x="8348" y="1662"/>
                </a:lnTo>
                <a:cubicBezTo>
                  <a:pt x="8348" y="1664"/>
                  <a:pt x="8348" y="1665"/>
                  <a:pt x="8347" y="1666"/>
                </a:cubicBezTo>
                <a:lnTo>
                  <a:pt x="8337" y="1699"/>
                </a:lnTo>
                <a:cubicBezTo>
                  <a:pt x="8337" y="1702"/>
                  <a:pt x="8336" y="1704"/>
                  <a:pt x="8334" y="1706"/>
                </a:cubicBezTo>
                <a:lnTo>
                  <a:pt x="8296" y="1762"/>
                </a:lnTo>
                <a:cubicBezTo>
                  <a:pt x="8295" y="1764"/>
                  <a:pt x="8292" y="1767"/>
                  <a:pt x="8290" y="1768"/>
                </a:cubicBezTo>
                <a:lnTo>
                  <a:pt x="8234" y="1806"/>
                </a:lnTo>
                <a:cubicBezTo>
                  <a:pt x="8232" y="1808"/>
                  <a:pt x="8230" y="1809"/>
                  <a:pt x="8227" y="1809"/>
                </a:cubicBezTo>
                <a:lnTo>
                  <a:pt x="8194" y="1819"/>
                </a:lnTo>
                <a:cubicBezTo>
                  <a:pt x="8193" y="1820"/>
                  <a:pt x="8192" y="1820"/>
                  <a:pt x="8190" y="1820"/>
                </a:cubicBezTo>
                <a:lnTo>
                  <a:pt x="8154" y="1824"/>
                </a:lnTo>
                <a:lnTo>
                  <a:pt x="202" y="1824"/>
                </a:lnTo>
                <a:lnTo>
                  <a:pt x="164" y="1820"/>
                </a:lnTo>
                <a:cubicBezTo>
                  <a:pt x="162" y="1820"/>
                  <a:pt x="161" y="1820"/>
                  <a:pt x="160" y="1819"/>
                </a:cubicBezTo>
                <a:lnTo>
                  <a:pt x="127" y="1809"/>
                </a:lnTo>
                <a:cubicBezTo>
                  <a:pt x="124" y="1809"/>
                  <a:pt x="122" y="1808"/>
                  <a:pt x="120" y="1806"/>
                </a:cubicBezTo>
                <a:lnTo>
                  <a:pt x="63" y="1768"/>
                </a:lnTo>
                <a:cubicBezTo>
                  <a:pt x="61" y="1767"/>
                  <a:pt x="60" y="1766"/>
                  <a:pt x="58" y="1764"/>
                </a:cubicBezTo>
                <a:lnTo>
                  <a:pt x="36" y="1738"/>
                </a:lnTo>
                <a:cubicBezTo>
                  <a:pt x="35" y="1737"/>
                  <a:pt x="34" y="1735"/>
                  <a:pt x="33" y="1734"/>
                </a:cubicBezTo>
                <a:lnTo>
                  <a:pt x="17" y="1704"/>
                </a:lnTo>
                <a:cubicBezTo>
                  <a:pt x="17" y="1702"/>
                  <a:pt x="16" y="1701"/>
                  <a:pt x="15" y="1699"/>
                </a:cubicBezTo>
                <a:lnTo>
                  <a:pt x="5" y="1666"/>
                </a:lnTo>
                <a:cubicBezTo>
                  <a:pt x="5" y="1665"/>
                  <a:pt x="5" y="1664"/>
                  <a:pt x="5" y="1662"/>
                </a:cubicBezTo>
                <a:lnTo>
                  <a:pt x="1" y="1626"/>
                </a:lnTo>
                <a:lnTo>
                  <a:pt x="0" y="202"/>
                </a:lnTo>
                <a:close/>
                <a:moveTo>
                  <a:pt x="48" y="1621"/>
                </a:moveTo>
                <a:lnTo>
                  <a:pt x="52" y="1657"/>
                </a:lnTo>
                <a:lnTo>
                  <a:pt x="51" y="1653"/>
                </a:lnTo>
                <a:lnTo>
                  <a:pt x="61" y="1686"/>
                </a:lnTo>
                <a:lnTo>
                  <a:pt x="60" y="1681"/>
                </a:lnTo>
                <a:lnTo>
                  <a:pt x="76" y="1711"/>
                </a:lnTo>
                <a:lnTo>
                  <a:pt x="73" y="1707"/>
                </a:lnTo>
                <a:lnTo>
                  <a:pt x="95" y="1733"/>
                </a:lnTo>
                <a:lnTo>
                  <a:pt x="90" y="1728"/>
                </a:lnTo>
                <a:lnTo>
                  <a:pt x="147" y="1766"/>
                </a:lnTo>
                <a:lnTo>
                  <a:pt x="140" y="1763"/>
                </a:lnTo>
                <a:lnTo>
                  <a:pt x="173" y="1773"/>
                </a:lnTo>
                <a:lnTo>
                  <a:pt x="169" y="1773"/>
                </a:lnTo>
                <a:lnTo>
                  <a:pt x="202" y="1776"/>
                </a:lnTo>
                <a:lnTo>
                  <a:pt x="8149" y="1777"/>
                </a:lnTo>
                <a:lnTo>
                  <a:pt x="8185" y="1773"/>
                </a:lnTo>
                <a:lnTo>
                  <a:pt x="8181" y="1773"/>
                </a:lnTo>
                <a:lnTo>
                  <a:pt x="8214" y="1763"/>
                </a:lnTo>
                <a:lnTo>
                  <a:pt x="8207" y="1767"/>
                </a:lnTo>
                <a:lnTo>
                  <a:pt x="8263" y="1729"/>
                </a:lnTo>
                <a:lnTo>
                  <a:pt x="8257" y="1735"/>
                </a:lnTo>
                <a:lnTo>
                  <a:pt x="8295" y="1679"/>
                </a:lnTo>
                <a:lnTo>
                  <a:pt x="8291" y="1686"/>
                </a:lnTo>
                <a:lnTo>
                  <a:pt x="8301" y="1653"/>
                </a:lnTo>
                <a:lnTo>
                  <a:pt x="8301" y="1657"/>
                </a:lnTo>
                <a:lnTo>
                  <a:pt x="8304" y="1623"/>
                </a:lnTo>
                <a:lnTo>
                  <a:pt x="8305" y="205"/>
                </a:lnTo>
                <a:lnTo>
                  <a:pt x="8301" y="169"/>
                </a:lnTo>
                <a:lnTo>
                  <a:pt x="8301" y="173"/>
                </a:lnTo>
                <a:lnTo>
                  <a:pt x="8291" y="140"/>
                </a:lnTo>
                <a:lnTo>
                  <a:pt x="8294" y="147"/>
                </a:lnTo>
                <a:lnTo>
                  <a:pt x="8256" y="90"/>
                </a:lnTo>
                <a:lnTo>
                  <a:pt x="8261" y="95"/>
                </a:lnTo>
                <a:lnTo>
                  <a:pt x="8235" y="73"/>
                </a:lnTo>
                <a:lnTo>
                  <a:pt x="8239" y="76"/>
                </a:lnTo>
                <a:lnTo>
                  <a:pt x="8209" y="60"/>
                </a:lnTo>
                <a:lnTo>
                  <a:pt x="8214" y="61"/>
                </a:lnTo>
                <a:lnTo>
                  <a:pt x="8181" y="51"/>
                </a:lnTo>
                <a:lnTo>
                  <a:pt x="8185" y="52"/>
                </a:lnTo>
                <a:lnTo>
                  <a:pt x="8151" y="48"/>
                </a:lnTo>
                <a:lnTo>
                  <a:pt x="205" y="48"/>
                </a:lnTo>
                <a:lnTo>
                  <a:pt x="169" y="52"/>
                </a:lnTo>
                <a:lnTo>
                  <a:pt x="173" y="51"/>
                </a:lnTo>
                <a:lnTo>
                  <a:pt x="140" y="61"/>
                </a:lnTo>
                <a:lnTo>
                  <a:pt x="145" y="60"/>
                </a:lnTo>
                <a:lnTo>
                  <a:pt x="115" y="76"/>
                </a:lnTo>
                <a:lnTo>
                  <a:pt x="119" y="73"/>
                </a:lnTo>
                <a:lnTo>
                  <a:pt x="92" y="95"/>
                </a:lnTo>
                <a:lnTo>
                  <a:pt x="95" y="92"/>
                </a:lnTo>
                <a:lnTo>
                  <a:pt x="73" y="119"/>
                </a:lnTo>
                <a:lnTo>
                  <a:pt x="76" y="115"/>
                </a:lnTo>
                <a:lnTo>
                  <a:pt x="60" y="145"/>
                </a:lnTo>
                <a:lnTo>
                  <a:pt x="61" y="140"/>
                </a:lnTo>
                <a:lnTo>
                  <a:pt x="51" y="173"/>
                </a:lnTo>
                <a:lnTo>
                  <a:pt x="52" y="169"/>
                </a:lnTo>
                <a:lnTo>
                  <a:pt x="48" y="202"/>
                </a:lnTo>
                <a:lnTo>
                  <a:pt x="48" y="1621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4537075" y="3086100"/>
            <a:ext cx="24717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tantia" pitchFamily="18" charset="0"/>
                <a:cs typeface="Arial" pitchFamily="34" charset="0"/>
              </a:rPr>
              <a:t>Numeric </a:t>
            </a:r>
            <a:r>
              <a:rPr lang="en-US" sz="2800" b="1" dirty="0" smtClean="0"/>
              <a:t>literals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80000" y="3571875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tantia" pitchFamily="18" charset="0"/>
                <a:cs typeface="Arial" pitchFamily="34" charset="0"/>
              </a:rPr>
              <a:t>10,3,14   etc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2498725" y="4732338"/>
            <a:ext cx="844550" cy="73025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531" y="0"/>
              </a:cxn>
              <a:cxn ang="0">
                <a:pos x="532" y="16"/>
              </a:cxn>
              <a:cxn ang="0">
                <a:pos x="1" y="46"/>
              </a:cxn>
              <a:cxn ang="0">
                <a:pos x="0" y="31"/>
              </a:cxn>
            </a:cxnLst>
            <a:rect l="0" t="0" r="r" b="b"/>
            <a:pathLst>
              <a:path w="532" h="46">
                <a:moveTo>
                  <a:pt x="0" y="31"/>
                </a:moveTo>
                <a:lnTo>
                  <a:pt x="531" y="0"/>
                </a:lnTo>
                <a:lnTo>
                  <a:pt x="532" y="16"/>
                </a:lnTo>
                <a:lnTo>
                  <a:pt x="1" y="46"/>
                </a:lnTo>
                <a:lnTo>
                  <a:pt x="0" y="31"/>
                </a:lnTo>
                <a:close/>
              </a:path>
            </a:pathLst>
          </a:custGeom>
          <a:solidFill>
            <a:srgbClr val="09579D"/>
          </a:solidFill>
          <a:ln w="0" cap="flat">
            <a:solidFill>
              <a:srgbClr val="09579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3" name="Freeform 15"/>
          <p:cNvSpPr>
            <a:spLocks/>
          </p:cNvSpPr>
          <p:nvPr/>
        </p:nvSpPr>
        <p:spPr bwMode="auto">
          <a:xfrm>
            <a:off x="3343275" y="4219575"/>
            <a:ext cx="4810125" cy="1057275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178" y="0"/>
              </a:cxn>
              <a:cxn ang="0">
                <a:pos x="178" y="0"/>
              </a:cxn>
              <a:cxn ang="0">
                <a:pos x="178" y="0"/>
              </a:cxn>
              <a:cxn ang="0">
                <a:pos x="8191" y="0"/>
              </a:cxn>
              <a:cxn ang="0">
                <a:pos x="8191" y="0"/>
              </a:cxn>
              <a:cxn ang="0">
                <a:pos x="8368" y="178"/>
              </a:cxn>
              <a:cxn ang="0">
                <a:pos x="8368" y="178"/>
              </a:cxn>
              <a:cxn ang="0">
                <a:pos x="8368" y="178"/>
              </a:cxn>
              <a:cxn ang="0">
                <a:pos x="8368" y="1599"/>
              </a:cxn>
              <a:cxn ang="0">
                <a:pos x="8368" y="1599"/>
              </a:cxn>
              <a:cxn ang="0">
                <a:pos x="8191" y="1776"/>
              </a:cxn>
              <a:cxn ang="0">
                <a:pos x="8191" y="1776"/>
              </a:cxn>
              <a:cxn ang="0">
                <a:pos x="8191" y="1776"/>
              </a:cxn>
              <a:cxn ang="0">
                <a:pos x="178" y="1776"/>
              </a:cxn>
              <a:cxn ang="0">
                <a:pos x="178" y="1776"/>
              </a:cxn>
              <a:cxn ang="0">
                <a:pos x="0" y="1599"/>
              </a:cxn>
              <a:cxn ang="0">
                <a:pos x="0" y="1599"/>
              </a:cxn>
              <a:cxn ang="0">
                <a:pos x="0" y="178"/>
              </a:cxn>
            </a:cxnLst>
            <a:rect l="0" t="0" r="r" b="b"/>
            <a:pathLst>
              <a:path w="8368" h="1776">
                <a:moveTo>
                  <a:pt x="0" y="178"/>
                </a:moveTo>
                <a:cubicBezTo>
                  <a:pt x="0" y="80"/>
                  <a:pt x="80" y="0"/>
                  <a:pt x="178" y="0"/>
                </a:cubicBezTo>
                <a:cubicBezTo>
                  <a:pt x="178" y="0"/>
                  <a:pt x="178" y="0"/>
                  <a:pt x="178" y="0"/>
                </a:cubicBezTo>
                <a:lnTo>
                  <a:pt x="178" y="0"/>
                </a:lnTo>
                <a:lnTo>
                  <a:pt x="8191" y="0"/>
                </a:lnTo>
                <a:lnTo>
                  <a:pt x="8191" y="0"/>
                </a:lnTo>
                <a:cubicBezTo>
                  <a:pt x="8289" y="0"/>
                  <a:pt x="8368" y="80"/>
                  <a:pt x="8368" y="178"/>
                </a:cubicBezTo>
                <a:cubicBezTo>
                  <a:pt x="8368" y="178"/>
                  <a:pt x="8368" y="178"/>
                  <a:pt x="8368" y="178"/>
                </a:cubicBezTo>
                <a:lnTo>
                  <a:pt x="8368" y="178"/>
                </a:lnTo>
                <a:lnTo>
                  <a:pt x="8368" y="1599"/>
                </a:lnTo>
                <a:lnTo>
                  <a:pt x="8368" y="1599"/>
                </a:lnTo>
                <a:cubicBezTo>
                  <a:pt x="8368" y="1697"/>
                  <a:pt x="8289" y="1776"/>
                  <a:pt x="8191" y="1776"/>
                </a:cubicBezTo>
                <a:cubicBezTo>
                  <a:pt x="8191" y="1776"/>
                  <a:pt x="8191" y="1776"/>
                  <a:pt x="8191" y="1776"/>
                </a:cubicBezTo>
                <a:lnTo>
                  <a:pt x="8191" y="1776"/>
                </a:lnTo>
                <a:lnTo>
                  <a:pt x="178" y="1776"/>
                </a:lnTo>
                <a:lnTo>
                  <a:pt x="178" y="1776"/>
                </a:lnTo>
                <a:cubicBezTo>
                  <a:pt x="80" y="1776"/>
                  <a:pt x="0" y="1697"/>
                  <a:pt x="0" y="1599"/>
                </a:cubicBezTo>
                <a:cubicBezTo>
                  <a:pt x="0" y="1599"/>
                  <a:pt x="0" y="1599"/>
                  <a:pt x="0" y="1599"/>
                </a:cubicBezTo>
                <a:lnTo>
                  <a:pt x="0" y="178"/>
                </a:lnTo>
                <a:close/>
              </a:path>
            </a:pathLst>
          </a:custGeom>
          <a:solidFill>
            <a:srgbClr val="0F6FC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4" name="Freeform 16"/>
          <p:cNvSpPr>
            <a:spLocks noEditPoints="1"/>
          </p:cNvSpPr>
          <p:nvPr/>
        </p:nvSpPr>
        <p:spPr bwMode="auto">
          <a:xfrm>
            <a:off x="3328988" y="4205288"/>
            <a:ext cx="4824412" cy="1085850"/>
          </a:xfrm>
          <a:custGeom>
            <a:avLst/>
            <a:gdLst/>
            <a:ahLst/>
            <a:cxnLst>
              <a:cxn ang="0">
                <a:pos x="5" y="164"/>
              </a:cxn>
              <a:cxn ang="0">
                <a:pos x="15" y="127"/>
              </a:cxn>
              <a:cxn ang="0">
                <a:pos x="33" y="92"/>
              </a:cxn>
              <a:cxn ang="0">
                <a:pos x="58" y="61"/>
              </a:cxn>
              <a:cxn ang="0">
                <a:pos x="88" y="36"/>
              </a:cxn>
              <a:cxn ang="0">
                <a:pos x="122" y="17"/>
              </a:cxn>
              <a:cxn ang="0">
                <a:pos x="160" y="5"/>
              </a:cxn>
              <a:cxn ang="0">
                <a:pos x="200" y="1"/>
              </a:cxn>
              <a:cxn ang="0">
                <a:pos x="8254" y="5"/>
              </a:cxn>
              <a:cxn ang="0">
                <a:pos x="8291" y="15"/>
              </a:cxn>
              <a:cxn ang="0">
                <a:pos x="8326" y="33"/>
              </a:cxn>
              <a:cxn ang="0">
                <a:pos x="8356" y="58"/>
              </a:cxn>
              <a:cxn ang="0">
                <a:pos x="8398" y="120"/>
              </a:cxn>
              <a:cxn ang="0">
                <a:pos x="8411" y="160"/>
              </a:cxn>
              <a:cxn ang="0">
                <a:pos x="8416" y="200"/>
              </a:cxn>
              <a:cxn ang="0">
                <a:pos x="8412" y="1662"/>
              </a:cxn>
              <a:cxn ang="0">
                <a:pos x="8401" y="1699"/>
              </a:cxn>
              <a:cxn ang="0">
                <a:pos x="8360" y="1762"/>
              </a:cxn>
              <a:cxn ang="0">
                <a:pos x="8298" y="1806"/>
              </a:cxn>
              <a:cxn ang="0">
                <a:pos x="8258" y="1819"/>
              </a:cxn>
              <a:cxn ang="0">
                <a:pos x="8218" y="1824"/>
              </a:cxn>
              <a:cxn ang="0">
                <a:pos x="164" y="1820"/>
              </a:cxn>
              <a:cxn ang="0">
                <a:pos x="127" y="1809"/>
              </a:cxn>
              <a:cxn ang="0">
                <a:pos x="63" y="1768"/>
              </a:cxn>
              <a:cxn ang="0">
                <a:pos x="36" y="1738"/>
              </a:cxn>
              <a:cxn ang="0">
                <a:pos x="17" y="1704"/>
              </a:cxn>
              <a:cxn ang="0">
                <a:pos x="5" y="1666"/>
              </a:cxn>
              <a:cxn ang="0">
                <a:pos x="1" y="1626"/>
              </a:cxn>
              <a:cxn ang="0">
                <a:pos x="48" y="1621"/>
              </a:cxn>
              <a:cxn ang="0">
                <a:pos x="51" y="1653"/>
              </a:cxn>
              <a:cxn ang="0">
                <a:pos x="60" y="1681"/>
              </a:cxn>
              <a:cxn ang="0">
                <a:pos x="73" y="1707"/>
              </a:cxn>
              <a:cxn ang="0">
                <a:pos x="90" y="1728"/>
              </a:cxn>
              <a:cxn ang="0">
                <a:pos x="140" y="1763"/>
              </a:cxn>
              <a:cxn ang="0">
                <a:pos x="169" y="1773"/>
              </a:cxn>
              <a:cxn ang="0">
                <a:pos x="8213" y="1777"/>
              </a:cxn>
              <a:cxn ang="0">
                <a:pos x="8245" y="1773"/>
              </a:cxn>
              <a:cxn ang="0">
                <a:pos x="8271" y="1767"/>
              </a:cxn>
              <a:cxn ang="0">
                <a:pos x="8321" y="1735"/>
              </a:cxn>
              <a:cxn ang="0">
                <a:pos x="8355" y="1686"/>
              </a:cxn>
              <a:cxn ang="0">
                <a:pos x="8365" y="1657"/>
              </a:cxn>
              <a:cxn ang="0">
                <a:pos x="8369" y="205"/>
              </a:cxn>
              <a:cxn ang="0">
                <a:pos x="8365" y="173"/>
              </a:cxn>
              <a:cxn ang="0">
                <a:pos x="8358" y="147"/>
              </a:cxn>
              <a:cxn ang="0">
                <a:pos x="8325" y="95"/>
              </a:cxn>
              <a:cxn ang="0">
                <a:pos x="8303" y="76"/>
              </a:cxn>
              <a:cxn ang="0">
                <a:pos x="8278" y="61"/>
              </a:cxn>
              <a:cxn ang="0">
                <a:pos x="8249" y="52"/>
              </a:cxn>
              <a:cxn ang="0">
                <a:pos x="205" y="48"/>
              </a:cxn>
              <a:cxn ang="0">
                <a:pos x="173" y="51"/>
              </a:cxn>
              <a:cxn ang="0">
                <a:pos x="145" y="60"/>
              </a:cxn>
              <a:cxn ang="0">
                <a:pos x="119" y="73"/>
              </a:cxn>
              <a:cxn ang="0">
                <a:pos x="95" y="92"/>
              </a:cxn>
              <a:cxn ang="0">
                <a:pos x="76" y="115"/>
              </a:cxn>
              <a:cxn ang="0">
                <a:pos x="61" y="140"/>
              </a:cxn>
              <a:cxn ang="0">
                <a:pos x="52" y="169"/>
              </a:cxn>
              <a:cxn ang="0">
                <a:pos x="48" y="1621"/>
              </a:cxn>
            </a:cxnLst>
            <a:rect l="0" t="0" r="r" b="b"/>
            <a:pathLst>
              <a:path w="8416" h="1824">
                <a:moveTo>
                  <a:pt x="0" y="202"/>
                </a:moveTo>
                <a:lnTo>
                  <a:pt x="5" y="164"/>
                </a:lnTo>
                <a:cubicBezTo>
                  <a:pt x="5" y="162"/>
                  <a:pt x="5" y="161"/>
                  <a:pt x="5" y="160"/>
                </a:cubicBezTo>
                <a:lnTo>
                  <a:pt x="15" y="127"/>
                </a:lnTo>
                <a:cubicBezTo>
                  <a:pt x="16" y="125"/>
                  <a:pt x="17" y="124"/>
                  <a:pt x="17" y="122"/>
                </a:cubicBezTo>
                <a:lnTo>
                  <a:pt x="33" y="92"/>
                </a:lnTo>
                <a:cubicBezTo>
                  <a:pt x="34" y="91"/>
                  <a:pt x="35" y="90"/>
                  <a:pt x="36" y="88"/>
                </a:cubicBezTo>
                <a:lnTo>
                  <a:pt x="58" y="61"/>
                </a:lnTo>
                <a:cubicBezTo>
                  <a:pt x="59" y="60"/>
                  <a:pt x="60" y="59"/>
                  <a:pt x="61" y="58"/>
                </a:cubicBezTo>
                <a:lnTo>
                  <a:pt x="88" y="36"/>
                </a:lnTo>
                <a:cubicBezTo>
                  <a:pt x="90" y="35"/>
                  <a:pt x="91" y="34"/>
                  <a:pt x="92" y="33"/>
                </a:cubicBezTo>
                <a:lnTo>
                  <a:pt x="122" y="17"/>
                </a:lnTo>
                <a:cubicBezTo>
                  <a:pt x="124" y="17"/>
                  <a:pt x="125" y="16"/>
                  <a:pt x="127" y="15"/>
                </a:cubicBezTo>
                <a:lnTo>
                  <a:pt x="160" y="5"/>
                </a:lnTo>
                <a:cubicBezTo>
                  <a:pt x="161" y="5"/>
                  <a:pt x="162" y="5"/>
                  <a:pt x="164" y="5"/>
                </a:cubicBezTo>
                <a:lnTo>
                  <a:pt x="200" y="1"/>
                </a:lnTo>
                <a:lnTo>
                  <a:pt x="8215" y="0"/>
                </a:lnTo>
                <a:lnTo>
                  <a:pt x="8254" y="5"/>
                </a:lnTo>
                <a:cubicBezTo>
                  <a:pt x="8256" y="5"/>
                  <a:pt x="8257" y="5"/>
                  <a:pt x="8258" y="5"/>
                </a:cubicBezTo>
                <a:lnTo>
                  <a:pt x="8291" y="15"/>
                </a:lnTo>
                <a:cubicBezTo>
                  <a:pt x="8293" y="16"/>
                  <a:pt x="8294" y="17"/>
                  <a:pt x="8296" y="17"/>
                </a:cubicBezTo>
                <a:lnTo>
                  <a:pt x="8326" y="33"/>
                </a:lnTo>
                <a:cubicBezTo>
                  <a:pt x="8327" y="34"/>
                  <a:pt x="8329" y="35"/>
                  <a:pt x="8330" y="36"/>
                </a:cubicBezTo>
                <a:lnTo>
                  <a:pt x="8356" y="58"/>
                </a:lnTo>
                <a:cubicBezTo>
                  <a:pt x="8358" y="60"/>
                  <a:pt x="8359" y="61"/>
                  <a:pt x="8360" y="63"/>
                </a:cubicBezTo>
                <a:lnTo>
                  <a:pt x="8398" y="120"/>
                </a:lnTo>
                <a:cubicBezTo>
                  <a:pt x="8400" y="122"/>
                  <a:pt x="8401" y="124"/>
                  <a:pt x="8401" y="127"/>
                </a:cubicBezTo>
                <a:lnTo>
                  <a:pt x="8411" y="160"/>
                </a:lnTo>
                <a:cubicBezTo>
                  <a:pt x="8412" y="161"/>
                  <a:pt x="8412" y="162"/>
                  <a:pt x="8412" y="164"/>
                </a:cubicBezTo>
                <a:lnTo>
                  <a:pt x="8416" y="200"/>
                </a:lnTo>
                <a:lnTo>
                  <a:pt x="8416" y="1623"/>
                </a:lnTo>
                <a:lnTo>
                  <a:pt x="8412" y="1662"/>
                </a:lnTo>
                <a:cubicBezTo>
                  <a:pt x="8412" y="1664"/>
                  <a:pt x="8412" y="1665"/>
                  <a:pt x="8411" y="1666"/>
                </a:cubicBezTo>
                <a:lnTo>
                  <a:pt x="8401" y="1699"/>
                </a:lnTo>
                <a:cubicBezTo>
                  <a:pt x="8401" y="1702"/>
                  <a:pt x="8400" y="1704"/>
                  <a:pt x="8398" y="1706"/>
                </a:cubicBezTo>
                <a:lnTo>
                  <a:pt x="8360" y="1762"/>
                </a:lnTo>
                <a:cubicBezTo>
                  <a:pt x="8359" y="1764"/>
                  <a:pt x="8356" y="1767"/>
                  <a:pt x="8354" y="1768"/>
                </a:cubicBezTo>
                <a:lnTo>
                  <a:pt x="8298" y="1806"/>
                </a:lnTo>
                <a:cubicBezTo>
                  <a:pt x="8296" y="1808"/>
                  <a:pt x="8294" y="1809"/>
                  <a:pt x="8291" y="1809"/>
                </a:cubicBezTo>
                <a:lnTo>
                  <a:pt x="8258" y="1819"/>
                </a:lnTo>
                <a:cubicBezTo>
                  <a:pt x="8257" y="1820"/>
                  <a:pt x="8256" y="1820"/>
                  <a:pt x="8254" y="1820"/>
                </a:cubicBezTo>
                <a:lnTo>
                  <a:pt x="8218" y="1824"/>
                </a:lnTo>
                <a:lnTo>
                  <a:pt x="202" y="1824"/>
                </a:lnTo>
                <a:lnTo>
                  <a:pt x="164" y="1820"/>
                </a:lnTo>
                <a:cubicBezTo>
                  <a:pt x="162" y="1820"/>
                  <a:pt x="161" y="1820"/>
                  <a:pt x="160" y="1819"/>
                </a:cubicBezTo>
                <a:lnTo>
                  <a:pt x="127" y="1809"/>
                </a:lnTo>
                <a:cubicBezTo>
                  <a:pt x="124" y="1809"/>
                  <a:pt x="122" y="1808"/>
                  <a:pt x="120" y="1806"/>
                </a:cubicBezTo>
                <a:lnTo>
                  <a:pt x="63" y="1768"/>
                </a:lnTo>
                <a:cubicBezTo>
                  <a:pt x="61" y="1767"/>
                  <a:pt x="60" y="1766"/>
                  <a:pt x="58" y="1764"/>
                </a:cubicBezTo>
                <a:lnTo>
                  <a:pt x="36" y="1738"/>
                </a:lnTo>
                <a:cubicBezTo>
                  <a:pt x="35" y="1737"/>
                  <a:pt x="34" y="1735"/>
                  <a:pt x="33" y="1734"/>
                </a:cubicBezTo>
                <a:lnTo>
                  <a:pt x="17" y="1704"/>
                </a:lnTo>
                <a:cubicBezTo>
                  <a:pt x="17" y="1702"/>
                  <a:pt x="16" y="1701"/>
                  <a:pt x="15" y="1699"/>
                </a:cubicBezTo>
                <a:lnTo>
                  <a:pt x="5" y="1666"/>
                </a:lnTo>
                <a:cubicBezTo>
                  <a:pt x="5" y="1665"/>
                  <a:pt x="5" y="1664"/>
                  <a:pt x="5" y="1662"/>
                </a:cubicBezTo>
                <a:lnTo>
                  <a:pt x="1" y="1626"/>
                </a:lnTo>
                <a:lnTo>
                  <a:pt x="0" y="202"/>
                </a:lnTo>
                <a:close/>
                <a:moveTo>
                  <a:pt x="48" y="1621"/>
                </a:moveTo>
                <a:lnTo>
                  <a:pt x="52" y="1657"/>
                </a:lnTo>
                <a:lnTo>
                  <a:pt x="51" y="1653"/>
                </a:lnTo>
                <a:lnTo>
                  <a:pt x="61" y="1686"/>
                </a:lnTo>
                <a:lnTo>
                  <a:pt x="60" y="1681"/>
                </a:lnTo>
                <a:lnTo>
                  <a:pt x="76" y="1711"/>
                </a:lnTo>
                <a:lnTo>
                  <a:pt x="73" y="1707"/>
                </a:lnTo>
                <a:lnTo>
                  <a:pt x="95" y="1733"/>
                </a:lnTo>
                <a:lnTo>
                  <a:pt x="90" y="1728"/>
                </a:lnTo>
                <a:lnTo>
                  <a:pt x="147" y="1766"/>
                </a:lnTo>
                <a:lnTo>
                  <a:pt x="140" y="1763"/>
                </a:lnTo>
                <a:lnTo>
                  <a:pt x="173" y="1773"/>
                </a:lnTo>
                <a:lnTo>
                  <a:pt x="169" y="1773"/>
                </a:lnTo>
                <a:lnTo>
                  <a:pt x="202" y="1776"/>
                </a:lnTo>
                <a:lnTo>
                  <a:pt x="8213" y="1777"/>
                </a:lnTo>
                <a:lnTo>
                  <a:pt x="8249" y="1773"/>
                </a:lnTo>
                <a:lnTo>
                  <a:pt x="8245" y="1773"/>
                </a:lnTo>
                <a:lnTo>
                  <a:pt x="8278" y="1763"/>
                </a:lnTo>
                <a:lnTo>
                  <a:pt x="8271" y="1767"/>
                </a:lnTo>
                <a:lnTo>
                  <a:pt x="8327" y="1729"/>
                </a:lnTo>
                <a:lnTo>
                  <a:pt x="8321" y="1735"/>
                </a:lnTo>
                <a:lnTo>
                  <a:pt x="8359" y="1679"/>
                </a:lnTo>
                <a:lnTo>
                  <a:pt x="8355" y="1686"/>
                </a:lnTo>
                <a:lnTo>
                  <a:pt x="8365" y="1653"/>
                </a:lnTo>
                <a:lnTo>
                  <a:pt x="8365" y="1657"/>
                </a:lnTo>
                <a:lnTo>
                  <a:pt x="8368" y="1623"/>
                </a:lnTo>
                <a:lnTo>
                  <a:pt x="8369" y="205"/>
                </a:lnTo>
                <a:lnTo>
                  <a:pt x="8365" y="169"/>
                </a:lnTo>
                <a:lnTo>
                  <a:pt x="8365" y="173"/>
                </a:lnTo>
                <a:lnTo>
                  <a:pt x="8355" y="140"/>
                </a:lnTo>
                <a:lnTo>
                  <a:pt x="8358" y="147"/>
                </a:lnTo>
                <a:lnTo>
                  <a:pt x="8320" y="90"/>
                </a:lnTo>
                <a:lnTo>
                  <a:pt x="8325" y="95"/>
                </a:lnTo>
                <a:lnTo>
                  <a:pt x="8299" y="73"/>
                </a:lnTo>
                <a:lnTo>
                  <a:pt x="8303" y="76"/>
                </a:lnTo>
                <a:lnTo>
                  <a:pt x="8273" y="60"/>
                </a:lnTo>
                <a:lnTo>
                  <a:pt x="8278" y="61"/>
                </a:lnTo>
                <a:lnTo>
                  <a:pt x="8245" y="51"/>
                </a:lnTo>
                <a:lnTo>
                  <a:pt x="8249" y="52"/>
                </a:lnTo>
                <a:lnTo>
                  <a:pt x="8215" y="48"/>
                </a:lnTo>
                <a:lnTo>
                  <a:pt x="205" y="48"/>
                </a:lnTo>
                <a:lnTo>
                  <a:pt x="169" y="52"/>
                </a:lnTo>
                <a:lnTo>
                  <a:pt x="173" y="51"/>
                </a:lnTo>
                <a:lnTo>
                  <a:pt x="140" y="61"/>
                </a:lnTo>
                <a:lnTo>
                  <a:pt x="145" y="60"/>
                </a:lnTo>
                <a:lnTo>
                  <a:pt x="115" y="76"/>
                </a:lnTo>
                <a:lnTo>
                  <a:pt x="119" y="73"/>
                </a:lnTo>
                <a:lnTo>
                  <a:pt x="92" y="95"/>
                </a:lnTo>
                <a:lnTo>
                  <a:pt x="95" y="92"/>
                </a:lnTo>
                <a:lnTo>
                  <a:pt x="73" y="119"/>
                </a:lnTo>
                <a:lnTo>
                  <a:pt x="76" y="115"/>
                </a:lnTo>
                <a:lnTo>
                  <a:pt x="60" y="145"/>
                </a:lnTo>
                <a:lnTo>
                  <a:pt x="61" y="140"/>
                </a:lnTo>
                <a:lnTo>
                  <a:pt x="51" y="173"/>
                </a:lnTo>
                <a:lnTo>
                  <a:pt x="52" y="169"/>
                </a:lnTo>
                <a:lnTo>
                  <a:pt x="48" y="202"/>
                </a:lnTo>
                <a:lnTo>
                  <a:pt x="48" y="1621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489450" y="4295775"/>
            <a:ext cx="2215158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tantia" pitchFamily="18" charset="0"/>
                <a:cs typeface="Arial" pitchFamily="34" charset="0"/>
              </a:rPr>
              <a:t>Boolean</a:t>
            </a:r>
            <a:r>
              <a:rPr kumimoji="0" lang="en-US" sz="25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tantia" pitchFamily="18" charset="0"/>
                <a:cs typeface="Arial" pitchFamily="34" charset="0"/>
              </a:rPr>
              <a:t> </a:t>
            </a:r>
            <a:r>
              <a:rPr lang="en-US" sz="2400" b="1" dirty="0" smtClean="0"/>
              <a:t>literals</a:t>
            </a:r>
            <a:endParaRPr lang="en-US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165725" y="4781550"/>
            <a:ext cx="1559851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 smtClean="0">
                <a:solidFill>
                  <a:srgbClr val="FFFFFF"/>
                </a:solidFill>
                <a:latin typeface="Constantia" pitchFamily="18" charset="0"/>
                <a:cs typeface="Arial" pitchFamily="34" charset="0"/>
              </a:rPr>
              <a:t>True  ,False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9" name="Freeform 21"/>
          <p:cNvSpPr>
            <a:spLocks/>
          </p:cNvSpPr>
          <p:nvPr/>
        </p:nvSpPr>
        <p:spPr bwMode="auto">
          <a:xfrm>
            <a:off x="2489200" y="4786313"/>
            <a:ext cx="863600" cy="1176338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544" y="731"/>
              </a:cxn>
              <a:cxn ang="0">
                <a:pos x="531" y="741"/>
              </a:cxn>
              <a:cxn ang="0">
                <a:pos x="0" y="9"/>
              </a:cxn>
              <a:cxn ang="0">
                <a:pos x="13" y="0"/>
              </a:cxn>
            </a:cxnLst>
            <a:rect l="0" t="0" r="r" b="b"/>
            <a:pathLst>
              <a:path w="544" h="741">
                <a:moveTo>
                  <a:pt x="13" y="0"/>
                </a:moveTo>
                <a:lnTo>
                  <a:pt x="544" y="731"/>
                </a:lnTo>
                <a:lnTo>
                  <a:pt x="531" y="741"/>
                </a:lnTo>
                <a:lnTo>
                  <a:pt x="0" y="9"/>
                </a:lnTo>
                <a:lnTo>
                  <a:pt x="13" y="0"/>
                </a:lnTo>
                <a:close/>
              </a:path>
            </a:pathLst>
          </a:custGeom>
          <a:solidFill>
            <a:srgbClr val="09579D"/>
          </a:solidFill>
          <a:ln w="0" cap="flat">
            <a:solidFill>
              <a:srgbClr val="09579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0" name="Freeform 22"/>
          <p:cNvSpPr>
            <a:spLocks/>
          </p:cNvSpPr>
          <p:nvPr/>
        </p:nvSpPr>
        <p:spPr bwMode="auto">
          <a:xfrm>
            <a:off x="3343275" y="5429250"/>
            <a:ext cx="4810125" cy="1057275"/>
          </a:xfrm>
          <a:custGeom>
            <a:avLst/>
            <a:gdLst/>
            <a:ahLst/>
            <a:cxnLst>
              <a:cxn ang="0">
                <a:pos x="0" y="178"/>
              </a:cxn>
              <a:cxn ang="0">
                <a:pos x="178" y="0"/>
              </a:cxn>
              <a:cxn ang="0">
                <a:pos x="178" y="0"/>
              </a:cxn>
              <a:cxn ang="0">
                <a:pos x="178" y="0"/>
              </a:cxn>
              <a:cxn ang="0">
                <a:pos x="7903" y="0"/>
              </a:cxn>
              <a:cxn ang="0">
                <a:pos x="7903" y="0"/>
              </a:cxn>
              <a:cxn ang="0">
                <a:pos x="8080" y="178"/>
              </a:cxn>
              <a:cxn ang="0">
                <a:pos x="8080" y="178"/>
              </a:cxn>
              <a:cxn ang="0">
                <a:pos x="8080" y="178"/>
              </a:cxn>
              <a:cxn ang="0">
                <a:pos x="8080" y="1599"/>
              </a:cxn>
              <a:cxn ang="0">
                <a:pos x="8080" y="1599"/>
              </a:cxn>
              <a:cxn ang="0">
                <a:pos x="7903" y="1776"/>
              </a:cxn>
              <a:cxn ang="0">
                <a:pos x="7903" y="1776"/>
              </a:cxn>
              <a:cxn ang="0">
                <a:pos x="7903" y="1776"/>
              </a:cxn>
              <a:cxn ang="0">
                <a:pos x="178" y="1776"/>
              </a:cxn>
              <a:cxn ang="0">
                <a:pos x="178" y="1776"/>
              </a:cxn>
              <a:cxn ang="0">
                <a:pos x="0" y="1599"/>
              </a:cxn>
              <a:cxn ang="0">
                <a:pos x="0" y="1599"/>
              </a:cxn>
              <a:cxn ang="0">
                <a:pos x="0" y="178"/>
              </a:cxn>
            </a:cxnLst>
            <a:rect l="0" t="0" r="r" b="b"/>
            <a:pathLst>
              <a:path w="8080" h="1776">
                <a:moveTo>
                  <a:pt x="0" y="178"/>
                </a:moveTo>
                <a:cubicBezTo>
                  <a:pt x="0" y="80"/>
                  <a:pt x="80" y="0"/>
                  <a:pt x="178" y="0"/>
                </a:cubicBezTo>
                <a:cubicBezTo>
                  <a:pt x="178" y="0"/>
                  <a:pt x="178" y="0"/>
                  <a:pt x="178" y="0"/>
                </a:cubicBezTo>
                <a:lnTo>
                  <a:pt x="178" y="0"/>
                </a:lnTo>
                <a:lnTo>
                  <a:pt x="7903" y="0"/>
                </a:lnTo>
                <a:lnTo>
                  <a:pt x="7903" y="0"/>
                </a:lnTo>
                <a:cubicBezTo>
                  <a:pt x="8001" y="0"/>
                  <a:pt x="8080" y="80"/>
                  <a:pt x="8080" y="178"/>
                </a:cubicBezTo>
                <a:cubicBezTo>
                  <a:pt x="8080" y="178"/>
                  <a:pt x="8080" y="178"/>
                  <a:pt x="8080" y="178"/>
                </a:cubicBezTo>
                <a:lnTo>
                  <a:pt x="8080" y="178"/>
                </a:lnTo>
                <a:lnTo>
                  <a:pt x="8080" y="1599"/>
                </a:lnTo>
                <a:lnTo>
                  <a:pt x="8080" y="1599"/>
                </a:lnTo>
                <a:cubicBezTo>
                  <a:pt x="8080" y="1697"/>
                  <a:pt x="8001" y="1776"/>
                  <a:pt x="7903" y="1776"/>
                </a:cubicBezTo>
                <a:cubicBezTo>
                  <a:pt x="7903" y="1776"/>
                  <a:pt x="7903" y="1776"/>
                  <a:pt x="7903" y="1776"/>
                </a:cubicBezTo>
                <a:lnTo>
                  <a:pt x="7903" y="1776"/>
                </a:lnTo>
                <a:lnTo>
                  <a:pt x="178" y="1776"/>
                </a:lnTo>
                <a:lnTo>
                  <a:pt x="178" y="1776"/>
                </a:lnTo>
                <a:cubicBezTo>
                  <a:pt x="80" y="1776"/>
                  <a:pt x="0" y="1697"/>
                  <a:pt x="0" y="1599"/>
                </a:cubicBezTo>
                <a:cubicBezTo>
                  <a:pt x="0" y="1599"/>
                  <a:pt x="0" y="1599"/>
                  <a:pt x="0" y="1599"/>
                </a:cubicBezTo>
                <a:lnTo>
                  <a:pt x="0" y="178"/>
                </a:lnTo>
                <a:close/>
              </a:path>
            </a:pathLst>
          </a:custGeom>
          <a:solidFill>
            <a:srgbClr val="0F6FC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1" name="Freeform 23"/>
          <p:cNvSpPr>
            <a:spLocks noEditPoints="1"/>
          </p:cNvSpPr>
          <p:nvPr/>
        </p:nvSpPr>
        <p:spPr bwMode="auto">
          <a:xfrm>
            <a:off x="3328988" y="5414963"/>
            <a:ext cx="4838700" cy="1085850"/>
          </a:xfrm>
          <a:custGeom>
            <a:avLst/>
            <a:gdLst/>
            <a:ahLst/>
            <a:cxnLst>
              <a:cxn ang="0">
                <a:pos x="5" y="164"/>
              </a:cxn>
              <a:cxn ang="0">
                <a:pos x="15" y="127"/>
              </a:cxn>
              <a:cxn ang="0">
                <a:pos x="33" y="92"/>
              </a:cxn>
              <a:cxn ang="0">
                <a:pos x="58" y="61"/>
              </a:cxn>
              <a:cxn ang="0">
                <a:pos x="88" y="36"/>
              </a:cxn>
              <a:cxn ang="0">
                <a:pos x="122" y="17"/>
              </a:cxn>
              <a:cxn ang="0">
                <a:pos x="160" y="5"/>
              </a:cxn>
              <a:cxn ang="0">
                <a:pos x="200" y="1"/>
              </a:cxn>
              <a:cxn ang="0">
                <a:pos x="7966" y="5"/>
              </a:cxn>
              <a:cxn ang="0">
                <a:pos x="8003" y="15"/>
              </a:cxn>
              <a:cxn ang="0">
                <a:pos x="8038" y="33"/>
              </a:cxn>
              <a:cxn ang="0">
                <a:pos x="8068" y="58"/>
              </a:cxn>
              <a:cxn ang="0">
                <a:pos x="8110" y="120"/>
              </a:cxn>
              <a:cxn ang="0">
                <a:pos x="8123" y="160"/>
              </a:cxn>
              <a:cxn ang="0">
                <a:pos x="8128" y="200"/>
              </a:cxn>
              <a:cxn ang="0">
                <a:pos x="8124" y="1662"/>
              </a:cxn>
              <a:cxn ang="0">
                <a:pos x="8113" y="1699"/>
              </a:cxn>
              <a:cxn ang="0">
                <a:pos x="8072" y="1762"/>
              </a:cxn>
              <a:cxn ang="0">
                <a:pos x="8010" y="1806"/>
              </a:cxn>
              <a:cxn ang="0">
                <a:pos x="7970" y="1819"/>
              </a:cxn>
              <a:cxn ang="0">
                <a:pos x="7930" y="1824"/>
              </a:cxn>
              <a:cxn ang="0">
                <a:pos x="164" y="1820"/>
              </a:cxn>
              <a:cxn ang="0">
                <a:pos x="127" y="1809"/>
              </a:cxn>
              <a:cxn ang="0">
                <a:pos x="63" y="1768"/>
              </a:cxn>
              <a:cxn ang="0">
                <a:pos x="36" y="1738"/>
              </a:cxn>
              <a:cxn ang="0">
                <a:pos x="17" y="1704"/>
              </a:cxn>
              <a:cxn ang="0">
                <a:pos x="5" y="1666"/>
              </a:cxn>
              <a:cxn ang="0">
                <a:pos x="1" y="1626"/>
              </a:cxn>
              <a:cxn ang="0">
                <a:pos x="48" y="1621"/>
              </a:cxn>
              <a:cxn ang="0">
                <a:pos x="51" y="1653"/>
              </a:cxn>
              <a:cxn ang="0">
                <a:pos x="60" y="1681"/>
              </a:cxn>
              <a:cxn ang="0">
                <a:pos x="73" y="1707"/>
              </a:cxn>
              <a:cxn ang="0">
                <a:pos x="90" y="1728"/>
              </a:cxn>
              <a:cxn ang="0">
                <a:pos x="140" y="1763"/>
              </a:cxn>
              <a:cxn ang="0">
                <a:pos x="169" y="1773"/>
              </a:cxn>
              <a:cxn ang="0">
                <a:pos x="7925" y="1777"/>
              </a:cxn>
              <a:cxn ang="0">
                <a:pos x="7957" y="1773"/>
              </a:cxn>
              <a:cxn ang="0">
                <a:pos x="7983" y="1767"/>
              </a:cxn>
              <a:cxn ang="0">
                <a:pos x="8033" y="1735"/>
              </a:cxn>
              <a:cxn ang="0">
                <a:pos x="8067" y="1686"/>
              </a:cxn>
              <a:cxn ang="0">
                <a:pos x="8077" y="1657"/>
              </a:cxn>
              <a:cxn ang="0">
                <a:pos x="8081" y="205"/>
              </a:cxn>
              <a:cxn ang="0">
                <a:pos x="8077" y="173"/>
              </a:cxn>
              <a:cxn ang="0">
                <a:pos x="8070" y="147"/>
              </a:cxn>
              <a:cxn ang="0">
                <a:pos x="8037" y="95"/>
              </a:cxn>
              <a:cxn ang="0">
                <a:pos x="8015" y="76"/>
              </a:cxn>
              <a:cxn ang="0">
                <a:pos x="7990" y="61"/>
              </a:cxn>
              <a:cxn ang="0">
                <a:pos x="7961" y="52"/>
              </a:cxn>
              <a:cxn ang="0">
                <a:pos x="205" y="48"/>
              </a:cxn>
              <a:cxn ang="0">
                <a:pos x="173" y="51"/>
              </a:cxn>
              <a:cxn ang="0">
                <a:pos x="145" y="60"/>
              </a:cxn>
              <a:cxn ang="0">
                <a:pos x="119" y="73"/>
              </a:cxn>
              <a:cxn ang="0">
                <a:pos x="95" y="92"/>
              </a:cxn>
              <a:cxn ang="0">
                <a:pos x="76" y="115"/>
              </a:cxn>
              <a:cxn ang="0">
                <a:pos x="61" y="140"/>
              </a:cxn>
              <a:cxn ang="0">
                <a:pos x="52" y="169"/>
              </a:cxn>
              <a:cxn ang="0">
                <a:pos x="48" y="1621"/>
              </a:cxn>
            </a:cxnLst>
            <a:rect l="0" t="0" r="r" b="b"/>
            <a:pathLst>
              <a:path w="8128" h="1824">
                <a:moveTo>
                  <a:pt x="0" y="202"/>
                </a:moveTo>
                <a:lnTo>
                  <a:pt x="5" y="164"/>
                </a:lnTo>
                <a:cubicBezTo>
                  <a:pt x="5" y="162"/>
                  <a:pt x="5" y="161"/>
                  <a:pt x="5" y="160"/>
                </a:cubicBezTo>
                <a:lnTo>
                  <a:pt x="15" y="127"/>
                </a:lnTo>
                <a:cubicBezTo>
                  <a:pt x="16" y="125"/>
                  <a:pt x="17" y="124"/>
                  <a:pt x="17" y="122"/>
                </a:cubicBezTo>
                <a:lnTo>
                  <a:pt x="33" y="92"/>
                </a:lnTo>
                <a:cubicBezTo>
                  <a:pt x="34" y="91"/>
                  <a:pt x="35" y="90"/>
                  <a:pt x="36" y="88"/>
                </a:cubicBezTo>
                <a:lnTo>
                  <a:pt x="58" y="61"/>
                </a:lnTo>
                <a:cubicBezTo>
                  <a:pt x="59" y="60"/>
                  <a:pt x="60" y="59"/>
                  <a:pt x="61" y="58"/>
                </a:cubicBezTo>
                <a:lnTo>
                  <a:pt x="88" y="36"/>
                </a:lnTo>
                <a:cubicBezTo>
                  <a:pt x="90" y="35"/>
                  <a:pt x="91" y="34"/>
                  <a:pt x="92" y="33"/>
                </a:cubicBezTo>
                <a:lnTo>
                  <a:pt x="122" y="17"/>
                </a:lnTo>
                <a:cubicBezTo>
                  <a:pt x="124" y="17"/>
                  <a:pt x="125" y="16"/>
                  <a:pt x="127" y="15"/>
                </a:cubicBezTo>
                <a:lnTo>
                  <a:pt x="160" y="5"/>
                </a:lnTo>
                <a:cubicBezTo>
                  <a:pt x="161" y="5"/>
                  <a:pt x="162" y="5"/>
                  <a:pt x="164" y="5"/>
                </a:cubicBezTo>
                <a:lnTo>
                  <a:pt x="200" y="1"/>
                </a:lnTo>
                <a:lnTo>
                  <a:pt x="7927" y="0"/>
                </a:lnTo>
                <a:lnTo>
                  <a:pt x="7966" y="5"/>
                </a:lnTo>
                <a:cubicBezTo>
                  <a:pt x="7968" y="5"/>
                  <a:pt x="7969" y="5"/>
                  <a:pt x="7970" y="5"/>
                </a:cubicBezTo>
                <a:lnTo>
                  <a:pt x="8003" y="15"/>
                </a:lnTo>
                <a:cubicBezTo>
                  <a:pt x="8005" y="16"/>
                  <a:pt x="8006" y="17"/>
                  <a:pt x="8008" y="17"/>
                </a:cubicBezTo>
                <a:lnTo>
                  <a:pt x="8038" y="33"/>
                </a:lnTo>
                <a:cubicBezTo>
                  <a:pt x="8039" y="34"/>
                  <a:pt x="8041" y="35"/>
                  <a:pt x="8042" y="36"/>
                </a:cubicBezTo>
                <a:lnTo>
                  <a:pt x="8068" y="58"/>
                </a:lnTo>
                <a:cubicBezTo>
                  <a:pt x="8070" y="60"/>
                  <a:pt x="8071" y="61"/>
                  <a:pt x="8072" y="63"/>
                </a:cubicBezTo>
                <a:lnTo>
                  <a:pt x="8110" y="120"/>
                </a:lnTo>
                <a:cubicBezTo>
                  <a:pt x="8112" y="122"/>
                  <a:pt x="8113" y="124"/>
                  <a:pt x="8113" y="127"/>
                </a:cubicBezTo>
                <a:lnTo>
                  <a:pt x="8123" y="160"/>
                </a:lnTo>
                <a:cubicBezTo>
                  <a:pt x="8124" y="161"/>
                  <a:pt x="8124" y="162"/>
                  <a:pt x="8124" y="164"/>
                </a:cubicBezTo>
                <a:lnTo>
                  <a:pt x="8128" y="200"/>
                </a:lnTo>
                <a:lnTo>
                  <a:pt x="8128" y="1623"/>
                </a:lnTo>
                <a:lnTo>
                  <a:pt x="8124" y="1662"/>
                </a:lnTo>
                <a:cubicBezTo>
                  <a:pt x="8124" y="1664"/>
                  <a:pt x="8124" y="1665"/>
                  <a:pt x="8123" y="1666"/>
                </a:cubicBezTo>
                <a:lnTo>
                  <a:pt x="8113" y="1699"/>
                </a:lnTo>
                <a:cubicBezTo>
                  <a:pt x="8113" y="1702"/>
                  <a:pt x="8112" y="1704"/>
                  <a:pt x="8110" y="1706"/>
                </a:cubicBezTo>
                <a:lnTo>
                  <a:pt x="8072" y="1762"/>
                </a:lnTo>
                <a:cubicBezTo>
                  <a:pt x="8071" y="1764"/>
                  <a:pt x="8068" y="1767"/>
                  <a:pt x="8066" y="1768"/>
                </a:cubicBezTo>
                <a:lnTo>
                  <a:pt x="8010" y="1806"/>
                </a:lnTo>
                <a:cubicBezTo>
                  <a:pt x="8008" y="1808"/>
                  <a:pt x="8006" y="1809"/>
                  <a:pt x="8003" y="1809"/>
                </a:cubicBezTo>
                <a:lnTo>
                  <a:pt x="7970" y="1819"/>
                </a:lnTo>
                <a:cubicBezTo>
                  <a:pt x="7969" y="1820"/>
                  <a:pt x="7968" y="1820"/>
                  <a:pt x="7966" y="1820"/>
                </a:cubicBezTo>
                <a:lnTo>
                  <a:pt x="7930" y="1824"/>
                </a:lnTo>
                <a:lnTo>
                  <a:pt x="202" y="1824"/>
                </a:lnTo>
                <a:lnTo>
                  <a:pt x="164" y="1820"/>
                </a:lnTo>
                <a:cubicBezTo>
                  <a:pt x="162" y="1820"/>
                  <a:pt x="161" y="1820"/>
                  <a:pt x="160" y="1819"/>
                </a:cubicBezTo>
                <a:lnTo>
                  <a:pt x="127" y="1809"/>
                </a:lnTo>
                <a:cubicBezTo>
                  <a:pt x="124" y="1809"/>
                  <a:pt x="122" y="1808"/>
                  <a:pt x="120" y="1806"/>
                </a:cubicBezTo>
                <a:lnTo>
                  <a:pt x="63" y="1768"/>
                </a:lnTo>
                <a:cubicBezTo>
                  <a:pt x="61" y="1767"/>
                  <a:pt x="60" y="1766"/>
                  <a:pt x="58" y="1764"/>
                </a:cubicBezTo>
                <a:lnTo>
                  <a:pt x="36" y="1738"/>
                </a:lnTo>
                <a:cubicBezTo>
                  <a:pt x="35" y="1737"/>
                  <a:pt x="34" y="1735"/>
                  <a:pt x="33" y="1734"/>
                </a:cubicBezTo>
                <a:lnTo>
                  <a:pt x="17" y="1704"/>
                </a:lnTo>
                <a:cubicBezTo>
                  <a:pt x="17" y="1702"/>
                  <a:pt x="16" y="1701"/>
                  <a:pt x="15" y="1699"/>
                </a:cubicBezTo>
                <a:lnTo>
                  <a:pt x="5" y="1666"/>
                </a:lnTo>
                <a:cubicBezTo>
                  <a:pt x="5" y="1665"/>
                  <a:pt x="5" y="1664"/>
                  <a:pt x="5" y="1662"/>
                </a:cubicBezTo>
                <a:lnTo>
                  <a:pt x="1" y="1626"/>
                </a:lnTo>
                <a:lnTo>
                  <a:pt x="0" y="202"/>
                </a:lnTo>
                <a:close/>
                <a:moveTo>
                  <a:pt x="48" y="1621"/>
                </a:moveTo>
                <a:lnTo>
                  <a:pt x="52" y="1657"/>
                </a:lnTo>
                <a:lnTo>
                  <a:pt x="51" y="1653"/>
                </a:lnTo>
                <a:lnTo>
                  <a:pt x="61" y="1686"/>
                </a:lnTo>
                <a:lnTo>
                  <a:pt x="60" y="1681"/>
                </a:lnTo>
                <a:lnTo>
                  <a:pt x="76" y="1711"/>
                </a:lnTo>
                <a:lnTo>
                  <a:pt x="73" y="1707"/>
                </a:lnTo>
                <a:lnTo>
                  <a:pt x="95" y="1733"/>
                </a:lnTo>
                <a:lnTo>
                  <a:pt x="90" y="1728"/>
                </a:lnTo>
                <a:lnTo>
                  <a:pt x="147" y="1766"/>
                </a:lnTo>
                <a:lnTo>
                  <a:pt x="140" y="1763"/>
                </a:lnTo>
                <a:lnTo>
                  <a:pt x="173" y="1773"/>
                </a:lnTo>
                <a:lnTo>
                  <a:pt x="169" y="1773"/>
                </a:lnTo>
                <a:lnTo>
                  <a:pt x="202" y="1776"/>
                </a:lnTo>
                <a:lnTo>
                  <a:pt x="7925" y="1777"/>
                </a:lnTo>
                <a:lnTo>
                  <a:pt x="7961" y="1773"/>
                </a:lnTo>
                <a:lnTo>
                  <a:pt x="7957" y="1773"/>
                </a:lnTo>
                <a:lnTo>
                  <a:pt x="7990" y="1763"/>
                </a:lnTo>
                <a:lnTo>
                  <a:pt x="7983" y="1767"/>
                </a:lnTo>
                <a:lnTo>
                  <a:pt x="8039" y="1729"/>
                </a:lnTo>
                <a:lnTo>
                  <a:pt x="8033" y="1735"/>
                </a:lnTo>
                <a:lnTo>
                  <a:pt x="8071" y="1679"/>
                </a:lnTo>
                <a:lnTo>
                  <a:pt x="8067" y="1686"/>
                </a:lnTo>
                <a:lnTo>
                  <a:pt x="8077" y="1653"/>
                </a:lnTo>
                <a:lnTo>
                  <a:pt x="8077" y="1657"/>
                </a:lnTo>
                <a:lnTo>
                  <a:pt x="8080" y="1623"/>
                </a:lnTo>
                <a:lnTo>
                  <a:pt x="8081" y="205"/>
                </a:lnTo>
                <a:lnTo>
                  <a:pt x="8077" y="169"/>
                </a:lnTo>
                <a:lnTo>
                  <a:pt x="8077" y="173"/>
                </a:lnTo>
                <a:lnTo>
                  <a:pt x="8067" y="140"/>
                </a:lnTo>
                <a:lnTo>
                  <a:pt x="8070" y="147"/>
                </a:lnTo>
                <a:lnTo>
                  <a:pt x="8032" y="90"/>
                </a:lnTo>
                <a:lnTo>
                  <a:pt x="8037" y="95"/>
                </a:lnTo>
                <a:lnTo>
                  <a:pt x="8011" y="73"/>
                </a:lnTo>
                <a:lnTo>
                  <a:pt x="8015" y="76"/>
                </a:lnTo>
                <a:lnTo>
                  <a:pt x="7985" y="60"/>
                </a:lnTo>
                <a:lnTo>
                  <a:pt x="7990" y="61"/>
                </a:lnTo>
                <a:lnTo>
                  <a:pt x="7957" y="51"/>
                </a:lnTo>
                <a:lnTo>
                  <a:pt x="7961" y="52"/>
                </a:lnTo>
                <a:lnTo>
                  <a:pt x="7927" y="48"/>
                </a:lnTo>
                <a:lnTo>
                  <a:pt x="205" y="48"/>
                </a:lnTo>
                <a:lnTo>
                  <a:pt x="169" y="52"/>
                </a:lnTo>
                <a:lnTo>
                  <a:pt x="173" y="51"/>
                </a:lnTo>
                <a:lnTo>
                  <a:pt x="140" y="61"/>
                </a:lnTo>
                <a:lnTo>
                  <a:pt x="145" y="60"/>
                </a:lnTo>
                <a:lnTo>
                  <a:pt x="115" y="76"/>
                </a:lnTo>
                <a:lnTo>
                  <a:pt x="119" y="73"/>
                </a:lnTo>
                <a:lnTo>
                  <a:pt x="92" y="95"/>
                </a:lnTo>
                <a:lnTo>
                  <a:pt x="95" y="92"/>
                </a:lnTo>
                <a:lnTo>
                  <a:pt x="73" y="119"/>
                </a:lnTo>
                <a:lnTo>
                  <a:pt x="76" y="115"/>
                </a:lnTo>
                <a:lnTo>
                  <a:pt x="60" y="145"/>
                </a:lnTo>
                <a:lnTo>
                  <a:pt x="61" y="140"/>
                </a:lnTo>
                <a:lnTo>
                  <a:pt x="51" y="173"/>
                </a:lnTo>
                <a:lnTo>
                  <a:pt x="52" y="169"/>
                </a:lnTo>
                <a:lnTo>
                  <a:pt x="48" y="202"/>
                </a:lnTo>
                <a:lnTo>
                  <a:pt x="48" y="1621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689475" y="5521325"/>
            <a:ext cx="1904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tantia" pitchFamily="18" charset="0"/>
                <a:cs typeface="Arial" pitchFamily="34" charset="0"/>
              </a:rPr>
              <a:t>String </a:t>
            </a:r>
            <a:r>
              <a:rPr lang="en-US" sz="2400" b="1" dirty="0" smtClean="0"/>
              <a:t>literals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4498975" y="5978525"/>
            <a:ext cx="2762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tantia" pitchFamily="18" charset="0"/>
                <a:cs typeface="Arial" pitchFamily="34" charset="0"/>
              </a:rPr>
              <a:t>“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4613275" y="5978525"/>
            <a:ext cx="10287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tantia" pitchFamily="18" charset="0"/>
                <a:cs typeface="Arial" pitchFamily="34" charset="0"/>
              </a:rPr>
              <a:t>kumar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5480050" y="5978525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tantia" pitchFamily="18" charset="0"/>
                <a:cs typeface="Arial" pitchFamily="34" charset="0"/>
              </a:rPr>
              <a:t>” , “ram” etc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Examples</a:t>
            </a:r>
            <a:endParaRPr lang="en-US" sz="4400" dirty="0"/>
          </a:p>
        </p:txBody>
      </p:sp>
      <p:pic>
        <p:nvPicPr>
          <p:cNvPr id="4" name="Picture 3" descr="Fig 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531352" cy="441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5830669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Commas are never used in numeric literals 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47548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Some Basic Arithmetic Operators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3891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200" dirty="0" smtClean="0"/>
              <a:t>The </a:t>
            </a:r>
            <a:r>
              <a:rPr lang="en-US" sz="3200" b="1" dirty="0" smtClean="0"/>
              <a:t>common arithmetic operators </a:t>
            </a:r>
            <a:r>
              <a:rPr lang="en-US" sz="3200" dirty="0" smtClean="0"/>
              <a:t>in Python are,</a:t>
            </a:r>
          </a:p>
          <a:p>
            <a:pPr>
              <a:buNone/>
              <a:tabLst>
                <a:tab pos="688975" algn="l"/>
              </a:tabLst>
            </a:pPr>
            <a:endParaRPr lang="en-US" sz="1050" dirty="0" smtClean="0"/>
          </a:p>
          <a:p>
            <a:pPr>
              <a:buNone/>
              <a:tabLst>
                <a:tab pos="688975" algn="l"/>
              </a:tabLst>
            </a:pPr>
            <a:r>
              <a:rPr lang="en-US" b="1" dirty="0" smtClean="0">
                <a:solidFill>
                  <a:srgbClr val="D4650A"/>
                </a:solidFill>
              </a:rPr>
              <a:t>	</a:t>
            </a:r>
            <a:r>
              <a:rPr lang="en-US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2FC4"/>
                </a:solidFill>
              </a:rPr>
              <a:t>addition</a:t>
            </a:r>
            <a:r>
              <a:rPr lang="en-US" dirty="0" smtClean="0"/>
              <a:t>)		</a:t>
            </a:r>
            <a:r>
              <a:rPr lang="en-US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2FC4"/>
                </a:solidFill>
              </a:rPr>
              <a:t>multiplication</a:t>
            </a:r>
            <a:r>
              <a:rPr lang="en-US" dirty="0" smtClean="0"/>
              <a:t>) 	</a:t>
            </a:r>
            <a:r>
              <a:rPr lang="en-US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2FC4"/>
                </a:solidFill>
              </a:rPr>
              <a:t>exponentiation</a:t>
            </a:r>
            <a:r>
              <a:rPr lang="en-US" dirty="0" smtClean="0"/>
              <a:t>)</a:t>
            </a:r>
          </a:p>
          <a:p>
            <a:pPr>
              <a:buNone/>
              <a:tabLst>
                <a:tab pos="688975" algn="l"/>
              </a:tabLst>
            </a:pPr>
            <a:r>
              <a:rPr lang="en-US" b="1" dirty="0" smtClean="0">
                <a:solidFill>
                  <a:srgbClr val="D4650A"/>
                </a:solidFill>
              </a:rPr>
              <a:t>	</a:t>
            </a:r>
            <a:r>
              <a:rPr lang="en-US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rgbClr val="D4650A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2FC4"/>
                </a:solidFill>
              </a:rPr>
              <a:t>subtraction</a:t>
            </a:r>
            <a:r>
              <a:rPr lang="en-US" dirty="0" smtClean="0"/>
              <a:t>)	</a:t>
            </a:r>
            <a:r>
              <a:rPr lang="en-US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2FC4"/>
                </a:solidFill>
              </a:rPr>
              <a:t>division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3200" dirty="0" smtClean="0"/>
              <a:t>Addition, subtraction, and division use standard mathematical notation,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 + 20        25 - 15        20 / 10 </a:t>
            </a:r>
          </a:p>
          <a:p>
            <a:pPr>
              <a:buNone/>
            </a:pPr>
            <a:r>
              <a:rPr lang="en-US" dirty="0" smtClean="0"/>
              <a:t>	(Also,  </a:t>
            </a:r>
            <a:r>
              <a:rPr lang="en-US" b="1" dirty="0" smtClean="0">
                <a:solidFill>
                  <a:srgbClr val="D4650A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 smtClean="0"/>
              <a:t> for truncated division, discussed later)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3200" dirty="0" smtClean="0"/>
              <a:t>For multiplication and exponentiation, the asterisk (*) is used,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 * 10 </a:t>
            </a:r>
            <a:r>
              <a:rPr lang="en-US" dirty="0" smtClean="0"/>
              <a:t>(5 times 10) 	</a:t>
            </a:r>
            <a:r>
              <a:rPr lang="en-US" b="1" dirty="0" smtClean="0"/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** 4 </a:t>
            </a:r>
            <a:r>
              <a:rPr lang="en-US" dirty="0" smtClean="0"/>
              <a:t>(2 to the 4th power)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3200" dirty="0" smtClean="0"/>
              <a:t>Multiplication is never denoted by the use of parentheses,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 * (20 + 5)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D4650A"/>
                </a:solidFill>
              </a:rPr>
              <a:t>CORRECT</a:t>
            </a:r>
            <a:r>
              <a:rPr lang="en-US" dirty="0" smtClean="0">
                <a:solidFill>
                  <a:srgbClr val="002FC4"/>
                </a:solidFill>
              </a:rPr>
              <a:t>  </a:t>
            </a:r>
            <a:r>
              <a:rPr lang="en-US" dirty="0" smtClean="0"/>
              <a:t>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10(20 + 5)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D4650A"/>
                </a:solidFill>
              </a:rPr>
              <a:t>INCORRECT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Basic Input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800" b="1" dirty="0" smtClean="0"/>
              <a:t>The programs that we will write request and get information from the user</a:t>
            </a:r>
            <a:r>
              <a:rPr lang="en-US" sz="2800" dirty="0" smtClean="0"/>
              <a:t>. In Python, the </a:t>
            </a:r>
            <a:r>
              <a:rPr lang="en-US" sz="2800" b="1" dirty="0" smtClean="0">
                <a:solidFill>
                  <a:srgbClr val="D4650A"/>
                </a:solidFill>
              </a:rPr>
              <a:t>input function </a:t>
            </a:r>
            <a:r>
              <a:rPr lang="en-US" sz="2800" dirty="0" smtClean="0"/>
              <a:t>is used for this purpose,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name = input('What is your name?: ')</a:t>
            </a:r>
          </a:p>
          <a:p>
            <a:pPr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Characters within quotes are called</a:t>
            </a:r>
            <a:r>
              <a:rPr lang="en-US" sz="2800" dirty="0" smtClean="0">
                <a:solidFill>
                  <a:srgbClr val="002FC4"/>
                </a:solidFill>
              </a:rPr>
              <a:t> </a:t>
            </a:r>
            <a:r>
              <a:rPr lang="en-US" sz="2800" b="1" dirty="0" smtClean="0">
                <a:solidFill>
                  <a:srgbClr val="D4650A"/>
                </a:solidFill>
              </a:rPr>
              <a:t>strings</a:t>
            </a:r>
            <a:r>
              <a:rPr lang="en-US" sz="2800" i="1" dirty="0" smtClean="0"/>
              <a:t>. </a:t>
            </a:r>
            <a:r>
              <a:rPr lang="en-US" sz="2800" dirty="0" smtClean="0"/>
              <a:t>This particular use of a string, for requesting input from the user, is called a </a:t>
            </a:r>
            <a:r>
              <a:rPr lang="en-US" sz="2800" b="1" dirty="0" smtClean="0">
                <a:solidFill>
                  <a:srgbClr val="D4650A"/>
                </a:solidFill>
              </a:rPr>
              <a:t>prompt</a:t>
            </a:r>
            <a:r>
              <a:rPr lang="en-US" sz="2800" dirty="0" smtClean="0"/>
              <a:t>. </a:t>
            </a:r>
          </a:p>
          <a:p>
            <a:pPr algn="just">
              <a:buNone/>
            </a:pPr>
            <a:endParaRPr lang="en-US" sz="2800" i="1" dirty="0" smtClean="0"/>
          </a:p>
          <a:p>
            <a:pPr algn="just">
              <a:buNone/>
            </a:pPr>
            <a:r>
              <a:rPr lang="en-US" sz="2800" dirty="0" smtClean="0"/>
              <a:t>The input function displays the string on the screen to prompt the user for input,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What is your name?: </a:t>
            </a:r>
            <a:r>
              <a:rPr lang="en-US" sz="2800" u="sng" dirty="0" smtClean="0">
                <a:latin typeface="Courier New" pitchFamily="49" charset="0"/>
                <a:cs typeface="Courier New" pitchFamily="49" charset="0"/>
              </a:rPr>
              <a:t>Charles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1000" dirty="0" smtClean="0"/>
          </a:p>
          <a:p>
            <a:pPr algn="just">
              <a:buNone/>
            </a:pPr>
            <a:r>
              <a:rPr lang="en-US" sz="2800" dirty="0" smtClean="0"/>
              <a:t>The underline is used here to indicate the user’s input.</a:t>
            </a:r>
            <a:endParaRPr lang="en-US" sz="2800" dirty="0" smtClean="0">
              <a:solidFill>
                <a:srgbClr val="002FC4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input() Parameters</a:t>
            </a:r>
          </a:p>
          <a:p>
            <a:r>
              <a:rPr lang="en-US" dirty="0" smtClean="0"/>
              <a:t>The input() method takes a single optional argument:</a:t>
            </a:r>
          </a:p>
          <a:p>
            <a:pPr>
              <a:buNone/>
            </a:pPr>
            <a:r>
              <a:rPr lang="en-US" b="1" dirty="0" smtClean="0"/>
              <a:t>   prompt (Optional)</a:t>
            </a:r>
            <a:r>
              <a:rPr lang="en-US" dirty="0" smtClean="0"/>
              <a:t> - a string that is written to standard output (usually screen) without trailing newline</a:t>
            </a:r>
          </a:p>
          <a:p>
            <a:r>
              <a:rPr lang="en-US" b="1" dirty="0" smtClean="0"/>
              <a:t>Return value from input()</a:t>
            </a:r>
          </a:p>
          <a:p>
            <a:pPr>
              <a:buNone/>
            </a:pPr>
            <a:r>
              <a:rPr lang="en-US" dirty="0" smtClean="0"/>
              <a:t>   The input() method reads a line from input (usually user), converts the line into a string by removing the trailing newline, and returns it.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Basic Output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D4650A"/>
                </a:solidFill>
              </a:rPr>
              <a:t>print function </a:t>
            </a:r>
            <a:r>
              <a:rPr lang="en-US" sz="2800" b="1" dirty="0" smtClean="0"/>
              <a:t>is used to display information on the screen in Python</a:t>
            </a:r>
            <a:r>
              <a:rPr lang="en-US" sz="2800" dirty="0" smtClean="0"/>
              <a:t>. This may be used to display a message (string),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print('Welcome to My First Program!')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Welcome to My First Program!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or used to output the value of a variable,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n = 10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dirty="0" smtClean="0">
              <a:solidFill>
                <a:srgbClr val="002FC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04088"/>
          </a:xfrm>
        </p:spPr>
        <p:txBody>
          <a:bodyPr>
            <a:normAutofit/>
          </a:bodyPr>
          <a:lstStyle/>
          <a:p>
            <a:r>
              <a:rPr lang="en-US" sz="3600" b="1" cap="none" dirty="0" smtClean="0">
                <a:solidFill>
                  <a:schemeClr val="tx1"/>
                </a:solidFill>
              </a:rPr>
              <a:t>print</a:t>
            </a:r>
            <a:r>
              <a:rPr lang="en-US" sz="3600" b="1" dirty="0" smtClean="0">
                <a:solidFill>
                  <a:schemeClr val="tx1"/>
                </a:solidFill>
              </a:rPr>
              <a:t> Function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697187"/>
            <a:ext cx="8686800" cy="4772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The print() function </a:t>
            </a:r>
          </a:p>
          <a:p>
            <a:pPr>
              <a:buNone/>
            </a:pPr>
            <a:r>
              <a:rPr lang="en-US" sz="2000" b="1" dirty="0" smtClean="0"/>
              <a:t>prints the given object to the standard output device (screen) or to the text stream file.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The arguments of the print function are the following ones: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print(value*, ..., sep=' ', end='\n', file=</a:t>
            </a:r>
            <a:r>
              <a:rPr lang="en-US" sz="2000" b="1" dirty="0" err="1" smtClean="0">
                <a:solidFill>
                  <a:schemeClr val="tx1"/>
                </a:solidFill>
              </a:rPr>
              <a:t>sys.stdout</a:t>
            </a:r>
            <a:r>
              <a:rPr lang="en-US" sz="2000" b="1" dirty="0" smtClean="0">
                <a:solidFill>
                  <a:schemeClr val="tx1"/>
                </a:solidFill>
              </a:rPr>
              <a:t>, flush=False)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print() Parameters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value</a:t>
            </a:r>
            <a:r>
              <a:rPr lang="en-US" sz="2000" dirty="0" smtClean="0">
                <a:solidFill>
                  <a:schemeClr val="tx1"/>
                </a:solidFill>
              </a:rPr>
              <a:t> -  values to be printed. </a:t>
            </a:r>
            <a:r>
              <a:rPr lang="en-US" sz="2000" b="1" dirty="0" smtClean="0">
                <a:solidFill>
                  <a:schemeClr val="tx1"/>
                </a:solidFill>
              </a:rPr>
              <a:t>*</a:t>
            </a:r>
            <a:r>
              <a:rPr lang="en-US" sz="2000" dirty="0" smtClean="0">
                <a:solidFill>
                  <a:schemeClr val="tx1"/>
                </a:solidFill>
              </a:rPr>
              <a:t> indicates that there may be more than one object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sep</a:t>
            </a:r>
            <a:r>
              <a:rPr lang="en-US" sz="2000" dirty="0" smtClean="0">
                <a:solidFill>
                  <a:schemeClr val="tx1"/>
                </a:solidFill>
              </a:rPr>
              <a:t> -  values are separated by sep. </a:t>
            </a:r>
            <a:r>
              <a:rPr lang="en-US" sz="2000" b="1" dirty="0" smtClean="0">
                <a:solidFill>
                  <a:schemeClr val="tx1"/>
                </a:solidFill>
              </a:rPr>
              <a:t>Default value</a:t>
            </a:r>
            <a:r>
              <a:rPr lang="en-US" sz="2000" dirty="0" smtClean="0">
                <a:solidFill>
                  <a:schemeClr val="tx1"/>
                </a:solidFill>
              </a:rPr>
              <a:t>: ' '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end</a:t>
            </a:r>
            <a:r>
              <a:rPr lang="en-US" sz="2000" dirty="0" smtClean="0">
                <a:solidFill>
                  <a:schemeClr val="tx1"/>
                </a:solidFill>
              </a:rPr>
              <a:t> - end is printed at last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file</a:t>
            </a:r>
            <a:r>
              <a:rPr lang="en-US" sz="2000" dirty="0" smtClean="0">
                <a:solidFill>
                  <a:schemeClr val="tx1"/>
                </a:solidFill>
              </a:rPr>
              <a:t> - must be an object with write(string) method. If omitted it, </a:t>
            </a:r>
            <a:r>
              <a:rPr lang="en-US" sz="2000" dirty="0" err="1" smtClean="0">
                <a:solidFill>
                  <a:schemeClr val="tx1"/>
                </a:solidFill>
              </a:rPr>
              <a:t>sys.stdout</a:t>
            </a:r>
            <a:r>
              <a:rPr lang="en-US" sz="2000" dirty="0" smtClean="0">
                <a:solidFill>
                  <a:schemeClr val="tx1"/>
                </a:solidFill>
              </a:rPr>
              <a:t> will be used which prints objects on the screen.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flush</a:t>
            </a:r>
            <a:r>
              <a:rPr lang="en-US" sz="2000" dirty="0" smtClean="0">
                <a:solidFill>
                  <a:schemeClr val="tx1"/>
                </a:solidFill>
              </a:rPr>
              <a:t> - If True, the stream is forcibly flushed. </a:t>
            </a:r>
            <a:r>
              <a:rPr lang="en-US" sz="2000" b="1" dirty="0" smtClean="0">
                <a:solidFill>
                  <a:schemeClr val="tx1"/>
                </a:solidFill>
              </a:rPr>
              <a:t>Default value</a:t>
            </a:r>
            <a:r>
              <a:rPr lang="en-US" sz="2000" dirty="0" smtClean="0">
                <a:solidFill>
                  <a:schemeClr val="tx1"/>
                </a:solidFill>
              </a:rPr>
              <a:t>: False</a:t>
            </a:r>
          </a:p>
          <a:p>
            <a:pPr>
              <a:buNone/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>
            <a:normAutofit/>
          </a:bodyPr>
          <a:lstStyle/>
          <a:p>
            <a:r>
              <a:rPr lang="en-US" sz="4000" b="1" cap="none" dirty="0" smtClean="0">
                <a:solidFill>
                  <a:schemeClr val="tx1"/>
                </a:solidFill>
              </a:rPr>
              <a:t>print</a:t>
            </a:r>
            <a:r>
              <a:rPr lang="en-US" sz="4000" b="1" dirty="0" smtClean="0">
                <a:solidFill>
                  <a:schemeClr val="tx1"/>
                </a:solidFill>
              </a:rPr>
              <a:t> Function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1055" y="1614055"/>
            <a:ext cx="8229600" cy="49668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#1. use constructs which has beginning and ending markers - like a pair of parentheses 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print(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"Python"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# 2. enter \ (backslash) before pressing &lt;Enter&gt; key - this is called escaping.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print \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(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"Programming"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# multiple statements on a single line separated by 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print("Python"); print("Programming")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627888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Writing python programs/Ways of talking in python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1 ) Interactive mode</a:t>
            </a:r>
          </a:p>
          <a:p>
            <a:pPr>
              <a:buNone/>
            </a:pPr>
            <a:r>
              <a:rPr lang="en-US" dirty="0" smtClean="0"/>
              <a:t>2. Batch mode</a:t>
            </a:r>
          </a:p>
        </p:txBody>
      </p:sp>
      <p:pic>
        <p:nvPicPr>
          <p:cNvPr id="4" name="Picture 3" descr="Fig 1-28 Using Import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" y="2971800"/>
            <a:ext cx="864108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#program to add two numbers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num1=</a:t>
            </a:r>
            <a:r>
              <a:rPr lang="en-US" dirty="0" err="1" smtClean="0"/>
              <a:t>int</a:t>
            </a:r>
            <a:r>
              <a:rPr lang="en-US" dirty="0" smtClean="0"/>
              <a:t>(input("Enter first number"))</a:t>
            </a:r>
          </a:p>
          <a:p>
            <a:pPr>
              <a:buNone/>
            </a:pPr>
            <a:r>
              <a:rPr lang="en-US" dirty="0" smtClean="0"/>
              <a:t>num2=</a:t>
            </a:r>
            <a:r>
              <a:rPr lang="en-US" dirty="0" err="1" smtClean="0"/>
              <a:t>int</a:t>
            </a:r>
            <a:r>
              <a:rPr lang="en-US" dirty="0" smtClean="0"/>
              <a:t>(input("Enter second number"))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res=num1+num2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print("sum of two numbers  is ",res)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 IDLE Python -Development Environment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 smtClean="0">
                <a:solidFill>
                  <a:srgbClr val="D4650A"/>
                </a:solidFill>
              </a:rPr>
              <a:t>IDLE</a:t>
            </a:r>
            <a:r>
              <a:rPr lang="en-US" sz="2000" dirty="0" smtClean="0"/>
              <a:t> is an </a:t>
            </a:r>
            <a:r>
              <a:rPr lang="en-US" sz="2000" dirty="0" smtClean="0">
                <a:solidFill>
                  <a:srgbClr val="002FC4"/>
                </a:solidFill>
              </a:rPr>
              <a:t>integrated development environment (IDE)</a:t>
            </a:r>
            <a:r>
              <a:rPr lang="en-US" sz="2000" dirty="0" smtClean="0"/>
              <a:t>. An </a:t>
            </a:r>
            <a:r>
              <a:rPr lang="en-US" sz="2000" b="1" dirty="0" smtClean="0">
                <a:solidFill>
                  <a:srgbClr val="D4650A"/>
                </a:solidFill>
              </a:rPr>
              <a:t>IDE</a:t>
            </a:r>
            <a:r>
              <a:rPr lang="en-US" sz="2000" dirty="0" smtClean="0"/>
              <a:t> is a bundled set of software tools for program development.  This typically includes,</a:t>
            </a:r>
          </a:p>
          <a:p>
            <a:endParaRPr lang="en-US" sz="2000" dirty="0" smtClean="0"/>
          </a:p>
          <a:p>
            <a:pPr lvl="1">
              <a:buFont typeface="Arial" pitchFamily="34" charset="0"/>
              <a:buChar char="•"/>
              <a:tabLst>
                <a:tab pos="635000" algn="l"/>
              </a:tabLst>
            </a:pP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D4650A"/>
                </a:solidFill>
              </a:rPr>
              <a:t>an editor </a:t>
            </a:r>
          </a:p>
          <a:p>
            <a:pPr lvl="1">
              <a:tabLst>
                <a:tab pos="635000" algn="l"/>
              </a:tabLst>
            </a:pPr>
            <a:r>
              <a:rPr lang="en-US" sz="2000" b="1" dirty="0" smtClean="0">
                <a:solidFill>
                  <a:srgbClr val="D4650A"/>
                </a:solidFill>
              </a:rPr>
              <a:t>	</a:t>
            </a:r>
            <a:r>
              <a:rPr lang="en-US" sz="2000" dirty="0" smtClean="0"/>
              <a:t>for creating and modifying programs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  <a:tabLst>
                <a:tab pos="635000" algn="l"/>
              </a:tabLst>
            </a:pP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D4650A"/>
                </a:solidFill>
              </a:rPr>
              <a:t>a translator</a:t>
            </a:r>
          </a:p>
          <a:p>
            <a:pPr lvl="1">
              <a:tabLst>
                <a:tab pos="635000" algn="l"/>
              </a:tabLst>
            </a:pPr>
            <a:r>
              <a:rPr lang="en-US" sz="2000" b="1" dirty="0" smtClean="0">
                <a:solidFill>
                  <a:srgbClr val="D4650A"/>
                </a:solidFill>
              </a:rPr>
              <a:t>	</a:t>
            </a:r>
            <a:r>
              <a:rPr lang="en-US" sz="2000" dirty="0" smtClean="0"/>
              <a:t>for executing programs, and 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  <a:tabLst>
                <a:tab pos="635000" algn="l"/>
              </a:tabLst>
            </a:pP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D4650A"/>
                </a:solidFill>
              </a:rPr>
              <a:t>a program debugger</a:t>
            </a:r>
          </a:p>
          <a:p>
            <a:pPr lvl="1">
              <a:tabLst>
                <a:tab pos="635000" algn="l"/>
              </a:tabLst>
            </a:pPr>
            <a:r>
              <a:rPr lang="en-US" sz="2000" b="1" dirty="0" smtClean="0">
                <a:solidFill>
                  <a:srgbClr val="D4650A"/>
                </a:solidFill>
              </a:rPr>
              <a:t>	</a:t>
            </a:r>
            <a:r>
              <a:rPr lang="en-US" sz="2000" dirty="0" smtClean="0"/>
              <a:t>for taking control of the execution of a program</a:t>
            </a:r>
            <a:br>
              <a:rPr lang="en-US" sz="2000" dirty="0" smtClean="0"/>
            </a:br>
            <a:r>
              <a:rPr lang="en-US" sz="2000" dirty="0" smtClean="0"/>
              <a:t> 	to aid in finding program errors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Using IDLE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In order to become familiar with writing your own Python programs using IDLE, we will create a simple program that asks the user for their name and responds with a greeting. This program utilizes the following concepts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 smtClean="0"/>
          </a:p>
          <a:p>
            <a:pPr lvl="2">
              <a:buSzPct val="115000"/>
            </a:pPr>
            <a:r>
              <a:rPr lang="en-US" sz="2000" dirty="0" smtClean="0"/>
              <a:t>➤ </a:t>
            </a:r>
            <a:r>
              <a:rPr lang="en-US" sz="2000" b="1" dirty="0" smtClean="0">
                <a:solidFill>
                  <a:srgbClr val="D4650A"/>
                </a:solidFill>
              </a:rPr>
              <a:t>Creating and executing Python programs</a:t>
            </a:r>
          </a:p>
          <a:p>
            <a:pPr lvl="2">
              <a:buSzPct val="115000"/>
              <a:buFont typeface="Arial" pitchFamily="34" charset="0"/>
              <a:buChar char="•"/>
            </a:pPr>
            <a:endParaRPr lang="en-US" sz="2000" dirty="0" smtClean="0"/>
          </a:p>
          <a:p>
            <a:pPr lvl="2">
              <a:buSzPct val="115000"/>
            </a:pPr>
            <a:r>
              <a:rPr lang="en-US" sz="2000" dirty="0" smtClean="0"/>
              <a:t>➤ </a:t>
            </a:r>
            <a:r>
              <a:rPr lang="en-US" sz="2000" b="1" dirty="0" smtClean="0">
                <a:solidFill>
                  <a:srgbClr val="D4650A"/>
                </a:solidFill>
              </a:rPr>
              <a:t>Input and print functions</a:t>
            </a:r>
            <a:endParaRPr lang="en-US" b="1" dirty="0" smtClean="0">
              <a:solidFill>
                <a:srgbClr val="D4650A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Creating  a New Python Program</a:t>
            </a:r>
            <a:endParaRPr lang="en-US" sz="4000" dirty="0"/>
          </a:p>
        </p:txBody>
      </p:sp>
      <p:pic>
        <p:nvPicPr>
          <p:cNvPr id="4" name="Picture 3" descr="Fig 1-29 Creating a Python Program F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8534809" cy="4389120"/>
          </a:xfrm>
          <a:prstGeom prst="rect">
            <a:avLst/>
          </a:prstGeom>
        </p:spPr>
      </p:pic>
      <p:pic>
        <p:nvPicPr>
          <p:cNvPr id="5" name="Picture 4" descr="UN01-05 Type in Program  Window Welco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828800"/>
            <a:ext cx="8531352" cy="2511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Executing a Python Program</a:t>
            </a:r>
            <a:endParaRPr lang="en-US" sz="4000" dirty="0"/>
          </a:p>
        </p:txBody>
      </p:sp>
      <p:pic>
        <p:nvPicPr>
          <p:cNvPr id="4" name="Picture 3" descr="UN01-07 Python Run Module Screen Snapsh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782719"/>
            <a:ext cx="8531352" cy="2448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66800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8400" y="2362200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2362200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4800600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464403"/>
            <a:ext cx="655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Question : Design and develop solution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			to find simple interest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45720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/>
              <a:t>#program to find Simple interest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/>
              <a:t>P=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(input("Enter the Price"))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/>
              <a:t>T=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(input("Enter the Time"))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/>
              <a:t>R=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(input("Enter the Interest rate"))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/>
              <a:t>SI=(P*T*R)/100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/>
              <a:t>print("The area of circle is ",SI)</a:t>
            </a:r>
          </a:p>
        </p:txBody>
      </p:sp>
      <p:cxnSp>
        <p:nvCxnSpPr>
          <p:cNvPr id="11" name="Shape 10"/>
          <p:cNvCxnSpPr>
            <a:stCxn id="2" idx="3"/>
            <a:endCxn id="3" idx="0"/>
          </p:cNvCxnSpPr>
          <p:nvPr/>
        </p:nvCxnSpPr>
        <p:spPr>
          <a:xfrm>
            <a:off x="2362200" y="1562100"/>
            <a:ext cx="1066800" cy="8001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2" idx="3"/>
            <a:endCxn id="4" idx="0"/>
          </p:cNvCxnSpPr>
          <p:nvPr/>
        </p:nvCxnSpPr>
        <p:spPr>
          <a:xfrm>
            <a:off x="2362200" y="1562100"/>
            <a:ext cx="48768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5400000">
            <a:off x="5562600" y="3124200"/>
            <a:ext cx="1447800" cy="1905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" idx="2"/>
            <a:endCxn id="5" idx="0"/>
          </p:cNvCxnSpPr>
          <p:nvPr/>
        </p:nvCxnSpPr>
        <p:spPr>
          <a:xfrm rot="16200000" flipH="1">
            <a:off x="3657600" y="3124200"/>
            <a:ext cx="1447800" cy="1905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33528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42340" name="Picture 4" descr="C:\Users\PESIT BSC\Desktop\custm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1676400" cy="938784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495800" y="1686342"/>
            <a:ext cx="1600200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GB" sz="1100" dirty="0" smtClean="0"/>
              <a:t>step1 : start</a:t>
            </a:r>
          </a:p>
          <a:p>
            <a:pPr>
              <a:lnSpc>
                <a:spcPct val="200000"/>
              </a:lnSpc>
              <a:buNone/>
            </a:pPr>
            <a:r>
              <a:rPr lang="en-GB" sz="1100" dirty="0" smtClean="0"/>
              <a:t>step2 : read P, T, R.</a:t>
            </a:r>
          </a:p>
          <a:p>
            <a:pPr>
              <a:lnSpc>
                <a:spcPct val="200000"/>
              </a:lnSpc>
              <a:buNone/>
            </a:pPr>
            <a:r>
              <a:rPr lang="en-GB" sz="1100" dirty="0" smtClean="0"/>
              <a:t>step3 : find SI=PTR/100;</a:t>
            </a:r>
          </a:p>
          <a:p>
            <a:pPr>
              <a:lnSpc>
                <a:spcPct val="200000"/>
              </a:lnSpc>
              <a:buNone/>
            </a:pPr>
            <a:r>
              <a:rPr lang="en-GB" sz="1100" dirty="0" smtClean="0"/>
              <a:t>step4 : print SI</a:t>
            </a:r>
          </a:p>
          <a:p>
            <a:pPr>
              <a:lnSpc>
                <a:spcPct val="200000"/>
              </a:lnSpc>
              <a:buNone/>
            </a:pPr>
            <a:r>
              <a:rPr lang="en-GB" sz="1100" dirty="0" smtClean="0"/>
              <a:t>step5 : stop</a:t>
            </a:r>
            <a:endParaRPr lang="en-GB" sz="1100" dirty="0"/>
          </a:p>
        </p:txBody>
      </p:sp>
      <p:grpSp>
        <p:nvGrpSpPr>
          <p:cNvPr id="7" name="Group 19"/>
          <p:cNvGrpSpPr/>
          <p:nvPr/>
        </p:nvGrpSpPr>
        <p:grpSpPr>
          <a:xfrm>
            <a:off x="4800600" y="5802868"/>
            <a:ext cx="1295400" cy="978932"/>
            <a:chOff x="7086600" y="4876800"/>
            <a:chExt cx="1495686" cy="1283732"/>
          </a:xfrm>
        </p:grpSpPr>
        <p:pic>
          <p:nvPicPr>
            <p:cNvPr id="142339" name="Picture 3" descr="C:\Users\PESIT BSC\Desktop\typing.gif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600" y="4876800"/>
              <a:ext cx="1495686" cy="98159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7098751" y="5791200"/>
              <a:ext cx="143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programmer</a:t>
              </a:r>
              <a:endParaRPr lang="en-US" dirty="0"/>
            </a:p>
          </p:txBody>
        </p:sp>
      </p:grpSp>
      <p:pic>
        <p:nvPicPr>
          <p:cNvPr id="21" name="Picture 7" descr="D:\CCP-2015\images\human 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2514600"/>
            <a:ext cx="685800" cy="82296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7010400" y="4800600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  <a:endCxn id="20" idx="1"/>
          </p:cNvCxnSpPr>
          <p:nvPr/>
        </p:nvCxnSpPr>
        <p:spPr>
          <a:xfrm>
            <a:off x="6324600" y="52959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9" descr="https://cdn4.iconfinder.com/data/icons/free-large-boss-icon-set/512/Chie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867400"/>
            <a:ext cx="762000" cy="6096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457200" y="3276600"/>
            <a:ext cx="9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00" y="34290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6477000"/>
            <a:ext cx="74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55168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Computational Problem Solving Steps</a:t>
            </a:r>
            <a:endParaRPr lang="en-US" sz="36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1"/>
            <a:ext cx="83057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 Properties of good algorithms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It consists of finite number of steps.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It should be clear (no confusion)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It should produce correct output.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It should terminate after producing the output.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It should handle the unexpected situations such as division by zero.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Every step of algorithm should perform a single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Advantages of Algorithm 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Effective communication : better way of communicating the logic between various development teams in software development.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Effective Analysis : Problem can be Analyzed effectively.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Input, output and processing can be analyzed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Used in proper documentation of the problem.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Document used for future maintenance.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It helps in program debugging.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To remove errors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 find the given number is even or odd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Determine type of data needed</a:t>
            </a:r>
          </a:p>
          <a:p>
            <a:pPr>
              <a:buNone/>
            </a:pPr>
            <a:r>
              <a:rPr lang="en-US" dirty="0" smtClean="0"/>
              <a:t>	10,20,30,7,2 (integer  data)</a:t>
            </a:r>
          </a:p>
          <a:p>
            <a:pPr>
              <a:buNone/>
            </a:pPr>
            <a:r>
              <a:rPr lang="en-US" dirty="0" smtClean="0"/>
              <a:t>Determine how data is structured or stored</a:t>
            </a:r>
          </a:p>
          <a:p>
            <a:pPr>
              <a:buNone/>
            </a:pPr>
            <a:r>
              <a:rPr lang="en-US" dirty="0" smtClean="0"/>
              <a:t>	Num=10 ( a variable to store data)</a:t>
            </a:r>
          </a:p>
          <a:p>
            <a:pPr>
              <a:buNone/>
            </a:pPr>
            <a:r>
              <a:rPr lang="en-US" dirty="0" smtClean="0"/>
              <a:t>Determine the logic</a:t>
            </a:r>
          </a:p>
          <a:p>
            <a:pPr>
              <a:buNone/>
            </a:pPr>
            <a:r>
              <a:rPr lang="en-US" dirty="0" smtClean="0"/>
              <a:t>	if(num%2==0) then </a:t>
            </a:r>
          </a:p>
          <a:p>
            <a:pPr>
              <a:buNone/>
            </a:pPr>
            <a:r>
              <a:rPr lang="en-US" dirty="0" smtClean="0"/>
              <a:t>         even </a:t>
            </a:r>
          </a:p>
          <a:p>
            <a:pPr>
              <a:buNone/>
            </a:pPr>
            <a:r>
              <a:rPr lang="en-US" dirty="0" smtClean="0"/>
              <a:t>    else </a:t>
            </a:r>
          </a:p>
          <a:p>
            <a:pPr>
              <a:buNone/>
            </a:pPr>
            <a:r>
              <a:rPr lang="en-US" dirty="0" smtClean="0"/>
              <a:t>       odd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3000" dirty="0" smtClean="0"/>
              <a:t>Find the given number is even or odd.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	step1 : start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	step2 : read the number num.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	step3 : find even or odd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		 if(num%2 is 0)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			print “Even”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		 else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			print “Odd”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	step4 : stop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A Bit of Python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800" dirty="0" smtClean="0"/>
              <a:t>We introduce a bit of Python, just enough to begin writing some simple programs.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Since all computer programs,</a:t>
            </a:r>
          </a:p>
          <a:p>
            <a:pPr algn="just"/>
            <a:endParaRPr lang="en-US" sz="2800" dirty="0" smtClean="0"/>
          </a:p>
          <a:p>
            <a:pPr marL="631825" algn="just">
              <a:buFont typeface="Arial" pitchFamily="34" charset="0"/>
              <a:buChar char="•"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2FC4"/>
                </a:solidFill>
              </a:rPr>
              <a:t>input data</a:t>
            </a:r>
          </a:p>
          <a:p>
            <a:pPr marL="631825" algn="just">
              <a:buFont typeface="Arial" pitchFamily="34" charset="0"/>
              <a:buChar char="•"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2FC4"/>
                </a:solidFill>
              </a:rPr>
              <a:t>process the data</a:t>
            </a:r>
          </a:p>
          <a:p>
            <a:pPr marL="631825" algn="just">
              <a:buFont typeface="Arial" pitchFamily="34" charset="0"/>
              <a:buChar char="•"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2FC4"/>
                </a:solidFill>
              </a:rPr>
              <a:t>output results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we look at the notion of a </a:t>
            </a:r>
            <a:r>
              <a:rPr lang="en-US" sz="2800" b="1" dirty="0" smtClean="0">
                <a:solidFill>
                  <a:srgbClr val="D4650A"/>
                </a:solidFill>
              </a:rPr>
              <a:t>variable</a:t>
            </a:r>
            <a:r>
              <a:rPr lang="en-US" sz="2800" dirty="0" smtClean="0"/>
              <a:t>, how to perform some simple arithmetic calculations, and how to do simple input and output.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3200" dirty="0" smtClean="0"/>
              <a:t>Design and develop a solution to find the roots of a quadratic equation</a:t>
            </a:r>
            <a:endParaRPr lang="en-GB" sz="3200" dirty="0" smtClean="0"/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Quadratic equation: An equation with the degree 2.</a:t>
            </a:r>
          </a:p>
          <a:p>
            <a:pPr>
              <a:buNone/>
            </a:pPr>
            <a:r>
              <a:rPr lang="en-GB" sz="3200" dirty="0" smtClean="0"/>
              <a:t>		ax</a:t>
            </a:r>
            <a:r>
              <a:rPr lang="en-GB" sz="3200" baseline="30000" dirty="0" smtClean="0"/>
              <a:t>2</a:t>
            </a:r>
            <a:r>
              <a:rPr lang="en-GB" sz="3200" dirty="0" smtClean="0"/>
              <a:t>+bx+c=0</a:t>
            </a:r>
          </a:p>
          <a:p>
            <a:pPr>
              <a:buNone/>
            </a:pPr>
            <a:r>
              <a:rPr lang="en-GB" sz="2400" dirty="0" smtClean="0"/>
              <a:t>Given  </a:t>
            </a:r>
            <a:r>
              <a:rPr lang="en-GB" sz="2400" u="sng" dirty="0" err="1" smtClean="0">
                <a:solidFill>
                  <a:srgbClr val="FF0000"/>
                </a:solidFill>
              </a:rPr>
              <a:t>a,b,c</a:t>
            </a:r>
            <a:r>
              <a:rPr lang="en-GB" sz="2400" u="sng" dirty="0" smtClean="0">
                <a:solidFill>
                  <a:srgbClr val="FF0000"/>
                </a:solidFill>
              </a:rPr>
              <a:t>,  </a:t>
            </a:r>
            <a:r>
              <a:rPr lang="en-GB" sz="2400" dirty="0" smtClean="0"/>
              <a:t> find  </a:t>
            </a:r>
            <a:r>
              <a:rPr lang="en-GB" sz="2400" u="sng" dirty="0" smtClean="0">
                <a:solidFill>
                  <a:srgbClr val="FF0000"/>
                </a:solidFill>
              </a:rPr>
              <a:t>x</a:t>
            </a:r>
          </a:p>
          <a:p>
            <a:pPr>
              <a:buNone/>
            </a:pPr>
            <a:r>
              <a:rPr lang="en-GB" sz="2400" u="sng" dirty="0" smtClean="0">
                <a:solidFill>
                  <a:srgbClr val="FF0000"/>
                </a:solidFill>
              </a:rPr>
              <a:t>Inputs</a:t>
            </a:r>
          </a:p>
          <a:p>
            <a:pPr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	</a:t>
            </a:r>
            <a:r>
              <a:rPr lang="en-GB" sz="2400" dirty="0" err="1" smtClean="0">
                <a:solidFill>
                  <a:srgbClr val="FF0000"/>
                </a:solidFill>
              </a:rPr>
              <a:t>a,b,c</a:t>
            </a:r>
            <a:endParaRPr lang="en-GB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Output</a:t>
            </a:r>
          </a:p>
          <a:p>
            <a:pPr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	Roots r1, &amp; r2</a:t>
            </a:r>
          </a:p>
          <a:p>
            <a:pPr>
              <a:buNone/>
            </a:pPr>
            <a:r>
              <a:rPr lang="en-GB" sz="2400" dirty="0" smtClean="0"/>
              <a:t>	roots  are :</a:t>
            </a:r>
          </a:p>
          <a:p>
            <a:pPr>
              <a:buNone/>
            </a:pPr>
            <a:r>
              <a:rPr lang="en-GB" sz="2400" dirty="0" smtClean="0"/>
              <a:t>			(-b</a:t>
            </a:r>
            <a:r>
              <a:rPr lang="en-GB" sz="2400" dirty="0" smtClean="0">
                <a:latin typeface="Times New Roman"/>
                <a:cs typeface="Times New Roman"/>
              </a:rPr>
              <a:t>± √</a:t>
            </a:r>
            <a:r>
              <a:rPr lang="en-GB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en-GB" sz="2400" b="1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-4ac)/</a:t>
            </a:r>
            <a:r>
              <a:rPr lang="en-GB" sz="2400" dirty="0" smtClean="0">
                <a:latin typeface="Times New Roman"/>
                <a:cs typeface="Times New Roman"/>
              </a:rPr>
              <a:t>2a</a:t>
            </a:r>
            <a:endParaRPr lang="en-GB" sz="14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GB" sz="2400" dirty="0" smtClean="0">
                <a:latin typeface="Times New Roman"/>
                <a:cs typeface="Times New Roman"/>
              </a:rPr>
              <a:t>       	             disc= b*b-4*a*c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Cloud Callout 3"/>
          <p:cNvSpPr/>
          <p:nvPr/>
        </p:nvSpPr>
        <p:spPr>
          <a:xfrm>
            <a:off x="5029200" y="2971800"/>
            <a:ext cx="2895600" cy="1905000"/>
          </a:xfrm>
          <a:prstGeom prst="cloudCallout">
            <a:avLst>
              <a:gd name="adj1" fmla="val -67880"/>
              <a:gd name="adj2" fmla="val 80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Times New Roman"/>
                <a:cs typeface="Times New Roman"/>
              </a:rPr>
              <a:t>b</a:t>
            </a:r>
            <a:r>
              <a:rPr lang="en-GB" sz="2000" baseline="30000" dirty="0" smtClean="0">
                <a:latin typeface="Times New Roman"/>
                <a:cs typeface="Times New Roman"/>
              </a:rPr>
              <a:t>2</a:t>
            </a:r>
            <a:r>
              <a:rPr lang="en-GB" sz="2000" dirty="0" smtClean="0">
                <a:latin typeface="Times New Roman"/>
                <a:cs typeface="Times New Roman"/>
              </a:rPr>
              <a:t>-4ac </a:t>
            </a:r>
          </a:p>
          <a:p>
            <a:pPr algn="ctr"/>
            <a:r>
              <a:rPr lang="en-GB" sz="2000" dirty="0" smtClean="0">
                <a:latin typeface="Times New Roman"/>
                <a:cs typeface="Times New Roman"/>
              </a:rPr>
              <a:t>is called</a:t>
            </a:r>
          </a:p>
          <a:p>
            <a:pPr algn="ctr"/>
            <a:r>
              <a:rPr lang="en-US" sz="2000" b="1" dirty="0" err="1" smtClean="0"/>
              <a:t>Discriminant</a:t>
            </a:r>
            <a:r>
              <a:rPr lang="en-US" sz="2000" dirty="0" smtClean="0"/>
              <a:t> </a:t>
            </a:r>
            <a:endParaRPr lang="en-GB" sz="2000" dirty="0" smtClean="0"/>
          </a:p>
          <a:p>
            <a:pPr algn="ctr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"/>
            <a:ext cx="8763000" cy="6553200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18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GB" sz="1800" dirty="0" smtClean="0">
                <a:latin typeface="Times New Roman"/>
                <a:cs typeface="Times New Roman"/>
              </a:rPr>
              <a:t>	</a:t>
            </a:r>
            <a:r>
              <a:rPr lang="en-GB" sz="2400" dirty="0" smtClean="0">
                <a:latin typeface="Times New Roman"/>
                <a:cs typeface="Times New Roman"/>
              </a:rPr>
              <a:t> let  disc= b*b-4*a*c</a:t>
            </a:r>
          </a:p>
          <a:p>
            <a:pPr>
              <a:buNone/>
            </a:pPr>
            <a:endParaRPr lang="en-GB" sz="20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There are 3 cases, they are.</a:t>
            </a:r>
          </a:p>
          <a:p>
            <a:pPr>
              <a:buNone/>
            </a:pPr>
            <a:endParaRPr lang="en-GB" sz="20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Case1 : if disc=0</a:t>
            </a:r>
          </a:p>
          <a:p>
            <a:pPr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			</a:t>
            </a:r>
            <a:r>
              <a:rPr lang="en-GB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r1=r2= -b/(2*a)</a:t>
            </a:r>
          </a:p>
          <a:p>
            <a:pPr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		 </a:t>
            </a:r>
          </a:p>
          <a:p>
            <a:pPr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Case2 : else if disc&gt;0</a:t>
            </a:r>
          </a:p>
          <a:p>
            <a:pPr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			</a:t>
            </a:r>
            <a:r>
              <a:rPr lang="en-GB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GB" sz="2000" b="1" dirty="0" smtClean="0">
                <a:solidFill>
                  <a:srgbClr val="FF0000"/>
                </a:solidFill>
              </a:rPr>
              <a:t>1= (-</a:t>
            </a:r>
            <a:r>
              <a:rPr lang="en-GB" sz="2000" b="1" dirty="0" err="1" smtClean="0">
                <a:solidFill>
                  <a:srgbClr val="FF0000"/>
                </a:solidFill>
              </a:rPr>
              <a:t>b</a:t>
            </a:r>
            <a:r>
              <a:rPr lang="en-GB" sz="20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+sqrt</a:t>
            </a:r>
            <a:r>
              <a:rPr lang="en-GB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(disc))/2a</a:t>
            </a:r>
          </a:p>
          <a:p>
            <a:pPr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			r2= (-b</a:t>
            </a:r>
            <a:r>
              <a:rPr lang="en-GB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GB" sz="20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sqrt</a:t>
            </a:r>
            <a:r>
              <a:rPr lang="en-GB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(disc))/2a</a:t>
            </a:r>
          </a:p>
          <a:p>
            <a:pPr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Case3 : else</a:t>
            </a:r>
          </a:p>
          <a:p>
            <a:pPr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			</a:t>
            </a:r>
            <a:r>
              <a:rPr lang="en-GB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print  “complex roots”.</a:t>
            </a:r>
          </a:p>
          <a:p>
            <a:pPr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	</a:t>
            </a:r>
            <a:endParaRPr lang="en-GB" sz="2000" dirty="0" smtClean="0"/>
          </a:p>
          <a:p>
            <a:pPr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918939"/>
            <a:ext cx="3385607" cy="2957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/>
              <a:t>if(d&gt;=0) : 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r1 = (-b-</a:t>
            </a:r>
            <a:r>
              <a:rPr lang="en-US" b="1" dirty="0" err="1" smtClean="0">
                <a:solidFill>
                  <a:srgbClr val="FF0000"/>
                </a:solidFill>
              </a:rPr>
              <a:t>math.sqrt</a:t>
            </a:r>
            <a:r>
              <a:rPr lang="en-US" b="1" dirty="0" smtClean="0">
                <a:solidFill>
                  <a:srgbClr val="FF0000"/>
                </a:solidFill>
              </a:rPr>
              <a:t>(d))/(2*a)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r2 = (-</a:t>
            </a:r>
            <a:r>
              <a:rPr lang="en-US" b="1" dirty="0" err="1" smtClean="0">
                <a:solidFill>
                  <a:srgbClr val="FF0000"/>
                </a:solidFill>
              </a:rPr>
              <a:t>b+math.sqrt</a:t>
            </a:r>
            <a:r>
              <a:rPr lang="en-US" b="1" dirty="0" smtClean="0">
                <a:solidFill>
                  <a:srgbClr val="FF0000"/>
                </a:solidFill>
              </a:rPr>
              <a:t>(d))/(2*a)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print(r1,r2)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else :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print(“complex roots”)</a:t>
            </a:r>
          </a:p>
          <a:p>
            <a:pPr>
              <a:lnSpc>
                <a:spcPct val="150000"/>
              </a:lnSpc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4088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Program  to find the roots of a quadratic equation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import math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# To take coefficient input from the users</a:t>
            </a:r>
          </a:p>
          <a:p>
            <a:pPr>
              <a:buNone/>
            </a:pPr>
            <a:r>
              <a:rPr lang="en-US" sz="1600" dirty="0" smtClean="0"/>
              <a:t># a = float(input('Enter a: '))</a:t>
            </a:r>
          </a:p>
          <a:p>
            <a:pPr>
              <a:buNone/>
            </a:pPr>
            <a:r>
              <a:rPr lang="en-US" sz="1600" dirty="0" smtClean="0"/>
              <a:t># b = float(input('Enter b: '))</a:t>
            </a:r>
          </a:p>
          <a:p>
            <a:pPr>
              <a:buNone/>
            </a:pPr>
            <a:r>
              <a:rPr lang="en-US" sz="1600" dirty="0" smtClean="0"/>
              <a:t># c = float(input('Enter c: '))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# calculate the </a:t>
            </a:r>
            <a:r>
              <a:rPr lang="en-US" sz="1600" dirty="0" err="1" smtClean="0"/>
              <a:t>discriminant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d = (b**2) - (4*a*c)</a:t>
            </a:r>
          </a:p>
          <a:p>
            <a:pPr>
              <a:buNone/>
            </a:pPr>
            <a:r>
              <a:rPr lang="en-US" sz="1600" dirty="0" smtClean="0"/>
              <a:t>if(d&gt;=0):    </a:t>
            </a:r>
          </a:p>
          <a:p>
            <a:pPr>
              <a:buNone/>
            </a:pPr>
            <a:r>
              <a:rPr lang="en-US" sz="1600" dirty="0" smtClean="0"/>
              <a:t># find two solutions</a:t>
            </a:r>
          </a:p>
          <a:p>
            <a:pPr>
              <a:buNone/>
            </a:pPr>
            <a:r>
              <a:rPr lang="en-US" sz="1600" dirty="0" smtClean="0"/>
              <a:t>    r1 = (-b-</a:t>
            </a:r>
            <a:r>
              <a:rPr lang="en-US" sz="1600" dirty="0" err="1" smtClean="0"/>
              <a:t>math.sqrt</a:t>
            </a:r>
            <a:r>
              <a:rPr lang="en-US" sz="1600" dirty="0" smtClean="0"/>
              <a:t>(d))/(2*a)</a:t>
            </a:r>
          </a:p>
          <a:p>
            <a:pPr>
              <a:buNone/>
            </a:pPr>
            <a:r>
              <a:rPr lang="en-US" sz="1600" dirty="0" smtClean="0"/>
              <a:t>    r2 = (-</a:t>
            </a:r>
            <a:r>
              <a:rPr lang="en-US" sz="1600" dirty="0" err="1" smtClean="0"/>
              <a:t>b+math.sqrt</a:t>
            </a:r>
            <a:r>
              <a:rPr lang="en-US" sz="1600" dirty="0" smtClean="0"/>
              <a:t>(d))/(2*a)</a:t>
            </a:r>
          </a:p>
          <a:p>
            <a:pPr>
              <a:buNone/>
            </a:pPr>
            <a:r>
              <a:rPr lang="en-US" sz="1600" dirty="0" smtClean="0"/>
              <a:t>    print(sol1,sol2,sep="\n")</a:t>
            </a:r>
          </a:p>
          <a:p>
            <a:pPr>
              <a:buNone/>
            </a:pPr>
            <a:r>
              <a:rPr lang="en-US" sz="1600" dirty="0" smtClean="0"/>
              <a:t>else:</a:t>
            </a:r>
          </a:p>
          <a:p>
            <a:pPr>
              <a:buNone/>
            </a:pPr>
            <a:r>
              <a:rPr lang="en-US" sz="1600" dirty="0" smtClean="0"/>
              <a:t>    print("complex roots")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math,cmath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To take coefficient input from the users</a:t>
            </a:r>
          </a:p>
          <a:p>
            <a:pPr>
              <a:buNone/>
            </a:pPr>
            <a:r>
              <a:rPr lang="en-US" dirty="0" smtClean="0"/>
              <a:t># a = float(input('Enter a: '))</a:t>
            </a:r>
          </a:p>
          <a:p>
            <a:pPr>
              <a:buNone/>
            </a:pPr>
            <a:r>
              <a:rPr lang="en-US" dirty="0" smtClean="0"/>
              <a:t># b = float(input('Enter b: '))</a:t>
            </a:r>
          </a:p>
          <a:p>
            <a:pPr>
              <a:buNone/>
            </a:pPr>
            <a:r>
              <a:rPr lang="en-US" dirty="0" smtClean="0"/>
              <a:t># c = float(input('Enter c: '))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calculate the </a:t>
            </a:r>
            <a:r>
              <a:rPr lang="en-US" dirty="0" err="1" smtClean="0"/>
              <a:t>discriminant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 = (b**2) - (4*a*c)</a:t>
            </a:r>
          </a:p>
          <a:p>
            <a:pPr>
              <a:buNone/>
            </a:pPr>
            <a:r>
              <a:rPr lang="en-US" dirty="0" smtClean="0"/>
              <a:t>if(d&gt;=0):</a:t>
            </a:r>
          </a:p>
          <a:p>
            <a:pPr>
              <a:buNone/>
            </a:pPr>
            <a:r>
              <a:rPr lang="en-US" dirty="0" smtClean="0"/>
              <a:t># find two solutions</a:t>
            </a:r>
          </a:p>
          <a:p>
            <a:pPr>
              <a:buNone/>
            </a:pPr>
            <a:r>
              <a:rPr lang="en-US" dirty="0" smtClean="0"/>
              <a:t>     sol1 = (-b-</a:t>
            </a:r>
            <a:r>
              <a:rPr lang="en-US" dirty="0" err="1" smtClean="0"/>
              <a:t>math.sqrt</a:t>
            </a:r>
            <a:r>
              <a:rPr lang="en-US" dirty="0" smtClean="0"/>
              <a:t>(d))/(2*a)</a:t>
            </a:r>
          </a:p>
          <a:p>
            <a:pPr>
              <a:buNone/>
            </a:pPr>
            <a:r>
              <a:rPr lang="en-US" dirty="0" smtClean="0"/>
              <a:t>     sol2 = (-</a:t>
            </a:r>
            <a:r>
              <a:rPr lang="en-US" dirty="0" err="1" smtClean="0"/>
              <a:t>b+math.sqrt</a:t>
            </a:r>
            <a:r>
              <a:rPr lang="en-US" dirty="0" smtClean="0"/>
              <a:t>(d))/(2*a)     </a:t>
            </a:r>
          </a:p>
          <a:p>
            <a:pPr>
              <a:buNone/>
            </a:pPr>
            <a:r>
              <a:rPr lang="en-US" dirty="0" smtClean="0"/>
              <a:t>else:</a:t>
            </a:r>
          </a:p>
          <a:p>
            <a:pPr>
              <a:buNone/>
            </a:pPr>
            <a:r>
              <a:rPr lang="en-US" dirty="0" smtClean="0"/>
              <a:t>     sol1 = (-b-</a:t>
            </a:r>
            <a:r>
              <a:rPr lang="en-US" dirty="0" err="1" smtClean="0"/>
              <a:t>cmath.sqrt</a:t>
            </a:r>
            <a:r>
              <a:rPr lang="en-US" dirty="0" smtClean="0"/>
              <a:t>(d))/(2*a)</a:t>
            </a:r>
          </a:p>
          <a:p>
            <a:pPr>
              <a:buNone/>
            </a:pPr>
            <a:r>
              <a:rPr lang="en-US" dirty="0" smtClean="0"/>
              <a:t>     sol2 = (-</a:t>
            </a:r>
            <a:r>
              <a:rPr lang="en-US" dirty="0" err="1" smtClean="0"/>
              <a:t>b+cmath.sqrt</a:t>
            </a:r>
            <a:r>
              <a:rPr lang="en-US" dirty="0" smtClean="0"/>
              <a:t>(d))/(2*a)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print(sol1,sol2)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Design program to find area of triangle(three sides are given)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 Python Program to find the area of triangle</a:t>
            </a:r>
          </a:p>
          <a:p>
            <a:pPr>
              <a:buNone/>
            </a:pPr>
            <a:r>
              <a:rPr lang="en-US" dirty="0" smtClean="0"/>
              <a:t>$s = (</a:t>
            </a:r>
            <a:r>
              <a:rPr lang="en-US" dirty="0" err="1" smtClean="0"/>
              <a:t>a+b+c</a:t>
            </a:r>
            <a:r>
              <a:rPr lang="en-US" dirty="0" smtClean="0"/>
              <a:t>)/2 </a:t>
            </a:r>
          </a:p>
          <a:p>
            <a:pPr>
              <a:buNone/>
            </a:pPr>
            <a:r>
              <a:rPr lang="en-US" dirty="0" smtClean="0"/>
              <a:t>$area = √(s(s-a)*(s-b)*(s-c))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Uncomment below to take inputs from the user</a:t>
            </a:r>
          </a:p>
          <a:p>
            <a:pPr>
              <a:buNone/>
            </a:pPr>
            <a:r>
              <a:rPr lang="en-US" dirty="0" smtClean="0"/>
              <a:t> a = float(input('Enter first side: '))</a:t>
            </a:r>
          </a:p>
          <a:p>
            <a:pPr>
              <a:buNone/>
            </a:pPr>
            <a:r>
              <a:rPr lang="en-US" dirty="0" smtClean="0"/>
              <a:t> b = float(input('Enter second side: '))</a:t>
            </a:r>
          </a:p>
          <a:p>
            <a:pPr>
              <a:buNone/>
            </a:pPr>
            <a:r>
              <a:rPr lang="en-US" dirty="0" smtClean="0"/>
              <a:t> c = float(input('Enter third side: '))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calculate the semi-perimeter</a:t>
            </a:r>
          </a:p>
          <a:p>
            <a:pPr>
              <a:buNone/>
            </a:pPr>
            <a:r>
              <a:rPr lang="en-US" dirty="0" smtClean="0"/>
              <a:t>s = (a + b + c) /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calculate the area</a:t>
            </a:r>
          </a:p>
          <a:p>
            <a:pPr>
              <a:buNone/>
            </a:pPr>
            <a:r>
              <a:rPr lang="en-US" dirty="0" smtClean="0"/>
              <a:t>area = (s*(s-a)*(s-b)*(s-c)) ** 0.5</a:t>
            </a:r>
          </a:p>
          <a:p>
            <a:pPr>
              <a:buNone/>
            </a:pPr>
            <a:r>
              <a:rPr lang="en-US" dirty="0" smtClean="0"/>
              <a:t>print('The area of the triangle is “,area)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76200" y="2187575"/>
            <a:ext cx="2809200" cy="2232025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48" y="0"/>
              </a:cxn>
              <a:cxn ang="0">
                <a:pos x="148" y="0"/>
              </a:cxn>
              <a:cxn ang="0">
                <a:pos x="148" y="0"/>
              </a:cxn>
              <a:cxn ang="0">
                <a:pos x="3437" y="0"/>
              </a:cxn>
              <a:cxn ang="0">
                <a:pos x="3437" y="0"/>
              </a:cxn>
              <a:cxn ang="0">
                <a:pos x="3584" y="148"/>
              </a:cxn>
              <a:cxn ang="0">
                <a:pos x="3584" y="148"/>
              </a:cxn>
              <a:cxn ang="0">
                <a:pos x="3584" y="148"/>
              </a:cxn>
              <a:cxn ang="0">
                <a:pos x="3584" y="1325"/>
              </a:cxn>
              <a:cxn ang="0">
                <a:pos x="3584" y="1325"/>
              </a:cxn>
              <a:cxn ang="0">
                <a:pos x="3437" y="1472"/>
              </a:cxn>
              <a:cxn ang="0">
                <a:pos x="3437" y="1472"/>
              </a:cxn>
              <a:cxn ang="0">
                <a:pos x="3437" y="1472"/>
              </a:cxn>
              <a:cxn ang="0">
                <a:pos x="148" y="1472"/>
              </a:cxn>
              <a:cxn ang="0">
                <a:pos x="148" y="1472"/>
              </a:cxn>
              <a:cxn ang="0">
                <a:pos x="0" y="1325"/>
              </a:cxn>
              <a:cxn ang="0">
                <a:pos x="0" y="1325"/>
              </a:cxn>
              <a:cxn ang="0">
                <a:pos x="0" y="148"/>
              </a:cxn>
            </a:cxnLst>
            <a:rect l="0" t="0" r="r" b="b"/>
            <a:pathLst>
              <a:path w="3584" h="1472">
                <a:moveTo>
                  <a:pt x="0" y="148"/>
                </a:moveTo>
                <a:cubicBezTo>
                  <a:pt x="0" y="66"/>
                  <a:pt x="66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lnTo>
                  <a:pt x="3437" y="0"/>
                </a:lnTo>
                <a:lnTo>
                  <a:pt x="3437" y="0"/>
                </a:lnTo>
                <a:cubicBezTo>
                  <a:pt x="3519" y="0"/>
                  <a:pt x="3584" y="66"/>
                  <a:pt x="3584" y="148"/>
                </a:cubicBezTo>
                <a:cubicBezTo>
                  <a:pt x="3584" y="148"/>
                  <a:pt x="3584" y="148"/>
                  <a:pt x="3584" y="148"/>
                </a:cubicBezTo>
                <a:lnTo>
                  <a:pt x="3584" y="148"/>
                </a:lnTo>
                <a:lnTo>
                  <a:pt x="3584" y="1325"/>
                </a:lnTo>
                <a:lnTo>
                  <a:pt x="3584" y="1325"/>
                </a:lnTo>
                <a:cubicBezTo>
                  <a:pt x="3584" y="1407"/>
                  <a:pt x="3519" y="1472"/>
                  <a:pt x="3437" y="1472"/>
                </a:cubicBezTo>
                <a:cubicBezTo>
                  <a:pt x="3437" y="1472"/>
                  <a:pt x="3437" y="1472"/>
                  <a:pt x="3437" y="1472"/>
                </a:cubicBezTo>
                <a:lnTo>
                  <a:pt x="3437" y="1472"/>
                </a:lnTo>
                <a:lnTo>
                  <a:pt x="148" y="1472"/>
                </a:lnTo>
                <a:lnTo>
                  <a:pt x="148" y="1472"/>
                </a:lnTo>
                <a:cubicBezTo>
                  <a:pt x="66" y="1472"/>
                  <a:pt x="0" y="1407"/>
                  <a:pt x="0" y="1325"/>
                </a:cubicBezTo>
                <a:cubicBezTo>
                  <a:pt x="0" y="1325"/>
                  <a:pt x="0" y="1325"/>
                  <a:pt x="0" y="1325"/>
                </a:cubicBezTo>
                <a:lnTo>
                  <a:pt x="0" y="148"/>
                </a:lnTo>
                <a:close/>
              </a:path>
            </a:pathLst>
          </a:custGeom>
          <a:solidFill>
            <a:srgbClr val="4F81B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04800" y="2546429"/>
            <a:ext cx="2209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Basic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omponents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of a program</a:t>
            </a: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2816900" y="1109663"/>
            <a:ext cx="2087563" cy="2209800"/>
          </a:xfrm>
          <a:custGeom>
            <a:avLst/>
            <a:gdLst/>
            <a:ahLst/>
            <a:cxnLst>
              <a:cxn ang="0">
                <a:pos x="0" y="1381"/>
              </a:cxn>
              <a:cxn ang="0">
                <a:pos x="1303" y="0"/>
              </a:cxn>
              <a:cxn ang="0">
                <a:pos x="1315" y="11"/>
              </a:cxn>
              <a:cxn ang="0">
                <a:pos x="12" y="1392"/>
              </a:cxn>
              <a:cxn ang="0">
                <a:pos x="0" y="1381"/>
              </a:cxn>
            </a:cxnLst>
            <a:rect l="0" t="0" r="r" b="b"/>
            <a:pathLst>
              <a:path w="1315" h="1392">
                <a:moveTo>
                  <a:pt x="0" y="1381"/>
                </a:moveTo>
                <a:lnTo>
                  <a:pt x="1303" y="0"/>
                </a:lnTo>
                <a:lnTo>
                  <a:pt x="1315" y="11"/>
                </a:lnTo>
                <a:lnTo>
                  <a:pt x="12" y="1392"/>
                </a:lnTo>
                <a:lnTo>
                  <a:pt x="0" y="1381"/>
                </a:lnTo>
                <a:close/>
              </a:path>
            </a:pathLst>
          </a:custGeom>
          <a:solidFill>
            <a:srgbClr val="3D6696"/>
          </a:solidFill>
          <a:ln w="0" cap="flat">
            <a:solidFill>
              <a:srgbClr val="3D669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4939387" y="606425"/>
            <a:ext cx="3962400" cy="876300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48" y="0"/>
              </a:cxn>
              <a:cxn ang="0">
                <a:pos x="148" y="0"/>
              </a:cxn>
              <a:cxn ang="0">
                <a:pos x="148" y="0"/>
              </a:cxn>
              <a:cxn ang="0">
                <a:pos x="2781" y="0"/>
              </a:cxn>
              <a:cxn ang="0">
                <a:pos x="2781" y="0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325"/>
              </a:cxn>
              <a:cxn ang="0">
                <a:pos x="2928" y="1325"/>
              </a:cxn>
              <a:cxn ang="0">
                <a:pos x="2781" y="1472"/>
              </a:cxn>
              <a:cxn ang="0">
                <a:pos x="2781" y="1472"/>
              </a:cxn>
              <a:cxn ang="0">
                <a:pos x="2781" y="1472"/>
              </a:cxn>
              <a:cxn ang="0">
                <a:pos x="148" y="1472"/>
              </a:cxn>
              <a:cxn ang="0">
                <a:pos x="148" y="1472"/>
              </a:cxn>
              <a:cxn ang="0">
                <a:pos x="0" y="1325"/>
              </a:cxn>
              <a:cxn ang="0">
                <a:pos x="0" y="1325"/>
              </a:cxn>
              <a:cxn ang="0">
                <a:pos x="0" y="148"/>
              </a:cxn>
            </a:cxnLst>
            <a:rect l="0" t="0" r="r" b="b"/>
            <a:pathLst>
              <a:path w="2928" h="1472">
                <a:moveTo>
                  <a:pt x="0" y="148"/>
                </a:moveTo>
                <a:cubicBezTo>
                  <a:pt x="0" y="66"/>
                  <a:pt x="66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lnTo>
                  <a:pt x="2781" y="0"/>
                </a:lnTo>
                <a:lnTo>
                  <a:pt x="2781" y="0"/>
                </a:lnTo>
                <a:cubicBezTo>
                  <a:pt x="2863" y="0"/>
                  <a:pt x="2928" y="66"/>
                  <a:pt x="2928" y="148"/>
                </a:cubicBezTo>
                <a:cubicBezTo>
                  <a:pt x="2928" y="148"/>
                  <a:pt x="2928" y="148"/>
                  <a:pt x="2928" y="148"/>
                </a:cubicBezTo>
                <a:lnTo>
                  <a:pt x="2928" y="148"/>
                </a:lnTo>
                <a:lnTo>
                  <a:pt x="2928" y="1325"/>
                </a:lnTo>
                <a:lnTo>
                  <a:pt x="2928" y="1325"/>
                </a:lnTo>
                <a:cubicBezTo>
                  <a:pt x="2928" y="1407"/>
                  <a:pt x="2863" y="1472"/>
                  <a:pt x="2781" y="1472"/>
                </a:cubicBezTo>
                <a:cubicBezTo>
                  <a:pt x="2781" y="1472"/>
                  <a:pt x="2781" y="1472"/>
                  <a:pt x="2781" y="1472"/>
                </a:cubicBezTo>
                <a:lnTo>
                  <a:pt x="2781" y="1472"/>
                </a:lnTo>
                <a:lnTo>
                  <a:pt x="148" y="1472"/>
                </a:lnTo>
                <a:lnTo>
                  <a:pt x="148" y="1472"/>
                </a:lnTo>
                <a:cubicBezTo>
                  <a:pt x="66" y="1472"/>
                  <a:pt x="0" y="1407"/>
                  <a:pt x="0" y="1325"/>
                </a:cubicBezTo>
                <a:cubicBezTo>
                  <a:pt x="0" y="1325"/>
                  <a:pt x="0" y="1325"/>
                  <a:pt x="0" y="1325"/>
                </a:cubicBezTo>
                <a:lnTo>
                  <a:pt x="0" y="148"/>
                </a:lnTo>
                <a:close/>
              </a:path>
            </a:pathLst>
          </a:custGeom>
          <a:solidFill>
            <a:srgbClr val="4F81B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939387" y="758825"/>
            <a:ext cx="374987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Keywords</a:t>
            </a: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 (if, for, while…) </a:t>
            </a: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auto">
          <a:xfrm>
            <a:off x="2820075" y="2108200"/>
            <a:ext cx="2081213" cy="1214438"/>
          </a:xfrm>
          <a:custGeom>
            <a:avLst/>
            <a:gdLst/>
            <a:ahLst/>
            <a:cxnLst>
              <a:cxn ang="0">
                <a:pos x="0" y="751"/>
              </a:cxn>
              <a:cxn ang="0">
                <a:pos x="1303" y="0"/>
              </a:cxn>
              <a:cxn ang="0">
                <a:pos x="1311" y="14"/>
              </a:cxn>
              <a:cxn ang="0">
                <a:pos x="8" y="765"/>
              </a:cxn>
              <a:cxn ang="0">
                <a:pos x="0" y="751"/>
              </a:cxn>
            </a:cxnLst>
            <a:rect l="0" t="0" r="r" b="b"/>
            <a:pathLst>
              <a:path w="1311" h="765">
                <a:moveTo>
                  <a:pt x="0" y="751"/>
                </a:moveTo>
                <a:lnTo>
                  <a:pt x="1303" y="0"/>
                </a:lnTo>
                <a:lnTo>
                  <a:pt x="1311" y="14"/>
                </a:lnTo>
                <a:lnTo>
                  <a:pt x="8" y="765"/>
                </a:lnTo>
                <a:lnTo>
                  <a:pt x="0" y="751"/>
                </a:lnTo>
                <a:close/>
              </a:path>
            </a:pathLst>
          </a:custGeom>
          <a:solidFill>
            <a:srgbClr val="3D6696"/>
          </a:solidFill>
          <a:ln w="0" cap="flat">
            <a:solidFill>
              <a:srgbClr val="3D669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4896525" y="1609725"/>
            <a:ext cx="4081462" cy="876300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48" y="0"/>
              </a:cxn>
              <a:cxn ang="0">
                <a:pos x="148" y="0"/>
              </a:cxn>
              <a:cxn ang="0">
                <a:pos x="148" y="0"/>
              </a:cxn>
              <a:cxn ang="0">
                <a:pos x="2781" y="0"/>
              </a:cxn>
              <a:cxn ang="0">
                <a:pos x="2781" y="0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325"/>
              </a:cxn>
              <a:cxn ang="0">
                <a:pos x="2928" y="1325"/>
              </a:cxn>
              <a:cxn ang="0">
                <a:pos x="2781" y="1472"/>
              </a:cxn>
              <a:cxn ang="0">
                <a:pos x="2781" y="1472"/>
              </a:cxn>
              <a:cxn ang="0">
                <a:pos x="2781" y="1472"/>
              </a:cxn>
              <a:cxn ang="0">
                <a:pos x="148" y="1472"/>
              </a:cxn>
              <a:cxn ang="0">
                <a:pos x="148" y="1472"/>
              </a:cxn>
              <a:cxn ang="0">
                <a:pos x="0" y="1325"/>
              </a:cxn>
              <a:cxn ang="0">
                <a:pos x="0" y="1325"/>
              </a:cxn>
              <a:cxn ang="0">
                <a:pos x="0" y="148"/>
              </a:cxn>
            </a:cxnLst>
            <a:rect l="0" t="0" r="r" b="b"/>
            <a:pathLst>
              <a:path w="2928" h="1472">
                <a:moveTo>
                  <a:pt x="0" y="148"/>
                </a:moveTo>
                <a:cubicBezTo>
                  <a:pt x="0" y="66"/>
                  <a:pt x="66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lnTo>
                  <a:pt x="2781" y="0"/>
                </a:lnTo>
                <a:lnTo>
                  <a:pt x="2781" y="0"/>
                </a:lnTo>
                <a:cubicBezTo>
                  <a:pt x="2863" y="0"/>
                  <a:pt x="2928" y="66"/>
                  <a:pt x="2928" y="148"/>
                </a:cubicBezTo>
                <a:cubicBezTo>
                  <a:pt x="2928" y="148"/>
                  <a:pt x="2928" y="148"/>
                  <a:pt x="2928" y="148"/>
                </a:cubicBezTo>
                <a:lnTo>
                  <a:pt x="2928" y="148"/>
                </a:lnTo>
                <a:lnTo>
                  <a:pt x="2928" y="1325"/>
                </a:lnTo>
                <a:lnTo>
                  <a:pt x="2928" y="1325"/>
                </a:lnTo>
                <a:cubicBezTo>
                  <a:pt x="2928" y="1407"/>
                  <a:pt x="2863" y="1472"/>
                  <a:pt x="2781" y="1472"/>
                </a:cubicBezTo>
                <a:cubicBezTo>
                  <a:pt x="2781" y="1472"/>
                  <a:pt x="2781" y="1472"/>
                  <a:pt x="2781" y="1472"/>
                </a:cubicBezTo>
                <a:lnTo>
                  <a:pt x="2781" y="1472"/>
                </a:lnTo>
                <a:lnTo>
                  <a:pt x="148" y="1472"/>
                </a:lnTo>
                <a:lnTo>
                  <a:pt x="148" y="1472"/>
                </a:lnTo>
                <a:cubicBezTo>
                  <a:pt x="66" y="1472"/>
                  <a:pt x="0" y="1407"/>
                  <a:pt x="0" y="1325"/>
                </a:cubicBezTo>
                <a:cubicBezTo>
                  <a:pt x="0" y="1325"/>
                  <a:pt x="0" y="1325"/>
                  <a:pt x="0" y="1325"/>
                </a:cubicBezTo>
                <a:lnTo>
                  <a:pt x="0" y="148"/>
                </a:lnTo>
                <a:close/>
              </a:path>
            </a:pathLst>
          </a:custGeom>
          <a:solidFill>
            <a:srgbClr val="4F81B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978595" y="1749425"/>
            <a:ext cx="3369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Variables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sum, length…)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2824838" y="3106738"/>
            <a:ext cx="2070100" cy="2174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1303" y="0"/>
              </a:cxn>
              <a:cxn ang="0">
                <a:pos x="1304" y="16"/>
              </a:cxn>
              <a:cxn ang="0">
                <a:pos x="2" y="137"/>
              </a:cxn>
              <a:cxn ang="0">
                <a:pos x="0" y="121"/>
              </a:cxn>
            </a:cxnLst>
            <a:rect l="0" t="0" r="r" b="b"/>
            <a:pathLst>
              <a:path w="1304" h="137">
                <a:moveTo>
                  <a:pt x="0" y="121"/>
                </a:moveTo>
                <a:lnTo>
                  <a:pt x="1303" y="0"/>
                </a:lnTo>
                <a:lnTo>
                  <a:pt x="1304" y="16"/>
                </a:lnTo>
                <a:lnTo>
                  <a:pt x="2" y="137"/>
                </a:lnTo>
                <a:lnTo>
                  <a:pt x="0" y="121"/>
                </a:lnTo>
                <a:close/>
              </a:path>
            </a:pathLst>
          </a:custGeom>
          <a:solidFill>
            <a:srgbClr val="3D6696"/>
          </a:solidFill>
          <a:ln w="0" cap="flat">
            <a:solidFill>
              <a:srgbClr val="3D669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896524" y="2609850"/>
            <a:ext cx="4018875" cy="876300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48" y="0"/>
              </a:cxn>
              <a:cxn ang="0">
                <a:pos x="148" y="0"/>
              </a:cxn>
              <a:cxn ang="0">
                <a:pos x="148" y="0"/>
              </a:cxn>
              <a:cxn ang="0">
                <a:pos x="2781" y="0"/>
              </a:cxn>
              <a:cxn ang="0">
                <a:pos x="2781" y="0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325"/>
              </a:cxn>
              <a:cxn ang="0">
                <a:pos x="2928" y="1325"/>
              </a:cxn>
              <a:cxn ang="0">
                <a:pos x="2781" y="1472"/>
              </a:cxn>
              <a:cxn ang="0">
                <a:pos x="2781" y="1472"/>
              </a:cxn>
              <a:cxn ang="0">
                <a:pos x="2781" y="1472"/>
              </a:cxn>
              <a:cxn ang="0">
                <a:pos x="148" y="1472"/>
              </a:cxn>
              <a:cxn ang="0">
                <a:pos x="148" y="1472"/>
              </a:cxn>
              <a:cxn ang="0">
                <a:pos x="0" y="1325"/>
              </a:cxn>
              <a:cxn ang="0">
                <a:pos x="0" y="1325"/>
              </a:cxn>
              <a:cxn ang="0">
                <a:pos x="0" y="148"/>
              </a:cxn>
            </a:cxnLst>
            <a:rect l="0" t="0" r="r" b="b"/>
            <a:pathLst>
              <a:path w="2928" h="1472">
                <a:moveTo>
                  <a:pt x="0" y="148"/>
                </a:moveTo>
                <a:cubicBezTo>
                  <a:pt x="0" y="66"/>
                  <a:pt x="66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lnTo>
                  <a:pt x="2781" y="0"/>
                </a:lnTo>
                <a:lnTo>
                  <a:pt x="2781" y="0"/>
                </a:lnTo>
                <a:cubicBezTo>
                  <a:pt x="2863" y="0"/>
                  <a:pt x="2928" y="66"/>
                  <a:pt x="2928" y="148"/>
                </a:cubicBezTo>
                <a:cubicBezTo>
                  <a:pt x="2928" y="148"/>
                  <a:pt x="2928" y="148"/>
                  <a:pt x="2928" y="148"/>
                </a:cubicBezTo>
                <a:lnTo>
                  <a:pt x="2928" y="148"/>
                </a:lnTo>
                <a:lnTo>
                  <a:pt x="2928" y="1325"/>
                </a:lnTo>
                <a:lnTo>
                  <a:pt x="2928" y="1325"/>
                </a:lnTo>
                <a:cubicBezTo>
                  <a:pt x="2928" y="1407"/>
                  <a:pt x="2863" y="1472"/>
                  <a:pt x="2781" y="1472"/>
                </a:cubicBezTo>
                <a:cubicBezTo>
                  <a:pt x="2781" y="1472"/>
                  <a:pt x="2781" y="1472"/>
                  <a:pt x="2781" y="1472"/>
                </a:cubicBezTo>
                <a:lnTo>
                  <a:pt x="2781" y="1472"/>
                </a:lnTo>
                <a:lnTo>
                  <a:pt x="148" y="1472"/>
                </a:lnTo>
                <a:lnTo>
                  <a:pt x="148" y="1472"/>
                </a:lnTo>
                <a:cubicBezTo>
                  <a:pt x="66" y="1472"/>
                  <a:pt x="0" y="1407"/>
                  <a:pt x="0" y="1325"/>
                </a:cubicBezTo>
                <a:cubicBezTo>
                  <a:pt x="0" y="1325"/>
                  <a:pt x="0" y="1325"/>
                  <a:pt x="0" y="1325"/>
                </a:cubicBezTo>
                <a:lnTo>
                  <a:pt x="0" y="148"/>
                </a:lnTo>
                <a:close/>
              </a:path>
            </a:pathLst>
          </a:custGeom>
          <a:solidFill>
            <a:srgbClr val="4F81B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939387" y="2740025"/>
            <a:ext cx="38979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Constants</a:t>
            </a:r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(</a:t>
            </a: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10, 20, 3.14..)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2821663" y="3298825"/>
            <a:ext cx="2078038" cy="8334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309" y="510"/>
              </a:cxn>
              <a:cxn ang="0">
                <a:pos x="1303" y="525"/>
              </a:cxn>
              <a:cxn ang="0">
                <a:pos x="0" y="15"/>
              </a:cxn>
              <a:cxn ang="0">
                <a:pos x="6" y="0"/>
              </a:cxn>
            </a:cxnLst>
            <a:rect l="0" t="0" r="r" b="b"/>
            <a:pathLst>
              <a:path w="1309" h="525">
                <a:moveTo>
                  <a:pt x="6" y="0"/>
                </a:moveTo>
                <a:lnTo>
                  <a:pt x="1309" y="510"/>
                </a:lnTo>
                <a:lnTo>
                  <a:pt x="1303" y="525"/>
                </a:lnTo>
                <a:lnTo>
                  <a:pt x="0" y="15"/>
                </a:lnTo>
                <a:lnTo>
                  <a:pt x="6" y="0"/>
                </a:lnTo>
                <a:close/>
              </a:path>
            </a:pathLst>
          </a:custGeom>
          <a:solidFill>
            <a:srgbClr val="3D6696"/>
          </a:solidFill>
          <a:ln w="0" cap="flat">
            <a:solidFill>
              <a:srgbClr val="3D669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4896525" y="3609975"/>
            <a:ext cx="4081462" cy="876300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48" y="0"/>
              </a:cxn>
              <a:cxn ang="0">
                <a:pos x="148" y="0"/>
              </a:cxn>
              <a:cxn ang="0">
                <a:pos x="148" y="0"/>
              </a:cxn>
              <a:cxn ang="0">
                <a:pos x="2781" y="0"/>
              </a:cxn>
              <a:cxn ang="0">
                <a:pos x="2781" y="0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325"/>
              </a:cxn>
              <a:cxn ang="0">
                <a:pos x="2928" y="1325"/>
              </a:cxn>
              <a:cxn ang="0">
                <a:pos x="2781" y="1472"/>
              </a:cxn>
              <a:cxn ang="0">
                <a:pos x="2781" y="1472"/>
              </a:cxn>
              <a:cxn ang="0">
                <a:pos x="2781" y="1472"/>
              </a:cxn>
              <a:cxn ang="0">
                <a:pos x="148" y="1472"/>
              </a:cxn>
              <a:cxn ang="0">
                <a:pos x="148" y="1472"/>
              </a:cxn>
              <a:cxn ang="0">
                <a:pos x="0" y="1325"/>
              </a:cxn>
              <a:cxn ang="0">
                <a:pos x="0" y="1325"/>
              </a:cxn>
              <a:cxn ang="0">
                <a:pos x="0" y="148"/>
              </a:cxn>
            </a:cxnLst>
            <a:rect l="0" t="0" r="r" b="b"/>
            <a:pathLst>
              <a:path w="2928" h="1472">
                <a:moveTo>
                  <a:pt x="0" y="148"/>
                </a:moveTo>
                <a:cubicBezTo>
                  <a:pt x="0" y="66"/>
                  <a:pt x="66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lnTo>
                  <a:pt x="2781" y="0"/>
                </a:lnTo>
                <a:lnTo>
                  <a:pt x="2781" y="0"/>
                </a:lnTo>
                <a:cubicBezTo>
                  <a:pt x="2863" y="0"/>
                  <a:pt x="2928" y="66"/>
                  <a:pt x="2928" y="148"/>
                </a:cubicBezTo>
                <a:cubicBezTo>
                  <a:pt x="2928" y="148"/>
                  <a:pt x="2928" y="148"/>
                  <a:pt x="2928" y="148"/>
                </a:cubicBezTo>
                <a:lnTo>
                  <a:pt x="2928" y="148"/>
                </a:lnTo>
                <a:lnTo>
                  <a:pt x="2928" y="1325"/>
                </a:lnTo>
                <a:lnTo>
                  <a:pt x="2928" y="1325"/>
                </a:lnTo>
                <a:cubicBezTo>
                  <a:pt x="2928" y="1407"/>
                  <a:pt x="2863" y="1472"/>
                  <a:pt x="2781" y="1472"/>
                </a:cubicBezTo>
                <a:cubicBezTo>
                  <a:pt x="2781" y="1472"/>
                  <a:pt x="2781" y="1472"/>
                  <a:pt x="2781" y="1472"/>
                </a:cubicBezTo>
                <a:lnTo>
                  <a:pt x="2781" y="1472"/>
                </a:lnTo>
                <a:lnTo>
                  <a:pt x="148" y="1472"/>
                </a:lnTo>
                <a:lnTo>
                  <a:pt x="148" y="1472"/>
                </a:lnTo>
                <a:cubicBezTo>
                  <a:pt x="66" y="1472"/>
                  <a:pt x="0" y="1407"/>
                  <a:pt x="0" y="1325"/>
                </a:cubicBezTo>
                <a:cubicBezTo>
                  <a:pt x="0" y="1325"/>
                  <a:pt x="0" y="1325"/>
                  <a:pt x="0" y="1325"/>
                </a:cubicBezTo>
                <a:lnTo>
                  <a:pt x="0" y="148"/>
                </a:lnTo>
                <a:close/>
              </a:path>
            </a:pathLst>
          </a:custGeom>
          <a:solidFill>
            <a:srgbClr val="4F81B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939387" y="3740150"/>
            <a:ext cx="350018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Operators  (+,-,*,/,%)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25"/>
          <p:cNvSpPr>
            <a:spLocks/>
          </p:cNvSpPr>
          <p:nvPr/>
        </p:nvSpPr>
        <p:spPr bwMode="auto">
          <a:xfrm>
            <a:off x="2818488" y="3302000"/>
            <a:ext cx="2084388" cy="18288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313" y="1140"/>
              </a:cxn>
              <a:cxn ang="0">
                <a:pos x="1302" y="1152"/>
              </a:cxn>
              <a:cxn ang="0">
                <a:pos x="0" y="12"/>
              </a:cxn>
              <a:cxn ang="0">
                <a:pos x="10" y="0"/>
              </a:cxn>
            </a:cxnLst>
            <a:rect l="0" t="0" r="r" b="b"/>
            <a:pathLst>
              <a:path w="1313" h="1152">
                <a:moveTo>
                  <a:pt x="10" y="0"/>
                </a:moveTo>
                <a:lnTo>
                  <a:pt x="1313" y="1140"/>
                </a:lnTo>
                <a:lnTo>
                  <a:pt x="1302" y="1152"/>
                </a:lnTo>
                <a:lnTo>
                  <a:pt x="0" y="12"/>
                </a:lnTo>
                <a:lnTo>
                  <a:pt x="10" y="0"/>
                </a:lnTo>
                <a:close/>
              </a:path>
            </a:pathLst>
          </a:custGeom>
          <a:solidFill>
            <a:srgbClr val="3D6696"/>
          </a:solidFill>
          <a:ln w="0" cap="flat">
            <a:solidFill>
              <a:srgbClr val="3D669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26"/>
          <p:cNvSpPr>
            <a:spLocks/>
          </p:cNvSpPr>
          <p:nvPr/>
        </p:nvSpPr>
        <p:spPr bwMode="auto">
          <a:xfrm>
            <a:off x="4896525" y="4610100"/>
            <a:ext cx="4095075" cy="876300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48" y="0"/>
              </a:cxn>
              <a:cxn ang="0">
                <a:pos x="148" y="0"/>
              </a:cxn>
              <a:cxn ang="0">
                <a:pos x="148" y="0"/>
              </a:cxn>
              <a:cxn ang="0">
                <a:pos x="2781" y="0"/>
              </a:cxn>
              <a:cxn ang="0">
                <a:pos x="2781" y="0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325"/>
              </a:cxn>
              <a:cxn ang="0">
                <a:pos x="2928" y="1325"/>
              </a:cxn>
              <a:cxn ang="0">
                <a:pos x="2781" y="1472"/>
              </a:cxn>
              <a:cxn ang="0">
                <a:pos x="2781" y="1472"/>
              </a:cxn>
              <a:cxn ang="0">
                <a:pos x="2781" y="1472"/>
              </a:cxn>
              <a:cxn ang="0">
                <a:pos x="148" y="1472"/>
              </a:cxn>
              <a:cxn ang="0">
                <a:pos x="148" y="1472"/>
              </a:cxn>
              <a:cxn ang="0">
                <a:pos x="0" y="1325"/>
              </a:cxn>
              <a:cxn ang="0">
                <a:pos x="0" y="1325"/>
              </a:cxn>
              <a:cxn ang="0">
                <a:pos x="0" y="148"/>
              </a:cxn>
            </a:cxnLst>
            <a:rect l="0" t="0" r="r" b="b"/>
            <a:pathLst>
              <a:path w="2928" h="1472">
                <a:moveTo>
                  <a:pt x="0" y="148"/>
                </a:moveTo>
                <a:cubicBezTo>
                  <a:pt x="0" y="66"/>
                  <a:pt x="66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lnTo>
                  <a:pt x="2781" y="0"/>
                </a:lnTo>
                <a:lnTo>
                  <a:pt x="2781" y="0"/>
                </a:lnTo>
                <a:cubicBezTo>
                  <a:pt x="2863" y="0"/>
                  <a:pt x="2928" y="66"/>
                  <a:pt x="2928" y="148"/>
                </a:cubicBezTo>
                <a:cubicBezTo>
                  <a:pt x="2928" y="148"/>
                  <a:pt x="2928" y="148"/>
                  <a:pt x="2928" y="148"/>
                </a:cubicBezTo>
                <a:lnTo>
                  <a:pt x="2928" y="148"/>
                </a:lnTo>
                <a:lnTo>
                  <a:pt x="2928" y="1325"/>
                </a:lnTo>
                <a:lnTo>
                  <a:pt x="2928" y="1325"/>
                </a:lnTo>
                <a:cubicBezTo>
                  <a:pt x="2928" y="1407"/>
                  <a:pt x="2863" y="1472"/>
                  <a:pt x="2781" y="1472"/>
                </a:cubicBezTo>
                <a:cubicBezTo>
                  <a:pt x="2781" y="1472"/>
                  <a:pt x="2781" y="1472"/>
                  <a:pt x="2781" y="1472"/>
                </a:cubicBezTo>
                <a:lnTo>
                  <a:pt x="2781" y="1472"/>
                </a:lnTo>
                <a:lnTo>
                  <a:pt x="148" y="1472"/>
                </a:lnTo>
                <a:lnTo>
                  <a:pt x="148" y="1472"/>
                </a:lnTo>
                <a:cubicBezTo>
                  <a:pt x="66" y="1472"/>
                  <a:pt x="0" y="1407"/>
                  <a:pt x="0" y="1325"/>
                </a:cubicBezTo>
                <a:cubicBezTo>
                  <a:pt x="0" y="1325"/>
                  <a:pt x="0" y="1325"/>
                  <a:pt x="0" y="1325"/>
                </a:cubicBezTo>
                <a:lnTo>
                  <a:pt x="0" y="148"/>
                </a:lnTo>
                <a:close/>
              </a:path>
            </a:pathLst>
          </a:custGeom>
          <a:solidFill>
            <a:srgbClr val="4F81B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939387" y="4741863"/>
            <a:ext cx="36852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Special symbols(#, $,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()….)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25"/>
          <p:cNvSpPr>
            <a:spLocks/>
          </p:cNvSpPr>
          <p:nvPr/>
        </p:nvSpPr>
        <p:spPr bwMode="auto">
          <a:xfrm>
            <a:off x="2895600" y="3352800"/>
            <a:ext cx="2084388" cy="27432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313" y="1140"/>
              </a:cxn>
              <a:cxn ang="0">
                <a:pos x="1302" y="1152"/>
              </a:cxn>
              <a:cxn ang="0">
                <a:pos x="0" y="12"/>
              </a:cxn>
              <a:cxn ang="0">
                <a:pos x="10" y="0"/>
              </a:cxn>
            </a:cxnLst>
            <a:rect l="0" t="0" r="r" b="b"/>
            <a:pathLst>
              <a:path w="1313" h="1152">
                <a:moveTo>
                  <a:pt x="10" y="0"/>
                </a:moveTo>
                <a:lnTo>
                  <a:pt x="1313" y="1140"/>
                </a:lnTo>
                <a:lnTo>
                  <a:pt x="1302" y="1152"/>
                </a:lnTo>
                <a:lnTo>
                  <a:pt x="0" y="12"/>
                </a:lnTo>
                <a:lnTo>
                  <a:pt x="10" y="0"/>
                </a:lnTo>
                <a:close/>
              </a:path>
            </a:pathLst>
          </a:custGeom>
          <a:solidFill>
            <a:srgbClr val="3D6696"/>
          </a:solidFill>
          <a:ln w="0" cap="flat">
            <a:solidFill>
              <a:srgbClr val="3D669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/>
          </p:cNvSpPr>
          <p:nvPr/>
        </p:nvSpPr>
        <p:spPr bwMode="auto">
          <a:xfrm>
            <a:off x="4973637" y="5575300"/>
            <a:ext cx="4095075" cy="876300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48" y="0"/>
              </a:cxn>
              <a:cxn ang="0">
                <a:pos x="148" y="0"/>
              </a:cxn>
              <a:cxn ang="0">
                <a:pos x="148" y="0"/>
              </a:cxn>
              <a:cxn ang="0">
                <a:pos x="2781" y="0"/>
              </a:cxn>
              <a:cxn ang="0">
                <a:pos x="2781" y="0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48"/>
              </a:cxn>
              <a:cxn ang="0">
                <a:pos x="2928" y="1325"/>
              </a:cxn>
              <a:cxn ang="0">
                <a:pos x="2928" y="1325"/>
              </a:cxn>
              <a:cxn ang="0">
                <a:pos x="2781" y="1472"/>
              </a:cxn>
              <a:cxn ang="0">
                <a:pos x="2781" y="1472"/>
              </a:cxn>
              <a:cxn ang="0">
                <a:pos x="2781" y="1472"/>
              </a:cxn>
              <a:cxn ang="0">
                <a:pos x="148" y="1472"/>
              </a:cxn>
              <a:cxn ang="0">
                <a:pos x="148" y="1472"/>
              </a:cxn>
              <a:cxn ang="0">
                <a:pos x="0" y="1325"/>
              </a:cxn>
              <a:cxn ang="0">
                <a:pos x="0" y="1325"/>
              </a:cxn>
              <a:cxn ang="0">
                <a:pos x="0" y="148"/>
              </a:cxn>
            </a:cxnLst>
            <a:rect l="0" t="0" r="r" b="b"/>
            <a:pathLst>
              <a:path w="2928" h="1472">
                <a:moveTo>
                  <a:pt x="0" y="148"/>
                </a:moveTo>
                <a:cubicBezTo>
                  <a:pt x="0" y="66"/>
                  <a:pt x="66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lnTo>
                  <a:pt x="2781" y="0"/>
                </a:lnTo>
                <a:lnTo>
                  <a:pt x="2781" y="0"/>
                </a:lnTo>
                <a:cubicBezTo>
                  <a:pt x="2863" y="0"/>
                  <a:pt x="2928" y="66"/>
                  <a:pt x="2928" y="148"/>
                </a:cubicBezTo>
                <a:cubicBezTo>
                  <a:pt x="2928" y="148"/>
                  <a:pt x="2928" y="148"/>
                  <a:pt x="2928" y="148"/>
                </a:cubicBezTo>
                <a:lnTo>
                  <a:pt x="2928" y="148"/>
                </a:lnTo>
                <a:lnTo>
                  <a:pt x="2928" y="1325"/>
                </a:lnTo>
                <a:lnTo>
                  <a:pt x="2928" y="1325"/>
                </a:lnTo>
                <a:cubicBezTo>
                  <a:pt x="2928" y="1407"/>
                  <a:pt x="2863" y="1472"/>
                  <a:pt x="2781" y="1472"/>
                </a:cubicBezTo>
                <a:cubicBezTo>
                  <a:pt x="2781" y="1472"/>
                  <a:pt x="2781" y="1472"/>
                  <a:pt x="2781" y="1472"/>
                </a:cubicBezTo>
                <a:lnTo>
                  <a:pt x="2781" y="1472"/>
                </a:lnTo>
                <a:lnTo>
                  <a:pt x="148" y="1472"/>
                </a:lnTo>
                <a:lnTo>
                  <a:pt x="148" y="1472"/>
                </a:lnTo>
                <a:cubicBezTo>
                  <a:pt x="66" y="1472"/>
                  <a:pt x="0" y="1407"/>
                  <a:pt x="0" y="1325"/>
                </a:cubicBezTo>
                <a:cubicBezTo>
                  <a:pt x="0" y="1325"/>
                  <a:pt x="0" y="1325"/>
                  <a:pt x="0" y="1325"/>
                </a:cubicBezTo>
                <a:lnTo>
                  <a:pt x="0" y="148"/>
                </a:lnTo>
                <a:close/>
              </a:path>
            </a:pathLst>
          </a:custGeom>
          <a:solidFill>
            <a:srgbClr val="4F81B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User defined functions/Modules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sz="3200" b="1" dirty="0" smtClean="0"/>
              <a:t>Keywords :</a:t>
            </a:r>
          </a:p>
          <a:p>
            <a:pPr>
              <a:lnSpc>
                <a:spcPct val="200000"/>
              </a:lnSpc>
              <a:buNone/>
            </a:pPr>
            <a:r>
              <a:rPr lang="en-GB" dirty="0" smtClean="0"/>
              <a:t> It has fixed meaning which cannot be changed is called keyword or reserved word.</a:t>
            </a:r>
          </a:p>
          <a:p>
            <a:pPr>
              <a:lnSpc>
                <a:spcPct val="200000"/>
              </a:lnSpc>
              <a:buNone/>
            </a:pPr>
            <a:r>
              <a:rPr lang="en-GB" dirty="0" smtClean="0"/>
              <a:t>Examples: if, for, while, </a:t>
            </a:r>
            <a:r>
              <a:rPr lang="en-GB" dirty="0" err="1" smtClean="0"/>
              <a:t>int</a:t>
            </a:r>
            <a:r>
              <a:rPr lang="en-GB" dirty="0" smtClean="0"/>
              <a:t>, break...etc.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Don’t use Keywords for naming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Variable:- A quantity which changes during the program execution and it is used to store data is called variable.</a:t>
            </a:r>
          </a:p>
          <a:p>
            <a:pPr>
              <a:buNone/>
            </a:pPr>
            <a:r>
              <a:rPr lang="en-GB" dirty="0" smtClean="0"/>
              <a:t>Rules for declaring variables:</a:t>
            </a:r>
          </a:p>
          <a:p>
            <a:pPr marL="880110" lvl="1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It should not be a keyword.</a:t>
            </a:r>
          </a:p>
          <a:p>
            <a:pPr marL="880110" lvl="1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It should not begin with digit.</a:t>
            </a:r>
          </a:p>
          <a:p>
            <a:pPr marL="880110" lvl="1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It should not contain any blank space.</a:t>
            </a:r>
          </a:p>
          <a:p>
            <a:pPr marL="880110" lvl="1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It should not contain any special char such as $, #.....</a:t>
            </a:r>
          </a:p>
          <a:p>
            <a:pPr>
              <a:buNone/>
            </a:pPr>
            <a:r>
              <a:rPr lang="en-GB" dirty="0" smtClean="0"/>
              <a:t>Conventions</a:t>
            </a:r>
          </a:p>
          <a:p>
            <a:pPr lvl="1">
              <a:buFont typeface="Wingdings" pitchFamily="2" charset="2"/>
              <a:buChar char="v"/>
            </a:pPr>
            <a:r>
              <a:rPr lang="en-GB" dirty="0" smtClean="0"/>
              <a:t>	</a:t>
            </a:r>
            <a:r>
              <a:rPr lang="en-US" dirty="0" smtClean="0"/>
              <a:t> Create a name that makes sense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	 Use </a:t>
            </a:r>
            <a:r>
              <a:rPr lang="en-US" dirty="0" err="1" smtClean="0"/>
              <a:t>camelCase</a:t>
            </a:r>
            <a:r>
              <a:rPr lang="en-US" dirty="0" smtClean="0"/>
              <a:t> notation to declare a variable</a:t>
            </a:r>
          </a:p>
          <a:p>
            <a:pPr>
              <a:buNone/>
            </a:pPr>
            <a:r>
              <a:rPr lang="en-US" dirty="0" smtClean="0"/>
              <a:t>    	    Example: </a:t>
            </a:r>
            <a:r>
              <a:rPr lang="en-US" dirty="0" err="1" smtClean="0"/>
              <a:t>myName</a:t>
            </a:r>
            <a:r>
              <a:rPr lang="en-US" dirty="0" smtClean="0"/>
              <a:t> </a:t>
            </a:r>
            <a:r>
              <a:rPr lang="en-US" dirty="0" err="1" smtClean="0"/>
              <a:t>myAge</a:t>
            </a:r>
            <a:r>
              <a:rPr lang="en-US" dirty="0" smtClean="0"/>
              <a:t> </a:t>
            </a:r>
            <a:r>
              <a:rPr lang="en-US" dirty="0" err="1" smtClean="0"/>
              <a:t>myAddress</a:t>
            </a:r>
            <a:endParaRPr lang="en-GB" dirty="0" smtClean="0"/>
          </a:p>
        </p:txBody>
      </p:sp>
      <p:pic>
        <p:nvPicPr>
          <p:cNvPr id="4098" name="Picture 2" descr="D:\CCP-2015\images\images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752600"/>
            <a:ext cx="2260600" cy="15413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2800" dirty="0" smtClean="0"/>
              <a:t>One of the most fundamental concepts in programming is that of a </a:t>
            </a:r>
            <a:r>
              <a:rPr lang="en-US" sz="2800" b="1" dirty="0" smtClean="0">
                <a:solidFill>
                  <a:srgbClr val="D4650A"/>
                </a:solidFill>
              </a:rPr>
              <a:t>variable</a:t>
            </a:r>
            <a:r>
              <a:rPr lang="en-US" sz="2800" i="1" dirty="0" smtClean="0"/>
              <a:t>. </a:t>
            </a:r>
          </a:p>
          <a:p>
            <a:endParaRPr lang="en-US" sz="2000" i="1" dirty="0" smtClean="0"/>
          </a:p>
          <a:p>
            <a:pPr algn="just"/>
            <a:r>
              <a:rPr lang="en-US" sz="2800" dirty="0" smtClean="0"/>
              <a:t>A variable is “</a:t>
            </a:r>
            <a:r>
              <a:rPr lang="en-US" sz="2800" b="1" dirty="0" smtClean="0"/>
              <a:t>a name that is assigned to a value</a:t>
            </a:r>
            <a:r>
              <a:rPr lang="en-US" sz="2800" dirty="0" smtClean="0"/>
              <a:t>,” as shown below,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 = 5</a:t>
            </a:r>
            <a:r>
              <a:rPr lang="en-US" sz="2800" dirty="0" smtClean="0"/>
              <a:t>                	</a:t>
            </a:r>
            <a:r>
              <a:rPr lang="en-US" sz="2800" dirty="0" smtClean="0">
                <a:solidFill>
                  <a:srgbClr val="002FC4"/>
                </a:solidFill>
              </a:rPr>
              <a:t>variable </a:t>
            </a:r>
            <a:r>
              <a:rPr lang="en-US" sz="2800" dirty="0" smtClean="0">
                <a:solidFill>
                  <a:srgbClr val="002FC4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 smtClean="0">
                <a:solidFill>
                  <a:srgbClr val="002FC4"/>
                </a:solidFill>
              </a:rPr>
              <a:t> is assigned the value 5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800" dirty="0" smtClean="0"/>
              <a:t>Thus, whenever variable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 smtClean="0"/>
              <a:t> appears in a calculation, it is the current value of n is that is used, as in the following,</a:t>
            </a:r>
          </a:p>
          <a:p>
            <a:pPr algn="just"/>
            <a:endParaRPr lang="en-US" sz="1800" dirty="0" smtClean="0"/>
          </a:p>
          <a:p>
            <a:pPr algn="just"/>
            <a:r>
              <a:rPr lang="pt-BR" sz="2800" dirty="0" smtClean="0"/>
              <a:t>	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n + 20 </a:t>
            </a:r>
            <a:r>
              <a:rPr lang="pt-BR" sz="2800" dirty="0" smtClean="0"/>
              <a:t>	</a:t>
            </a:r>
            <a:r>
              <a:rPr lang="pt-BR" sz="2800" dirty="0" smtClean="0">
                <a:solidFill>
                  <a:srgbClr val="002FC4"/>
                </a:solidFill>
              </a:rPr>
              <a:t>(5  + 20)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800" dirty="0" smtClean="0"/>
              <a:t>If variable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 smtClean="0"/>
              <a:t> is assigned a new value, then the same expression will produce a different result,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 = 10</a:t>
            </a:r>
          </a:p>
          <a:p>
            <a:pPr algn="just"/>
            <a:r>
              <a:rPr lang="pt-BR" sz="2800" dirty="0" smtClean="0"/>
              <a:t>	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n + 20 </a:t>
            </a:r>
            <a:r>
              <a:rPr lang="pt-BR" sz="2800" dirty="0" smtClean="0"/>
              <a:t>	</a:t>
            </a:r>
            <a:r>
              <a:rPr lang="pt-BR" sz="2800" dirty="0" smtClean="0">
                <a:solidFill>
                  <a:srgbClr val="002FC4"/>
                </a:solidFill>
              </a:rPr>
              <a:t>(10 + 20)</a:t>
            </a:r>
            <a:endParaRPr lang="en-US" sz="2800" dirty="0" smtClean="0">
              <a:solidFill>
                <a:srgbClr val="002F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1353312"/>
            <a:ext cx="3657600" cy="47548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Variables in Python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280"/>
            <a:ext cx="4191000" cy="57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Num=10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Image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1000" y="2286000"/>
            <a:ext cx="6076950" cy="2133600"/>
          </a:xfrm>
          <a:prstGeom prst="rect">
            <a:avLst/>
          </a:prstGeom>
        </p:spPr>
      </p:pic>
      <p:grpSp>
        <p:nvGrpSpPr>
          <p:cNvPr id="4" name="Group 10"/>
          <p:cNvGrpSpPr/>
          <p:nvPr/>
        </p:nvGrpSpPr>
        <p:grpSpPr>
          <a:xfrm>
            <a:off x="609600" y="1219200"/>
            <a:ext cx="2590800" cy="830997"/>
            <a:chOff x="762000" y="2277070"/>
            <a:chExt cx="2590800" cy="830997"/>
          </a:xfrm>
        </p:grpSpPr>
        <p:sp>
          <p:nvSpPr>
            <p:cNvPr id="7" name="Rectangle 6"/>
            <p:cNvSpPr/>
            <p:nvPr/>
          </p:nvSpPr>
          <p:spPr>
            <a:xfrm>
              <a:off x="762000" y="2590800"/>
              <a:ext cx="6862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 smtClean="0"/>
                <a:t>Num</a:t>
              </a:r>
              <a:endParaRPr lang="en-US" sz="48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00200" y="27432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38400" y="2277070"/>
              <a:ext cx="914400" cy="8309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10</a:t>
              </a:r>
              <a:endParaRPr lang="en-US" sz="4800" dirty="0"/>
            </a:p>
          </p:txBody>
        </p:sp>
      </p:grpSp>
      <p:pic>
        <p:nvPicPr>
          <p:cNvPr id="13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" y="4591050"/>
            <a:ext cx="70866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Checking type of the variable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-------------------</a:t>
            </a:r>
          </a:p>
          <a:p>
            <a:pPr>
              <a:buNone/>
            </a:pPr>
            <a:r>
              <a:rPr lang="en-US" dirty="0" smtClean="0"/>
              <a:t>a=10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</a:t>
            </a:r>
          </a:p>
          <a:p>
            <a:pPr>
              <a:buNone/>
            </a:pPr>
            <a:r>
              <a:rPr lang="en-US" dirty="0" smtClean="0"/>
              <a:t>a=1.5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</a:t>
            </a:r>
          </a:p>
          <a:p>
            <a:pPr>
              <a:buNone/>
            </a:pPr>
            <a:r>
              <a:rPr lang="en-US" dirty="0" smtClean="0"/>
              <a:t>a="Kumar"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</a:t>
            </a:r>
          </a:p>
          <a:p>
            <a:pPr>
              <a:buNone/>
            </a:pPr>
            <a:r>
              <a:rPr lang="en-US" dirty="0" smtClean="0"/>
              <a:t>a=True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</a:t>
            </a:r>
          </a:p>
          <a:p>
            <a:pPr>
              <a:buNone/>
            </a:pPr>
            <a:r>
              <a:rPr lang="en-US" dirty="0" smtClean="0"/>
              <a:t>a=1+4j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a,type</a:t>
            </a:r>
            <a:r>
              <a:rPr lang="en-US" dirty="0" smtClean="0"/>
              <a:t>(a))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1288</Words>
  <Application>Microsoft Office PowerPoint</Application>
  <PresentationFormat>On-screen Show (4:3)</PresentationFormat>
  <Paragraphs>366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Slide 1</vt:lpstr>
      <vt:lpstr>Slide 2</vt:lpstr>
      <vt:lpstr>A Bit of Python</vt:lpstr>
      <vt:lpstr>Slide 4</vt:lpstr>
      <vt:lpstr>Slide 5</vt:lpstr>
      <vt:lpstr>Slide 6</vt:lpstr>
      <vt:lpstr>Variables</vt:lpstr>
      <vt:lpstr>Variables in Python</vt:lpstr>
      <vt:lpstr>Checking type of the variable</vt:lpstr>
      <vt:lpstr>Slide 10</vt:lpstr>
      <vt:lpstr>Slide 11</vt:lpstr>
      <vt:lpstr>Examples</vt:lpstr>
      <vt:lpstr>Some Basic Arithmetic Operators</vt:lpstr>
      <vt:lpstr>Basic Input</vt:lpstr>
      <vt:lpstr>Input function</vt:lpstr>
      <vt:lpstr>Basic Output</vt:lpstr>
      <vt:lpstr>print Function</vt:lpstr>
      <vt:lpstr>print Function</vt:lpstr>
      <vt:lpstr>Writing python programs/Ways of talking in python</vt:lpstr>
      <vt:lpstr>The IDLE Python -Development Environment</vt:lpstr>
      <vt:lpstr>Using IDLE</vt:lpstr>
      <vt:lpstr>Creating  a New Python Program</vt:lpstr>
      <vt:lpstr>Executing a Python Program</vt:lpstr>
      <vt:lpstr>Slide 24</vt:lpstr>
      <vt:lpstr>Computational Problem Solving Steps</vt:lpstr>
      <vt:lpstr>Slide 26</vt:lpstr>
      <vt:lpstr>Slide 27</vt:lpstr>
      <vt:lpstr>To find the given number is even or odd</vt:lpstr>
      <vt:lpstr>Slide 29</vt:lpstr>
      <vt:lpstr>Slide 30</vt:lpstr>
      <vt:lpstr>Slide 31</vt:lpstr>
      <vt:lpstr>Program  to find the roots of a quadratic equation</vt:lpstr>
      <vt:lpstr>Slide 33</vt:lpstr>
      <vt:lpstr>Design program to find area of triangle(three sides are given)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NBS</dc:creator>
  <cp:lastModifiedBy>Microsoft</cp:lastModifiedBy>
  <cp:revision>69</cp:revision>
  <dcterms:created xsi:type="dcterms:W3CDTF">2006-08-16T00:00:00Z</dcterms:created>
  <dcterms:modified xsi:type="dcterms:W3CDTF">2018-08-17T10:17:18Z</dcterms:modified>
</cp:coreProperties>
</file>