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75" autoAdjust="0"/>
    <p:restoredTop sz="74373" autoAdjust="0"/>
  </p:normalViewPr>
  <p:slideViewPr>
    <p:cSldViewPr>
      <p:cViewPr varScale="1">
        <p:scale>
          <a:sx n="73" d="100"/>
          <a:sy n="73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444C-99E6-4BE8-9BAF-B901839CE3D1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C8A7-43E1-4F90-A77B-7EF1397C675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</a:t>
            </a:r>
            <a:r>
              <a:rPr lang="en-US" baseline="0" dirty="0" smtClean="0"/>
              <a:t> study by hooks revealed that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elastic body regain its original shape when it is in elastic limit.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: force per unit area that result from</a:t>
            </a:r>
            <a:r>
              <a:rPr lang="en-US" baseline="0" dirty="0" smtClean="0"/>
              <a:t> an applied load</a:t>
            </a:r>
          </a:p>
          <a:p>
            <a:r>
              <a:rPr lang="en-US" baseline="0" dirty="0" smtClean="0"/>
              <a:t>Strain: physical deformation response of a material.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Stress strain diagram is a graph that represents how a part behaves under an increasing load.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S-S diagram undergoes 3 deformations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Elastic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Plastic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3. Rupture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resilience of material is ability to absorb energy without creating permanent</a:t>
            </a:r>
            <a:r>
              <a:rPr lang="en-US" baseline="0" dirty="0" smtClean="0"/>
              <a:t> distortion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Ability to absorb energy without causing break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4) The allowable stress should limited to a value not exceeding </a:t>
            </a:r>
            <a:r>
              <a:rPr lang="en-US" baseline="0" dirty="0" err="1" smtClean="0"/>
              <a:t>propotional</a:t>
            </a:r>
            <a:r>
              <a:rPr lang="en-US" baseline="0" dirty="0" smtClean="0"/>
              <a:t> limit 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propotional</a:t>
            </a:r>
            <a:r>
              <a:rPr lang="en-US" baseline="0" dirty="0" smtClean="0"/>
              <a:t> limit is difficult to determine accurately, the allowable stress is taken as either yield point or ultimate strength by a FOS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The relationship b/n gauge length and cross sectional area of tensile test specimen can be given by L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guage</a:t>
            </a:r>
            <a:r>
              <a:rPr lang="en-US" baseline="-25000" dirty="0" smtClean="0"/>
              <a:t>  =</a:t>
            </a:r>
            <a:r>
              <a:rPr lang="en-US" baseline="0" dirty="0" smtClean="0"/>
              <a:t>  5.65 </a:t>
            </a:r>
            <a:r>
              <a:rPr lang="en-US" baseline="0" dirty="0" smtClean="0">
                <a:sym typeface="Symbol"/>
              </a:rPr>
              <a:t> A</a:t>
            </a:r>
            <a:endParaRPr lang="en-US" baseline="-25000" dirty="0" smtClean="0"/>
          </a:p>
          <a:p>
            <a:pPr marL="228600" indent="-228600"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Penetration is mainly depends on the hardness of material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Bcz</a:t>
            </a:r>
            <a:r>
              <a:rPr lang="en-US" baseline="0" dirty="0" smtClean="0"/>
              <a:t> hardness is a function of force and the impression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Critical component  the larger indentation may </a:t>
            </a:r>
            <a:r>
              <a:rPr lang="en-US" dirty="0" err="1" smtClean="0"/>
              <a:t>produe</a:t>
            </a:r>
            <a:r>
              <a:rPr lang="en-US" dirty="0" smtClean="0"/>
              <a:t> failure.</a:t>
            </a:r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Tool- </a:t>
            </a:r>
            <a:r>
              <a:rPr lang="en-US" dirty="0" err="1" smtClean="0"/>
              <a:t>Hardended</a:t>
            </a:r>
            <a:r>
              <a:rPr lang="en-US" baseline="0" dirty="0" smtClean="0"/>
              <a:t> steel – spherical shape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Softer materials like – Al, Cu, mild steel , Low </a:t>
            </a:r>
            <a:r>
              <a:rPr lang="en-US" baseline="0" dirty="0" err="1" smtClean="0"/>
              <a:t>cardon</a:t>
            </a:r>
            <a:r>
              <a:rPr lang="en-US" baseline="0" dirty="0" smtClean="0"/>
              <a:t> steel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Pricinciple</a:t>
            </a:r>
            <a:r>
              <a:rPr lang="en-US" baseline="0" dirty="0" smtClean="0"/>
              <a:t> of this test is based on area of penetration. </a:t>
            </a:r>
            <a:endParaRPr lang="en-IN" dirty="0" smtClean="0"/>
          </a:p>
          <a:p>
            <a:pPr marL="228600" indent="-228600"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– diamond</a:t>
            </a:r>
          </a:p>
          <a:p>
            <a:r>
              <a:rPr lang="en-US" dirty="0" smtClean="0"/>
              <a:t>Shape- pyramid with square base and an angle of 136 deg b/n</a:t>
            </a:r>
            <a:r>
              <a:rPr lang="en-US" baseline="0" dirty="0" smtClean="0"/>
              <a:t> opposite faces </a:t>
            </a:r>
          </a:p>
          <a:p>
            <a:r>
              <a:rPr lang="en-US" baseline="0" dirty="0" smtClean="0"/>
              <a:t>Applicable for – high carbon  steel, </a:t>
            </a:r>
            <a:r>
              <a:rPr lang="en-US" baseline="0" dirty="0" err="1" smtClean="0"/>
              <a:t>tunston</a:t>
            </a:r>
            <a:r>
              <a:rPr lang="en-US" baseline="0" dirty="0" smtClean="0"/>
              <a:t> and silicon carbides</a:t>
            </a:r>
          </a:p>
          <a:p>
            <a:r>
              <a:rPr lang="en-US" baseline="0" dirty="0" smtClean="0"/>
              <a:t>Tool will</a:t>
            </a:r>
            <a:r>
              <a:rPr lang="en-US" dirty="0" smtClean="0"/>
              <a:t> produce just mark on the material</a:t>
            </a:r>
          </a:p>
          <a:p>
            <a:endParaRPr lang="en-US" dirty="0" smtClean="0"/>
          </a:p>
          <a:p>
            <a:r>
              <a:rPr lang="en-US" dirty="0" smtClean="0"/>
              <a:t>L- diagonal length of material</a:t>
            </a:r>
          </a:p>
          <a:p>
            <a:r>
              <a:rPr lang="en-US" dirty="0" smtClean="0"/>
              <a:t>P – 0,1 to 1 kg </a:t>
            </a:r>
            <a:r>
              <a:rPr lang="en-US" dirty="0" err="1" smtClean="0"/>
              <a:t>tp</a:t>
            </a:r>
            <a:r>
              <a:rPr lang="en-US" dirty="0" smtClean="0"/>
              <a:t> 120 kg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penetrate</a:t>
            </a:r>
            <a:r>
              <a:rPr lang="en-US" baseline="0" dirty="0" smtClean="0"/>
              <a:t> deeper RHN no. is less</a:t>
            </a:r>
          </a:p>
          <a:p>
            <a:r>
              <a:rPr lang="en-US" baseline="0" dirty="0" err="1" smtClean="0"/>
              <a:t>Indentor</a:t>
            </a:r>
            <a:r>
              <a:rPr lang="en-US" baseline="0" dirty="0" smtClean="0"/>
              <a:t> is not able to penetrate RHN no. is 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Hardness is measured </a:t>
            </a:r>
            <a:r>
              <a:rPr lang="en-US" dirty="0" err="1" smtClean="0"/>
              <a:t>reboundnace</a:t>
            </a:r>
            <a:r>
              <a:rPr lang="en-US" baseline="0" dirty="0" smtClean="0"/>
              <a:t> of material after removing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indentor</a:t>
            </a:r>
            <a:r>
              <a:rPr lang="en-US" baseline="0" dirty="0" smtClean="0"/>
              <a:t> tool . More </a:t>
            </a:r>
            <a:r>
              <a:rPr lang="en-US" baseline="0" dirty="0" err="1" smtClean="0"/>
              <a:t>reboundness</a:t>
            </a:r>
            <a:r>
              <a:rPr lang="en-US" baseline="0" dirty="0" smtClean="0"/>
              <a:t> material is softer , less material is harder . Used for soft polymer, thermo plastic polymer.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C8A7-43E1-4F90-A77B-7EF1397C675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2219-BA22-4699-AF99-F17032A6E787}" type="datetimeFigureOut">
              <a:rPr lang="en-US" smtClean="0"/>
              <a:pPr/>
              <a:t>10/14/2018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5555-3D30-4374-B972-C182F84644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/>
          <a:lstStyle/>
          <a:p>
            <a:r>
              <a:rPr lang="en-US" dirty="0" smtClean="0"/>
              <a:t>Engineering Materials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Hardness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Resistance to penetration</a:t>
            </a:r>
          </a:p>
          <a:p>
            <a:r>
              <a:rPr lang="en-US" dirty="0" smtClean="0"/>
              <a:t>Testing for hardness can be divided into 3 categories</a:t>
            </a:r>
          </a:p>
          <a:p>
            <a:pPr marL="514350" indent="-514350">
              <a:buAutoNum type="arabicPeriod"/>
            </a:pPr>
            <a:r>
              <a:rPr lang="en-US" dirty="0" smtClean="0"/>
              <a:t>Indentation test</a:t>
            </a:r>
          </a:p>
          <a:p>
            <a:pPr marL="514350" indent="-514350">
              <a:buAutoNum type="arabicPeriod"/>
            </a:pPr>
            <a:r>
              <a:rPr lang="en-US" dirty="0" smtClean="0"/>
              <a:t>Scratch tests</a:t>
            </a:r>
          </a:p>
          <a:p>
            <a:pPr marL="514350" indent="-514350">
              <a:buAutoNum type="arabicPeriod"/>
            </a:pPr>
            <a:r>
              <a:rPr lang="en-US" dirty="0" smtClean="0"/>
              <a:t>Rebound test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permanent impression on the surface of material.</a:t>
            </a:r>
          </a:p>
          <a:p>
            <a:r>
              <a:rPr lang="en-US" dirty="0" smtClean="0"/>
              <a:t>The stress used to create the impression can be related to both the yield and ultimate strengths of material</a:t>
            </a:r>
          </a:p>
          <a:p>
            <a:r>
              <a:rPr lang="en-US" dirty="0" smtClean="0"/>
              <a:t>Types – 1. </a:t>
            </a:r>
            <a:r>
              <a:rPr lang="en-US" dirty="0" err="1" smtClean="0"/>
              <a:t>Brinell</a:t>
            </a:r>
            <a:r>
              <a:rPr lang="en-US" dirty="0" smtClean="0"/>
              <a:t> hardness test</a:t>
            </a:r>
          </a:p>
          <a:p>
            <a:pPr>
              <a:buNone/>
            </a:pPr>
            <a:r>
              <a:rPr lang="en-US" dirty="0" smtClean="0"/>
              <a:t>		        2. Vickers Hardness test</a:t>
            </a:r>
          </a:p>
          <a:p>
            <a:pPr>
              <a:buNone/>
            </a:pPr>
            <a:r>
              <a:rPr lang="en-US" dirty="0" smtClean="0"/>
              <a:t>		        3. Rockwell Hardness test.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Brinell</a:t>
            </a:r>
            <a:r>
              <a:rPr lang="en-US" dirty="0" smtClean="0"/>
              <a:t> Hardness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Larger ball size precludes the use of </a:t>
            </a:r>
            <a:r>
              <a:rPr lang="en-US" dirty="0" err="1" smtClean="0"/>
              <a:t>brinell</a:t>
            </a:r>
            <a:r>
              <a:rPr lang="en-US" dirty="0" smtClean="0"/>
              <a:t> hardness for small objects.</a:t>
            </a:r>
          </a:p>
          <a:p>
            <a:pPr algn="just"/>
            <a:r>
              <a:rPr lang="en-US" dirty="0" err="1" smtClean="0"/>
              <a:t>Bcz</a:t>
            </a:r>
            <a:r>
              <a:rPr lang="en-US" dirty="0" smtClean="0"/>
              <a:t>., of spherical shape of indenter ball, the BHN for the same material will not be same for different load if same size  ball is used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85926"/>
            <a:ext cx="3439461" cy="270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78" y="4929198"/>
            <a:ext cx="3784522" cy="112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Vickers Hardness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4572000" cy="478634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Disadvantages:</a:t>
            </a:r>
          </a:p>
          <a:p>
            <a:pPr algn="just"/>
            <a:r>
              <a:rPr lang="en-US" dirty="0" smtClean="0"/>
              <a:t>Slow because careful penetration  is required.</a:t>
            </a:r>
          </a:p>
          <a:p>
            <a:pPr algn="just"/>
            <a:r>
              <a:rPr lang="en-US" dirty="0" smtClean="0"/>
              <a:t>Error in measuring the diagonal length.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Advantage :</a:t>
            </a:r>
          </a:p>
          <a:p>
            <a:pPr algn="just"/>
            <a:r>
              <a:rPr lang="en-US" dirty="0" smtClean="0"/>
              <a:t>Result is independent of load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9718"/>
          <a:stretch>
            <a:fillRect/>
          </a:stretch>
        </p:blipFill>
        <p:spPr bwMode="auto">
          <a:xfrm>
            <a:off x="4429124" y="2357430"/>
            <a:ext cx="4714876" cy="301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572140"/>
            <a:ext cx="3184034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Rockwell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– diamond</a:t>
            </a:r>
          </a:p>
          <a:p>
            <a:r>
              <a:rPr lang="en-US" dirty="0" smtClean="0"/>
              <a:t>Shape – conical shape</a:t>
            </a:r>
          </a:p>
          <a:p>
            <a:r>
              <a:rPr lang="en-US" dirty="0" smtClean="0"/>
              <a:t>Applicable – all types except some hard material</a:t>
            </a:r>
          </a:p>
          <a:p>
            <a:r>
              <a:rPr lang="en-US" dirty="0" smtClean="0"/>
              <a:t>Principle of this test based on depth of penetration.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286808" cy="57864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Scratch test : it involves scratching progressively on material. (MOH scale )</a:t>
            </a:r>
          </a:p>
          <a:p>
            <a:pPr algn="just"/>
            <a:r>
              <a:rPr lang="en-US" dirty="0" smtClean="0"/>
              <a:t>Rebound test :  employ techniques to assess the resilience of material by measuring changes in potential energy. </a:t>
            </a:r>
          </a:p>
          <a:p>
            <a:pPr algn="just"/>
            <a:r>
              <a:rPr lang="en-US" dirty="0" smtClean="0"/>
              <a:t>BHARCOL test : it is used for hard polymers and thermosetting polymers</a:t>
            </a:r>
          </a:p>
          <a:p>
            <a:pPr algn="just"/>
            <a:r>
              <a:rPr lang="en-US" dirty="0" smtClean="0"/>
              <a:t>KNOOP test : its used for micro size materials like </a:t>
            </a:r>
            <a:r>
              <a:rPr lang="en-US" dirty="0" err="1" smtClean="0"/>
              <a:t>sim</a:t>
            </a:r>
            <a:r>
              <a:rPr lang="en-US" dirty="0" smtClean="0"/>
              <a:t> cards and memory cards.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Ferrous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 alloying element is Carbon</a:t>
            </a:r>
          </a:p>
          <a:p>
            <a:r>
              <a:rPr lang="en-US" sz="2000" dirty="0" smtClean="0"/>
              <a:t>Based on amount of Carbon present, alloys will have different properties</a:t>
            </a:r>
          </a:p>
          <a:p>
            <a:r>
              <a:rPr lang="en-US" sz="2000" dirty="0" smtClean="0"/>
              <a:t>Carbon content less than 1.5% called as Steel</a:t>
            </a:r>
          </a:p>
          <a:p>
            <a:r>
              <a:rPr lang="en-US" sz="2000" dirty="0" smtClean="0"/>
              <a:t>Carbon Content between 2-4% called as Cast Iron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Classification of ferrous materials based on carbon content </a:t>
            </a:r>
          </a:p>
          <a:p>
            <a:pPr>
              <a:buNone/>
            </a:pPr>
            <a:r>
              <a:rPr lang="en-US" sz="2800" b="1" dirty="0" smtClean="0"/>
              <a:t>Steels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Mild Steel (Low carbon Steel)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% of Carbon in Iron 0.15% to 0.25%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Moderately Strong and have a good </a:t>
            </a:r>
            <a:r>
              <a:rPr lang="en-US" sz="2000" dirty="0" err="1" smtClean="0"/>
              <a:t>weldability</a:t>
            </a:r>
            <a:endParaRPr lang="en-US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Cost is also low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Medium Carbon Steel  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% of Carbon in Iron 0.3% to 0.6%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High Strength and less </a:t>
            </a:r>
            <a:r>
              <a:rPr lang="en-US" sz="2000" dirty="0" err="1" smtClean="0"/>
              <a:t>weldability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High Carbon Steels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% of Carbon in Iron 0.65% to 1.5%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More Harder and tough by heat treatment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Poor </a:t>
            </a:r>
            <a:r>
              <a:rPr lang="en-US" sz="2000" dirty="0" err="1" smtClean="0"/>
              <a:t>weldability</a:t>
            </a:r>
            <a:endParaRPr lang="en-US" sz="2000" dirty="0" smtClean="0"/>
          </a:p>
          <a:p>
            <a:pPr>
              <a:buNone/>
            </a:pPr>
            <a:r>
              <a:rPr lang="en-US" sz="2800" b="1" dirty="0" smtClean="0"/>
              <a:t>Cast Iron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Carbon Content between 2-4%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Cost of production is low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Grey Cast Iron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They are in the form of Graphite flakes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Weak and brittle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Possess good damping  and resistance to wear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 base structure, bed for heavy machines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White Cast Iron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Because of </a:t>
            </a:r>
            <a:r>
              <a:rPr lang="en-US" sz="2000" dirty="0" err="1" smtClean="0"/>
              <a:t>cementite</a:t>
            </a:r>
            <a:r>
              <a:rPr lang="en-US" sz="2000" dirty="0" smtClean="0"/>
              <a:t> fractured surface appears like white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They are very brittle and difficulty to machine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 rollers in rolling mills (due to limited wear resistance property)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Nodular (Ductile) Cast Iron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Small addition of Mg/Cr to grey CI melt before casting can result in graphite to form nodular or sphere like particle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They strong and ductile than grey CI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Applications- Pump bodies, Crank shaft,  Automobile Components.. Etc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Malleable Cast Iron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There are formed after heat treatment of white CI (up to 800-900◦C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Strong and appreciable amount of ductility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Applications- Railroad, connecting rod, marine and other heavy duty vehicles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Non Ferrous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Substance composed of metals other than Iron</a:t>
            </a:r>
          </a:p>
          <a:p>
            <a:pPr>
              <a:buNone/>
            </a:pPr>
            <a:r>
              <a:rPr lang="en-US" sz="2000" dirty="0" smtClean="0"/>
              <a:t>Some of ferrous materials are as follows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Alluminium</a:t>
            </a:r>
            <a:r>
              <a:rPr lang="en-US" sz="2800" b="1" dirty="0" smtClean="0">
                <a:solidFill>
                  <a:srgbClr val="C00000"/>
                </a:solidFill>
              </a:rPr>
              <a:t> Alloys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They are high thermal and electrical conductivities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Good corrosion resistance properties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FCC structure and ductile even at low temperature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Strength of these alloys can be increase by cold and heat treatment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They designated in two groups – cast and wrought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Main alloying elements includes – Cu, Si, </a:t>
            </a:r>
            <a:r>
              <a:rPr lang="en-US" sz="2000" dirty="0" err="1" smtClean="0"/>
              <a:t>Mn</a:t>
            </a:r>
            <a:r>
              <a:rPr lang="en-US" sz="2000" dirty="0" smtClean="0"/>
              <a:t>, Mg, Zn, Li and Ti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Applications- Beverage cans, automobile and aerospace parts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Mechanical properties of Engineering Materials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Stiffness</a:t>
            </a:r>
          </a:p>
          <a:p>
            <a:r>
              <a:rPr lang="en-US" dirty="0" smtClean="0"/>
              <a:t>Elasticity</a:t>
            </a:r>
          </a:p>
          <a:p>
            <a:r>
              <a:rPr lang="en-US" dirty="0" smtClean="0"/>
              <a:t>Plasticity</a:t>
            </a:r>
          </a:p>
          <a:p>
            <a:r>
              <a:rPr lang="en-US" dirty="0" smtClean="0"/>
              <a:t>Ductility</a:t>
            </a:r>
          </a:p>
          <a:p>
            <a:r>
              <a:rPr lang="en-US" dirty="0" smtClean="0"/>
              <a:t>Brittleness</a:t>
            </a:r>
          </a:p>
          <a:p>
            <a:r>
              <a:rPr lang="en-US" dirty="0" smtClean="0"/>
              <a:t>Malleability</a:t>
            </a:r>
          </a:p>
          <a:p>
            <a:r>
              <a:rPr lang="en-US" dirty="0" smtClean="0"/>
              <a:t>Toughness</a:t>
            </a:r>
          </a:p>
          <a:p>
            <a:r>
              <a:rPr lang="en-US" dirty="0" smtClean="0"/>
              <a:t>Hardness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786842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Copper Alloys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Cu is softer and more ductile and hard to machine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Corrosive resistance property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These are strengthened by either cold work  or solid soluble method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Common copper alloys – Brass (Cu and Zn) and Bronze (Cu and </a:t>
            </a:r>
            <a:r>
              <a:rPr lang="en-US" sz="2400" dirty="0" err="1" smtClean="0"/>
              <a:t>Sn</a:t>
            </a:r>
            <a:r>
              <a:rPr lang="en-US" sz="2400" dirty="0" smtClean="0"/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Bronze are more stronger and corrosive resistance than brass 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Good electrical conductivity and wear resistance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Applications – Costume </a:t>
            </a:r>
            <a:r>
              <a:rPr lang="en-US" sz="2400" dirty="0" err="1" smtClean="0"/>
              <a:t>jewellery</a:t>
            </a:r>
            <a:r>
              <a:rPr lang="en-US" sz="2400" dirty="0" smtClean="0"/>
              <a:t>, coins, musical instruments, electronics, springs, bushes, surgical and dental instruments, radiators..etc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Magnesium Alloys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Low density among all structural metals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It has HCP structure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These are fabricated by casting or hot working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Major additional alloys are Al, Zn, and </a:t>
            </a:r>
            <a:r>
              <a:rPr lang="en-US" sz="2400" dirty="0" err="1" smtClean="0"/>
              <a:t>Mn</a:t>
            </a:r>
            <a:endParaRPr lang="en-US" sz="2400" dirty="0" smtClean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Applications- Saws, tools, automobile parts (Steering wheels, seat frame), electronics ( casing of laptops, cell phones)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Titanium Alloys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They are of relatively low density, high strength and high melting point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Easy to machine and forge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More expensive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Excellent corrosive resistance and wear resistance </a:t>
            </a:r>
            <a:r>
              <a:rPr lang="en-US" sz="2400" dirty="0" err="1" smtClean="0"/>
              <a:t>propeties</a:t>
            </a:r>
            <a:endParaRPr lang="en-US" sz="2400" dirty="0" smtClean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Applications- Space vehicles, Airplane structure , petroleum and chemical </a:t>
            </a:r>
            <a:r>
              <a:rPr lang="en-US" sz="2400" dirty="0" err="1" smtClean="0"/>
              <a:t>inductries</a:t>
            </a:r>
            <a:r>
              <a:rPr lang="en-US" sz="2400" dirty="0" smtClean="0"/>
              <a:t>. </a:t>
            </a:r>
          </a:p>
          <a:p>
            <a:pPr>
              <a:buFont typeface="Courier New" pitchFamily="49" charset="0"/>
              <a:buChar char="o"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Plastics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Common organic materials are plastic and synthetic rubbers termed as organic polymers.</a:t>
            </a:r>
          </a:p>
          <a:p>
            <a:r>
              <a:rPr lang="en-US" sz="2000" dirty="0" smtClean="0"/>
              <a:t>They have low specific gravity and good strength</a:t>
            </a:r>
          </a:p>
          <a:p>
            <a:r>
              <a:rPr lang="en-US" sz="2000" dirty="0" smtClean="0"/>
              <a:t>Two important classes of organic polymers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Thermoplastics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/>
              <a:t>On heating , these material become soft and hardened again upon cooling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/>
              <a:t>E.g</a:t>
            </a:r>
            <a:r>
              <a:rPr lang="en-US" sz="1600" dirty="0" smtClean="0"/>
              <a:t> Nylon, polythene etc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Design requirement</a:t>
            </a:r>
            <a:r>
              <a:rPr lang="en-US" sz="1600" dirty="0" smtClean="0"/>
              <a:t>: strength</a:t>
            </a:r>
          </a:p>
          <a:p>
            <a:pPr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 	Applications</a:t>
            </a:r>
            <a:r>
              <a:rPr lang="en-US" sz="1600" dirty="0" smtClean="0"/>
              <a:t>: Valves, gears, cams, pistons, fan blades, …</a:t>
            </a:r>
          </a:p>
          <a:p>
            <a:pPr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	Plastics</a:t>
            </a:r>
            <a:r>
              <a:rPr lang="en-US" sz="1600" dirty="0" smtClean="0"/>
              <a:t>: nylon, </a:t>
            </a:r>
            <a:r>
              <a:rPr lang="en-US" sz="1600" dirty="0" err="1" smtClean="0"/>
              <a:t>acetal</a:t>
            </a:r>
            <a:r>
              <a:rPr lang="en-US" sz="1600" dirty="0" smtClean="0"/>
              <a:t> (</a:t>
            </a:r>
            <a:r>
              <a:rPr lang="en-US" sz="1600" dirty="0" err="1" smtClean="0"/>
              <a:t>delrin</a:t>
            </a:r>
            <a:r>
              <a:rPr lang="en-US" sz="1600" dirty="0" smtClean="0"/>
              <a:t>), polycarbonate, </a:t>
            </a:r>
            <a:r>
              <a:rPr lang="en-US" sz="1600" dirty="0" err="1" smtClean="0"/>
              <a:t>phenolic</a:t>
            </a:r>
            <a:r>
              <a:rPr lang="en-US" sz="1600" dirty="0" smtClean="0"/>
              <a:t>  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Design requirement</a:t>
            </a:r>
            <a:r>
              <a:rPr lang="en-US" sz="1600" dirty="0" smtClean="0"/>
              <a:t>: wear resistance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r>
              <a:rPr lang="en-US" sz="1600" dirty="0" smtClean="0"/>
              <a:t>: bearings, gears, bushings, wheels, ….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Plastics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600" dirty="0" smtClean="0"/>
              <a:t> nylon, </a:t>
            </a:r>
            <a:r>
              <a:rPr lang="en-US" sz="1600" dirty="0" err="1" smtClean="0"/>
              <a:t>acetal</a:t>
            </a:r>
            <a:r>
              <a:rPr lang="en-US" sz="1600" dirty="0" smtClean="0"/>
              <a:t> (</a:t>
            </a:r>
            <a:r>
              <a:rPr lang="en-US" sz="1600" dirty="0" err="1" smtClean="0"/>
              <a:t>delrin</a:t>
            </a:r>
            <a:r>
              <a:rPr lang="en-US" sz="1600" dirty="0" smtClean="0"/>
              <a:t>), polyurethane, </a:t>
            </a:r>
            <a:r>
              <a:rPr lang="en-US" sz="1600" dirty="0" err="1" smtClean="0"/>
              <a:t>phenolic</a:t>
            </a:r>
            <a:r>
              <a:rPr lang="en-US" sz="1600" dirty="0" smtClean="0"/>
              <a:t>, </a:t>
            </a:r>
            <a:r>
              <a:rPr lang="en-US" sz="1600" dirty="0" err="1" smtClean="0"/>
              <a:t>polymide</a:t>
            </a:r>
            <a:r>
              <a:rPr lang="en-US" sz="1600" dirty="0" smtClean="0"/>
              <a:t> </a:t>
            </a:r>
          </a:p>
          <a:p>
            <a:pPr>
              <a:buFont typeface="Courier New" pitchFamily="49" charset="0"/>
              <a:buChar char="o"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Thermosetting Plastics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Thermosetting Plastics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Thermosetting </a:t>
            </a:r>
            <a:r>
              <a:rPr lang="en-US" sz="1600" dirty="0" smtClean="0"/>
              <a:t>plastics are cured into permanent shape. Cannot be re-melted to the </a:t>
            </a:r>
            <a:r>
              <a:rPr lang="en-US" sz="1600" dirty="0" err="1" smtClean="0"/>
              <a:t>flowable</a:t>
            </a:r>
            <a:r>
              <a:rPr lang="en-US" sz="1600" dirty="0" smtClean="0"/>
              <a:t> state that existed before curing, continued heating for a long time leads to degradation or decomposition. </a:t>
            </a:r>
            <a:r>
              <a:rPr lang="en-US" sz="1600" b="1" i="1" dirty="0" smtClean="0"/>
              <a:t>This curing (cross-linked) reaction is irreversible</a:t>
            </a:r>
            <a:r>
              <a:rPr lang="en-US" sz="1600" dirty="0" smtClean="0"/>
              <a:t>.  </a:t>
            </a:r>
            <a:r>
              <a:rPr lang="en-US" sz="1600" dirty="0" err="1" smtClean="0"/>
              <a:t>Thermosets</a:t>
            </a:r>
            <a:r>
              <a:rPr lang="en-US" sz="1600" dirty="0" smtClean="0"/>
              <a:t> generally have better mechanical, thermal and chemical properties. They also have better electrical resistance and </a:t>
            </a:r>
            <a:r>
              <a:rPr lang="en-US" sz="1600" dirty="0" smtClean="0"/>
              <a:t>dimensional </a:t>
            </a:r>
            <a:r>
              <a:rPr lang="en-US" sz="1600" dirty="0" smtClean="0"/>
              <a:t>stability than do </a:t>
            </a:r>
            <a:r>
              <a:rPr lang="en-US" sz="1600" dirty="0" smtClean="0"/>
              <a:t>thermoplastics</a:t>
            </a:r>
          </a:p>
          <a:p>
            <a:r>
              <a:rPr lang="en-US" sz="1600" b="1" dirty="0" smtClean="0"/>
              <a:t>Epoxies </a:t>
            </a:r>
            <a:endParaRPr lang="en-US" sz="1600" dirty="0" smtClean="0"/>
          </a:p>
          <a:p>
            <a:r>
              <a:rPr lang="en-US" sz="1600" dirty="0" smtClean="0"/>
              <a:t>Properties: good dimensional stability, excellent mechanical and electrical properties, good resistance to heat and chemicals</a:t>
            </a:r>
          </a:p>
          <a:p>
            <a:r>
              <a:rPr lang="en-US" sz="1600" dirty="0" smtClean="0"/>
              <a:t>Applications: electrical components requiring strength, tools and dies, fiber reinforced epoxies are used in structural components, tanks, pressure vessels, rocket motor casing</a:t>
            </a:r>
          </a:p>
          <a:p>
            <a:r>
              <a:rPr lang="en-US" sz="1600" b="1" dirty="0" err="1" smtClean="0"/>
              <a:t>Phenolics</a:t>
            </a:r>
            <a:r>
              <a:rPr lang="en-US" sz="1600" b="1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Properties: good dimensional stability, rigid, high resistance to heat, water, electricity, and chemicals  </a:t>
            </a:r>
          </a:p>
          <a:p>
            <a:r>
              <a:rPr lang="en-US" sz="1600" dirty="0" smtClean="0"/>
              <a:t>Applications: laminated panels, handles, knobs, electrical components; connectors, insulators</a:t>
            </a:r>
          </a:p>
          <a:p>
            <a:r>
              <a:rPr lang="en-US" sz="1600" b="1" dirty="0" smtClean="0"/>
              <a:t>Polyesters</a:t>
            </a:r>
            <a:endParaRPr lang="en-US" sz="1600" dirty="0" smtClean="0"/>
          </a:p>
          <a:p>
            <a:r>
              <a:rPr lang="en-US" sz="1600" dirty="0" smtClean="0"/>
              <a:t>Properties: good mechanical, electrical, and chemical properties, good resistance to heat and chemicals</a:t>
            </a:r>
          </a:p>
          <a:p>
            <a:r>
              <a:rPr lang="en-US" sz="1600" dirty="0" smtClean="0"/>
              <a:t>Applications: boats, luggage, swimming pools, automotive bodies, chairs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Abrasive Materials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Hard, Non </a:t>
            </a:r>
            <a:r>
              <a:rPr lang="en-US" sz="2000" dirty="0" err="1" smtClean="0"/>
              <a:t>metalic</a:t>
            </a:r>
            <a:r>
              <a:rPr lang="en-US" sz="2000" dirty="0" smtClean="0"/>
              <a:t>, Sharp edge and irregular shaped material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Used to remove small amount of materials by cutting action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Application in grinding, polishing, super finish etc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Materials are alumina, silicon carbide, cubic boron nitride and diamond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Ceramics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Compounds of metallic and non </a:t>
            </a:r>
            <a:r>
              <a:rPr lang="en-US" sz="2000" dirty="0" err="1" smtClean="0"/>
              <a:t>metalic</a:t>
            </a:r>
            <a:r>
              <a:rPr lang="en-US" sz="2000" dirty="0" smtClean="0"/>
              <a:t> materials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High compressive strength, low thermal expansion, high elasticity, high hardness, high wear resistance and low electrical and thermal conductivity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Used </a:t>
            </a:r>
            <a:r>
              <a:rPr lang="en-US" sz="2000" dirty="0" smtClean="0"/>
              <a:t>f</a:t>
            </a:r>
            <a:r>
              <a:rPr lang="en-US" sz="2000" dirty="0" smtClean="0"/>
              <a:t>or tiles, pottery wares etc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Silica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Available in the form of quartz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Most of the glasses contain more than 50% of silica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Used in electrical materials to increase magnetic permeability of the material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Glass</a:t>
            </a:r>
          </a:p>
          <a:p>
            <a:pPr>
              <a:buNone/>
            </a:pPr>
            <a:r>
              <a:rPr lang="en-US" sz="2000" dirty="0" smtClean="0"/>
              <a:t>It is Amorphous material, It consist more than 50% silica</a:t>
            </a:r>
          </a:p>
          <a:p>
            <a:pPr>
              <a:buNone/>
            </a:pPr>
            <a:r>
              <a:rPr lang="en-US" sz="2000" dirty="0" smtClean="0"/>
              <a:t>Used in windows, container, </a:t>
            </a:r>
            <a:r>
              <a:rPr lang="en-US" sz="2000" dirty="0" err="1" smtClean="0"/>
              <a:t>lightining</a:t>
            </a:r>
            <a:r>
              <a:rPr lang="en-US" sz="2000" dirty="0" smtClean="0"/>
              <a:t>, cookware etc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715404" cy="585791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Stiffness</a:t>
            </a:r>
            <a:r>
              <a:rPr lang="en-US" sz="2800" dirty="0" smtClean="0"/>
              <a:t>: it is the ability of materials to resist deformation under the action of loads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Elasticity </a:t>
            </a:r>
            <a:r>
              <a:rPr lang="en-US" sz="2800" dirty="0" smtClean="0"/>
              <a:t>: Elasticity it is a property by which a material changes its shape when load is applied and will regain its original shape when load is removed.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Plasticity</a:t>
            </a:r>
            <a:r>
              <a:rPr lang="en-US" sz="2800" dirty="0" smtClean="0"/>
              <a:t> : it is the property by which a material is not able to regain its original shape when the load is removed.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Ductility</a:t>
            </a:r>
            <a:r>
              <a:rPr lang="en-US" sz="2800" dirty="0" smtClean="0"/>
              <a:t> : it is a property by which materials can be drawn into wires.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Malleability</a:t>
            </a:r>
            <a:r>
              <a:rPr lang="en-US" sz="2800" dirty="0" smtClean="0"/>
              <a:t>:  it is a property by which materials are able to be beaten or converted into thin sheets.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480"/>
            <a:ext cx="8358246" cy="607223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Brittleness</a:t>
            </a:r>
            <a:r>
              <a:rPr lang="en-US" sz="2800" dirty="0" smtClean="0"/>
              <a:t> : it is the ability of a material by which it can break or develop cracks when loaded.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Toughness</a:t>
            </a:r>
            <a:r>
              <a:rPr lang="en-US" sz="2800" dirty="0" smtClean="0"/>
              <a:t>: it is the property by which the material is able to resist shocks or impact loading.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Hardness</a:t>
            </a:r>
            <a:r>
              <a:rPr lang="en-US" sz="2800" dirty="0" smtClean="0"/>
              <a:t> : it is a property of a material by which it can resists scratches, wear and tear.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Creep</a:t>
            </a:r>
            <a:r>
              <a:rPr lang="en-US" sz="2800" dirty="0" smtClean="0"/>
              <a:t>: it is the ability of a materials undergo permanent deformation at constant stress (load) for long period of time.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Fatigue</a:t>
            </a:r>
            <a:r>
              <a:rPr lang="en-US" sz="2800" dirty="0" smtClean="0"/>
              <a:t>: it is the property of a material to resist repeatable and fluctuating loads.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Corrosion resistance</a:t>
            </a:r>
            <a:r>
              <a:rPr lang="en-US" sz="2800" dirty="0" smtClean="0"/>
              <a:t>:  metals and alloys which can withstand the corrosion action of  medium.</a:t>
            </a:r>
          </a:p>
          <a:p>
            <a:pPr algn="just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501122" cy="56436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Wear resistance</a:t>
            </a:r>
            <a:r>
              <a:rPr lang="en-US" sz="2800" dirty="0" smtClean="0"/>
              <a:t>: the ability of a material to resist friction wear under particular condition.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Tensile strength </a:t>
            </a:r>
            <a:r>
              <a:rPr lang="en-US" sz="2800" dirty="0" smtClean="0"/>
              <a:t>: this enables the material to resist the application of tensile force.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Shear strength</a:t>
            </a:r>
            <a:r>
              <a:rPr lang="en-US" sz="2800" dirty="0" smtClean="0"/>
              <a:t>: it is the ability of a material to resist shear force applied on material.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Compression strength </a:t>
            </a:r>
            <a:r>
              <a:rPr lang="en-US" sz="2800" dirty="0" smtClean="0"/>
              <a:t>: it is the ability of a material to withstand pressures acting on a given place.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Stress</a:t>
            </a:r>
            <a:r>
              <a:rPr lang="en-US" dirty="0" smtClean="0"/>
              <a:t> : it is defined as internal reaction set up in the solid per unit cross sectional area.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Strain</a:t>
            </a:r>
            <a:r>
              <a:rPr lang="en-US" dirty="0" smtClean="0"/>
              <a:t> :it is the deformation expresses on the basis of unit dimension.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Mechanical testing by engineering Materials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Hooks Law : </a:t>
            </a:r>
            <a:r>
              <a:rPr lang="en-US" dirty="0" smtClean="0"/>
              <a:t>it states that stress and strain are directly proportional to each other under elastic limit.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strain diagram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357298"/>
            <a:ext cx="5786478" cy="510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42918"/>
            <a:ext cx="8715404" cy="62150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Modulus of resilience </a:t>
            </a:r>
            <a:r>
              <a:rPr lang="en-US" dirty="0" smtClean="0"/>
              <a:t>: is the work done on a unit volume of material as the force is gradually increased from O to P Nm/m</a:t>
            </a:r>
            <a:r>
              <a:rPr lang="en-US" baseline="30000" dirty="0" smtClean="0"/>
              <a:t>3</a:t>
            </a:r>
            <a:r>
              <a:rPr lang="en-US" dirty="0" smtClean="0"/>
              <a:t> .</a:t>
            </a:r>
            <a:r>
              <a:rPr lang="en-IN" baseline="30000" dirty="0" smtClean="0"/>
              <a:t> </a:t>
            </a:r>
            <a:r>
              <a:rPr lang="en-IN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Modulus of Toughness </a:t>
            </a:r>
            <a:r>
              <a:rPr lang="en-US" dirty="0" smtClean="0"/>
              <a:t>:  is the work done on a unit volume of material as the force is gradually increased from O to R Nm/m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Working stress </a:t>
            </a:r>
            <a:r>
              <a:rPr lang="en-US" dirty="0" smtClean="0"/>
              <a:t>: Actual stress of material under a given loading.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Allowable stress </a:t>
            </a:r>
            <a:r>
              <a:rPr lang="en-US" dirty="0" smtClean="0"/>
              <a:t>: the maximum safe stress that a material can carry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FOS</a:t>
            </a:r>
            <a:r>
              <a:rPr lang="en-US" dirty="0" smtClean="0"/>
              <a:t>:  the ratio of ultimate strength to allowable strength (Brittle material), ratio of Yield strength to allowable strength (Ductile Material)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1892</Words>
  <Application>Microsoft Office PowerPoint</Application>
  <PresentationFormat>On-screen Show (4:3)</PresentationFormat>
  <Paragraphs>226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Engineering Materials</vt:lpstr>
      <vt:lpstr>Mechanical properties of Engineering Materials </vt:lpstr>
      <vt:lpstr>Slide 3</vt:lpstr>
      <vt:lpstr>Slide 4</vt:lpstr>
      <vt:lpstr>Slide 5</vt:lpstr>
      <vt:lpstr>Slide 6</vt:lpstr>
      <vt:lpstr>Mechanical testing by engineering Materials</vt:lpstr>
      <vt:lpstr>Stress strain diagram</vt:lpstr>
      <vt:lpstr>Slide 9</vt:lpstr>
      <vt:lpstr>Hardness</vt:lpstr>
      <vt:lpstr>Indentation test</vt:lpstr>
      <vt:lpstr>1. Brinell Hardness</vt:lpstr>
      <vt:lpstr>2. Vickers Hardness test</vt:lpstr>
      <vt:lpstr>3. Rockwell test</vt:lpstr>
      <vt:lpstr>Slide 15</vt:lpstr>
      <vt:lpstr>Ferrous Material</vt:lpstr>
      <vt:lpstr>Slide 17</vt:lpstr>
      <vt:lpstr>Slide 18</vt:lpstr>
      <vt:lpstr>Non Ferrous Materials</vt:lpstr>
      <vt:lpstr>Slide 20</vt:lpstr>
      <vt:lpstr>Slide 21</vt:lpstr>
      <vt:lpstr>Plastics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Materials</dc:title>
  <dc:creator>Megha</dc:creator>
  <cp:lastModifiedBy>satheesh</cp:lastModifiedBy>
  <cp:revision>122</cp:revision>
  <dcterms:created xsi:type="dcterms:W3CDTF">2018-10-05T17:48:08Z</dcterms:created>
  <dcterms:modified xsi:type="dcterms:W3CDTF">2018-10-14T01:27:01Z</dcterms:modified>
</cp:coreProperties>
</file>