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85" r:id="rId2"/>
    <p:sldId id="433" r:id="rId3"/>
    <p:sldId id="260" r:id="rId4"/>
    <p:sldId id="261" r:id="rId5"/>
    <p:sldId id="262" r:id="rId6"/>
    <p:sldId id="263" r:id="rId7"/>
    <p:sldId id="279" r:id="rId8"/>
    <p:sldId id="284" r:id="rId9"/>
    <p:sldId id="281" r:id="rId10"/>
    <p:sldId id="265" r:id="rId11"/>
    <p:sldId id="458" r:id="rId12"/>
    <p:sldId id="287" r:id="rId13"/>
    <p:sldId id="288" r:id="rId14"/>
    <p:sldId id="289" r:id="rId15"/>
    <p:sldId id="436" r:id="rId16"/>
    <p:sldId id="294" r:id="rId17"/>
    <p:sldId id="431" r:id="rId18"/>
    <p:sldId id="430" r:id="rId19"/>
    <p:sldId id="429" r:id="rId20"/>
    <p:sldId id="428" r:id="rId21"/>
    <p:sldId id="427" r:id="rId22"/>
    <p:sldId id="434" r:id="rId23"/>
    <p:sldId id="440" r:id="rId24"/>
    <p:sldId id="441" r:id="rId25"/>
    <p:sldId id="442" r:id="rId26"/>
    <p:sldId id="443" r:id="rId27"/>
    <p:sldId id="450" r:id="rId28"/>
    <p:sldId id="451" r:id="rId29"/>
    <p:sldId id="452" r:id="rId30"/>
    <p:sldId id="445" r:id="rId31"/>
    <p:sldId id="446" r:id="rId32"/>
    <p:sldId id="447" r:id="rId33"/>
    <p:sldId id="448" r:id="rId34"/>
    <p:sldId id="449" r:id="rId35"/>
    <p:sldId id="463" r:id="rId36"/>
    <p:sldId id="453" r:id="rId37"/>
    <p:sldId id="454" r:id="rId38"/>
    <p:sldId id="455" r:id="rId39"/>
    <p:sldId id="456" r:id="rId40"/>
    <p:sldId id="457" r:id="rId41"/>
    <p:sldId id="46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FC4"/>
    <a:srgbClr val="D4650A"/>
    <a:srgbClr val="CC0000"/>
    <a:srgbClr val="000000"/>
    <a:srgbClr val="0099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14" autoAdjust="0"/>
    <p:restoredTop sz="94660" autoAdjust="0"/>
  </p:normalViewPr>
  <p:slideViewPr>
    <p:cSldViewPr snapToGrid="0">
      <p:cViewPr varScale="1">
        <p:scale>
          <a:sx n="73" d="100"/>
          <a:sy n="73" d="100"/>
        </p:scale>
        <p:origin x="-1284" y="-102"/>
      </p:cViewPr>
      <p:guideLst>
        <p:guide orient="horz" pos="2160"/>
        <p:guide pos="2880"/>
      </p:guideLst>
    </p:cSldViewPr>
  </p:slideViewPr>
  <p:outlineViewPr>
    <p:cViewPr>
      <p:scale>
        <a:sx n="33" d="100"/>
        <a:sy n="33" d="100"/>
      </p:scale>
      <p:origin x="0" y="15180"/>
    </p:cViewPr>
  </p:outlineViewPr>
  <p:notesTextViewPr>
    <p:cViewPr>
      <p:scale>
        <a:sx n="100" d="100"/>
        <a:sy n="100" d="100"/>
      </p:scale>
      <p:origin x="0" y="0"/>
    </p:cViewPr>
  </p:notesTextViewPr>
  <p:sorterViewPr>
    <p:cViewPr>
      <p:scale>
        <a:sx n="66" d="100"/>
        <a:sy n="66" d="100"/>
      </p:scale>
      <p:origin x="0" y="517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432965-A167-4B1A-B2C0-84242C128C2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GB"/>
        </a:p>
      </dgm:t>
    </dgm:pt>
    <dgm:pt modelId="{E0234C43-1329-4DD6-825E-36BD0D5101C7}">
      <dgm:prSet phldrT="[Text]"/>
      <dgm:spPr/>
      <dgm:t>
        <a:bodyPr/>
        <a:lstStyle/>
        <a:p>
          <a:r>
            <a:rPr lang="en-GB" dirty="0" smtClean="0"/>
            <a:t>Errors</a:t>
          </a:r>
          <a:endParaRPr lang="en-GB" dirty="0"/>
        </a:p>
      </dgm:t>
    </dgm:pt>
    <dgm:pt modelId="{3B9B1F98-2E98-4511-A2FD-A8CC21DF6694}" type="parTrans" cxnId="{8D115AE1-E423-4759-91E9-74D3B4A2FBCF}">
      <dgm:prSet/>
      <dgm:spPr/>
      <dgm:t>
        <a:bodyPr/>
        <a:lstStyle/>
        <a:p>
          <a:endParaRPr lang="en-GB"/>
        </a:p>
      </dgm:t>
    </dgm:pt>
    <dgm:pt modelId="{982494BE-850D-46A2-8263-6301E6827D01}" type="sibTrans" cxnId="{8D115AE1-E423-4759-91E9-74D3B4A2FBCF}">
      <dgm:prSet/>
      <dgm:spPr/>
      <dgm:t>
        <a:bodyPr/>
        <a:lstStyle/>
        <a:p>
          <a:endParaRPr lang="en-GB"/>
        </a:p>
      </dgm:t>
    </dgm:pt>
    <dgm:pt modelId="{8A745052-AF2F-4A43-8614-685EFF39CB07}">
      <dgm:prSet phldrT="[Text]"/>
      <dgm:spPr/>
      <dgm:t>
        <a:bodyPr/>
        <a:lstStyle/>
        <a:p>
          <a:r>
            <a:rPr lang="en-GB" dirty="0" smtClean="0"/>
            <a:t>Syntax error</a:t>
          </a:r>
          <a:endParaRPr lang="en-GB" dirty="0"/>
        </a:p>
      </dgm:t>
    </dgm:pt>
    <dgm:pt modelId="{9838D671-C7B4-4AC7-BF6F-75EA342C2EDC}" type="parTrans" cxnId="{86490DF3-D44F-42C4-9552-EB05CEA75C70}">
      <dgm:prSet/>
      <dgm:spPr/>
      <dgm:t>
        <a:bodyPr/>
        <a:lstStyle/>
        <a:p>
          <a:endParaRPr lang="en-GB"/>
        </a:p>
      </dgm:t>
    </dgm:pt>
    <dgm:pt modelId="{50FEBCB9-FDF1-4577-9F15-58D4A44EDEC1}" type="sibTrans" cxnId="{86490DF3-D44F-42C4-9552-EB05CEA75C70}">
      <dgm:prSet/>
      <dgm:spPr/>
      <dgm:t>
        <a:bodyPr/>
        <a:lstStyle/>
        <a:p>
          <a:endParaRPr lang="en-GB"/>
        </a:p>
      </dgm:t>
    </dgm:pt>
    <dgm:pt modelId="{212E669F-E9E7-47FB-92B6-31896E40E0CA}">
      <dgm:prSet phldrT="[Text]"/>
      <dgm:spPr/>
      <dgm:t>
        <a:bodyPr/>
        <a:lstStyle/>
        <a:p>
          <a:r>
            <a:rPr lang="en-GB" dirty="0" smtClean="0"/>
            <a:t>Linker error</a:t>
          </a:r>
          <a:endParaRPr lang="en-GB" dirty="0"/>
        </a:p>
      </dgm:t>
    </dgm:pt>
    <dgm:pt modelId="{1D5879D8-073B-4F00-BECF-B3694881126C}" type="parTrans" cxnId="{231DD288-D7EC-4814-B2B5-C7824DBAED08}">
      <dgm:prSet/>
      <dgm:spPr/>
      <dgm:t>
        <a:bodyPr/>
        <a:lstStyle/>
        <a:p>
          <a:endParaRPr lang="en-GB"/>
        </a:p>
      </dgm:t>
    </dgm:pt>
    <dgm:pt modelId="{8C6CFE7A-D9D8-4A05-8C67-12B0BE9BF70A}" type="sibTrans" cxnId="{231DD288-D7EC-4814-B2B5-C7824DBAED08}">
      <dgm:prSet/>
      <dgm:spPr/>
      <dgm:t>
        <a:bodyPr/>
        <a:lstStyle/>
        <a:p>
          <a:endParaRPr lang="en-GB"/>
        </a:p>
      </dgm:t>
    </dgm:pt>
    <dgm:pt modelId="{46EEAEF7-3D0A-430E-BFD7-B499CCF35C0A}">
      <dgm:prSet phldrT="[Text]"/>
      <dgm:spPr/>
      <dgm:t>
        <a:bodyPr/>
        <a:lstStyle/>
        <a:p>
          <a:r>
            <a:rPr lang="en-GB" dirty="0" smtClean="0"/>
            <a:t>Logical error</a:t>
          </a:r>
          <a:endParaRPr lang="en-GB" dirty="0"/>
        </a:p>
      </dgm:t>
    </dgm:pt>
    <dgm:pt modelId="{C0B89533-70C6-4BC2-A402-17DFCAECA7A3}" type="parTrans" cxnId="{F1F147BA-C7E1-4872-AA7F-8C1385049D74}">
      <dgm:prSet/>
      <dgm:spPr/>
      <dgm:t>
        <a:bodyPr/>
        <a:lstStyle/>
        <a:p>
          <a:endParaRPr lang="en-GB"/>
        </a:p>
      </dgm:t>
    </dgm:pt>
    <dgm:pt modelId="{C04DE939-0CC0-44C7-8EA3-78D04FFB9322}" type="sibTrans" cxnId="{F1F147BA-C7E1-4872-AA7F-8C1385049D74}">
      <dgm:prSet/>
      <dgm:spPr/>
      <dgm:t>
        <a:bodyPr/>
        <a:lstStyle/>
        <a:p>
          <a:endParaRPr lang="en-GB"/>
        </a:p>
      </dgm:t>
    </dgm:pt>
    <dgm:pt modelId="{E12EAA6E-0FCC-4ECF-955D-1B3B50DA8828}">
      <dgm:prSet phldrT="[Text]"/>
      <dgm:spPr/>
      <dgm:t>
        <a:bodyPr/>
        <a:lstStyle/>
        <a:p>
          <a:r>
            <a:rPr lang="en-GB" dirty="0" smtClean="0"/>
            <a:t>Runtime error</a:t>
          </a:r>
          <a:endParaRPr lang="en-GB" dirty="0"/>
        </a:p>
      </dgm:t>
    </dgm:pt>
    <dgm:pt modelId="{FFA4A0E2-773A-4DD0-9C1E-E2AA3E630FB4}" type="parTrans" cxnId="{028EE144-2C2A-4FAC-ACB4-1A31A1B957C0}">
      <dgm:prSet/>
      <dgm:spPr/>
      <dgm:t>
        <a:bodyPr/>
        <a:lstStyle/>
        <a:p>
          <a:endParaRPr lang="en-GB"/>
        </a:p>
      </dgm:t>
    </dgm:pt>
    <dgm:pt modelId="{8688C030-44C8-4548-9827-3A03E542DD31}" type="sibTrans" cxnId="{028EE144-2C2A-4FAC-ACB4-1A31A1B957C0}">
      <dgm:prSet/>
      <dgm:spPr/>
      <dgm:t>
        <a:bodyPr/>
        <a:lstStyle/>
        <a:p>
          <a:endParaRPr lang="en-GB"/>
        </a:p>
      </dgm:t>
    </dgm:pt>
    <dgm:pt modelId="{D95158ED-3814-40BD-AD16-5EFC57B9AB60}" type="pres">
      <dgm:prSet presAssocID="{F3432965-A167-4B1A-B2C0-84242C128C27}" presName="diagram" presStyleCnt="0">
        <dgm:presLayoutVars>
          <dgm:chPref val="1"/>
          <dgm:dir/>
          <dgm:animOne val="branch"/>
          <dgm:animLvl val="lvl"/>
          <dgm:resizeHandles val="exact"/>
        </dgm:presLayoutVars>
      </dgm:prSet>
      <dgm:spPr/>
      <dgm:t>
        <a:bodyPr/>
        <a:lstStyle/>
        <a:p>
          <a:endParaRPr lang="en-GB"/>
        </a:p>
      </dgm:t>
    </dgm:pt>
    <dgm:pt modelId="{500666A7-86B2-4F60-A48C-AFFD656B6B11}" type="pres">
      <dgm:prSet presAssocID="{E0234C43-1329-4DD6-825E-36BD0D5101C7}" presName="root1" presStyleCnt="0"/>
      <dgm:spPr/>
    </dgm:pt>
    <dgm:pt modelId="{DCBB5D30-3B6D-4645-B08B-F416CB3648CE}" type="pres">
      <dgm:prSet presAssocID="{E0234C43-1329-4DD6-825E-36BD0D5101C7}" presName="LevelOneTextNode" presStyleLbl="node0" presStyleIdx="0" presStyleCnt="1" custLinFactNeighborX="-95695" custLinFactNeighborY="1607">
        <dgm:presLayoutVars>
          <dgm:chPref val="3"/>
        </dgm:presLayoutVars>
      </dgm:prSet>
      <dgm:spPr/>
      <dgm:t>
        <a:bodyPr/>
        <a:lstStyle/>
        <a:p>
          <a:endParaRPr lang="en-GB"/>
        </a:p>
      </dgm:t>
    </dgm:pt>
    <dgm:pt modelId="{72B316E2-44B1-48B3-8CE2-DF1939ACEC06}" type="pres">
      <dgm:prSet presAssocID="{E0234C43-1329-4DD6-825E-36BD0D5101C7}" presName="level2hierChild" presStyleCnt="0"/>
      <dgm:spPr/>
    </dgm:pt>
    <dgm:pt modelId="{4BFD4A5D-6EB0-4735-A606-FC7E2AA64A2B}" type="pres">
      <dgm:prSet presAssocID="{9838D671-C7B4-4AC7-BF6F-75EA342C2EDC}" presName="conn2-1" presStyleLbl="parChTrans1D2" presStyleIdx="0" presStyleCnt="4"/>
      <dgm:spPr/>
      <dgm:t>
        <a:bodyPr/>
        <a:lstStyle/>
        <a:p>
          <a:endParaRPr lang="en-GB"/>
        </a:p>
      </dgm:t>
    </dgm:pt>
    <dgm:pt modelId="{21F7C032-A3A9-4223-8457-D8E30F29234C}" type="pres">
      <dgm:prSet presAssocID="{9838D671-C7B4-4AC7-BF6F-75EA342C2EDC}" presName="connTx" presStyleLbl="parChTrans1D2" presStyleIdx="0" presStyleCnt="4"/>
      <dgm:spPr/>
      <dgm:t>
        <a:bodyPr/>
        <a:lstStyle/>
        <a:p>
          <a:endParaRPr lang="en-GB"/>
        </a:p>
      </dgm:t>
    </dgm:pt>
    <dgm:pt modelId="{714AFD27-FA17-4430-9A46-EFAC74C0681E}" type="pres">
      <dgm:prSet presAssocID="{8A745052-AF2F-4A43-8614-685EFF39CB07}" presName="root2" presStyleCnt="0"/>
      <dgm:spPr/>
    </dgm:pt>
    <dgm:pt modelId="{A5A7677A-33C7-4ABF-A052-EE9E66DAD334}" type="pres">
      <dgm:prSet presAssocID="{8A745052-AF2F-4A43-8614-685EFF39CB07}" presName="LevelTwoTextNode" presStyleLbl="node2" presStyleIdx="0" presStyleCnt="4" custScaleX="78382" custScaleY="53060" custLinFactNeighborX="13400">
        <dgm:presLayoutVars>
          <dgm:chPref val="3"/>
        </dgm:presLayoutVars>
      </dgm:prSet>
      <dgm:spPr/>
      <dgm:t>
        <a:bodyPr/>
        <a:lstStyle/>
        <a:p>
          <a:endParaRPr lang="en-GB"/>
        </a:p>
      </dgm:t>
    </dgm:pt>
    <dgm:pt modelId="{E53308F6-845F-469E-8E51-08757219260F}" type="pres">
      <dgm:prSet presAssocID="{8A745052-AF2F-4A43-8614-685EFF39CB07}" presName="level3hierChild" presStyleCnt="0"/>
      <dgm:spPr/>
    </dgm:pt>
    <dgm:pt modelId="{5BF465DB-1EB3-4FB6-BB11-8B3B2C8344B1}" type="pres">
      <dgm:prSet presAssocID="{C0B89533-70C6-4BC2-A402-17DFCAECA7A3}" presName="conn2-1" presStyleLbl="parChTrans1D2" presStyleIdx="1" presStyleCnt="4"/>
      <dgm:spPr/>
      <dgm:t>
        <a:bodyPr/>
        <a:lstStyle/>
        <a:p>
          <a:endParaRPr lang="en-GB"/>
        </a:p>
      </dgm:t>
    </dgm:pt>
    <dgm:pt modelId="{DD4F6869-6773-4E16-A742-A9F0428AD640}" type="pres">
      <dgm:prSet presAssocID="{C0B89533-70C6-4BC2-A402-17DFCAECA7A3}" presName="connTx" presStyleLbl="parChTrans1D2" presStyleIdx="1" presStyleCnt="4"/>
      <dgm:spPr/>
      <dgm:t>
        <a:bodyPr/>
        <a:lstStyle/>
        <a:p>
          <a:endParaRPr lang="en-GB"/>
        </a:p>
      </dgm:t>
    </dgm:pt>
    <dgm:pt modelId="{D6B67219-91EB-4241-A5D7-C4AB6A1EBA4E}" type="pres">
      <dgm:prSet presAssocID="{46EEAEF7-3D0A-430E-BFD7-B499CCF35C0A}" presName="root2" presStyleCnt="0"/>
      <dgm:spPr/>
    </dgm:pt>
    <dgm:pt modelId="{4EF007BB-7F27-49FA-91C4-309A01527755}" type="pres">
      <dgm:prSet presAssocID="{46EEAEF7-3D0A-430E-BFD7-B499CCF35C0A}" presName="LevelTwoTextNode" presStyleLbl="node2" presStyleIdx="1" presStyleCnt="4" custScaleX="78372" custScaleY="64428" custLinFactNeighborX="13400">
        <dgm:presLayoutVars>
          <dgm:chPref val="3"/>
        </dgm:presLayoutVars>
      </dgm:prSet>
      <dgm:spPr/>
      <dgm:t>
        <a:bodyPr/>
        <a:lstStyle/>
        <a:p>
          <a:endParaRPr lang="en-GB"/>
        </a:p>
      </dgm:t>
    </dgm:pt>
    <dgm:pt modelId="{A32A1AE4-528A-4387-B2E3-B9887F985C7B}" type="pres">
      <dgm:prSet presAssocID="{46EEAEF7-3D0A-430E-BFD7-B499CCF35C0A}" presName="level3hierChild" presStyleCnt="0"/>
      <dgm:spPr/>
    </dgm:pt>
    <dgm:pt modelId="{40CBB522-17A4-4B9A-BC44-793D8EECE3E7}" type="pres">
      <dgm:prSet presAssocID="{FFA4A0E2-773A-4DD0-9C1E-E2AA3E630FB4}" presName="conn2-1" presStyleLbl="parChTrans1D2" presStyleIdx="2" presStyleCnt="4"/>
      <dgm:spPr/>
      <dgm:t>
        <a:bodyPr/>
        <a:lstStyle/>
        <a:p>
          <a:endParaRPr lang="en-GB"/>
        </a:p>
      </dgm:t>
    </dgm:pt>
    <dgm:pt modelId="{939CFCF4-EBE4-4289-917D-C2908CF1582E}" type="pres">
      <dgm:prSet presAssocID="{FFA4A0E2-773A-4DD0-9C1E-E2AA3E630FB4}" presName="connTx" presStyleLbl="parChTrans1D2" presStyleIdx="2" presStyleCnt="4"/>
      <dgm:spPr/>
      <dgm:t>
        <a:bodyPr/>
        <a:lstStyle/>
        <a:p>
          <a:endParaRPr lang="en-GB"/>
        </a:p>
      </dgm:t>
    </dgm:pt>
    <dgm:pt modelId="{F1B661E9-5CBA-4B37-B977-309AE718676B}" type="pres">
      <dgm:prSet presAssocID="{E12EAA6E-0FCC-4ECF-955D-1B3B50DA8828}" presName="root2" presStyleCnt="0"/>
      <dgm:spPr/>
    </dgm:pt>
    <dgm:pt modelId="{473AE07D-BE68-46B6-A87B-A7477BF5251F}" type="pres">
      <dgm:prSet presAssocID="{E12EAA6E-0FCC-4ECF-955D-1B3B50DA8828}" presName="LevelTwoTextNode" presStyleLbl="node2" presStyleIdx="2" presStyleCnt="4" custScaleX="78372" custScaleY="64799" custLinFactNeighborX="13400">
        <dgm:presLayoutVars>
          <dgm:chPref val="3"/>
        </dgm:presLayoutVars>
      </dgm:prSet>
      <dgm:spPr/>
      <dgm:t>
        <a:bodyPr/>
        <a:lstStyle/>
        <a:p>
          <a:endParaRPr lang="en-GB"/>
        </a:p>
      </dgm:t>
    </dgm:pt>
    <dgm:pt modelId="{D3BE8E53-DBD1-4693-96E9-F9F9457333DA}" type="pres">
      <dgm:prSet presAssocID="{E12EAA6E-0FCC-4ECF-955D-1B3B50DA8828}" presName="level3hierChild" presStyleCnt="0"/>
      <dgm:spPr/>
    </dgm:pt>
    <dgm:pt modelId="{2C24742A-4268-4A94-B181-267799E0A9F9}" type="pres">
      <dgm:prSet presAssocID="{1D5879D8-073B-4F00-BECF-B3694881126C}" presName="conn2-1" presStyleLbl="parChTrans1D2" presStyleIdx="3" presStyleCnt="4"/>
      <dgm:spPr/>
      <dgm:t>
        <a:bodyPr/>
        <a:lstStyle/>
        <a:p>
          <a:endParaRPr lang="en-GB"/>
        </a:p>
      </dgm:t>
    </dgm:pt>
    <dgm:pt modelId="{8CF680A7-23FC-4027-9C4A-717B2820EB4D}" type="pres">
      <dgm:prSet presAssocID="{1D5879D8-073B-4F00-BECF-B3694881126C}" presName="connTx" presStyleLbl="parChTrans1D2" presStyleIdx="3" presStyleCnt="4"/>
      <dgm:spPr/>
      <dgm:t>
        <a:bodyPr/>
        <a:lstStyle/>
        <a:p>
          <a:endParaRPr lang="en-GB"/>
        </a:p>
      </dgm:t>
    </dgm:pt>
    <dgm:pt modelId="{852F079F-191A-464F-9EE6-D6E32F127EEB}" type="pres">
      <dgm:prSet presAssocID="{212E669F-E9E7-47FB-92B6-31896E40E0CA}" presName="root2" presStyleCnt="0"/>
      <dgm:spPr/>
    </dgm:pt>
    <dgm:pt modelId="{615668F9-397D-4C77-AC60-6F2DC75762BA}" type="pres">
      <dgm:prSet presAssocID="{212E669F-E9E7-47FB-92B6-31896E40E0CA}" presName="LevelTwoTextNode" presStyleLbl="node2" presStyleIdx="3" presStyleCnt="4" custScaleX="78372" custScaleY="58448" custLinFactNeighborX="13400">
        <dgm:presLayoutVars>
          <dgm:chPref val="3"/>
        </dgm:presLayoutVars>
      </dgm:prSet>
      <dgm:spPr/>
      <dgm:t>
        <a:bodyPr/>
        <a:lstStyle/>
        <a:p>
          <a:endParaRPr lang="en-GB"/>
        </a:p>
      </dgm:t>
    </dgm:pt>
    <dgm:pt modelId="{4D0B1893-9B6F-4946-809C-9597ACBD7D76}" type="pres">
      <dgm:prSet presAssocID="{212E669F-E9E7-47FB-92B6-31896E40E0CA}" presName="level3hierChild" presStyleCnt="0"/>
      <dgm:spPr/>
    </dgm:pt>
  </dgm:ptLst>
  <dgm:cxnLst>
    <dgm:cxn modelId="{BFC549AB-A6F3-45F0-859C-BB8E29AE538C}" type="presOf" srcId="{FFA4A0E2-773A-4DD0-9C1E-E2AA3E630FB4}" destId="{939CFCF4-EBE4-4289-917D-C2908CF1582E}" srcOrd="1" destOrd="0" presId="urn:microsoft.com/office/officeart/2005/8/layout/hierarchy2"/>
    <dgm:cxn modelId="{88DC9BE7-1434-46DE-B9C6-83508E9542F1}" type="presOf" srcId="{46EEAEF7-3D0A-430E-BFD7-B499CCF35C0A}" destId="{4EF007BB-7F27-49FA-91C4-309A01527755}" srcOrd="0" destOrd="0" presId="urn:microsoft.com/office/officeart/2005/8/layout/hierarchy2"/>
    <dgm:cxn modelId="{08A7748A-7B05-4AF0-B158-3C6ED24CEC92}" type="presOf" srcId="{C0B89533-70C6-4BC2-A402-17DFCAECA7A3}" destId="{DD4F6869-6773-4E16-A742-A9F0428AD640}" srcOrd="1" destOrd="0" presId="urn:microsoft.com/office/officeart/2005/8/layout/hierarchy2"/>
    <dgm:cxn modelId="{26D8BE30-ECF5-47DF-85A1-7054719D9B33}" type="presOf" srcId="{FFA4A0E2-773A-4DD0-9C1E-E2AA3E630FB4}" destId="{40CBB522-17A4-4B9A-BC44-793D8EECE3E7}" srcOrd="0" destOrd="0" presId="urn:microsoft.com/office/officeart/2005/8/layout/hierarchy2"/>
    <dgm:cxn modelId="{68D24F2F-B78A-451D-A1FD-BD47885B0DEB}" type="presOf" srcId="{E0234C43-1329-4DD6-825E-36BD0D5101C7}" destId="{DCBB5D30-3B6D-4645-B08B-F416CB3648CE}" srcOrd="0" destOrd="0" presId="urn:microsoft.com/office/officeart/2005/8/layout/hierarchy2"/>
    <dgm:cxn modelId="{F54374A5-4734-4ABF-A347-AB47776CFC90}" type="presOf" srcId="{E12EAA6E-0FCC-4ECF-955D-1B3B50DA8828}" destId="{473AE07D-BE68-46B6-A87B-A7477BF5251F}" srcOrd="0" destOrd="0" presId="urn:microsoft.com/office/officeart/2005/8/layout/hierarchy2"/>
    <dgm:cxn modelId="{17DF1A30-4F1F-4259-829F-D85B54DED68A}" type="presOf" srcId="{F3432965-A167-4B1A-B2C0-84242C128C27}" destId="{D95158ED-3814-40BD-AD16-5EFC57B9AB60}" srcOrd="0" destOrd="0" presId="urn:microsoft.com/office/officeart/2005/8/layout/hierarchy2"/>
    <dgm:cxn modelId="{86490DF3-D44F-42C4-9552-EB05CEA75C70}" srcId="{E0234C43-1329-4DD6-825E-36BD0D5101C7}" destId="{8A745052-AF2F-4A43-8614-685EFF39CB07}" srcOrd="0" destOrd="0" parTransId="{9838D671-C7B4-4AC7-BF6F-75EA342C2EDC}" sibTransId="{50FEBCB9-FDF1-4577-9F15-58D4A44EDEC1}"/>
    <dgm:cxn modelId="{156A643A-98AE-4D33-9FB2-A54EBB06D0CC}" type="presOf" srcId="{C0B89533-70C6-4BC2-A402-17DFCAECA7A3}" destId="{5BF465DB-1EB3-4FB6-BB11-8B3B2C8344B1}" srcOrd="0" destOrd="0" presId="urn:microsoft.com/office/officeart/2005/8/layout/hierarchy2"/>
    <dgm:cxn modelId="{06656202-565E-42FB-B094-6C0AAE09FAC7}" type="presOf" srcId="{212E669F-E9E7-47FB-92B6-31896E40E0CA}" destId="{615668F9-397D-4C77-AC60-6F2DC75762BA}" srcOrd="0" destOrd="0" presId="urn:microsoft.com/office/officeart/2005/8/layout/hierarchy2"/>
    <dgm:cxn modelId="{028EE144-2C2A-4FAC-ACB4-1A31A1B957C0}" srcId="{E0234C43-1329-4DD6-825E-36BD0D5101C7}" destId="{E12EAA6E-0FCC-4ECF-955D-1B3B50DA8828}" srcOrd="2" destOrd="0" parTransId="{FFA4A0E2-773A-4DD0-9C1E-E2AA3E630FB4}" sibTransId="{8688C030-44C8-4548-9827-3A03E542DD31}"/>
    <dgm:cxn modelId="{AC5F056B-59B3-465B-88B7-71333514F88D}" type="presOf" srcId="{8A745052-AF2F-4A43-8614-685EFF39CB07}" destId="{A5A7677A-33C7-4ABF-A052-EE9E66DAD334}" srcOrd="0" destOrd="0" presId="urn:microsoft.com/office/officeart/2005/8/layout/hierarchy2"/>
    <dgm:cxn modelId="{F1F147BA-C7E1-4872-AA7F-8C1385049D74}" srcId="{E0234C43-1329-4DD6-825E-36BD0D5101C7}" destId="{46EEAEF7-3D0A-430E-BFD7-B499CCF35C0A}" srcOrd="1" destOrd="0" parTransId="{C0B89533-70C6-4BC2-A402-17DFCAECA7A3}" sibTransId="{C04DE939-0CC0-44C7-8EA3-78D04FFB9322}"/>
    <dgm:cxn modelId="{432C7216-AACF-4650-95BE-1BEB073798E0}" type="presOf" srcId="{1D5879D8-073B-4F00-BECF-B3694881126C}" destId="{8CF680A7-23FC-4027-9C4A-717B2820EB4D}" srcOrd="1" destOrd="0" presId="urn:microsoft.com/office/officeart/2005/8/layout/hierarchy2"/>
    <dgm:cxn modelId="{CCA767C4-343A-4B8F-9882-576E393D23A5}" type="presOf" srcId="{9838D671-C7B4-4AC7-BF6F-75EA342C2EDC}" destId="{4BFD4A5D-6EB0-4735-A606-FC7E2AA64A2B}" srcOrd="0" destOrd="0" presId="urn:microsoft.com/office/officeart/2005/8/layout/hierarchy2"/>
    <dgm:cxn modelId="{0DEA5B76-9F85-4346-8444-66727BD059BE}" type="presOf" srcId="{1D5879D8-073B-4F00-BECF-B3694881126C}" destId="{2C24742A-4268-4A94-B181-267799E0A9F9}" srcOrd="0" destOrd="0" presId="urn:microsoft.com/office/officeart/2005/8/layout/hierarchy2"/>
    <dgm:cxn modelId="{8D115AE1-E423-4759-91E9-74D3B4A2FBCF}" srcId="{F3432965-A167-4B1A-B2C0-84242C128C27}" destId="{E0234C43-1329-4DD6-825E-36BD0D5101C7}" srcOrd="0" destOrd="0" parTransId="{3B9B1F98-2E98-4511-A2FD-A8CC21DF6694}" sibTransId="{982494BE-850D-46A2-8263-6301E6827D01}"/>
    <dgm:cxn modelId="{231DD288-D7EC-4814-B2B5-C7824DBAED08}" srcId="{E0234C43-1329-4DD6-825E-36BD0D5101C7}" destId="{212E669F-E9E7-47FB-92B6-31896E40E0CA}" srcOrd="3" destOrd="0" parTransId="{1D5879D8-073B-4F00-BECF-B3694881126C}" sibTransId="{8C6CFE7A-D9D8-4A05-8C67-12B0BE9BF70A}"/>
    <dgm:cxn modelId="{1EA09382-23B8-4002-ABF0-94430B25520B}" type="presOf" srcId="{9838D671-C7B4-4AC7-BF6F-75EA342C2EDC}" destId="{21F7C032-A3A9-4223-8457-D8E30F29234C}" srcOrd="1" destOrd="0" presId="urn:microsoft.com/office/officeart/2005/8/layout/hierarchy2"/>
    <dgm:cxn modelId="{B8A177C3-EFD9-4389-BCED-9E4347A26CCE}" type="presParOf" srcId="{D95158ED-3814-40BD-AD16-5EFC57B9AB60}" destId="{500666A7-86B2-4F60-A48C-AFFD656B6B11}" srcOrd="0" destOrd="0" presId="urn:microsoft.com/office/officeart/2005/8/layout/hierarchy2"/>
    <dgm:cxn modelId="{6BF6F584-985E-4008-9B41-96E50B59911A}" type="presParOf" srcId="{500666A7-86B2-4F60-A48C-AFFD656B6B11}" destId="{DCBB5D30-3B6D-4645-B08B-F416CB3648CE}" srcOrd="0" destOrd="0" presId="urn:microsoft.com/office/officeart/2005/8/layout/hierarchy2"/>
    <dgm:cxn modelId="{FCBAC701-11F2-47BE-BD47-3AD176291603}" type="presParOf" srcId="{500666A7-86B2-4F60-A48C-AFFD656B6B11}" destId="{72B316E2-44B1-48B3-8CE2-DF1939ACEC06}" srcOrd="1" destOrd="0" presId="urn:microsoft.com/office/officeart/2005/8/layout/hierarchy2"/>
    <dgm:cxn modelId="{789BDDF8-CEC8-41B7-844E-EC466610070A}" type="presParOf" srcId="{72B316E2-44B1-48B3-8CE2-DF1939ACEC06}" destId="{4BFD4A5D-6EB0-4735-A606-FC7E2AA64A2B}" srcOrd="0" destOrd="0" presId="urn:microsoft.com/office/officeart/2005/8/layout/hierarchy2"/>
    <dgm:cxn modelId="{CABFC76B-D299-431C-BB75-8555926FD0E7}" type="presParOf" srcId="{4BFD4A5D-6EB0-4735-A606-FC7E2AA64A2B}" destId="{21F7C032-A3A9-4223-8457-D8E30F29234C}" srcOrd="0" destOrd="0" presId="urn:microsoft.com/office/officeart/2005/8/layout/hierarchy2"/>
    <dgm:cxn modelId="{0AEBEB40-B7E1-40F5-A66F-89C589C1C21B}" type="presParOf" srcId="{72B316E2-44B1-48B3-8CE2-DF1939ACEC06}" destId="{714AFD27-FA17-4430-9A46-EFAC74C0681E}" srcOrd="1" destOrd="0" presId="urn:microsoft.com/office/officeart/2005/8/layout/hierarchy2"/>
    <dgm:cxn modelId="{6D43A2E6-7443-4562-A00B-E0A65925874C}" type="presParOf" srcId="{714AFD27-FA17-4430-9A46-EFAC74C0681E}" destId="{A5A7677A-33C7-4ABF-A052-EE9E66DAD334}" srcOrd="0" destOrd="0" presId="urn:microsoft.com/office/officeart/2005/8/layout/hierarchy2"/>
    <dgm:cxn modelId="{F522CCD6-96D4-40A8-AA51-12C837FBE7D2}" type="presParOf" srcId="{714AFD27-FA17-4430-9A46-EFAC74C0681E}" destId="{E53308F6-845F-469E-8E51-08757219260F}" srcOrd="1" destOrd="0" presId="urn:microsoft.com/office/officeart/2005/8/layout/hierarchy2"/>
    <dgm:cxn modelId="{092A74F1-9F02-4CBE-8DAD-6D6EF9AA5477}" type="presParOf" srcId="{72B316E2-44B1-48B3-8CE2-DF1939ACEC06}" destId="{5BF465DB-1EB3-4FB6-BB11-8B3B2C8344B1}" srcOrd="2" destOrd="0" presId="urn:microsoft.com/office/officeart/2005/8/layout/hierarchy2"/>
    <dgm:cxn modelId="{DBA2AA28-2F0A-45E5-A0FB-5CC87DEBA83A}" type="presParOf" srcId="{5BF465DB-1EB3-4FB6-BB11-8B3B2C8344B1}" destId="{DD4F6869-6773-4E16-A742-A9F0428AD640}" srcOrd="0" destOrd="0" presId="urn:microsoft.com/office/officeart/2005/8/layout/hierarchy2"/>
    <dgm:cxn modelId="{F22BEBF8-A550-4A49-888C-5439CC3BCB4D}" type="presParOf" srcId="{72B316E2-44B1-48B3-8CE2-DF1939ACEC06}" destId="{D6B67219-91EB-4241-A5D7-C4AB6A1EBA4E}" srcOrd="3" destOrd="0" presId="urn:microsoft.com/office/officeart/2005/8/layout/hierarchy2"/>
    <dgm:cxn modelId="{ED6DB184-CF03-4FD4-8933-38E8FD8E0284}" type="presParOf" srcId="{D6B67219-91EB-4241-A5D7-C4AB6A1EBA4E}" destId="{4EF007BB-7F27-49FA-91C4-309A01527755}" srcOrd="0" destOrd="0" presId="urn:microsoft.com/office/officeart/2005/8/layout/hierarchy2"/>
    <dgm:cxn modelId="{6182D6BD-4364-47DA-8BAB-EA8E9D652D4B}" type="presParOf" srcId="{D6B67219-91EB-4241-A5D7-C4AB6A1EBA4E}" destId="{A32A1AE4-528A-4387-B2E3-B9887F985C7B}" srcOrd="1" destOrd="0" presId="urn:microsoft.com/office/officeart/2005/8/layout/hierarchy2"/>
    <dgm:cxn modelId="{950DBF87-3306-4C8D-A910-7764917CFF76}" type="presParOf" srcId="{72B316E2-44B1-48B3-8CE2-DF1939ACEC06}" destId="{40CBB522-17A4-4B9A-BC44-793D8EECE3E7}" srcOrd="4" destOrd="0" presId="urn:microsoft.com/office/officeart/2005/8/layout/hierarchy2"/>
    <dgm:cxn modelId="{5B3C32F9-794E-45DF-BF79-09B98325B94E}" type="presParOf" srcId="{40CBB522-17A4-4B9A-BC44-793D8EECE3E7}" destId="{939CFCF4-EBE4-4289-917D-C2908CF1582E}" srcOrd="0" destOrd="0" presId="urn:microsoft.com/office/officeart/2005/8/layout/hierarchy2"/>
    <dgm:cxn modelId="{EA542387-13A2-4190-8506-33EC548DC810}" type="presParOf" srcId="{72B316E2-44B1-48B3-8CE2-DF1939ACEC06}" destId="{F1B661E9-5CBA-4B37-B977-309AE718676B}" srcOrd="5" destOrd="0" presId="urn:microsoft.com/office/officeart/2005/8/layout/hierarchy2"/>
    <dgm:cxn modelId="{7FCF8D5C-5E1F-41B4-AF5F-C8C74453B410}" type="presParOf" srcId="{F1B661E9-5CBA-4B37-B977-309AE718676B}" destId="{473AE07D-BE68-46B6-A87B-A7477BF5251F}" srcOrd="0" destOrd="0" presId="urn:microsoft.com/office/officeart/2005/8/layout/hierarchy2"/>
    <dgm:cxn modelId="{53EA1D81-F348-49D4-ACBE-44453B1C76D3}" type="presParOf" srcId="{F1B661E9-5CBA-4B37-B977-309AE718676B}" destId="{D3BE8E53-DBD1-4693-96E9-F9F9457333DA}" srcOrd="1" destOrd="0" presId="urn:microsoft.com/office/officeart/2005/8/layout/hierarchy2"/>
    <dgm:cxn modelId="{413EFAFA-39C0-48A7-B843-708AF9744A15}" type="presParOf" srcId="{72B316E2-44B1-48B3-8CE2-DF1939ACEC06}" destId="{2C24742A-4268-4A94-B181-267799E0A9F9}" srcOrd="6" destOrd="0" presId="urn:microsoft.com/office/officeart/2005/8/layout/hierarchy2"/>
    <dgm:cxn modelId="{6EFCF388-B681-4EFE-8A8E-F3EA10915C14}" type="presParOf" srcId="{2C24742A-4268-4A94-B181-267799E0A9F9}" destId="{8CF680A7-23FC-4027-9C4A-717B2820EB4D}" srcOrd="0" destOrd="0" presId="urn:microsoft.com/office/officeart/2005/8/layout/hierarchy2"/>
    <dgm:cxn modelId="{D13EE04D-F506-4EE5-8514-5D011C4F5404}" type="presParOf" srcId="{72B316E2-44B1-48B3-8CE2-DF1939ACEC06}" destId="{852F079F-191A-464F-9EE6-D6E32F127EEB}" srcOrd="7" destOrd="0" presId="urn:microsoft.com/office/officeart/2005/8/layout/hierarchy2"/>
    <dgm:cxn modelId="{A3BC9DEA-E0D4-4DEE-B3A8-DB34E180626B}" type="presParOf" srcId="{852F079F-191A-464F-9EE6-D6E32F127EEB}" destId="{615668F9-397D-4C77-AC60-6F2DC75762BA}" srcOrd="0" destOrd="0" presId="urn:microsoft.com/office/officeart/2005/8/layout/hierarchy2"/>
    <dgm:cxn modelId="{9E19F02E-D6A9-4C4E-BBC9-934954503B30}" type="presParOf" srcId="{852F079F-191A-464F-9EE6-D6E32F127EEB}" destId="{4D0B1893-9B6F-4946-809C-9597ACBD7D76}" srcOrd="1" destOrd="0" presId="urn:microsoft.com/office/officeart/2005/8/layout/hierarchy2"/>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DED1C3-C3F1-4F89-ADC1-7BA3499056F6}" type="datetimeFigureOut">
              <a:rPr lang="en-US" smtClean="0"/>
              <a:pPr/>
              <a:t>9/7/2018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AE5D18-2AF1-42DE-8E24-EA20A92019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E5B5C0-20DF-48CA-91A1-D3202734F93F}" type="datetime1">
              <a:rPr lang="en-US" smtClean="0"/>
              <a:pPr/>
              <a:t>9/7/2018</a:t>
            </a:fld>
            <a:endParaRPr lang="en-US"/>
          </a:p>
        </p:txBody>
      </p:sp>
      <p:sp>
        <p:nvSpPr>
          <p:cNvPr id="5" name="Footer Placeholder 4"/>
          <p:cNvSpPr>
            <a:spLocks noGrp="1"/>
          </p:cNvSpPr>
          <p:nvPr>
            <p:ph type="ftr" sz="quarter" idx="11"/>
          </p:nvPr>
        </p:nvSpPr>
        <p:spPr/>
        <p:txBody>
          <a:bodyPr/>
          <a:lstStyle/>
          <a:p>
            <a:r>
              <a:rPr lang="en-US" smtClean="0"/>
              <a:t>Introduction to Computer Science Using Python – Dierbach      Copyright 2013 John Wiley and  Sons        Section 1.1  What is Computer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46446-E3D9-41D5-996D-0DCF416F6B5B}" type="datetime1">
              <a:rPr lang="en-US" smtClean="0"/>
              <a:pPr/>
              <a:t>9/7/2018</a:t>
            </a:fld>
            <a:endParaRPr lang="en-US"/>
          </a:p>
        </p:txBody>
      </p:sp>
      <p:sp>
        <p:nvSpPr>
          <p:cNvPr id="5" name="Footer Placeholder 4"/>
          <p:cNvSpPr>
            <a:spLocks noGrp="1"/>
          </p:cNvSpPr>
          <p:nvPr>
            <p:ph type="ftr" sz="quarter" idx="11"/>
          </p:nvPr>
        </p:nvSpPr>
        <p:spPr/>
        <p:txBody>
          <a:bodyPr/>
          <a:lstStyle/>
          <a:p>
            <a:r>
              <a:rPr lang="en-US" smtClean="0"/>
              <a:t>Introduction to Computer Science Using Python – Dierbach      Copyright 2013 John Wiley and  Sons        Section 1.1  What is Computer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612A7F-F55A-475C-9A06-B5C473939E1C}" type="datetime1">
              <a:rPr lang="en-US" smtClean="0"/>
              <a:pPr/>
              <a:t>9/7/2018</a:t>
            </a:fld>
            <a:endParaRPr lang="en-US"/>
          </a:p>
        </p:txBody>
      </p:sp>
      <p:sp>
        <p:nvSpPr>
          <p:cNvPr id="5" name="Footer Placeholder 4"/>
          <p:cNvSpPr>
            <a:spLocks noGrp="1"/>
          </p:cNvSpPr>
          <p:nvPr>
            <p:ph type="ftr" sz="quarter" idx="11"/>
          </p:nvPr>
        </p:nvSpPr>
        <p:spPr/>
        <p:txBody>
          <a:bodyPr/>
          <a:lstStyle/>
          <a:p>
            <a:r>
              <a:rPr lang="en-US" smtClean="0"/>
              <a:t>Introduction to Computer Science Using Python – Dierbach      Copyright 2013 John Wiley and  Sons        Section 1.1  What is Computer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62C3E7-06EC-4B17-B56D-5D4E585C3922}" type="datetime1">
              <a:rPr lang="en-US" smtClean="0"/>
              <a:pPr/>
              <a:t>9/7/2018</a:t>
            </a:fld>
            <a:endParaRPr lang="en-US"/>
          </a:p>
        </p:txBody>
      </p:sp>
      <p:sp>
        <p:nvSpPr>
          <p:cNvPr id="5" name="Footer Placeholder 4"/>
          <p:cNvSpPr>
            <a:spLocks noGrp="1"/>
          </p:cNvSpPr>
          <p:nvPr>
            <p:ph type="ftr" sz="quarter" idx="11"/>
          </p:nvPr>
        </p:nvSpPr>
        <p:spPr/>
        <p:txBody>
          <a:bodyPr/>
          <a:lstStyle/>
          <a:p>
            <a:r>
              <a:rPr lang="en-US" smtClean="0"/>
              <a:t>Introduction to Computer Science Using Python – Dierbach      Copyright 2013 John Wiley and  Sons        Section 1.1  What is Computer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F376C1-E330-409C-A992-5F940F134C7A}" type="datetime1">
              <a:rPr lang="en-US" smtClean="0"/>
              <a:pPr/>
              <a:t>9/7/2018</a:t>
            </a:fld>
            <a:endParaRPr lang="en-US"/>
          </a:p>
        </p:txBody>
      </p:sp>
      <p:sp>
        <p:nvSpPr>
          <p:cNvPr id="5" name="Footer Placeholder 4"/>
          <p:cNvSpPr>
            <a:spLocks noGrp="1"/>
          </p:cNvSpPr>
          <p:nvPr>
            <p:ph type="ftr" sz="quarter" idx="11"/>
          </p:nvPr>
        </p:nvSpPr>
        <p:spPr/>
        <p:txBody>
          <a:bodyPr/>
          <a:lstStyle/>
          <a:p>
            <a:r>
              <a:rPr lang="en-US" smtClean="0"/>
              <a:t>Introduction to Computer Science Using Python – Dierbach      Copyright 2013 John Wiley and  Sons        Section 1.1  What is Computer Science?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AB2AA9-14B9-43C2-9002-01ED47D7A88D}" type="datetime1">
              <a:rPr lang="en-US" smtClean="0"/>
              <a:pPr/>
              <a:t>9/7/2018</a:t>
            </a:fld>
            <a:endParaRPr lang="en-US"/>
          </a:p>
        </p:txBody>
      </p:sp>
      <p:sp>
        <p:nvSpPr>
          <p:cNvPr id="6" name="Footer Placeholder 5"/>
          <p:cNvSpPr>
            <a:spLocks noGrp="1"/>
          </p:cNvSpPr>
          <p:nvPr>
            <p:ph type="ftr" sz="quarter" idx="11"/>
          </p:nvPr>
        </p:nvSpPr>
        <p:spPr/>
        <p:txBody>
          <a:bodyPr/>
          <a:lstStyle/>
          <a:p>
            <a:r>
              <a:rPr lang="en-US" smtClean="0"/>
              <a:t>Introduction to Computer Science Using Python – Dierbach      Copyright 2013 John Wiley and  Sons        Section 1.1  What is Computer Science?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487F07-B21D-406C-87DB-691AC0FA7203}" type="datetime1">
              <a:rPr lang="en-US" smtClean="0"/>
              <a:pPr/>
              <a:t>9/7/2018</a:t>
            </a:fld>
            <a:endParaRPr lang="en-US"/>
          </a:p>
        </p:txBody>
      </p:sp>
      <p:sp>
        <p:nvSpPr>
          <p:cNvPr id="8" name="Footer Placeholder 7"/>
          <p:cNvSpPr>
            <a:spLocks noGrp="1"/>
          </p:cNvSpPr>
          <p:nvPr>
            <p:ph type="ftr" sz="quarter" idx="11"/>
          </p:nvPr>
        </p:nvSpPr>
        <p:spPr/>
        <p:txBody>
          <a:bodyPr/>
          <a:lstStyle/>
          <a:p>
            <a:r>
              <a:rPr lang="en-US" smtClean="0"/>
              <a:t>Introduction to Computer Science Using Python – Dierbach      Copyright 2013 John Wiley and  Sons        Section 1.1  What is Computer Science?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1D5E93-9291-4DF3-BA54-EE26D426C4CD}" type="datetime1">
              <a:rPr lang="en-US" smtClean="0"/>
              <a:pPr/>
              <a:t>9/7/2018</a:t>
            </a:fld>
            <a:endParaRPr lang="en-US"/>
          </a:p>
        </p:txBody>
      </p:sp>
      <p:sp>
        <p:nvSpPr>
          <p:cNvPr id="4" name="Footer Placeholder 3"/>
          <p:cNvSpPr>
            <a:spLocks noGrp="1"/>
          </p:cNvSpPr>
          <p:nvPr>
            <p:ph type="ftr" sz="quarter" idx="11"/>
          </p:nvPr>
        </p:nvSpPr>
        <p:spPr/>
        <p:txBody>
          <a:bodyPr/>
          <a:lstStyle/>
          <a:p>
            <a:r>
              <a:rPr lang="en-US" smtClean="0"/>
              <a:t>Introduction to Computer Science Using Python – Dierbach      Copyright 2013 John Wiley and  Sons        Section 1.1  What is Computer Science?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5BF22E-6014-46A9-8D6B-DE6D83BC4451}" type="datetime1">
              <a:rPr lang="en-US" smtClean="0"/>
              <a:pPr/>
              <a:t>9/7/2018</a:t>
            </a:fld>
            <a:endParaRPr lang="en-US"/>
          </a:p>
        </p:txBody>
      </p:sp>
      <p:sp>
        <p:nvSpPr>
          <p:cNvPr id="3" name="Footer Placeholder 2"/>
          <p:cNvSpPr>
            <a:spLocks noGrp="1"/>
          </p:cNvSpPr>
          <p:nvPr>
            <p:ph type="ftr" sz="quarter" idx="11"/>
          </p:nvPr>
        </p:nvSpPr>
        <p:spPr/>
        <p:txBody>
          <a:bodyPr/>
          <a:lstStyle/>
          <a:p>
            <a:r>
              <a:rPr lang="en-US" smtClean="0"/>
              <a:t>Introduction to Computer Science Using Python – Dierbach      Copyright 2013 John Wiley and  Sons        Section 1.1  What is Computer Science?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73C5A2-3AA0-40C8-914A-13AF8E05930E}" type="datetime1">
              <a:rPr lang="en-US" smtClean="0"/>
              <a:pPr/>
              <a:t>9/7/2018</a:t>
            </a:fld>
            <a:endParaRPr lang="en-US"/>
          </a:p>
        </p:txBody>
      </p:sp>
      <p:sp>
        <p:nvSpPr>
          <p:cNvPr id="6" name="Footer Placeholder 5"/>
          <p:cNvSpPr>
            <a:spLocks noGrp="1"/>
          </p:cNvSpPr>
          <p:nvPr>
            <p:ph type="ftr" sz="quarter" idx="11"/>
          </p:nvPr>
        </p:nvSpPr>
        <p:spPr/>
        <p:txBody>
          <a:bodyPr/>
          <a:lstStyle/>
          <a:p>
            <a:r>
              <a:rPr lang="en-US" smtClean="0"/>
              <a:t>Introduction to Computer Science Using Python – Dierbach      Copyright 2013 John Wiley and  Sons        Section 1.1  What is Computer Science?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F1DE2-012F-4D96-BC4F-A7F8EBF145C3}" type="datetime1">
              <a:rPr lang="en-US" smtClean="0"/>
              <a:pPr/>
              <a:t>9/7/2018</a:t>
            </a:fld>
            <a:endParaRPr lang="en-US"/>
          </a:p>
        </p:txBody>
      </p:sp>
      <p:sp>
        <p:nvSpPr>
          <p:cNvPr id="6" name="Footer Placeholder 5"/>
          <p:cNvSpPr>
            <a:spLocks noGrp="1"/>
          </p:cNvSpPr>
          <p:nvPr>
            <p:ph type="ftr" sz="quarter" idx="11"/>
          </p:nvPr>
        </p:nvSpPr>
        <p:spPr/>
        <p:txBody>
          <a:bodyPr/>
          <a:lstStyle/>
          <a:p>
            <a:r>
              <a:rPr lang="en-US" smtClean="0"/>
              <a:t>Introduction to Computer Science Using Python – Dierbach      Copyright 2013 John Wiley and  Sons        Section 1.1  What is Computer Science?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59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BEA42-4F2F-4537-A8F9-4A73B2E13B8C}" type="datetime1">
              <a:rPr lang="en-US" smtClean="0"/>
              <a:pPr/>
              <a:t>9/7/2018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Introduction to Computer Science Using Python – Dierbach      Copyright 2013 John Wiley and  Sons        Section 1.1  What is Computer Science?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990599"/>
          </a:xfrm>
        </p:spPr>
        <p:txBody>
          <a:bodyPr>
            <a:normAutofit/>
          </a:bodyPr>
          <a:lstStyle/>
          <a:p>
            <a:r>
              <a:rPr lang="en-US" sz="4000" b="1" dirty="0" smtClean="0"/>
              <a:t>Computational Problem Solving</a:t>
            </a:r>
            <a:endParaRPr lang="en-US" sz="4000" b="1" dirty="0"/>
          </a:p>
        </p:txBody>
      </p:sp>
      <p:sp>
        <p:nvSpPr>
          <p:cNvPr id="3" name="Subtitle 2"/>
          <p:cNvSpPr>
            <a:spLocks noGrp="1"/>
          </p:cNvSpPr>
          <p:nvPr>
            <p:ph type="subTitle" idx="1"/>
          </p:nvPr>
        </p:nvSpPr>
        <p:spPr>
          <a:xfrm>
            <a:off x="4436532" y="1648176"/>
            <a:ext cx="4357512" cy="2652891"/>
          </a:xfrm>
        </p:spPr>
        <p:txBody>
          <a:bodyPr>
            <a:noAutofit/>
          </a:bodyPr>
          <a:lstStyle/>
          <a:p>
            <a:pPr algn="just"/>
            <a:r>
              <a:rPr lang="en-US" sz="2000" b="1" dirty="0" smtClean="0">
                <a:solidFill>
                  <a:schemeClr val="tx1"/>
                </a:solidFill>
              </a:rPr>
              <a:t>Two things that are needed to perform computational problem solving</a:t>
            </a:r>
            <a:r>
              <a:rPr lang="en-US" sz="2000" dirty="0" smtClean="0">
                <a:solidFill>
                  <a:schemeClr val="tx1"/>
                </a:solidFill>
              </a:rPr>
              <a:t>:</a:t>
            </a:r>
          </a:p>
          <a:p>
            <a:pPr algn="just"/>
            <a:endParaRPr lang="en-US" sz="1200" dirty="0" smtClean="0">
              <a:solidFill>
                <a:schemeClr val="tx1"/>
              </a:solidFill>
            </a:endParaRPr>
          </a:p>
          <a:p>
            <a:pPr algn="just">
              <a:spcBef>
                <a:spcPts val="0"/>
              </a:spcBef>
              <a:buFont typeface="Arial" pitchFamily="34" charset="0"/>
              <a:buChar char="•"/>
            </a:pPr>
            <a:r>
              <a:rPr lang="en-US" sz="2000" dirty="0" smtClean="0">
                <a:solidFill>
                  <a:schemeClr val="tx1"/>
                </a:solidFill>
              </a:rPr>
              <a:t>  </a:t>
            </a:r>
            <a:r>
              <a:rPr lang="en-US" sz="2000" b="1" dirty="0" smtClean="0">
                <a:solidFill>
                  <a:srgbClr val="D4650A"/>
                </a:solidFill>
              </a:rPr>
              <a:t>a representation  </a:t>
            </a:r>
            <a:r>
              <a:rPr lang="en-US" sz="2000" dirty="0" smtClean="0">
                <a:solidFill>
                  <a:schemeClr val="tx1"/>
                </a:solidFill>
              </a:rPr>
              <a:t>that captures all the relevant aspects of the problem</a:t>
            </a:r>
          </a:p>
          <a:p>
            <a:pPr algn="just">
              <a:spcBef>
                <a:spcPts val="0"/>
              </a:spcBef>
            </a:pPr>
            <a:endParaRPr lang="en-US" sz="2000" dirty="0" smtClean="0">
              <a:solidFill>
                <a:schemeClr val="tx1"/>
              </a:solidFill>
            </a:endParaRPr>
          </a:p>
          <a:p>
            <a:pPr algn="just">
              <a:spcBef>
                <a:spcPts val="0"/>
              </a:spcBef>
              <a:buFont typeface="Arial" pitchFamily="34" charset="0"/>
              <a:buChar char="•"/>
            </a:pPr>
            <a:r>
              <a:rPr lang="en-US" sz="2000" dirty="0" smtClean="0">
                <a:solidFill>
                  <a:schemeClr val="tx1"/>
                </a:solidFill>
              </a:rPr>
              <a:t>  </a:t>
            </a:r>
            <a:r>
              <a:rPr lang="en-US" sz="2000" b="1" dirty="0" smtClean="0">
                <a:solidFill>
                  <a:srgbClr val="D4650A"/>
                </a:solidFill>
              </a:rPr>
              <a:t>an algorithm </a:t>
            </a:r>
            <a:r>
              <a:rPr lang="en-US" sz="2000" dirty="0" smtClean="0">
                <a:solidFill>
                  <a:schemeClr val="tx1"/>
                </a:solidFill>
              </a:rPr>
              <a:t>that solves the problem by use of the representation</a:t>
            </a:r>
          </a:p>
          <a:p>
            <a:pPr algn="just"/>
            <a:endParaRPr lang="en-US" sz="2000" dirty="0" smtClean="0">
              <a:solidFill>
                <a:schemeClr val="tx1"/>
              </a:solidFill>
            </a:endParaRPr>
          </a:p>
          <a:p>
            <a:pPr algn="just"/>
            <a:endParaRPr lang="en-US" sz="1800" b="1" dirty="0" smtClean="0">
              <a:solidFill>
                <a:srgbClr val="D4650A"/>
              </a:solidFill>
            </a:endParaRPr>
          </a:p>
          <a:p>
            <a:pPr algn="just"/>
            <a:endParaRPr lang="en-US" sz="1800" dirty="0" smtClean="0">
              <a:solidFill>
                <a:schemeClr val="tx1"/>
              </a:solidFill>
            </a:endParaRPr>
          </a:p>
          <a:p>
            <a:pPr algn="l"/>
            <a:endParaRPr lang="en-US" sz="1800" dirty="0" smtClean="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
        <p:nvSpPr>
          <p:cNvPr id="8" name="Rounded Rectangle 7"/>
          <p:cNvSpPr/>
          <p:nvPr/>
        </p:nvSpPr>
        <p:spPr>
          <a:xfrm>
            <a:off x="1295400" y="1447800"/>
            <a:ext cx="6477000" cy="45719"/>
          </a:xfrm>
          <a:prstGeom prst="roundRect">
            <a:avLst/>
          </a:prstGeom>
          <a:solidFill>
            <a:srgbClr val="002FC4">
              <a:alpha val="49000"/>
            </a:srgbClr>
          </a:solidFill>
          <a:ln>
            <a:noFill/>
          </a:ln>
          <a:effectLst>
            <a:outerShdw blurRad="50800" dist="50800" dir="5400000" algn="ctr"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Fig 1-2 CS Woman - Mirror Image.jpg"/>
          <p:cNvPicPr>
            <a:picLocks noChangeAspect="1"/>
          </p:cNvPicPr>
          <p:nvPr/>
        </p:nvPicPr>
        <p:blipFill>
          <a:blip r:embed="rId3" cstate="print"/>
          <a:stretch>
            <a:fillRect/>
          </a:stretch>
        </p:blipFill>
        <p:spPr>
          <a:xfrm>
            <a:off x="237066" y="1665394"/>
            <a:ext cx="4111366" cy="2743200"/>
          </a:xfrm>
          <a:prstGeom prst="rect">
            <a:avLst/>
          </a:prstGeom>
        </p:spPr>
      </p:pic>
      <p:sp>
        <p:nvSpPr>
          <p:cNvPr id="12" name="TextBox 11"/>
          <p:cNvSpPr txBox="1"/>
          <p:nvPr/>
        </p:nvSpPr>
        <p:spPr>
          <a:xfrm>
            <a:off x="587022" y="5001413"/>
            <a:ext cx="8015111" cy="646331"/>
          </a:xfrm>
          <a:prstGeom prst="rect">
            <a:avLst/>
          </a:prstGeom>
          <a:noFill/>
        </p:spPr>
        <p:txBody>
          <a:bodyPr wrap="square" rtlCol="0">
            <a:noAutofit/>
          </a:bodyPr>
          <a:lstStyle/>
          <a:p>
            <a:pPr algn="just"/>
            <a:r>
              <a:rPr lang="en-US" sz="2000" dirty="0" smtClean="0"/>
              <a:t>Thus, computational problem solving finds a solution within a representation that translates into a solution for what is being represented.</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
        <p:nvSpPr>
          <p:cNvPr id="10" name="Title 1"/>
          <p:cNvSpPr txBox="1">
            <a:spLocks/>
          </p:cNvSpPr>
          <p:nvPr/>
        </p:nvSpPr>
        <p:spPr>
          <a:xfrm>
            <a:off x="762000" y="2514600"/>
            <a:ext cx="7772400" cy="990599"/>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Subtitle 2"/>
          <p:cNvSpPr txBox="1">
            <a:spLocks/>
          </p:cNvSpPr>
          <p:nvPr/>
        </p:nvSpPr>
        <p:spPr>
          <a:xfrm>
            <a:off x="533400" y="762000"/>
            <a:ext cx="8077200" cy="5486400"/>
          </a:xfrm>
          <a:prstGeom prst="rect">
            <a:avLst/>
          </a:prstGeom>
        </p:spPr>
        <p:txBody>
          <a:bodyPr vert="horz" lIns="91440" tIns="45720" rIns="91440" bIns="45720" rtlCol="0">
            <a:noAutofit/>
          </a:bodyPr>
          <a:lstStyle/>
          <a:p>
            <a:r>
              <a:rPr lang="en-US" b="1" dirty="0" smtClean="0"/>
              <a:t>This would continue until the goal state is reached</a:t>
            </a:r>
            <a:r>
              <a:rPr lang="en-US" dirty="0" smtClean="0"/>
              <a:t>,</a:t>
            </a:r>
          </a:p>
          <a:p>
            <a:endParaRPr lang="en-US" sz="1200" dirty="0" smtClean="0"/>
          </a:p>
          <a:p>
            <a:pPr>
              <a:tabLst>
                <a:tab pos="2286000" algn="l"/>
                <a:tab pos="3090863" algn="l"/>
                <a:tab pos="4005263" algn="l"/>
                <a:tab pos="4800600" algn="l"/>
              </a:tabLst>
            </a:pPr>
            <a:r>
              <a:rPr lang="en-US" dirty="0" smtClean="0">
                <a:solidFill>
                  <a:srgbClr val="002FC4"/>
                </a:solidFill>
              </a:rPr>
              <a:t>	</a:t>
            </a:r>
            <a:r>
              <a:rPr lang="en-US" dirty="0" smtClean="0">
                <a:solidFill>
                  <a:srgbClr val="D4650A"/>
                </a:solidFill>
              </a:rPr>
              <a:t>man	cabbage	goat	wolf</a:t>
            </a:r>
          </a:p>
          <a:p>
            <a:r>
              <a:rPr lang="en-US" dirty="0" smtClean="0"/>
              <a:t>		     </a:t>
            </a:r>
            <a:r>
              <a:rPr lang="en-US" spc="1600" dirty="0" smtClean="0"/>
              <a:t>[E, W, E, E] </a:t>
            </a:r>
            <a:endParaRPr lang="en-US" dirty="0" smtClean="0">
              <a:solidFill>
                <a:srgbClr val="002FC4"/>
              </a:solidFill>
            </a:endParaRPr>
          </a:p>
          <a:p>
            <a:endParaRPr lang="en-US" dirty="0" smtClean="0">
              <a:solidFill>
                <a:srgbClr val="002FC4"/>
              </a:solidFill>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sz="1100" dirty="0" smtClean="0"/>
          </a:p>
          <a:p>
            <a:r>
              <a:rPr lang="en-US" dirty="0" smtClean="0"/>
              <a:t>		    </a:t>
            </a:r>
          </a:p>
          <a:p>
            <a:r>
              <a:rPr lang="en-US" dirty="0" smtClean="0"/>
              <a:t>		 </a:t>
            </a:r>
            <a:r>
              <a:rPr lang="en-US" spc="1600" dirty="0" smtClean="0"/>
              <a:t>[W, W, W, W] </a:t>
            </a:r>
            <a:r>
              <a:rPr lang="en-US" b="1" dirty="0" smtClean="0"/>
              <a:t>GOAL STATE</a:t>
            </a:r>
            <a:r>
              <a:rPr lang="en-US" b="1" spc="1600" dirty="0" smtClean="0"/>
              <a:t> </a:t>
            </a:r>
          </a:p>
          <a:p>
            <a:endParaRPr lang="en-US" spc="1600" dirty="0" smtClean="0"/>
          </a:p>
          <a:p>
            <a:r>
              <a:rPr lang="en-US" dirty="0" smtClean="0"/>
              <a:t>     </a:t>
            </a:r>
            <a:endParaRPr lang="en-US" dirty="0" smtClean="0">
              <a:solidFill>
                <a:srgbClr val="002FC4"/>
              </a:solidFill>
            </a:endParaRPr>
          </a:p>
          <a:p>
            <a:pPr algn="just"/>
            <a:r>
              <a:rPr lang="en-US" dirty="0" smtClean="0"/>
              <a:t>Thus, </a:t>
            </a:r>
            <a:r>
              <a:rPr lang="en-US" b="1" dirty="0" smtClean="0"/>
              <a:t>the computational problem of generating the goal state from the start state translates into a solution of the actual problem since each transition between states has a corresponding action in the actual problem—</a:t>
            </a:r>
            <a:r>
              <a:rPr lang="en-US" dirty="0" smtClean="0"/>
              <a:t>of the man rowing across the river with (or without) a particular object.</a:t>
            </a:r>
          </a:p>
          <a:p>
            <a:endParaRPr lang="en-US" dirty="0" smtClean="0">
              <a:solidFill>
                <a:srgbClr val="002FC4"/>
              </a:solidFill>
            </a:endParaRPr>
          </a:p>
          <a:p>
            <a:endParaRPr lang="en-US" dirty="0" smtClean="0">
              <a:solidFill>
                <a:srgbClr val="002FC4"/>
              </a:solidFill>
            </a:endParaRPr>
          </a:p>
          <a:p>
            <a:endParaRPr lang="en-US" dirty="0" smtClean="0">
              <a:solidFill>
                <a:srgbClr val="002FC4"/>
              </a:solidFill>
            </a:endParaRPr>
          </a:p>
          <a:p>
            <a:endParaRPr lang="en-US" dirty="0" smtClean="0">
              <a:solidFill>
                <a:srgbClr val="002FC4"/>
              </a:solidFill>
            </a:endParaRPr>
          </a:p>
          <a:p>
            <a:endParaRPr lang="en-US" spc="1600" dirty="0" smtClean="0">
              <a:solidFill>
                <a:srgbClr val="002FC4"/>
              </a:solidFill>
            </a:endParaRPr>
          </a:p>
          <a:p>
            <a:endParaRPr lang="en-US" spc="1600" dirty="0" smtClean="0">
              <a:solidFill>
                <a:srgbClr val="002FC4"/>
              </a:solidFill>
            </a:endParaRPr>
          </a:p>
          <a:p>
            <a:endParaRPr lang="en-US" spc="1600" dirty="0" smtClean="0"/>
          </a:p>
          <a:p>
            <a:endParaRPr lang="en-US" spc="1600" dirty="0" smtClean="0"/>
          </a:p>
          <a:p>
            <a:endParaRPr lang="en-US" spc="1600" dirty="0" smtClean="0"/>
          </a:p>
          <a:p>
            <a:r>
              <a:rPr lang="en-US" spc="1600" dirty="0" smtClean="0"/>
              <a:t>			</a:t>
            </a:r>
          </a:p>
          <a:p>
            <a:endParaRPr lang="en-US" spc="160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spc="1600" dirty="0" smtClean="0"/>
          </a:p>
          <a:p>
            <a:endParaRPr lang="en-US" spc="1600" dirty="0" smtClean="0"/>
          </a:p>
          <a:p>
            <a:endParaRPr lang="en-US" spc="1600" dirty="0" smtClean="0"/>
          </a:p>
          <a:p>
            <a:r>
              <a:rPr lang="en-US" spc="1600" dirty="0" smtClean="0"/>
              <a:t>  </a:t>
            </a:r>
            <a:endParaRPr lang="en-US" dirty="0" smtClean="0">
              <a:solidFill>
                <a:srgbClr val="002FC4"/>
              </a:solidFill>
            </a:endParaRPr>
          </a:p>
          <a:p>
            <a:endParaRPr lang="en-US" dirty="0" smtClean="0"/>
          </a:p>
          <a:p>
            <a:endParaRPr lang="en-US" dirty="0" smtClean="0"/>
          </a:p>
          <a:p>
            <a:endParaRPr lang="en-US" dirty="0" smtClean="0"/>
          </a:p>
          <a:p>
            <a:endParaRPr lang="en-US" dirty="0" smtClean="0"/>
          </a:p>
          <a:p>
            <a:endParaRPr lang="en-US" spc="1600" dirty="0" smtClean="0"/>
          </a:p>
          <a:p>
            <a:endParaRPr lang="en-US" spc="1600" dirty="0" smtClean="0"/>
          </a:p>
          <a:p>
            <a:r>
              <a:rPr lang="en-US" spc="1600" dirty="0" smtClean="0"/>
              <a:t>		</a:t>
            </a:r>
          </a:p>
          <a:p>
            <a:endParaRPr kumimoji="0" lang="en-US" sz="1800" b="0" u="none" strike="noStrike" kern="1200" cap="none" normalizeH="0" noProof="0" dirty="0" smtClean="0">
              <a:ln>
                <a:noFill/>
              </a:ln>
              <a:solidFill>
                <a:schemeClr val="tx1"/>
              </a:solidFill>
              <a:effectLst/>
              <a:uLnTx/>
              <a:uFillTx/>
              <a:latin typeface="+mn-lt"/>
              <a:ea typeface="+mn-ea"/>
              <a:cs typeface="+mn-cs"/>
            </a:endParaRPr>
          </a:p>
          <a:p>
            <a:endParaRPr lang="en-US" dirty="0" smtClean="0"/>
          </a:p>
          <a:p>
            <a:endParaRPr kumimoji="0" lang="en-US" sz="1800" b="0" u="none" strike="noStrike" kern="1200" cap="none" normalizeH="0" noProof="0" dirty="0" smtClean="0">
              <a:ln>
                <a:noFill/>
              </a:ln>
              <a:solidFill>
                <a:schemeClr val="tx1"/>
              </a:solidFill>
              <a:effectLst/>
              <a:uLnTx/>
              <a:uFillTx/>
              <a:latin typeface="+mn-lt"/>
              <a:ea typeface="+mn-ea"/>
              <a:cs typeface="+mn-cs"/>
            </a:endParaRPr>
          </a:p>
          <a:p>
            <a:endParaRPr lang="en-US" spc="600" dirty="0" smtClean="0"/>
          </a:p>
          <a:p>
            <a:endParaRPr kumimoji="0" lang="en-US" sz="1800" b="0" u="none" strike="noStrike" kern="1200" cap="none" spc="600" normalizeH="0" noProof="0" dirty="0" smtClean="0">
              <a:ln>
                <a:noFill/>
              </a:ln>
              <a:solidFill>
                <a:schemeClr val="tx1"/>
              </a:solidFill>
              <a:effectLst/>
              <a:uLnTx/>
              <a:uFillTx/>
              <a:latin typeface="+mn-lt"/>
              <a:ea typeface="+mn-ea"/>
              <a:cs typeface="+mn-cs"/>
            </a:endParaRPr>
          </a:p>
          <a:p>
            <a:endParaRPr lang="en-US" spc="600" dirty="0" smtClean="0"/>
          </a:p>
          <a:p>
            <a:endParaRPr kumimoji="0" lang="en-US" sz="1800" b="0" u="none" strike="noStrike" kern="1200" cap="none" spc="600" normalizeH="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 useBgFill="1">
        <p:nvSpPr>
          <p:cNvPr id="11" name="Down Arrow 10"/>
          <p:cNvSpPr>
            <a:spLocks noChangeAspect="1"/>
          </p:cNvSpPr>
          <p:nvPr/>
        </p:nvSpPr>
        <p:spPr>
          <a:xfrm>
            <a:off x="4267200" y="3505200"/>
            <a:ext cx="226463" cy="457200"/>
          </a:xfrm>
          <a:prstGeom prst="downArrow">
            <a:avLst/>
          </a:prstGeom>
          <a:ln w="222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Down Arrow 11"/>
          <p:cNvSpPr>
            <a:spLocks noChangeAspect="1"/>
          </p:cNvSpPr>
          <p:nvPr/>
        </p:nvSpPr>
        <p:spPr>
          <a:xfrm>
            <a:off x="4267200" y="1981200"/>
            <a:ext cx="226463" cy="457200"/>
          </a:xfrm>
          <a:prstGeom prst="downArrow">
            <a:avLst/>
          </a:prstGeom>
          <a:ln w="222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191000" y="1981200"/>
            <a:ext cx="381000"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rgbClr val="D4650A"/>
              </a:solidFill>
            </a:endParaRPr>
          </a:p>
          <a:p>
            <a:pPr algn="ctr"/>
            <a:r>
              <a:rPr lang="en-US" sz="2400" b="1" dirty="0" smtClean="0">
                <a:solidFill>
                  <a:srgbClr val="D4650A"/>
                </a:solidFill>
              </a:rPr>
              <a:t>.</a:t>
            </a:r>
          </a:p>
          <a:p>
            <a:pPr algn="ctr"/>
            <a:r>
              <a:rPr lang="en-US" sz="2400" b="1" dirty="0" smtClean="0">
                <a:solidFill>
                  <a:srgbClr val="D4650A"/>
                </a:solidFill>
              </a:rPr>
              <a:t>.</a:t>
            </a:r>
            <a:endParaRPr lang="en-US" sz="2400" b="1" dirty="0">
              <a:solidFill>
                <a:srgbClr val="D4650A"/>
              </a:solidFill>
            </a:endParaRPr>
          </a:p>
        </p:txBody>
      </p:sp>
      <p:sp>
        <p:nvSpPr>
          <p:cNvPr id="8" name="TextBox 7"/>
          <p:cNvSpPr txBox="1"/>
          <p:nvPr/>
        </p:nvSpPr>
        <p:spPr>
          <a:xfrm>
            <a:off x="3370216" y="6126479"/>
            <a:ext cx="3291840" cy="461665"/>
          </a:xfrm>
          <a:prstGeom prst="rect">
            <a:avLst/>
          </a:prstGeom>
          <a:noFill/>
        </p:spPr>
        <p:txBody>
          <a:bodyPr wrap="square" rtlCol="0">
            <a:spAutoFit/>
          </a:bodyPr>
          <a:lstStyle/>
          <a:p>
            <a:r>
              <a:rPr lang="en-US" sz="2400" dirty="0" smtClean="0"/>
              <a:t>Brute force method</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6" name="Subtitle 2"/>
          <p:cNvSpPr txBox="1">
            <a:spLocks/>
          </p:cNvSpPr>
          <p:nvPr/>
        </p:nvSpPr>
        <p:spPr>
          <a:xfrm>
            <a:off x="533400" y="365760"/>
            <a:ext cx="8077200" cy="5882640"/>
          </a:xfrm>
          <a:prstGeom prst="rect">
            <a:avLst/>
          </a:prstGeom>
        </p:spPr>
        <p:txBody>
          <a:bodyPr vert="horz" lIns="91440" tIns="45720" rIns="91440" bIns="45720" rtlCol="0">
            <a:noAutofit/>
          </a:bodyPr>
          <a:lstStyle/>
          <a:p>
            <a:endParaRPr lang="en-US" sz="1200" dirty="0" smtClean="0"/>
          </a:p>
          <a:p>
            <a:pPr>
              <a:tabLst>
                <a:tab pos="2286000" algn="l"/>
                <a:tab pos="3090863" algn="l"/>
                <a:tab pos="4005263" algn="l"/>
                <a:tab pos="4800600" algn="l"/>
              </a:tabLst>
            </a:pPr>
            <a:r>
              <a:rPr lang="en-US" dirty="0" smtClean="0">
                <a:solidFill>
                  <a:srgbClr val="002FC4"/>
                </a:solidFill>
              </a:rPr>
              <a:t>	</a:t>
            </a:r>
            <a:r>
              <a:rPr lang="en-US" dirty="0" smtClean="0">
                <a:solidFill>
                  <a:srgbClr val="D4650A"/>
                </a:solidFill>
              </a:rPr>
              <a:t>man	cabbage	goat	wolf</a:t>
            </a:r>
          </a:p>
          <a:p>
            <a:r>
              <a:rPr lang="en-US" dirty="0" smtClean="0"/>
              <a:t>		</a:t>
            </a:r>
            <a:r>
              <a:rPr lang="en-US" b="1" dirty="0" smtClean="0"/>
              <a:t>     </a:t>
            </a:r>
            <a:r>
              <a:rPr lang="en-US" b="1" spc="1600" dirty="0" smtClean="0"/>
              <a:t>[E, W, E, E]</a:t>
            </a:r>
          </a:p>
          <a:p>
            <a:endParaRPr lang="en-US" b="1" spc="1600" dirty="0" smtClean="0"/>
          </a:p>
          <a:p>
            <a:endParaRPr lang="en-US" b="1" spc="1600" dirty="0" smtClean="0"/>
          </a:p>
          <a:p>
            <a:r>
              <a:rPr lang="en-US" b="1" spc="1600" dirty="0" smtClean="0"/>
              <a:t> </a:t>
            </a:r>
            <a:r>
              <a:rPr lang="en-US" b="1" dirty="0" smtClean="0"/>
              <a:t>		     </a:t>
            </a:r>
            <a:r>
              <a:rPr lang="en-US" b="1" spc="1600" dirty="0" smtClean="0"/>
              <a:t>[W, E, W, E]   M^</a:t>
            </a:r>
          </a:p>
          <a:p>
            <a:endParaRPr lang="en-US" b="1" spc="1600" dirty="0" smtClean="0"/>
          </a:p>
          <a:p>
            <a:endParaRPr lang="en-US" b="1" spc="1600" dirty="0" smtClean="0"/>
          </a:p>
          <a:p>
            <a:r>
              <a:rPr lang="en-US" b="1" dirty="0" smtClean="0"/>
              <a:t>		     </a:t>
            </a:r>
            <a:r>
              <a:rPr lang="en-US" b="1" spc="1600" dirty="0" smtClean="0"/>
              <a:t>[W, W, W, E]   M</a:t>
            </a:r>
            <a:r>
              <a:rPr lang="en-US" sz="1050" b="1" spc="1600" dirty="0" smtClean="0"/>
              <a:t>V</a:t>
            </a:r>
            <a:r>
              <a:rPr lang="en-US" sz="2000" b="1" spc="1600" dirty="0" smtClean="0"/>
              <a:t>C</a:t>
            </a:r>
            <a:endParaRPr lang="en-US" b="1" spc="1600" dirty="0" smtClean="0"/>
          </a:p>
          <a:p>
            <a:endParaRPr lang="en-US" b="1" spc="1600" dirty="0" smtClean="0"/>
          </a:p>
          <a:p>
            <a:endParaRPr lang="en-US" b="1" spc="1600" dirty="0" smtClean="0"/>
          </a:p>
          <a:p>
            <a:r>
              <a:rPr lang="en-US" b="1" dirty="0" smtClean="0"/>
              <a:t>		     </a:t>
            </a:r>
            <a:r>
              <a:rPr lang="en-US" b="1" spc="1600" dirty="0" smtClean="0"/>
              <a:t>[E, W, E, E]    M^G  </a:t>
            </a:r>
          </a:p>
          <a:p>
            <a:r>
              <a:rPr lang="en-US" b="1" spc="1600" dirty="0" smtClean="0"/>
              <a:t> </a:t>
            </a:r>
          </a:p>
          <a:p>
            <a:endParaRPr lang="en-US" b="1" dirty="0" smtClean="0"/>
          </a:p>
          <a:p>
            <a:r>
              <a:rPr lang="en-US" b="1" dirty="0" smtClean="0"/>
              <a:t>   		     </a:t>
            </a:r>
            <a:r>
              <a:rPr lang="en-US" b="1" spc="1600" dirty="0" smtClean="0"/>
              <a:t>[W, W, E, W]   M^</a:t>
            </a:r>
            <a:endParaRPr lang="en-US" b="1" dirty="0" smtClean="0"/>
          </a:p>
          <a:p>
            <a:endParaRPr lang="en-US" b="1" dirty="0" smtClean="0"/>
          </a:p>
          <a:p>
            <a:endParaRPr lang="en-US" sz="1100" b="1" dirty="0" smtClean="0"/>
          </a:p>
          <a:p>
            <a:r>
              <a:rPr lang="en-US" b="1" dirty="0" smtClean="0"/>
              <a:t>		    </a:t>
            </a:r>
          </a:p>
          <a:p>
            <a:r>
              <a:rPr lang="en-US" b="1" dirty="0" smtClean="0"/>
              <a:t> 		      </a:t>
            </a:r>
            <a:r>
              <a:rPr lang="en-US" b="1" spc="1600" dirty="0" smtClean="0"/>
              <a:t>[W, W, W, W] </a:t>
            </a:r>
            <a:r>
              <a:rPr lang="en-US" b="1" dirty="0" smtClean="0"/>
              <a:t>GOAL STATE</a:t>
            </a:r>
            <a:r>
              <a:rPr lang="en-US" b="1" spc="1600" dirty="0" smtClean="0"/>
              <a:t> </a:t>
            </a:r>
          </a:p>
          <a:p>
            <a:endParaRPr lang="en-US" spc="1600" dirty="0" smtClean="0"/>
          </a:p>
          <a:p>
            <a:r>
              <a:rPr lang="en-US" dirty="0" smtClean="0"/>
              <a:t>     </a:t>
            </a:r>
            <a:endParaRPr lang="en-US" dirty="0" smtClean="0">
              <a:solidFill>
                <a:srgbClr val="002FC4"/>
              </a:solidFill>
            </a:endParaRPr>
          </a:p>
          <a:p>
            <a:endParaRPr lang="en-US" dirty="0" smtClean="0">
              <a:solidFill>
                <a:srgbClr val="002FC4"/>
              </a:solidFill>
            </a:endParaRPr>
          </a:p>
          <a:p>
            <a:endParaRPr lang="en-US" dirty="0" smtClean="0">
              <a:solidFill>
                <a:srgbClr val="002FC4"/>
              </a:solidFill>
            </a:endParaRPr>
          </a:p>
          <a:p>
            <a:endParaRPr lang="en-US" dirty="0" smtClean="0">
              <a:solidFill>
                <a:srgbClr val="002FC4"/>
              </a:solidFill>
            </a:endParaRPr>
          </a:p>
          <a:p>
            <a:endParaRPr lang="en-US" spc="1600" dirty="0" smtClean="0">
              <a:solidFill>
                <a:srgbClr val="002FC4"/>
              </a:solidFill>
            </a:endParaRPr>
          </a:p>
          <a:p>
            <a:endParaRPr lang="en-US" spc="1600" dirty="0" smtClean="0">
              <a:solidFill>
                <a:srgbClr val="002FC4"/>
              </a:solidFill>
            </a:endParaRPr>
          </a:p>
          <a:p>
            <a:endParaRPr lang="en-US" spc="1600" dirty="0" smtClean="0"/>
          </a:p>
          <a:p>
            <a:endParaRPr lang="en-US" spc="1600" dirty="0" smtClean="0"/>
          </a:p>
          <a:p>
            <a:endParaRPr lang="en-US" spc="1600" dirty="0" smtClean="0"/>
          </a:p>
          <a:p>
            <a:r>
              <a:rPr lang="en-US" spc="1600" dirty="0" smtClean="0"/>
              <a:t>			</a:t>
            </a:r>
          </a:p>
          <a:p>
            <a:endParaRPr lang="en-US" spc="160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spc="1600" dirty="0" smtClean="0"/>
          </a:p>
          <a:p>
            <a:endParaRPr lang="en-US" spc="1600" dirty="0" smtClean="0"/>
          </a:p>
          <a:p>
            <a:endParaRPr lang="en-US" spc="1600" dirty="0" smtClean="0"/>
          </a:p>
          <a:p>
            <a:r>
              <a:rPr lang="en-US" spc="1600" dirty="0" smtClean="0"/>
              <a:t>  </a:t>
            </a:r>
            <a:endParaRPr lang="en-US" dirty="0" smtClean="0">
              <a:solidFill>
                <a:srgbClr val="002FC4"/>
              </a:solidFill>
            </a:endParaRPr>
          </a:p>
          <a:p>
            <a:endParaRPr lang="en-US" dirty="0" smtClean="0"/>
          </a:p>
          <a:p>
            <a:endParaRPr lang="en-US" dirty="0" smtClean="0"/>
          </a:p>
          <a:p>
            <a:endParaRPr lang="en-US" dirty="0" smtClean="0"/>
          </a:p>
          <a:p>
            <a:endParaRPr lang="en-US" dirty="0" smtClean="0"/>
          </a:p>
          <a:p>
            <a:endParaRPr lang="en-US" spc="1600" dirty="0" smtClean="0"/>
          </a:p>
          <a:p>
            <a:endParaRPr lang="en-US" spc="1600" dirty="0" smtClean="0"/>
          </a:p>
          <a:p>
            <a:r>
              <a:rPr lang="en-US" spc="1600" dirty="0" smtClean="0"/>
              <a:t>		</a:t>
            </a:r>
          </a:p>
          <a:p>
            <a:endParaRPr kumimoji="0" lang="en-US" sz="1800" b="0" u="none" strike="noStrike" kern="1200" cap="none" normalizeH="0" noProof="0" dirty="0" smtClean="0">
              <a:ln>
                <a:noFill/>
              </a:ln>
              <a:solidFill>
                <a:schemeClr val="tx1"/>
              </a:solidFill>
              <a:effectLst/>
              <a:uLnTx/>
              <a:uFillTx/>
              <a:latin typeface="+mn-lt"/>
              <a:ea typeface="+mn-ea"/>
              <a:cs typeface="+mn-cs"/>
            </a:endParaRPr>
          </a:p>
          <a:p>
            <a:endParaRPr lang="en-US" dirty="0" smtClean="0"/>
          </a:p>
          <a:p>
            <a:endParaRPr kumimoji="0" lang="en-US" sz="1800" b="0" u="none" strike="noStrike" kern="1200" cap="none" normalizeH="0" noProof="0" dirty="0" smtClean="0">
              <a:ln>
                <a:noFill/>
              </a:ln>
              <a:solidFill>
                <a:schemeClr val="tx1"/>
              </a:solidFill>
              <a:effectLst/>
              <a:uLnTx/>
              <a:uFillTx/>
              <a:latin typeface="+mn-lt"/>
              <a:ea typeface="+mn-ea"/>
              <a:cs typeface="+mn-cs"/>
            </a:endParaRPr>
          </a:p>
          <a:p>
            <a:endParaRPr lang="en-US" spc="600" dirty="0" smtClean="0"/>
          </a:p>
          <a:p>
            <a:endParaRPr kumimoji="0" lang="en-US" sz="1800" b="0" u="none" strike="noStrike" kern="1200" cap="none" spc="600" normalizeH="0" noProof="0" dirty="0" smtClean="0">
              <a:ln>
                <a:noFill/>
              </a:ln>
              <a:solidFill>
                <a:schemeClr val="tx1"/>
              </a:solidFill>
              <a:effectLst/>
              <a:uLnTx/>
              <a:uFillTx/>
              <a:latin typeface="+mn-lt"/>
              <a:ea typeface="+mn-ea"/>
              <a:cs typeface="+mn-cs"/>
            </a:endParaRPr>
          </a:p>
          <a:p>
            <a:endParaRPr lang="en-US" spc="600" dirty="0" smtClean="0"/>
          </a:p>
          <a:p>
            <a:endParaRPr kumimoji="0" lang="en-US" sz="1800" b="0" u="none" strike="noStrike" kern="1200" cap="none" spc="600" normalizeH="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990599"/>
          </a:xfrm>
        </p:spPr>
        <p:txBody>
          <a:bodyPr>
            <a:normAutofit/>
          </a:bodyPr>
          <a:lstStyle/>
          <a:p>
            <a:r>
              <a:rPr lang="en-US" sz="2800" b="1" dirty="0" smtClean="0"/>
              <a:t>The Traveling Salesman Problem</a:t>
            </a:r>
            <a:endParaRPr lang="en-US" sz="28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
        <p:nvSpPr>
          <p:cNvPr id="10" name="Title 1"/>
          <p:cNvSpPr txBox="1">
            <a:spLocks/>
          </p:cNvSpPr>
          <p:nvPr/>
        </p:nvSpPr>
        <p:spPr>
          <a:xfrm>
            <a:off x="762000" y="2514600"/>
            <a:ext cx="7772400" cy="990599"/>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Subtitle 2"/>
          <p:cNvSpPr txBox="1">
            <a:spLocks/>
          </p:cNvSpPr>
          <p:nvPr/>
        </p:nvSpPr>
        <p:spPr>
          <a:xfrm>
            <a:off x="5791200" y="1752600"/>
            <a:ext cx="2971800" cy="2362200"/>
          </a:xfrm>
          <a:prstGeom prst="rect">
            <a:avLst/>
          </a:prstGeom>
        </p:spPr>
        <p:txBody>
          <a:bodyPr vert="horz" lIns="91440" tIns="45720" rIns="91440" bIns="45720" rtlCol="0">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effectLst/>
                <a:uLnTx/>
                <a:uFillTx/>
                <a:latin typeface="+mn-lt"/>
                <a:ea typeface="+mn-ea"/>
                <a:cs typeface="+mn-cs"/>
              </a:rPr>
              <a:t>A salesman</a:t>
            </a:r>
            <a:r>
              <a:rPr kumimoji="0" lang="en-US" sz="1800" b="0" i="0" u="none" strike="noStrike" kern="1200" cap="none" spc="0" normalizeH="0" noProof="0" dirty="0" smtClean="0">
                <a:ln>
                  <a:noFill/>
                </a:ln>
                <a:effectLst/>
                <a:uLnTx/>
                <a:uFillTx/>
                <a:latin typeface="+mn-lt"/>
                <a:ea typeface="+mn-ea"/>
                <a:cs typeface="+mn-cs"/>
              </a:rPr>
              <a:t> needs to visit a set of cities. He wants to find the shortest route of travel, starting and ending at any city for a given set of cities, what route should he take?</a:t>
            </a:r>
            <a:endParaRPr kumimoji="0" lang="en-US" sz="1800" b="0" i="0" u="none" strike="noStrike" kern="1200" cap="none" spc="0" normalizeH="0" baseline="0" noProof="0" dirty="0" smtClean="0">
              <a:ln>
                <a:noFill/>
              </a:ln>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Subtitle 2"/>
          <p:cNvSpPr txBox="1">
            <a:spLocks/>
          </p:cNvSpPr>
          <p:nvPr/>
        </p:nvSpPr>
        <p:spPr>
          <a:xfrm>
            <a:off x="914400" y="4495800"/>
            <a:ext cx="7924800" cy="1828800"/>
          </a:xfrm>
          <a:prstGeom prst="rect">
            <a:avLst/>
          </a:prstGeom>
        </p:spPr>
        <p:txBody>
          <a:bodyPr vert="horz" lIns="91440" tIns="45720" rIns="91440" bIns="45720" rtlCol="0">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r>
              <a:rPr lang="en-US" dirty="0" smtClean="0"/>
              <a:t>The algorithm for solving this problem is a simple one. Determine the lengths of all possible routes that can be taken, and find the shortest one. That is, by using a </a:t>
            </a:r>
            <a:r>
              <a:rPr lang="en-US" b="1" dirty="0" smtClean="0">
                <a:solidFill>
                  <a:srgbClr val="D4650A"/>
                </a:solidFill>
              </a:rPr>
              <a:t>brute force approach</a:t>
            </a:r>
            <a:r>
              <a:rPr lang="en-US" dirty="0" smtClean="0"/>
              <a:t>. </a:t>
            </a:r>
            <a:r>
              <a:rPr lang="en-US" b="1" dirty="0" smtClean="0"/>
              <a:t>The computational issue, therefore, is for a given set of cities, how many possible routes are there?</a:t>
            </a: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1" name="Picture 10" descr="Fig 1-5 Connected Cities.JPG"/>
          <p:cNvPicPr>
            <a:picLocks noChangeAspect="1"/>
          </p:cNvPicPr>
          <p:nvPr/>
        </p:nvPicPr>
        <p:blipFill>
          <a:blip r:embed="rId3" cstate="print"/>
          <a:stretch>
            <a:fillRect/>
          </a:stretch>
        </p:blipFill>
        <p:spPr>
          <a:xfrm>
            <a:off x="965141" y="1874520"/>
            <a:ext cx="4749859" cy="246888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
        <p:nvSpPr>
          <p:cNvPr id="10" name="Title 1"/>
          <p:cNvSpPr txBox="1">
            <a:spLocks/>
          </p:cNvSpPr>
          <p:nvPr/>
        </p:nvSpPr>
        <p:spPr>
          <a:xfrm>
            <a:off x="762000" y="2514600"/>
            <a:ext cx="7772400" cy="990599"/>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Subtitle 2"/>
          <p:cNvSpPr txBox="1">
            <a:spLocks/>
          </p:cNvSpPr>
          <p:nvPr/>
        </p:nvSpPr>
        <p:spPr>
          <a:xfrm>
            <a:off x="533400" y="762000"/>
            <a:ext cx="8077200" cy="5257800"/>
          </a:xfrm>
          <a:prstGeom prst="rect">
            <a:avLst/>
          </a:prstGeom>
        </p:spPr>
        <p:txBody>
          <a:bodyPr vert="horz" lIns="91440" tIns="45720" rIns="91440" bIns="45720" rtlCol="0">
            <a:noAutofit/>
          </a:bodyPr>
          <a:lstStyle/>
          <a:p>
            <a:r>
              <a:rPr lang="en-US" dirty="0" smtClean="0"/>
              <a:t>If we consider a route to be a specific sequence of names of cities, then </a:t>
            </a:r>
            <a:r>
              <a:rPr lang="en-US" b="1" dirty="0" smtClean="0"/>
              <a:t>how many permutations of that list are there?</a:t>
            </a:r>
          </a:p>
          <a:p>
            <a:endParaRPr lang="en-US" dirty="0" smtClean="0"/>
          </a:p>
          <a:p>
            <a:endParaRPr lang="en-US" dirty="0" smtClean="0"/>
          </a:p>
          <a:p>
            <a:r>
              <a:rPr lang="en-US" dirty="0" smtClean="0"/>
              <a:t>	</a:t>
            </a:r>
            <a:r>
              <a:rPr lang="en-US" b="1" dirty="0" smtClean="0">
                <a:solidFill>
                  <a:srgbClr val="D4650A"/>
                </a:solidFill>
              </a:rPr>
              <a:t>New York, Boston, Chicago, San Francisco, Los Angeles, Atlanta</a:t>
            </a:r>
          </a:p>
          <a:p>
            <a:endParaRPr lang="en-US" b="1" dirty="0" smtClean="0">
              <a:solidFill>
                <a:srgbClr val="D4650A"/>
              </a:solidFill>
            </a:endParaRPr>
          </a:p>
          <a:p>
            <a:r>
              <a:rPr lang="en-US" b="1" dirty="0" smtClean="0">
                <a:solidFill>
                  <a:srgbClr val="D4650A"/>
                </a:solidFill>
              </a:rPr>
              <a:t>	New York, Boston, Chicago, San Francisco, Atlanta, Loa Angeles</a:t>
            </a:r>
          </a:p>
          <a:p>
            <a:endParaRPr lang="en-US" b="1" dirty="0" smtClean="0">
              <a:solidFill>
                <a:srgbClr val="D4650A"/>
              </a:solidFill>
            </a:endParaRPr>
          </a:p>
          <a:p>
            <a:r>
              <a:rPr lang="en-US" b="1" dirty="0" smtClean="0">
                <a:solidFill>
                  <a:srgbClr val="D4650A"/>
                </a:solidFill>
              </a:rPr>
              <a:t>	New York, Boston, Chicago, Los Angeles, San Francisco, Atlanta</a:t>
            </a:r>
          </a:p>
          <a:p>
            <a:endParaRPr lang="en-US" dirty="0" smtClean="0"/>
          </a:p>
          <a:p>
            <a:r>
              <a:rPr lang="en-US" dirty="0" smtClean="0"/>
              <a:t>	etc.</a:t>
            </a:r>
          </a:p>
          <a:p>
            <a:endParaRPr lang="en-US" dirty="0" smtClean="0"/>
          </a:p>
          <a:p>
            <a:endParaRPr lang="en-US" dirty="0" smtClean="0"/>
          </a:p>
          <a:p>
            <a:r>
              <a:rPr lang="en-US" dirty="0" smtClean="0"/>
              <a:t>Mathematically, </a:t>
            </a:r>
            <a:r>
              <a:rPr lang="en-US" b="1" dirty="0" smtClean="0"/>
              <a:t>the number of permutations for n entities is n! </a:t>
            </a:r>
            <a:r>
              <a:rPr lang="en-US" dirty="0" smtClean="0"/>
              <a:t>(n factorial).</a:t>
            </a:r>
          </a:p>
          <a:p>
            <a:endParaRPr lang="en-US" dirty="0" smtClean="0"/>
          </a:p>
          <a:p>
            <a:r>
              <a:rPr lang="en-US" b="1" dirty="0" smtClean="0"/>
              <a:t>How big a number is that for various number of cities?</a:t>
            </a:r>
          </a:p>
          <a:p>
            <a:endParaRPr lang="en-US" dirty="0" smtClean="0"/>
          </a:p>
          <a:p>
            <a:endParaRPr lang="en-US" dirty="0" smtClean="0"/>
          </a:p>
          <a:p>
            <a:endParaRPr lang="en-US" spc="1600" dirty="0" smtClean="0"/>
          </a:p>
          <a:p>
            <a:endParaRPr kumimoji="0" lang="en-US" sz="1800" b="0" u="none" strike="noStrike" kern="1200" cap="none" normalizeH="0" noProof="0" dirty="0" smtClean="0">
              <a:ln>
                <a:noFill/>
              </a:ln>
              <a:solidFill>
                <a:schemeClr val="tx1"/>
              </a:solidFill>
              <a:effectLst/>
              <a:uLnTx/>
              <a:uFillTx/>
              <a:latin typeface="+mn-lt"/>
              <a:ea typeface="+mn-ea"/>
              <a:cs typeface="+mn-cs"/>
            </a:endParaRPr>
          </a:p>
          <a:p>
            <a:endParaRPr lang="en-US" dirty="0" smtClean="0"/>
          </a:p>
          <a:p>
            <a:endParaRPr kumimoji="0" lang="en-US" sz="1800" b="0" u="none" strike="noStrike" kern="1200" cap="none" normalizeH="0" noProof="0" dirty="0" smtClean="0">
              <a:ln>
                <a:noFill/>
              </a:ln>
              <a:solidFill>
                <a:schemeClr val="tx1"/>
              </a:solidFill>
              <a:effectLst/>
              <a:uLnTx/>
              <a:uFillTx/>
              <a:latin typeface="+mn-lt"/>
              <a:ea typeface="+mn-ea"/>
              <a:cs typeface="+mn-cs"/>
            </a:endParaRPr>
          </a:p>
          <a:p>
            <a:endParaRPr lang="en-US" spc="600" dirty="0" smtClean="0"/>
          </a:p>
          <a:p>
            <a:endParaRPr kumimoji="0" lang="en-US" sz="1800" b="0" u="none" strike="noStrike" kern="1200" cap="none" spc="600" normalizeH="0" noProof="0" dirty="0" smtClean="0">
              <a:ln>
                <a:noFill/>
              </a:ln>
              <a:solidFill>
                <a:schemeClr val="tx1"/>
              </a:solidFill>
              <a:effectLst/>
              <a:uLnTx/>
              <a:uFillTx/>
              <a:latin typeface="+mn-lt"/>
              <a:ea typeface="+mn-ea"/>
              <a:cs typeface="+mn-cs"/>
            </a:endParaRPr>
          </a:p>
          <a:p>
            <a:endParaRPr lang="en-US" spc="600" dirty="0" smtClean="0"/>
          </a:p>
          <a:p>
            <a:endParaRPr kumimoji="0" lang="en-US" sz="1800" b="0" u="none" strike="noStrike" kern="1200" cap="none" spc="600" normalizeH="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sp>
        <p:nvSpPr>
          <p:cNvPr id="10" name="Title 1"/>
          <p:cNvSpPr txBox="1">
            <a:spLocks/>
          </p:cNvSpPr>
          <p:nvPr/>
        </p:nvSpPr>
        <p:spPr>
          <a:xfrm>
            <a:off x="762000" y="2514600"/>
            <a:ext cx="7772400" cy="990599"/>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Subtitle 2"/>
          <p:cNvSpPr txBox="1">
            <a:spLocks/>
          </p:cNvSpPr>
          <p:nvPr/>
        </p:nvSpPr>
        <p:spPr>
          <a:xfrm>
            <a:off x="533400" y="762000"/>
            <a:ext cx="8077200" cy="5257800"/>
          </a:xfrm>
          <a:prstGeom prst="rect">
            <a:avLst/>
          </a:prstGeom>
        </p:spPr>
        <p:txBody>
          <a:bodyPr vert="horz" lIns="91440" tIns="45720" rIns="91440" bIns="45720" rtlCol="0">
            <a:noAutofit/>
          </a:bodyPr>
          <a:lstStyle/>
          <a:p>
            <a:r>
              <a:rPr lang="en-US" b="1" dirty="0" smtClean="0"/>
              <a:t>Below are the number of permutations (and this number of routes) there are for varies numbers of cities:</a:t>
            </a:r>
          </a:p>
          <a:p>
            <a:endParaRPr lang="en-US" dirty="0" smtClean="0"/>
          </a:p>
          <a:p>
            <a:endParaRPr lang="en-US" dirty="0" smtClean="0"/>
          </a:p>
          <a:p>
            <a:pPr defTabSz="857250">
              <a:tabLst>
                <a:tab pos="463550" algn="l"/>
                <a:tab pos="1998663" algn="l"/>
              </a:tabLst>
            </a:pPr>
            <a:r>
              <a:rPr lang="en-US" dirty="0" smtClean="0"/>
              <a:t>	</a:t>
            </a:r>
            <a:r>
              <a:rPr lang="en-US" b="1" dirty="0" smtClean="0">
                <a:solidFill>
                  <a:srgbClr val="D4650A"/>
                </a:solidFill>
              </a:rPr>
              <a:t>Ten Cities</a:t>
            </a:r>
            <a:r>
              <a:rPr lang="en-US" dirty="0" smtClean="0"/>
              <a:t>	10! 	3,628, 800  (over three million)</a:t>
            </a:r>
          </a:p>
          <a:p>
            <a:pPr defTabSz="857250">
              <a:tabLst>
                <a:tab pos="463550" algn="l"/>
                <a:tab pos="1998663" algn="l"/>
              </a:tabLst>
            </a:pPr>
            <a:endParaRPr lang="en-US" dirty="0" smtClean="0"/>
          </a:p>
          <a:p>
            <a:pPr defTabSz="857250">
              <a:tabLst>
                <a:tab pos="463550" algn="l"/>
                <a:tab pos="1998663" algn="l"/>
              </a:tabLst>
            </a:pPr>
            <a:r>
              <a:rPr lang="en-US" dirty="0" smtClean="0"/>
              <a:t>	</a:t>
            </a:r>
            <a:r>
              <a:rPr lang="en-US" b="1" dirty="0" smtClean="0">
                <a:solidFill>
                  <a:srgbClr val="D4650A"/>
                </a:solidFill>
              </a:rPr>
              <a:t>Twenty Cities</a:t>
            </a:r>
            <a:r>
              <a:rPr lang="en-US" b="1" dirty="0" smtClean="0"/>
              <a:t>	</a:t>
            </a:r>
            <a:r>
              <a:rPr lang="en-US" dirty="0" smtClean="0"/>
              <a:t>20!	2,432,902,008,176,640,000</a:t>
            </a:r>
          </a:p>
          <a:p>
            <a:pPr defTabSz="857250">
              <a:tabLst>
                <a:tab pos="463550" algn="l"/>
                <a:tab pos="1998663" algn="l"/>
              </a:tabLst>
            </a:pPr>
            <a:endParaRPr lang="en-US" dirty="0" smtClean="0"/>
          </a:p>
          <a:p>
            <a:pPr defTabSz="857250">
              <a:tabLst>
                <a:tab pos="463550" algn="l"/>
                <a:tab pos="1998663" algn="l"/>
              </a:tabLst>
            </a:pPr>
            <a:r>
              <a:rPr lang="en-US" dirty="0" smtClean="0"/>
              <a:t>	</a:t>
            </a:r>
            <a:r>
              <a:rPr lang="en-US" b="1" dirty="0" smtClean="0">
                <a:solidFill>
                  <a:srgbClr val="D4650A"/>
                </a:solidFill>
              </a:rPr>
              <a:t>Fifty Cities</a:t>
            </a:r>
            <a:r>
              <a:rPr lang="en-US" dirty="0" smtClean="0"/>
              <a:t>	50!	Over 10</a:t>
            </a:r>
            <a:r>
              <a:rPr lang="en-US" baseline="30000" dirty="0" smtClean="0"/>
              <a:t>64</a:t>
            </a:r>
          </a:p>
          <a:p>
            <a:endParaRPr lang="en-US" dirty="0" smtClean="0"/>
          </a:p>
          <a:p>
            <a:endParaRPr lang="en-US" dirty="0" smtClean="0"/>
          </a:p>
          <a:p>
            <a:r>
              <a:rPr lang="en-US" sz="2400" b="1" dirty="0" smtClean="0"/>
              <a:t>If we assume that a computer could compute the routes of one million cities per second:</a:t>
            </a:r>
          </a:p>
          <a:p>
            <a:endParaRPr lang="en-US" dirty="0" smtClean="0"/>
          </a:p>
          <a:p>
            <a:pPr lvl="2">
              <a:buFont typeface="Arial" pitchFamily="34" charset="0"/>
              <a:buChar char="•"/>
            </a:pPr>
            <a:r>
              <a:rPr lang="en-US" dirty="0" smtClean="0"/>
              <a:t>  for </a:t>
            </a:r>
            <a:r>
              <a:rPr lang="en-US" b="1" dirty="0" smtClean="0"/>
              <a:t>twenty cities</a:t>
            </a:r>
            <a:r>
              <a:rPr lang="en-US" dirty="0" smtClean="0"/>
              <a:t>, it would take </a:t>
            </a:r>
            <a:r>
              <a:rPr lang="en-US" b="1" dirty="0" smtClean="0"/>
              <a:t>77,000 years</a:t>
            </a:r>
          </a:p>
          <a:p>
            <a:pPr lvl="2">
              <a:buFont typeface="Arial" pitchFamily="34" charset="0"/>
              <a:buChar char="•"/>
            </a:pPr>
            <a:endParaRPr lang="en-US" dirty="0" smtClean="0"/>
          </a:p>
          <a:p>
            <a:pPr lvl="2">
              <a:buFont typeface="Arial" pitchFamily="34" charset="0"/>
              <a:buChar char="•"/>
            </a:pPr>
            <a:r>
              <a:rPr lang="en-US" dirty="0" smtClean="0"/>
              <a:t>  for </a:t>
            </a:r>
            <a:r>
              <a:rPr lang="en-US" b="1" dirty="0" smtClean="0"/>
              <a:t>fifty cities</a:t>
            </a:r>
            <a:r>
              <a:rPr lang="en-US" dirty="0" smtClean="0"/>
              <a:t>, it would take </a:t>
            </a:r>
            <a:r>
              <a:rPr lang="en-US" b="1" dirty="0" smtClean="0"/>
              <a:t>longer than the age of the universe!</a:t>
            </a:r>
          </a:p>
          <a:p>
            <a:endParaRPr lang="en-US" dirty="0" smtClean="0"/>
          </a:p>
          <a:p>
            <a:endParaRPr lang="en-US" dirty="0" smtClean="0"/>
          </a:p>
          <a:p>
            <a:endParaRPr lang="en-US" spc="1600" dirty="0" smtClean="0"/>
          </a:p>
          <a:p>
            <a:endParaRPr kumimoji="0" lang="en-US" sz="1800" b="0" u="none" strike="noStrike" kern="1200" cap="none" normalizeH="0" noProof="0" dirty="0" smtClean="0">
              <a:ln>
                <a:noFill/>
              </a:ln>
              <a:solidFill>
                <a:schemeClr val="tx1"/>
              </a:solidFill>
              <a:effectLst/>
              <a:uLnTx/>
              <a:uFillTx/>
              <a:latin typeface="+mn-lt"/>
              <a:ea typeface="+mn-ea"/>
              <a:cs typeface="+mn-cs"/>
            </a:endParaRPr>
          </a:p>
          <a:p>
            <a:endParaRPr lang="en-US" dirty="0" smtClean="0"/>
          </a:p>
          <a:p>
            <a:endParaRPr kumimoji="0" lang="en-US" sz="1800" b="0" u="none" strike="noStrike" kern="1200" cap="none" normalizeH="0" noProof="0" dirty="0" smtClean="0">
              <a:ln>
                <a:noFill/>
              </a:ln>
              <a:solidFill>
                <a:schemeClr val="tx1"/>
              </a:solidFill>
              <a:effectLst/>
              <a:uLnTx/>
              <a:uFillTx/>
              <a:latin typeface="+mn-lt"/>
              <a:ea typeface="+mn-ea"/>
              <a:cs typeface="+mn-cs"/>
            </a:endParaRPr>
          </a:p>
          <a:p>
            <a:endParaRPr lang="en-US" spc="600" dirty="0" smtClean="0"/>
          </a:p>
          <a:p>
            <a:endParaRPr kumimoji="0" lang="en-US" sz="1800" b="0" u="none" strike="noStrike" kern="1200" cap="none" spc="600" normalizeH="0" noProof="0" dirty="0" smtClean="0">
              <a:ln>
                <a:noFill/>
              </a:ln>
              <a:solidFill>
                <a:schemeClr val="tx1"/>
              </a:solidFill>
              <a:effectLst/>
              <a:uLnTx/>
              <a:uFillTx/>
              <a:latin typeface="+mn-lt"/>
              <a:ea typeface="+mn-ea"/>
              <a:cs typeface="+mn-cs"/>
            </a:endParaRPr>
          </a:p>
          <a:p>
            <a:endParaRPr lang="en-US" spc="600" dirty="0" smtClean="0"/>
          </a:p>
          <a:p>
            <a:endParaRPr kumimoji="0" lang="en-US" sz="1800" b="0" u="none" strike="noStrike" kern="1200" cap="none" spc="600" normalizeH="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GCD of two numbers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x=10</a:t>
            </a:r>
          </a:p>
          <a:p>
            <a:pPr>
              <a:buNone/>
            </a:pPr>
            <a:r>
              <a:rPr lang="en-US" dirty="0" smtClean="0"/>
              <a:t>y=20</a:t>
            </a:r>
          </a:p>
          <a:p>
            <a:pPr>
              <a:buNone/>
            </a:pPr>
            <a:r>
              <a:rPr lang="en-US" dirty="0" smtClean="0"/>
              <a:t>if x &gt; y:</a:t>
            </a:r>
          </a:p>
          <a:p>
            <a:pPr>
              <a:buNone/>
            </a:pPr>
            <a:r>
              <a:rPr lang="en-US" dirty="0" smtClean="0"/>
              <a:t>        small = y</a:t>
            </a:r>
          </a:p>
          <a:p>
            <a:pPr>
              <a:buNone/>
            </a:pPr>
            <a:r>
              <a:rPr lang="en-US" dirty="0" smtClean="0"/>
              <a:t>else:</a:t>
            </a:r>
          </a:p>
          <a:p>
            <a:pPr>
              <a:buNone/>
            </a:pPr>
            <a:r>
              <a:rPr lang="en-US" dirty="0" smtClean="0"/>
              <a:t>      small = x</a:t>
            </a:r>
          </a:p>
          <a:p>
            <a:pPr>
              <a:buNone/>
            </a:pPr>
            <a:r>
              <a:rPr lang="en-US" dirty="0" smtClean="0"/>
              <a:t>for </a:t>
            </a:r>
            <a:r>
              <a:rPr lang="en-US" dirty="0" err="1" smtClean="0"/>
              <a:t>i</a:t>
            </a:r>
            <a:r>
              <a:rPr lang="en-US" dirty="0" smtClean="0"/>
              <a:t> in range(1, small+1):</a:t>
            </a:r>
          </a:p>
          <a:p>
            <a:pPr>
              <a:buNone/>
            </a:pPr>
            <a:r>
              <a:rPr lang="en-US" dirty="0" smtClean="0"/>
              <a:t>        if((x % </a:t>
            </a:r>
            <a:r>
              <a:rPr lang="en-US" dirty="0" err="1" smtClean="0"/>
              <a:t>i</a:t>
            </a:r>
            <a:r>
              <a:rPr lang="en-US" dirty="0" smtClean="0"/>
              <a:t> == 0) and (y % </a:t>
            </a:r>
            <a:r>
              <a:rPr lang="en-US" dirty="0" err="1" smtClean="0"/>
              <a:t>i</a:t>
            </a:r>
            <a:r>
              <a:rPr lang="en-US" dirty="0" smtClean="0"/>
              <a:t> == 0)):</a:t>
            </a:r>
          </a:p>
          <a:p>
            <a:pPr>
              <a:buNone/>
            </a:pPr>
            <a:r>
              <a:rPr lang="en-US" dirty="0" smtClean="0"/>
              <a:t>            </a:t>
            </a:r>
            <a:r>
              <a:rPr lang="en-US" dirty="0" err="1" smtClean="0"/>
              <a:t>gcd</a:t>
            </a:r>
            <a:r>
              <a:rPr lang="en-US" dirty="0" smtClean="0"/>
              <a:t> = </a:t>
            </a:r>
            <a:r>
              <a:rPr lang="en-US" dirty="0" err="1" smtClean="0"/>
              <a:t>i</a:t>
            </a:r>
            <a:r>
              <a:rPr lang="en-US" dirty="0" smtClean="0"/>
              <a:t> </a:t>
            </a:r>
          </a:p>
          <a:p>
            <a:pPr>
              <a:buNone/>
            </a:pPr>
            <a:r>
              <a:rPr lang="en-US" dirty="0" smtClean="0"/>
              <a:t> </a:t>
            </a:r>
          </a:p>
          <a:p>
            <a:pPr>
              <a:buNone/>
            </a:pPr>
            <a:r>
              <a:rPr lang="en-US" dirty="0" smtClean="0"/>
              <a:t>print(</a:t>
            </a:r>
            <a:r>
              <a:rPr lang="en-US" dirty="0" err="1" smtClean="0"/>
              <a:t>gcd</a:t>
            </a:r>
            <a:r>
              <a:rPr lang="en-US"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828800"/>
            <a:ext cx="7772400" cy="4038600"/>
          </a:xfrm>
        </p:spPr>
        <p:txBody>
          <a:bodyPr>
            <a:noAutofit/>
          </a:bodyPr>
          <a:lstStyle/>
          <a:p>
            <a:pPr algn="just"/>
            <a:r>
              <a:rPr lang="en-US" sz="2000" b="1" dirty="0" smtClean="0">
                <a:solidFill>
                  <a:schemeClr val="tx1"/>
                </a:solidFill>
              </a:rPr>
              <a:t>An algorithm for computing the greatest common denominator (GCD) of two given integers. It is one of the oldest numerical algorithms still in common use</a:t>
            </a:r>
            <a:r>
              <a:rPr lang="en-US" sz="2000" dirty="0" smtClean="0">
                <a:solidFill>
                  <a:schemeClr val="tx1"/>
                </a:solidFill>
              </a:rPr>
              <a:t>.</a:t>
            </a:r>
          </a:p>
          <a:p>
            <a:pPr algn="just">
              <a:spcBef>
                <a:spcPts val="0"/>
              </a:spcBef>
            </a:pPr>
            <a:r>
              <a:rPr lang="en-US" sz="2000" dirty="0" smtClean="0">
                <a:solidFill>
                  <a:srgbClr val="002FC4"/>
                </a:solidFill>
              </a:rPr>
              <a:t>	</a:t>
            </a:r>
            <a:r>
              <a:rPr lang="en-US" sz="1400" dirty="0" smtClean="0">
                <a:solidFill>
                  <a:srgbClr val="002FC4"/>
                </a:solidFill>
              </a:rPr>
              <a:t>		</a:t>
            </a:r>
            <a:endParaRPr lang="en-US" sz="1400" dirty="0" smtClean="0">
              <a:solidFill>
                <a:schemeClr val="tx1"/>
              </a:solidFill>
              <a:cs typeface="Courier New" pitchFamily="49" charset="0"/>
            </a:endParaRPr>
          </a:p>
          <a:p>
            <a:pPr algn="l">
              <a:spcBef>
                <a:spcPts val="0"/>
              </a:spcBef>
              <a:tabLst>
                <a:tab pos="282575" algn="l"/>
              </a:tabLst>
            </a:pPr>
            <a:r>
              <a:rPr lang="en-US" sz="2000" dirty="0" smtClean="0">
                <a:solidFill>
                  <a:schemeClr val="tx1"/>
                </a:solidFill>
                <a:cs typeface="Courier New" pitchFamily="49" charset="0"/>
              </a:rPr>
              <a:t>1.	Assign A the value of the larger of the two values.</a:t>
            </a:r>
            <a:br>
              <a:rPr lang="en-US" sz="2000" dirty="0" smtClean="0">
                <a:solidFill>
                  <a:schemeClr val="tx1"/>
                </a:solidFill>
                <a:cs typeface="Courier New" pitchFamily="49" charset="0"/>
              </a:rPr>
            </a:br>
            <a:endParaRPr lang="en-US" sz="2000" dirty="0" smtClean="0">
              <a:solidFill>
                <a:schemeClr val="tx1"/>
              </a:solidFill>
              <a:cs typeface="Courier New" pitchFamily="49" charset="0"/>
            </a:endParaRPr>
          </a:p>
          <a:p>
            <a:pPr algn="l">
              <a:tabLst>
                <a:tab pos="282575" algn="l"/>
              </a:tabLst>
            </a:pPr>
            <a:r>
              <a:rPr lang="en-US" sz="2000" dirty="0" smtClean="0">
                <a:solidFill>
                  <a:schemeClr val="tx1"/>
                </a:solidFill>
                <a:cs typeface="Courier New" pitchFamily="49" charset="0"/>
              </a:rPr>
              <a:t>2.	Divide A by B, call the remainder R.</a:t>
            </a:r>
          </a:p>
          <a:p>
            <a:pPr algn="l">
              <a:tabLst>
                <a:tab pos="282575" algn="l"/>
              </a:tabLst>
            </a:pPr>
            <a:endParaRPr lang="en-US" sz="2000" dirty="0" smtClean="0">
              <a:solidFill>
                <a:schemeClr val="tx1"/>
              </a:solidFill>
              <a:cs typeface="Courier New" pitchFamily="49" charset="0"/>
            </a:endParaRPr>
          </a:p>
          <a:p>
            <a:pPr algn="l">
              <a:tabLst>
                <a:tab pos="282575" algn="l"/>
              </a:tabLst>
            </a:pPr>
            <a:r>
              <a:rPr lang="en-US" sz="2000" dirty="0" smtClean="0">
                <a:solidFill>
                  <a:schemeClr val="tx1"/>
                </a:solidFill>
                <a:cs typeface="Courier New" pitchFamily="49" charset="0"/>
              </a:rPr>
              <a:t>3.	If R is not 0, then assign A the value of B, assign B the value of R, and </a:t>
            </a:r>
            <a:br>
              <a:rPr lang="en-US" sz="2000" dirty="0" smtClean="0">
                <a:solidFill>
                  <a:schemeClr val="tx1"/>
                </a:solidFill>
                <a:cs typeface="Courier New" pitchFamily="49" charset="0"/>
              </a:rPr>
            </a:br>
            <a:r>
              <a:rPr lang="en-US" sz="2000" dirty="0" smtClean="0">
                <a:solidFill>
                  <a:schemeClr val="tx1"/>
                </a:solidFill>
                <a:cs typeface="Courier New" pitchFamily="49" charset="0"/>
              </a:rPr>
              <a:t> 	go to step 2.</a:t>
            </a:r>
          </a:p>
          <a:p>
            <a:pPr algn="l">
              <a:tabLst>
                <a:tab pos="282575" algn="l"/>
              </a:tabLst>
            </a:pPr>
            <a:endParaRPr lang="en-US" sz="2000" dirty="0" smtClean="0">
              <a:solidFill>
                <a:schemeClr val="tx1"/>
              </a:solidFill>
              <a:cs typeface="Courier New" pitchFamily="49" charset="0"/>
            </a:endParaRPr>
          </a:p>
          <a:p>
            <a:pPr algn="l">
              <a:spcBef>
                <a:spcPts val="0"/>
              </a:spcBef>
              <a:tabLst>
                <a:tab pos="282575" algn="l"/>
              </a:tabLst>
            </a:pPr>
            <a:r>
              <a:rPr lang="en-US" sz="2000" dirty="0" smtClean="0">
                <a:solidFill>
                  <a:schemeClr val="tx1"/>
                </a:solidFill>
                <a:cs typeface="Courier New" pitchFamily="49" charset="0"/>
              </a:rPr>
              <a:t>4.	The greatest common divisor is B.</a:t>
            </a:r>
          </a:p>
          <a:p>
            <a:pPr algn="just"/>
            <a:endParaRPr lang="en-US" sz="2000" dirty="0" smtClean="0">
              <a:solidFill>
                <a:schemeClr val="tx1"/>
              </a:solidFill>
            </a:endParaRPr>
          </a:p>
          <a:p>
            <a:pPr algn="just"/>
            <a:endParaRPr lang="en-US" sz="2000" dirty="0" smtClean="0">
              <a:solidFill>
                <a:srgbClr val="D4650A"/>
              </a:solidFill>
            </a:endParaRPr>
          </a:p>
          <a:p>
            <a:pPr algn="just"/>
            <a:endParaRPr lang="en-US" sz="2000" dirty="0" smtClean="0">
              <a:solidFill>
                <a:srgbClr val="D4650A"/>
              </a:solidFill>
            </a:endParaRPr>
          </a:p>
          <a:p>
            <a:pPr algn="just"/>
            <a:endParaRPr lang="en-US" sz="2000" dirty="0" smtClean="0">
              <a:solidFill>
                <a:schemeClr val="tx1"/>
              </a:solidFill>
            </a:endParaRPr>
          </a:p>
          <a:p>
            <a:pPr algn="just"/>
            <a:endParaRPr lang="en-US" sz="1800" b="1" dirty="0" smtClean="0">
              <a:solidFill>
                <a:srgbClr val="D4650A"/>
              </a:solidFill>
            </a:endParaRPr>
          </a:p>
          <a:p>
            <a:pPr algn="just"/>
            <a:endParaRPr lang="en-US" sz="1800" dirty="0" smtClean="0">
              <a:solidFill>
                <a:schemeClr val="tx1"/>
              </a:solidFill>
            </a:endParaRPr>
          </a:p>
          <a:p>
            <a:pPr algn="l"/>
            <a:endParaRPr lang="en-US" sz="1800" dirty="0" smtClean="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
        <p:nvSpPr>
          <p:cNvPr id="8" name="Title 1"/>
          <p:cNvSpPr>
            <a:spLocks noGrp="1"/>
          </p:cNvSpPr>
          <p:nvPr>
            <p:ph type="ctrTitle"/>
          </p:nvPr>
        </p:nvSpPr>
        <p:spPr>
          <a:xfrm>
            <a:off x="381000" y="685801"/>
            <a:ext cx="8382000" cy="990599"/>
          </a:xfrm>
        </p:spPr>
        <p:txBody>
          <a:bodyPr>
            <a:normAutofit/>
          </a:bodyPr>
          <a:lstStyle/>
          <a:p>
            <a:r>
              <a:rPr lang="en-US" sz="2800" b="1" dirty="0" smtClean="0"/>
              <a:t>Euclid’s Algorithm</a:t>
            </a:r>
            <a:br>
              <a:rPr lang="en-US" sz="2800" b="1" dirty="0" smtClean="0"/>
            </a:br>
            <a:r>
              <a:rPr lang="en-US" sz="2800" b="1" dirty="0" smtClean="0"/>
              <a:t>One of the Oldest Known Algorithms</a:t>
            </a:r>
            <a:endParaRPr lang="en-US" sz="2800" b="1"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295400"/>
            <a:ext cx="7772400" cy="4876800"/>
          </a:xfrm>
        </p:spPr>
        <p:txBody>
          <a:bodyPr>
            <a:noAutofit/>
          </a:bodyPr>
          <a:lstStyle/>
          <a:p>
            <a:pPr algn="just">
              <a:spcAft>
                <a:spcPts val="600"/>
              </a:spcAft>
            </a:pPr>
            <a:r>
              <a:rPr lang="en-US" sz="1800" dirty="0" smtClean="0">
                <a:solidFill>
                  <a:schemeClr val="tx1"/>
                </a:solidFill>
              </a:rPr>
              <a:t>Finding the GCD of 18 and 20</a:t>
            </a:r>
            <a:endParaRPr lang="en-US" sz="1800" dirty="0" smtClean="0">
              <a:solidFill>
                <a:schemeClr val="tx1"/>
              </a:solidFill>
              <a:cs typeface="Courier New" pitchFamily="49" charset="0"/>
            </a:endParaRPr>
          </a:p>
          <a:p>
            <a:pPr algn="l">
              <a:tabLst>
                <a:tab pos="282575" algn="l"/>
              </a:tabLst>
            </a:pPr>
            <a:r>
              <a:rPr lang="en-US" sz="1800" dirty="0" smtClean="0">
                <a:solidFill>
                  <a:schemeClr val="tx1"/>
                </a:solidFill>
                <a:cs typeface="Courier New" pitchFamily="49" charset="0"/>
              </a:rPr>
              <a:t>1.	Assign A the value of the larger of the two values, and B the smaller.</a:t>
            </a:r>
            <a:r>
              <a:rPr lang="en-US" sz="1800" dirty="0" smtClean="0">
                <a:solidFill>
                  <a:srgbClr val="002FC4"/>
                </a:solidFill>
                <a:cs typeface="Courier New" pitchFamily="49" charset="0"/>
              </a:rPr>
              <a:t/>
            </a:r>
            <a:br>
              <a:rPr lang="en-US" sz="1800" dirty="0" smtClean="0">
                <a:solidFill>
                  <a:srgbClr val="002FC4"/>
                </a:solidFill>
                <a:cs typeface="Courier New" pitchFamily="49" charset="0"/>
              </a:rPr>
            </a:br>
            <a:r>
              <a:rPr lang="en-US" sz="1800" dirty="0" smtClean="0">
                <a:solidFill>
                  <a:srgbClr val="D4650A"/>
                </a:solidFill>
                <a:cs typeface="Courier New" pitchFamily="49" charset="0"/>
              </a:rPr>
              <a:t>     </a:t>
            </a:r>
            <a:r>
              <a:rPr lang="en-US" sz="1800" dirty="0" smtClean="0">
                <a:solidFill>
                  <a:srgbClr val="002FC4"/>
                </a:solidFill>
                <a:cs typeface="Courier New" pitchFamily="49" charset="0"/>
              </a:rPr>
              <a:t>A </a:t>
            </a:r>
            <a:r>
              <a:rPr lang="en-US" sz="1800" dirty="0" smtClean="0">
                <a:solidFill>
                  <a:srgbClr val="002FC4"/>
                </a:solidFill>
                <a:cs typeface="Courier New" pitchFamily="49" charset="0"/>
                <a:sym typeface="Wingdings" pitchFamily="2" charset="2"/>
              </a:rPr>
              <a:t></a:t>
            </a:r>
            <a:r>
              <a:rPr lang="en-US" sz="1800" dirty="0" smtClean="0">
                <a:solidFill>
                  <a:srgbClr val="002FC4"/>
                </a:solidFill>
                <a:cs typeface="Courier New" pitchFamily="49" charset="0"/>
              </a:rPr>
              <a:t> 20      B </a:t>
            </a:r>
            <a:r>
              <a:rPr lang="en-US" sz="1800" dirty="0" smtClean="0">
                <a:solidFill>
                  <a:srgbClr val="002FC4"/>
                </a:solidFill>
                <a:cs typeface="Courier New" pitchFamily="49" charset="0"/>
                <a:sym typeface="Wingdings" pitchFamily="2" charset="2"/>
              </a:rPr>
              <a:t> 18</a:t>
            </a:r>
            <a:r>
              <a:rPr lang="en-US" sz="1800" dirty="0" smtClean="0">
                <a:solidFill>
                  <a:srgbClr val="002FC4"/>
                </a:solidFill>
                <a:cs typeface="Courier New" pitchFamily="49" charset="0"/>
              </a:rPr>
              <a:t/>
            </a:r>
            <a:br>
              <a:rPr lang="en-US" sz="1800" dirty="0" smtClean="0">
                <a:solidFill>
                  <a:srgbClr val="002FC4"/>
                </a:solidFill>
                <a:cs typeface="Courier New" pitchFamily="49" charset="0"/>
              </a:rPr>
            </a:br>
            <a:endParaRPr lang="en-US" sz="1800" dirty="0" smtClean="0">
              <a:solidFill>
                <a:srgbClr val="002FC4"/>
              </a:solidFill>
              <a:cs typeface="Courier New" pitchFamily="49" charset="0"/>
            </a:endParaRPr>
          </a:p>
          <a:p>
            <a:pPr algn="l">
              <a:tabLst>
                <a:tab pos="282575" algn="l"/>
              </a:tabLst>
            </a:pPr>
            <a:endParaRPr lang="en-US" sz="2000" dirty="0" smtClean="0">
              <a:solidFill>
                <a:srgbClr val="D4650A"/>
              </a:solidFill>
              <a:cs typeface="Courier New" pitchFamily="49" charset="0"/>
            </a:endParaRPr>
          </a:p>
          <a:p>
            <a:pPr algn="just"/>
            <a:endParaRPr lang="en-US" sz="2000" dirty="0" smtClean="0">
              <a:solidFill>
                <a:schemeClr val="tx1"/>
              </a:solidFill>
            </a:endParaRPr>
          </a:p>
          <a:p>
            <a:pPr algn="just"/>
            <a:endParaRPr lang="en-US" sz="2000" dirty="0" smtClean="0">
              <a:solidFill>
                <a:srgbClr val="D4650A"/>
              </a:solidFill>
            </a:endParaRPr>
          </a:p>
          <a:p>
            <a:pPr algn="just"/>
            <a:endParaRPr lang="en-US" sz="2000" dirty="0" smtClean="0">
              <a:solidFill>
                <a:srgbClr val="D4650A"/>
              </a:solidFill>
            </a:endParaRPr>
          </a:p>
          <a:p>
            <a:pPr algn="just"/>
            <a:endParaRPr lang="en-US" sz="2000" dirty="0" smtClean="0">
              <a:solidFill>
                <a:schemeClr val="tx1"/>
              </a:solidFill>
            </a:endParaRPr>
          </a:p>
          <a:p>
            <a:pPr algn="just"/>
            <a:endParaRPr lang="en-US" sz="1800" b="1" dirty="0" smtClean="0">
              <a:solidFill>
                <a:srgbClr val="D4650A"/>
              </a:solidFill>
            </a:endParaRPr>
          </a:p>
          <a:p>
            <a:pPr algn="just"/>
            <a:endParaRPr lang="en-US" sz="1800" dirty="0" smtClean="0">
              <a:solidFill>
                <a:schemeClr val="tx1"/>
              </a:solidFill>
            </a:endParaRPr>
          </a:p>
          <a:p>
            <a:pPr algn="l"/>
            <a:endParaRPr lang="en-US" sz="1800" dirty="0" smtClean="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sp>
        <p:nvSpPr>
          <p:cNvPr id="9" name="Rectangle 8"/>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ctrTitle"/>
          </p:nvPr>
        </p:nvSpPr>
        <p:spPr>
          <a:xfrm>
            <a:off x="381000" y="304800"/>
            <a:ext cx="8382000" cy="990599"/>
          </a:xfrm>
        </p:spPr>
        <p:txBody>
          <a:bodyPr>
            <a:normAutofit/>
          </a:bodyPr>
          <a:lstStyle/>
          <a:p>
            <a:r>
              <a:rPr lang="en-US" sz="2800" dirty="0" smtClean="0"/>
              <a:t>Example Use</a:t>
            </a:r>
            <a:endParaRPr lang="en-US" sz="280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295400"/>
            <a:ext cx="7772400" cy="4876800"/>
          </a:xfrm>
        </p:spPr>
        <p:txBody>
          <a:bodyPr>
            <a:noAutofit/>
          </a:bodyPr>
          <a:lstStyle/>
          <a:p>
            <a:pPr algn="just">
              <a:spcAft>
                <a:spcPts val="600"/>
              </a:spcAft>
            </a:pPr>
            <a:r>
              <a:rPr lang="en-US" sz="1800" dirty="0" smtClean="0">
                <a:solidFill>
                  <a:schemeClr val="tx1"/>
                </a:solidFill>
              </a:rPr>
              <a:t>Finding the GCD of 18 and 20</a:t>
            </a:r>
            <a:r>
              <a:rPr lang="en-US" sz="1800" dirty="0" smtClean="0">
                <a:solidFill>
                  <a:srgbClr val="002FC4"/>
                </a:solidFill>
              </a:rPr>
              <a:t>	</a:t>
            </a:r>
            <a:endParaRPr lang="en-US" sz="1800" dirty="0" smtClean="0">
              <a:solidFill>
                <a:schemeClr val="tx1"/>
              </a:solidFill>
              <a:cs typeface="Courier New" pitchFamily="49" charset="0"/>
            </a:endParaRPr>
          </a:p>
          <a:p>
            <a:pPr algn="l">
              <a:tabLst>
                <a:tab pos="282575" algn="l"/>
              </a:tabLst>
            </a:pPr>
            <a:r>
              <a:rPr lang="en-US" sz="1800" dirty="0" smtClean="0">
                <a:solidFill>
                  <a:schemeClr val="tx1"/>
                </a:solidFill>
                <a:cs typeface="Courier New" pitchFamily="49" charset="0"/>
              </a:rPr>
              <a:t>1.	Assign A the value of the larger of the two values, and B the smaller.</a:t>
            </a:r>
            <a:r>
              <a:rPr lang="en-US" sz="1800" dirty="0" smtClean="0">
                <a:solidFill>
                  <a:srgbClr val="002FC4"/>
                </a:solidFill>
                <a:cs typeface="Courier New" pitchFamily="49" charset="0"/>
              </a:rPr>
              <a:t/>
            </a:r>
            <a:br>
              <a:rPr lang="en-US" sz="1800" dirty="0" smtClean="0">
                <a:solidFill>
                  <a:srgbClr val="002FC4"/>
                </a:solidFill>
                <a:cs typeface="Courier New" pitchFamily="49" charset="0"/>
              </a:rPr>
            </a:br>
            <a:r>
              <a:rPr lang="en-US" sz="1800" dirty="0" smtClean="0">
                <a:solidFill>
                  <a:srgbClr val="D4650A"/>
                </a:solidFill>
                <a:cs typeface="Courier New" pitchFamily="49" charset="0"/>
              </a:rPr>
              <a:t>     </a:t>
            </a:r>
            <a:r>
              <a:rPr lang="en-US" sz="1800" dirty="0" smtClean="0">
                <a:solidFill>
                  <a:srgbClr val="002FC4"/>
                </a:solidFill>
                <a:cs typeface="Courier New" pitchFamily="49" charset="0"/>
              </a:rPr>
              <a:t>A </a:t>
            </a:r>
            <a:r>
              <a:rPr lang="en-US" sz="1800" dirty="0" smtClean="0">
                <a:solidFill>
                  <a:srgbClr val="002FC4"/>
                </a:solidFill>
                <a:cs typeface="Courier New" pitchFamily="49" charset="0"/>
                <a:sym typeface="Wingdings" pitchFamily="2" charset="2"/>
              </a:rPr>
              <a:t></a:t>
            </a:r>
            <a:r>
              <a:rPr lang="en-US" sz="1800" dirty="0" smtClean="0">
                <a:solidFill>
                  <a:srgbClr val="002FC4"/>
                </a:solidFill>
                <a:cs typeface="Courier New" pitchFamily="49" charset="0"/>
              </a:rPr>
              <a:t> 20      B </a:t>
            </a:r>
            <a:r>
              <a:rPr lang="en-US" sz="1800" dirty="0" smtClean="0">
                <a:solidFill>
                  <a:srgbClr val="002FC4"/>
                </a:solidFill>
                <a:cs typeface="Courier New" pitchFamily="49" charset="0"/>
                <a:sym typeface="Wingdings" pitchFamily="2" charset="2"/>
              </a:rPr>
              <a:t> 18</a:t>
            </a:r>
            <a:r>
              <a:rPr lang="en-US" sz="1800" dirty="0" smtClean="0">
                <a:solidFill>
                  <a:srgbClr val="002FC4"/>
                </a:solidFill>
                <a:cs typeface="Courier New" pitchFamily="49" charset="0"/>
              </a:rPr>
              <a:t/>
            </a:r>
            <a:br>
              <a:rPr lang="en-US" sz="1800" dirty="0" smtClean="0">
                <a:solidFill>
                  <a:srgbClr val="002FC4"/>
                </a:solidFill>
                <a:cs typeface="Courier New" pitchFamily="49" charset="0"/>
              </a:rPr>
            </a:br>
            <a:endParaRPr lang="en-US" sz="1800" dirty="0" smtClean="0">
              <a:solidFill>
                <a:srgbClr val="002FC4"/>
              </a:solidFill>
              <a:cs typeface="Courier New" pitchFamily="49" charset="0"/>
            </a:endParaRPr>
          </a:p>
          <a:p>
            <a:pPr algn="l">
              <a:tabLst>
                <a:tab pos="282575" algn="l"/>
              </a:tabLst>
            </a:pPr>
            <a:r>
              <a:rPr lang="en-US" sz="1800" dirty="0" smtClean="0">
                <a:solidFill>
                  <a:schemeClr val="tx1"/>
                </a:solidFill>
                <a:cs typeface="Courier New" pitchFamily="49" charset="0"/>
              </a:rPr>
              <a:t>2.	Divide A by B, call the remainder R.</a:t>
            </a:r>
          </a:p>
          <a:p>
            <a:pPr algn="l">
              <a:tabLst>
                <a:tab pos="282575" algn="l"/>
              </a:tabLst>
            </a:pPr>
            <a:r>
              <a:rPr lang="en-US" sz="1800" dirty="0" smtClean="0">
                <a:solidFill>
                  <a:srgbClr val="002FC4"/>
                </a:solidFill>
                <a:cs typeface="Courier New" pitchFamily="49" charset="0"/>
              </a:rPr>
              <a:t>	M/N = 20 / 18 = 1,  with R </a:t>
            </a:r>
            <a:r>
              <a:rPr lang="en-US" sz="1800" dirty="0" smtClean="0">
                <a:solidFill>
                  <a:srgbClr val="002FC4"/>
                </a:solidFill>
                <a:cs typeface="Courier New" pitchFamily="49" charset="0"/>
                <a:sym typeface="Wingdings" pitchFamily="2" charset="2"/>
              </a:rPr>
              <a:t></a:t>
            </a:r>
            <a:r>
              <a:rPr lang="en-US" sz="1800" dirty="0" smtClean="0">
                <a:solidFill>
                  <a:srgbClr val="002FC4"/>
                </a:solidFill>
                <a:cs typeface="Courier New" pitchFamily="49" charset="0"/>
              </a:rPr>
              <a:t> 2</a:t>
            </a:r>
          </a:p>
          <a:p>
            <a:pPr algn="l">
              <a:tabLst>
                <a:tab pos="282575" algn="l"/>
              </a:tabLst>
            </a:pPr>
            <a:r>
              <a:rPr lang="en-US" sz="1800" dirty="0" smtClean="0">
                <a:solidFill>
                  <a:srgbClr val="D4650A"/>
                </a:solidFill>
                <a:cs typeface="Courier New" pitchFamily="49" charset="0"/>
              </a:rPr>
              <a:t>	</a:t>
            </a:r>
            <a:endParaRPr lang="en-US" sz="2000" dirty="0" smtClean="0">
              <a:solidFill>
                <a:srgbClr val="D4650A"/>
              </a:solidFill>
              <a:cs typeface="Courier New" pitchFamily="49" charset="0"/>
            </a:endParaRPr>
          </a:p>
          <a:p>
            <a:pPr algn="just"/>
            <a:endParaRPr lang="en-US" sz="2000" dirty="0" smtClean="0">
              <a:solidFill>
                <a:schemeClr val="tx1"/>
              </a:solidFill>
            </a:endParaRPr>
          </a:p>
          <a:p>
            <a:pPr algn="just"/>
            <a:endParaRPr lang="en-US" sz="2000" dirty="0" smtClean="0">
              <a:solidFill>
                <a:srgbClr val="D4650A"/>
              </a:solidFill>
            </a:endParaRPr>
          </a:p>
          <a:p>
            <a:pPr algn="just"/>
            <a:endParaRPr lang="en-US" sz="2000" dirty="0" smtClean="0">
              <a:solidFill>
                <a:srgbClr val="D4650A"/>
              </a:solidFill>
            </a:endParaRPr>
          </a:p>
          <a:p>
            <a:pPr algn="just"/>
            <a:endParaRPr lang="en-US" sz="2000" dirty="0" smtClean="0">
              <a:solidFill>
                <a:schemeClr val="tx1"/>
              </a:solidFill>
            </a:endParaRPr>
          </a:p>
          <a:p>
            <a:pPr algn="just"/>
            <a:endParaRPr lang="en-US" sz="1800" b="1" dirty="0" smtClean="0">
              <a:solidFill>
                <a:srgbClr val="D4650A"/>
              </a:solidFill>
            </a:endParaRPr>
          </a:p>
          <a:p>
            <a:pPr algn="just"/>
            <a:endParaRPr lang="en-US" sz="1800" dirty="0" smtClean="0">
              <a:solidFill>
                <a:schemeClr val="tx1"/>
              </a:solidFill>
            </a:endParaRPr>
          </a:p>
          <a:p>
            <a:pPr algn="l"/>
            <a:endParaRPr lang="en-US" sz="1800" dirty="0" smtClean="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sp>
        <p:nvSpPr>
          <p:cNvPr id="8" name="Title 1"/>
          <p:cNvSpPr>
            <a:spLocks noGrp="1"/>
          </p:cNvSpPr>
          <p:nvPr>
            <p:ph type="ctrTitle"/>
          </p:nvPr>
        </p:nvSpPr>
        <p:spPr>
          <a:xfrm>
            <a:off x="381000" y="304800"/>
            <a:ext cx="8382000" cy="990599"/>
          </a:xfrm>
        </p:spPr>
        <p:txBody>
          <a:bodyPr>
            <a:normAutofit/>
          </a:bodyPr>
          <a:lstStyle/>
          <a:p>
            <a:r>
              <a:rPr lang="en-US" sz="2800" dirty="0" smtClean="0"/>
              <a:t>Example Use</a:t>
            </a:r>
            <a:endParaRPr lang="en-US" sz="28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295400"/>
            <a:ext cx="7772400" cy="4876800"/>
          </a:xfrm>
        </p:spPr>
        <p:txBody>
          <a:bodyPr>
            <a:noAutofit/>
          </a:bodyPr>
          <a:lstStyle/>
          <a:p>
            <a:pPr algn="just">
              <a:spcAft>
                <a:spcPts val="600"/>
              </a:spcAft>
            </a:pPr>
            <a:r>
              <a:rPr lang="en-US" sz="1800" dirty="0" smtClean="0">
                <a:solidFill>
                  <a:schemeClr val="tx1"/>
                </a:solidFill>
              </a:rPr>
              <a:t>Finding the GCD of 18 and 20</a:t>
            </a:r>
            <a:r>
              <a:rPr lang="en-US" sz="1800" dirty="0" smtClean="0">
                <a:solidFill>
                  <a:srgbClr val="002FC4"/>
                </a:solidFill>
              </a:rPr>
              <a:t>	 </a:t>
            </a:r>
            <a:r>
              <a:rPr lang="en-US" sz="1800" dirty="0" smtClean="0">
                <a:solidFill>
                  <a:schemeClr val="tx1"/>
                </a:solidFill>
              </a:rPr>
              <a:t>(</a:t>
            </a:r>
            <a:r>
              <a:rPr lang="en-US" sz="1800" b="1" dirty="0" smtClean="0">
                <a:solidFill>
                  <a:srgbClr val="002FC4"/>
                </a:solidFill>
              </a:rPr>
              <a:t>first time </a:t>
            </a:r>
            <a:r>
              <a:rPr lang="en-US" sz="1800" dirty="0" smtClean="0">
                <a:solidFill>
                  <a:srgbClr val="002FC4"/>
                </a:solidFill>
              </a:rPr>
              <a:t>through</a:t>
            </a:r>
            <a:r>
              <a:rPr lang="en-US" sz="1800" dirty="0" smtClean="0">
                <a:solidFill>
                  <a:schemeClr val="tx1"/>
                </a:solidFill>
              </a:rPr>
              <a:t>, </a:t>
            </a:r>
            <a:r>
              <a:rPr lang="en-US" sz="1800" b="1" dirty="0" smtClean="0">
                <a:solidFill>
                  <a:srgbClr val="D4650A"/>
                </a:solidFill>
              </a:rPr>
              <a:t>second time </a:t>
            </a:r>
            <a:r>
              <a:rPr lang="en-US" sz="1800" dirty="0" smtClean="0">
                <a:solidFill>
                  <a:srgbClr val="D4650A"/>
                </a:solidFill>
              </a:rPr>
              <a:t>through</a:t>
            </a:r>
            <a:r>
              <a:rPr lang="en-US" sz="1800" dirty="0" smtClean="0">
                <a:solidFill>
                  <a:schemeClr val="tx1"/>
                </a:solidFill>
              </a:rPr>
              <a:t>)</a:t>
            </a:r>
            <a:endParaRPr lang="en-US" sz="1800" dirty="0" smtClean="0">
              <a:solidFill>
                <a:schemeClr val="tx1"/>
              </a:solidFill>
              <a:cs typeface="Courier New" pitchFamily="49" charset="0"/>
            </a:endParaRPr>
          </a:p>
          <a:p>
            <a:pPr algn="l">
              <a:tabLst>
                <a:tab pos="282575" algn="l"/>
              </a:tabLst>
            </a:pPr>
            <a:r>
              <a:rPr lang="en-US" sz="1800" dirty="0" smtClean="0">
                <a:solidFill>
                  <a:schemeClr val="tx1"/>
                </a:solidFill>
                <a:cs typeface="Courier New" pitchFamily="49" charset="0"/>
              </a:rPr>
              <a:t>1.	Assign A the value of the larger of the two values, and B the smaller.</a:t>
            </a:r>
            <a:r>
              <a:rPr lang="en-US" sz="1800" dirty="0" smtClean="0">
                <a:solidFill>
                  <a:srgbClr val="002FC4"/>
                </a:solidFill>
                <a:cs typeface="Courier New" pitchFamily="49" charset="0"/>
              </a:rPr>
              <a:t/>
            </a:r>
            <a:br>
              <a:rPr lang="en-US" sz="1800" dirty="0" smtClean="0">
                <a:solidFill>
                  <a:srgbClr val="002FC4"/>
                </a:solidFill>
                <a:cs typeface="Courier New" pitchFamily="49" charset="0"/>
              </a:rPr>
            </a:br>
            <a:r>
              <a:rPr lang="en-US" sz="1800" dirty="0" smtClean="0">
                <a:solidFill>
                  <a:srgbClr val="D4650A"/>
                </a:solidFill>
                <a:cs typeface="Courier New" pitchFamily="49" charset="0"/>
              </a:rPr>
              <a:t>     </a:t>
            </a:r>
            <a:r>
              <a:rPr lang="en-US" sz="1800" dirty="0" smtClean="0">
                <a:solidFill>
                  <a:srgbClr val="002FC4"/>
                </a:solidFill>
                <a:cs typeface="Courier New" pitchFamily="49" charset="0"/>
              </a:rPr>
              <a:t>A </a:t>
            </a:r>
            <a:r>
              <a:rPr lang="en-US" sz="1800" dirty="0" smtClean="0">
                <a:solidFill>
                  <a:srgbClr val="002FC4"/>
                </a:solidFill>
                <a:cs typeface="Courier New" pitchFamily="49" charset="0"/>
                <a:sym typeface="Wingdings" pitchFamily="2" charset="2"/>
              </a:rPr>
              <a:t></a:t>
            </a:r>
            <a:r>
              <a:rPr lang="en-US" sz="1800" dirty="0" smtClean="0">
                <a:solidFill>
                  <a:srgbClr val="002FC4"/>
                </a:solidFill>
                <a:cs typeface="Courier New" pitchFamily="49" charset="0"/>
              </a:rPr>
              <a:t> 20      B </a:t>
            </a:r>
            <a:r>
              <a:rPr lang="en-US" sz="1800" dirty="0" smtClean="0">
                <a:solidFill>
                  <a:srgbClr val="002FC4"/>
                </a:solidFill>
                <a:cs typeface="Courier New" pitchFamily="49" charset="0"/>
                <a:sym typeface="Wingdings" pitchFamily="2" charset="2"/>
              </a:rPr>
              <a:t> 18</a:t>
            </a:r>
            <a:r>
              <a:rPr lang="en-US" sz="1800" dirty="0" smtClean="0">
                <a:solidFill>
                  <a:srgbClr val="002FC4"/>
                </a:solidFill>
                <a:cs typeface="Courier New" pitchFamily="49" charset="0"/>
              </a:rPr>
              <a:t/>
            </a:r>
            <a:br>
              <a:rPr lang="en-US" sz="1800" dirty="0" smtClean="0">
                <a:solidFill>
                  <a:srgbClr val="002FC4"/>
                </a:solidFill>
                <a:cs typeface="Courier New" pitchFamily="49" charset="0"/>
              </a:rPr>
            </a:br>
            <a:endParaRPr lang="en-US" sz="1800" dirty="0" smtClean="0">
              <a:solidFill>
                <a:srgbClr val="002FC4"/>
              </a:solidFill>
              <a:cs typeface="Courier New" pitchFamily="49" charset="0"/>
            </a:endParaRPr>
          </a:p>
          <a:p>
            <a:pPr algn="l">
              <a:tabLst>
                <a:tab pos="282575" algn="l"/>
              </a:tabLst>
            </a:pPr>
            <a:r>
              <a:rPr lang="en-US" sz="1800" dirty="0" smtClean="0">
                <a:solidFill>
                  <a:schemeClr val="tx1"/>
                </a:solidFill>
                <a:cs typeface="Courier New" pitchFamily="49" charset="0"/>
              </a:rPr>
              <a:t>2.	Divide A by B, call the remainder R.</a:t>
            </a:r>
          </a:p>
          <a:p>
            <a:pPr algn="l">
              <a:tabLst>
                <a:tab pos="282575" algn="l"/>
              </a:tabLst>
            </a:pPr>
            <a:r>
              <a:rPr lang="en-US" sz="1800" dirty="0" smtClean="0">
                <a:solidFill>
                  <a:srgbClr val="002FC4"/>
                </a:solidFill>
                <a:cs typeface="Courier New" pitchFamily="49" charset="0"/>
              </a:rPr>
              <a:t>	A/B = 20 / 18 = 1,  with R </a:t>
            </a:r>
            <a:r>
              <a:rPr lang="en-US" sz="1800" dirty="0" smtClean="0">
                <a:solidFill>
                  <a:srgbClr val="002FC4"/>
                </a:solidFill>
                <a:cs typeface="Courier New" pitchFamily="49" charset="0"/>
                <a:sym typeface="Wingdings" pitchFamily="2" charset="2"/>
              </a:rPr>
              <a:t></a:t>
            </a:r>
            <a:r>
              <a:rPr lang="en-US" sz="1800" dirty="0" smtClean="0">
                <a:solidFill>
                  <a:srgbClr val="002FC4"/>
                </a:solidFill>
                <a:cs typeface="Courier New" pitchFamily="49" charset="0"/>
              </a:rPr>
              <a:t> 2</a:t>
            </a:r>
          </a:p>
          <a:p>
            <a:pPr algn="l">
              <a:tabLst>
                <a:tab pos="282575" algn="l"/>
              </a:tabLst>
            </a:pPr>
            <a:r>
              <a:rPr lang="en-US" sz="1800" dirty="0" smtClean="0">
                <a:solidFill>
                  <a:srgbClr val="D4650A"/>
                </a:solidFill>
                <a:cs typeface="Courier New" pitchFamily="49" charset="0"/>
              </a:rPr>
              <a:t>	M/N = 18 / 2 = 9, with R </a:t>
            </a:r>
            <a:r>
              <a:rPr lang="en-US" sz="1800" dirty="0" smtClean="0">
                <a:solidFill>
                  <a:srgbClr val="D4650A"/>
                </a:solidFill>
                <a:cs typeface="Courier New" pitchFamily="49" charset="0"/>
                <a:sym typeface="Wingdings" pitchFamily="2" charset="2"/>
              </a:rPr>
              <a:t> 0</a:t>
            </a:r>
            <a:endParaRPr lang="en-US" sz="1800" dirty="0" smtClean="0">
              <a:solidFill>
                <a:srgbClr val="D4650A"/>
              </a:solidFill>
              <a:cs typeface="Courier New" pitchFamily="49" charset="0"/>
            </a:endParaRPr>
          </a:p>
          <a:p>
            <a:pPr marL="457200" indent="-457200" algn="l">
              <a:tabLst>
                <a:tab pos="282575" algn="l"/>
              </a:tabLst>
            </a:pPr>
            <a:endParaRPr lang="en-US" sz="1800" dirty="0" smtClean="0">
              <a:solidFill>
                <a:srgbClr val="002FC4"/>
              </a:solidFill>
              <a:cs typeface="Courier New" pitchFamily="49" charset="0"/>
            </a:endParaRPr>
          </a:p>
          <a:p>
            <a:pPr marL="457200" indent="-457200" algn="l">
              <a:tabLst>
                <a:tab pos="282575" algn="l"/>
              </a:tabLst>
            </a:pPr>
            <a:r>
              <a:rPr lang="en-US" sz="1800" dirty="0" smtClean="0">
                <a:solidFill>
                  <a:schemeClr val="tx1"/>
                </a:solidFill>
                <a:cs typeface="Courier New" pitchFamily="49" charset="0"/>
              </a:rPr>
              <a:t>3.	If R is not 0, assign A the value of B, assign B the value of R, and go to step 2.</a:t>
            </a:r>
          </a:p>
          <a:p>
            <a:pPr marL="457200" indent="-457200" algn="l">
              <a:tabLst>
                <a:tab pos="282575" algn="l"/>
              </a:tabLst>
            </a:pPr>
            <a:r>
              <a:rPr lang="en-US" sz="1800" dirty="0" smtClean="0">
                <a:solidFill>
                  <a:srgbClr val="002FC4"/>
                </a:solidFill>
                <a:cs typeface="Courier New" pitchFamily="49" charset="0"/>
              </a:rPr>
              <a:t>	R = 2. Therefore, A </a:t>
            </a:r>
            <a:r>
              <a:rPr lang="en-US" sz="1800" dirty="0" smtClean="0">
                <a:solidFill>
                  <a:srgbClr val="002FC4"/>
                </a:solidFill>
                <a:cs typeface="Courier New" pitchFamily="49" charset="0"/>
                <a:sym typeface="Wingdings" pitchFamily="2" charset="2"/>
              </a:rPr>
              <a:t> 18,  B  2. </a:t>
            </a:r>
            <a:r>
              <a:rPr lang="en-US" sz="1800" dirty="0" smtClean="0">
                <a:solidFill>
                  <a:srgbClr val="D4650A"/>
                </a:solidFill>
                <a:cs typeface="Courier New" pitchFamily="49" charset="0"/>
                <a:sym typeface="Wingdings" pitchFamily="2" charset="2"/>
              </a:rPr>
              <a:t>Go to step 2.</a:t>
            </a:r>
          </a:p>
          <a:p>
            <a:pPr marL="457200" indent="-457200" algn="l">
              <a:tabLst>
                <a:tab pos="282575" algn="l"/>
              </a:tabLst>
            </a:pPr>
            <a:r>
              <a:rPr lang="en-US" sz="1800" dirty="0" smtClean="0">
                <a:solidFill>
                  <a:srgbClr val="D4650A"/>
                </a:solidFill>
                <a:cs typeface="Courier New" pitchFamily="49" charset="0"/>
                <a:sym typeface="Wingdings" pitchFamily="2" charset="2"/>
              </a:rPr>
              <a:t>	</a:t>
            </a:r>
            <a:endParaRPr lang="en-US" sz="2000" dirty="0" smtClean="0">
              <a:solidFill>
                <a:srgbClr val="D4650A"/>
              </a:solidFill>
              <a:cs typeface="Courier New" pitchFamily="49" charset="0"/>
            </a:endParaRPr>
          </a:p>
          <a:p>
            <a:pPr algn="just"/>
            <a:endParaRPr lang="en-US" sz="2000" dirty="0" smtClean="0">
              <a:solidFill>
                <a:schemeClr val="tx1"/>
              </a:solidFill>
            </a:endParaRPr>
          </a:p>
          <a:p>
            <a:pPr algn="just"/>
            <a:endParaRPr lang="en-US" sz="2000" dirty="0" smtClean="0">
              <a:solidFill>
                <a:srgbClr val="D4650A"/>
              </a:solidFill>
            </a:endParaRPr>
          </a:p>
          <a:p>
            <a:pPr algn="just"/>
            <a:endParaRPr lang="en-US" sz="2000" dirty="0" smtClean="0">
              <a:solidFill>
                <a:srgbClr val="D4650A"/>
              </a:solidFill>
            </a:endParaRPr>
          </a:p>
          <a:p>
            <a:pPr algn="just"/>
            <a:endParaRPr lang="en-US" sz="2000" dirty="0" smtClean="0">
              <a:solidFill>
                <a:schemeClr val="tx1"/>
              </a:solidFill>
            </a:endParaRPr>
          </a:p>
          <a:p>
            <a:pPr algn="just"/>
            <a:endParaRPr lang="en-US" sz="1800" b="1" dirty="0" smtClean="0">
              <a:solidFill>
                <a:srgbClr val="D4650A"/>
              </a:solidFill>
            </a:endParaRPr>
          </a:p>
          <a:p>
            <a:pPr algn="just"/>
            <a:endParaRPr lang="en-US" sz="1800" dirty="0" smtClean="0">
              <a:solidFill>
                <a:schemeClr val="tx1"/>
              </a:solidFill>
            </a:endParaRPr>
          </a:p>
          <a:p>
            <a:pPr algn="l"/>
            <a:endParaRPr lang="en-US" sz="1800" dirty="0" smtClean="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
        <p:nvSpPr>
          <p:cNvPr id="8" name="Title 1"/>
          <p:cNvSpPr>
            <a:spLocks noGrp="1"/>
          </p:cNvSpPr>
          <p:nvPr>
            <p:ph type="ctrTitle"/>
          </p:nvPr>
        </p:nvSpPr>
        <p:spPr>
          <a:xfrm>
            <a:off x="381000" y="304800"/>
            <a:ext cx="8382000" cy="990599"/>
          </a:xfrm>
        </p:spPr>
        <p:txBody>
          <a:bodyPr>
            <a:normAutofit/>
          </a:bodyPr>
          <a:lstStyle/>
          <a:p>
            <a:r>
              <a:rPr lang="en-US" sz="2800" dirty="0" smtClean="0"/>
              <a:t>Example Use</a:t>
            </a:r>
            <a:endParaRPr lang="en-US" sz="2800" dirty="0"/>
          </a:p>
        </p:txBody>
      </p:sp>
      <p:cxnSp>
        <p:nvCxnSpPr>
          <p:cNvPr id="18" name="Straight Connector 17"/>
          <p:cNvCxnSpPr/>
          <p:nvPr/>
        </p:nvCxnSpPr>
        <p:spPr>
          <a:xfrm flipH="1">
            <a:off x="609600" y="3429000"/>
            <a:ext cx="228600" cy="0"/>
          </a:xfrm>
          <a:prstGeom prst="line">
            <a:avLst/>
          </a:prstGeom>
          <a:ln w="28575">
            <a:solidFill>
              <a:srgbClr val="D4650A"/>
            </a:solidFill>
            <a:head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09600" y="3429000"/>
            <a:ext cx="0" cy="990600"/>
          </a:xfrm>
          <a:prstGeom prst="line">
            <a:avLst/>
          </a:prstGeom>
          <a:ln w="28575">
            <a:solidFill>
              <a:srgbClr val="D4650A"/>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09600" y="4419600"/>
            <a:ext cx="228600" cy="0"/>
          </a:xfrm>
          <a:prstGeom prst="line">
            <a:avLst/>
          </a:prstGeom>
          <a:ln w="28575">
            <a:solidFill>
              <a:srgbClr val="D4650A"/>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551688"/>
          </a:xfrm>
        </p:spPr>
        <p:txBody>
          <a:bodyPr>
            <a:noAutofit/>
          </a:bodyPr>
          <a:lstStyle/>
          <a:p>
            <a:r>
              <a:rPr lang="en-US" sz="4000" b="1" dirty="0" smtClean="0"/>
              <a:t>Computational Problem Solving Steps</a:t>
            </a:r>
            <a:endParaRPr lang="en-US" sz="3600" dirty="0"/>
          </a:p>
        </p:txBody>
      </p:sp>
      <p:pic>
        <p:nvPicPr>
          <p:cNvPr id="4" name="Picture 8"/>
          <p:cNvPicPr>
            <a:picLocks noChangeAspect="1" noChangeArrowheads="1"/>
          </p:cNvPicPr>
          <p:nvPr/>
        </p:nvPicPr>
        <p:blipFill>
          <a:blip r:embed="rId2" cstate="print"/>
          <a:srcRect/>
          <a:stretch>
            <a:fillRect/>
          </a:stretch>
        </p:blipFill>
        <p:spPr bwMode="auto">
          <a:xfrm>
            <a:off x="457200" y="1295401"/>
            <a:ext cx="8305799"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295400"/>
            <a:ext cx="7772400" cy="4876800"/>
          </a:xfrm>
        </p:spPr>
        <p:txBody>
          <a:bodyPr>
            <a:noAutofit/>
          </a:bodyPr>
          <a:lstStyle/>
          <a:p>
            <a:pPr algn="just">
              <a:spcAft>
                <a:spcPts val="600"/>
              </a:spcAft>
            </a:pPr>
            <a:r>
              <a:rPr lang="en-US" sz="1800" dirty="0" smtClean="0">
                <a:solidFill>
                  <a:schemeClr val="tx1"/>
                </a:solidFill>
              </a:rPr>
              <a:t>Finding the GCD of 18 and 20</a:t>
            </a:r>
            <a:r>
              <a:rPr lang="en-US" sz="1800" dirty="0" smtClean="0">
                <a:solidFill>
                  <a:srgbClr val="002FC4"/>
                </a:solidFill>
              </a:rPr>
              <a:t>	 </a:t>
            </a:r>
            <a:r>
              <a:rPr lang="en-US" sz="1800" dirty="0" smtClean="0">
                <a:solidFill>
                  <a:schemeClr val="tx1"/>
                </a:solidFill>
              </a:rPr>
              <a:t>(</a:t>
            </a:r>
            <a:r>
              <a:rPr lang="en-US" sz="1800" b="1" dirty="0" smtClean="0">
                <a:solidFill>
                  <a:srgbClr val="002FC4"/>
                </a:solidFill>
              </a:rPr>
              <a:t>first time </a:t>
            </a:r>
            <a:r>
              <a:rPr lang="en-US" sz="1800" dirty="0" smtClean="0">
                <a:solidFill>
                  <a:srgbClr val="002FC4"/>
                </a:solidFill>
              </a:rPr>
              <a:t>through</a:t>
            </a:r>
            <a:r>
              <a:rPr lang="en-US" sz="1800" dirty="0" smtClean="0">
                <a:solidFill>
                  <a:schemeClr val="tx1"/>
                </a:solidFill>
              </a:rPr>
              <a:t>, </a:t>
            </a:r>
            <a:r>
              <a:rPr lang="en-US" sz="1800" b="1" dirty="0" smtClean="0">
                <a:solidFill>
                  <a:srgbClr val="D4650A"/>
                </a:solidFill>
              </a:rPr>
              <a:t>second time </a:t>
            </a:r>
            <a:r>
              <a:rPr lang="en-US" sz="1800" dirty="0" smtClean="0">
                <a:solidFill>
                  <a:srgbClr val="D4650A"/>
                </a:solidFill>
              </a:rPr>
              <a:t>through</a:t>
            </a:r>
            <a:r>
              <a:rPr lang="en-US" sz="1800" dirty="0" smtClean="0">
                <a:solidFill>
                  <a:schemeClr val="tx1"/>
                </a:solidFill>
              </a:rPr>
              <a:t>)</a:t>
            </a:r>
            <a:endParaRPr lang="en-US" sz="1800" dirty="0" smtClean="0">
              <a:solidFill>
                <a:schemeClr val="tx1"/>
              </a:solidFill>
              <a:cs typeface="Courier New" pitchFamily="49" charset="0"/>
            </a:endParaRPr>
          </a:p>
          <a:p>
            <a:pPr algn="l">
              <a:tabLst>
                <a:tab pos="282575" algn="l"/>
              </a:tabLst>
            </a:pPr>
            <a:r>
              <a:rPr lang="en-US" sz="1800" dirty="0" smtClean="0">
                <a:solidFill>
                  <a:schemeClr val="tx1"/>
                </a:solidFill>
                <a:cs typeface="Courier New" pitchFamily="49" charset="0"/>
              </a:rPr>
              <a:t>1.	Assign A the value of the larger of the two values, and B the smaller.</a:t>
            </a:r>
            <a:r>
              <a:rPr lang="en-US" sz="1800" dirty="0" smtClean="0">
                <a:solidFill>
                  <a:srgbClr val="002FC4"/>
                </a:solidFill>
                <a:cs typeface="Courier New" pitchFamily="49" charset="0"/>
              </a:rPr>
              <a:t/>
            </a:r>
            <a:br>
              <a:rPr lang="en-US" sz="1800" dirty="0" smtClean="0">
                <a:solidFill>
                  <a:srgbClr val="002FC4"/>
                </a:solidFill>
                <a:cs typeface="Courier New" pitchFamily="49" charset="0"/>
              </a:rPr>
            </a:br>
            <a:r>
              <a:rPr lang="en-US" sz="1800" dirty="0" smtClean="0">
                <a:solidFill>
                  <a:srgbClr val="D4650A"/>
                </a:solidFill>
                <a:cs typeface="Courier New" pitchFamily="49" charset="0"/>
              </a:rPr>
              <a:t>     </a:t>
            </a:r>
            <a:r>
              <a:rPr lang="en-US" sz="1800" dirty="0" smtClean="0">
                <a:solidFill>
                  <a:srgbClr val="002FC4"/>
                </a:solidFill>
                <a:cs typeface="Courier New" pitchFamily="49" charset="0"/>
              </a:rPr>
              <a:t>A </a:t>
            </a:r>
            <a:r>
              <a:rPr lang="en-US" sz="1800" dirty="0" smtClean="0">
                <a:solidFill>
                  <a:srgbClr val="002FC4"/>
                </a:solidFill>
                <a:cs typeface="Courier New" pitchFamily="49" charset="0"/>
                <a:sym typeface="Wingdings" pitchFamily="2" charset="2"/>
              </a:rPr>
              <a:t></a:t>
            </a:r>
            <a:r>
              <a:rPr lang="en-US" sz="1800" dirty="0" smtClean="0">
                <a:solidFill>
                  <a:srgbClr val="002FC4"/>
                </a:solidFill>
                <a:cs typeface="Courier New" pitchFamily="49" charset="0"/>
              </a:rPr>
              <a:t> 20      B </a:t>
            </a:r>
            <a:r>
              <a:rPr lang="en-US" sz="1800" dirty="0" smtClean="0">
                <a:solidFill>
                  <a:srgbClr val="002FC4"/>
                </a:solidFill>
                <a:cs typeface="Courier New" pitchFamily="49" charset="0"/>
                <a:sym typeface="Wingdings" pitchFamily="2" charset="2"/>
              </a:rPr>
              <a:t> 18</a:t>
            </a:r>
            <a:r>
              <a:rPr lang="en-US" sz="1800" dirty="0" smtClean="0">
                <a:solidFill>
                  <a:srgbClr val="002FC4"/>
                </a:solidFill>
                <a:cs typeface="Courier New" pitchFamily="49" charset="0"/>
              </a:rPr>
              <a:t/>
            </a:r>
            <a:br>
              <a:rPr lang="en-US" sz="1800" dirty="0" smtClean="0">
                <a:solidFill>
                  <a:srgbClr val="002FC4"/>
                </a:solidFill>
                <a:cs typeface="Courier New" pitchFamily="49" charset="0"/>
              </a:rPr>
            </a:br>
            <a:endParaRPr lang="en-US" sz="1800" dirty="0" smtClean="0">
              <a:solidFill>
                <a:srgbClr val="002FC4"/>
              </a:solidFill>
              <a:cs typeface="Courier New" pitchFamily="49" charset="0"/>
            </a:endParaRPr>
          </a:p>
          <a:p>
            <a:pPr algn="l">
              <a:tabLst>
                <a:tab pos="282575" algn="l"/>
              </a:tabLst>
            </a:pPr>
            <a:r>
              <a:rPr lang="en-US" sz="1800" dirty="0" smtClean="0">
                <a:solidFill>
                  <a:schemeClr val="tx1"/>
                </a:solidFill>
                <a:cs typeface="Courier New" pitchFamily="49" charset="0"/>
              </a:rPr>
              <a:t>2.	Divide A by B, call the remainder R.</a:t>
            </a:r>
          </a:p>
          <a:p>
            <a:pPr algn="l">
              <a:tabLst>
                <a:tab pos="282575" algn="l"/>
              </a:tabLst>
            </a:pPr>
            <a:r>
              <a:rPr lang="en-US" sz="1800" dirty="0" smtClean="0">
                <a:solidFill>
                  <a:srgbClr val="002FC4"/>
                </a:solidFill>
                <a:cs typeface="Courier New" pitchFamily="49" charset="0"/>
              </a:rPr>
              <a:t>	A/B = 20 / 18 = 1,  with R </a:t>
            </a:r>
            <a:r>
              <a:rPr lang="en-US" sz="1800" dirty="0" smtClean="0">
                <a:solidFill>
                  <a:srgbClr val="002FC4"/>
                </a:solidFill>
                <a:cs typeface="Courier New" pitchFamily="49" charset="0"/>
                <a:sym typeface="Wingdings" pitchFamily="2" charset="2"/>
              </a:rPr>
              <a:t></a:t>
            </a:r>
            <a:r>
              <a:rPr lang="en-US" sz="1800" dirty="0" smtClean="0">
                <a:solidFill>
                  <a:srgbClr val="002FC4"/>
                </a:solidFill>
                <a:cs typeface="Courier New" pitchFamily="49" charset="0"/>
              </a:rPr>
              <a:t> 2</a:t>
            </a:r>
          </a:p>
          <a:p>
            <a:pPr algn="l">
              <a:tabLst>
                <a:tab pos="282575" algn="l"/>
              </a:tabLst>
            </a:pPr>
            <a:r>
              <a:rPr lang="en-US" sz="1800" dirty="0" smtClean="0">
                <a:solidFill>
                  <a:srgbClr val="D4650A"/>
                </a:solidFill>
                <a:cs typeface="Courier New" pitchFamily="49" charset="0"/>
              </a:rPr>
              <a:t>	M/N = 18 / 2 = 9, with R </a:t>
            </a:r>
            <a:r>
              <a:rPr lang="en-US" sz="1800" dirty="0" smtClean="0">
                <a:solidFill>
                  <a:srgbClr val="D4650A"/>
                </a:solidFill>
                <a:cs typeface="Courier New" pitchFamily="49" charset="0"/>
                <a:sym typeface="Wingdings" pitchFamily="2" charset="2"/>
              </a:rPr>
              <a:t> 0</a:t>
            </a:r>
            <a:endParaRPr lang="en-US" sz="1800" dirty="0" smtClean="0">
              <a:solidFill>
                <a:srgbClr val="D4650A"/>
              </a:solidFill>
              <a:cs typeface="Courier New" pitchFamily="49" charset="0"/>
            </a:endParaRPr>
          </a:p>
          <a:p>
            <a:pPr marL="457200" indent="-457200" algn="l">
              <a:tabLst>
                <a:tab pos="282575" algn="l"/>
              </a:tabLst>
            </a:pPr>
            <a:endParaRPr lang="en-US" sz="1800" dirty="0" smtClean="0">
              <a:solidFill>
                <a:srgbClr val="002FC4"/>
              </a:solidFill>
              <a:cs typeface="Courier New" pitchFamily="49" charset="0"/>
            </a:endParaRPr>
          </a:p>
          <a:p>
            <a:pPr marL="457200" indent="-457200" algn="l">
              <a:tabLst>
                <a:tab pos="282575" algn="l"/>
              </a:tabLst>
            </a:pPr>
            <a:r>
              <a:rPr lang="en-US" sz="1800" dirty="0" smtClean="0">
                <a:solidFill>
                  <a:schemeClr val="tx1"/>
                </a:solidFill>
                <a:cs typeface="Courier New" pitchFamily="49" charset="0"/>
              </a:rPr>
              <a:t>3.	If R is not 0, assign A the value of B, assign B the value of R, and go to step 2.</a:t>
            </a:r>
          </a:p>
          <a:p>
            <a:pPr marL="457200" indent="-457200" algn="l">
              <a:tabLst>
                <a:tab pos="282575" algn="l"/>
              </a:tabLst>
            </a:pPr>
            <a:r>
              <a:rPr lang="en-US" sz="1800" dirty="0" smtClean="0">
                <a:solidFill>
                  <a:srgbClr val="002FC4"/>
                </a:solidFill>
                <a:cs typeface="Courier New" pitchFamily="49" charset="0"/>
              </a:rPr>
              <a:t>	R = 2. Therefore, A </a:t>
            </a:r>
            <a:r>
              <a:rPr lang="en-US" sz="1800" dirty="0" smtClean="0">
                <a:solidFill>
                  <a:srgbClr val="002FC4"/>
                </a:solidFill>
                <a:cs typeface="Courier New" pitchFamily="49" charset="0"/>
                <a:sym typeface="Wingdings" pitchFamily="2" charset="2"/>
              </a:rPr>
              <a:t> 18,  B  2. </a:t>
            </a:r>
            <a:r>
              <a:rPr lang="en-US" sz="1800" dirty="0" smtClean="0">
                <a:solidFill>
                  <a:srgbClr val="D4650A"/>
                </a:solidFill>
                <a:cs typeface="Courier New" pitchFamily="49" charset="0"/>
                <a:sym typeface="Wingdings" pitchFamily="2" charset="2"/>
              </a:rPr>
              <a:t>Go to step 2.</a:t>
            </a:r>
          </a:p>
          <a:p>
            <a:pPr marL="457200" indent="-457200" algn="l">
              <a:tabLst>
                <a:tab pos="282575" algn="l"/>
              </a:tabLst>
            </a:pPr>
            <a:r>
              <a:rPr lang="en-US" sz="1800" dirty="0" smtClean="0">
                <a:solidFill>
                  <a:srgbClr val="D4650A"/>
                </a:solidFill>
                <a:cs typeface="Courier New" pitchFamily="49" charset="0"/>
                <a:sym typeface="Wingdings" pitchFamily="2" charset="2"/>
              </a:rPr>
              <a:t>	R is 0. Therefore,  proceed to step 4.</a:t>
            </a:r>
            <a:endParaRPr lang="en-US" sz="1800" dirty="0" smtClean="0">
              <a:solidFill>
                <a:srgbClr val="D4650A"/>
              </a:solidFill>
              <a:cs typeface="Courier New" pitchFamily="49" charset="0"/>
            </a:endParaRPr>
          </a:p>
          <a:p>
            <a:pPr algn="l">
              <a:tabLst>
                <a:tab pos="282575" algn="l"/>
              </a:tabLst>
            </a:pPr>
            <a:endParaRPr lang="en-US" sz="1800" dirty="0" smtClean="0">
              <a:solidFill>
                <a:srgbClr val="002FC4"/>
              </a:solidFill>
              <a:cs typeface="Courier New" pitchFamily="49" charset="0"/>
            </a:endParaRPr>
          </a:p>
          <a:p>
            <a:pPr algn="l">
              <a:tabLst>
                <a:tab pos="282575" algn="l"/>
              </a:tabLst>
            </a:pPr>
            <a:endParaRPr lang="en-US" sz="2000" dirty="0" smtClean="0">
              <a:solidFill>
                <a:srgbClr val="D4650A"/>
              </a:solidFill>
              <a:cs typeface="Courier New" pitchFamily="49" charset="0"/>
            </a:endParaRPr>
          </a:p>
          <a:p>
            <a:pPr algn="just"/>
            <a:endParaRPr lang="en-US" sz="2000" dirty="0" smtClean="0">
              <a:solidFill>
                <a:schemeClr val="tx1"/>
              </a:solidFill>
            </a:endParaRPr>
          </a:p>
          <a:p>
            <a:pPr algn="just"/>
            <a:endParaRPr lang="en-US" sz="2000" dirty="0" smtClean="0">
              <a:solidFill>
                <a:srgbClr val="D4650A"/>
              </a:solidFill>
            </a:endParaRPr>
          </a:p>
          <a:p>
            <a:pPr algn="just"/>
            <a:endParaRPr lang="en-US" sz="2000" dirty="0" smtClean="0">
              <a:solidFill>
                <a:srgbClr val="D4650A"/>
              </a:solidFill>
            </a:endParaRPr>
          </a:p>
          <a:p>
            <a:pPr algn="just"/>
            <a:endParaRPr lang="en-US" sz="2000" dirty="0" smtClean="0">
              <a:solidFill>
                <a:schemeClr val="tx1"/>
              </a:solidFill>
            </a:endParaRPr>
          </a:p>
          <a:p>
            <a:pPr algn="just"/>
            <a:endParaRPr lang="en-US" sz="1800" b="1" dirty="0" smtClean="0">
              <a:solidFill>
                <a:srgbClr val="D4650A"/>
              </a:solidFill>
            </a:endParaRPr>
          </a:p>
          <a:p>
            <a:pPr algn="just"/>
            <a:endParaRPr lang="en-US" sz="1800" dirty="0" smtClean="0">
              <a:solidFill>
                <a:schemeClr val="tx1"/>
              </a:solidFill>
            </a:endParaRPr>
          </a:p>
          <a:p>
            <a:pPr algn="l"/>
            <a:endParaRPr lang="en-US" sz="1800" dirty="0" smtClean="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sp>
        <p:nvSpPr>
          <p:cNvPr id="8" name="Title 1"/>
          <p:cNvSpPr>
            <a:spLocks noGrp="1"/>
          </p:cNvSpPr>
          <p:nvPr>
            <p:ph type="ctrTitle"/>
          </p:nvPr>
        </p:nvSpPr>
        <p:spPr>
          <a:xfrm>
            <a:off x="381000" y="304800"/>
            <a:ext cx="8382000" cy="990599"/>
          </a:xfrm>
        </p:spPr>
        <p:txBody>
          <a:bodyPr>
            <a:normAutofit/>
          </a:bodyPr>
          <a:lstStyle/>
          <a:p>
            <a:r>
              <a:rPr lang="en-US" sz="2800" dirty="0" smtClean="0"/>
              <a:t>Example Use</a:t>
            </a:r>
            <a:endParaRPr lang="en-US" sz="28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295400"/>
            <a:ext cx="7772400" cy="4876800"/>
          </a:xfrm>
        </p:spPr>
        <p:txBody>
          <a:bodyPr>
            <a:noAutofit/>
          </a:bodyPr>
          <a:lstStyle/>
          <a:p>
            <a:pPr algn="just">
              <a:spcAft>
                <a:spcPts val="600"/>
              </a:spcAft>
            </a:pPr>
            <a:r>
              <a:rPr lang="en-US" sz="1800" dirty="0" smtClean="0">
                <a:solidFill>
                  <a:schemeClr val="tx1"/>
                </a:solidFill>
              </a:rPr>
              <a:t>Finding the GCD of 18 and 20</a:t>
            </a:r>
            <a:r>
              <a:rPr lang="en-US" sz="1800" dirty="0" smtClean="0">
                <a:solidFill>
                  <a:srgbClr val="002FC4"/>
                </a:solidFill>
              </a:rPr>
              <a:t>	 </a:t>
            </a:r>
            <a:endParaRPr lang="en-US" sz="1800" dirty="0" smtClean="0">
              <a:solidFill>
                <a:schemeClr val="tx1"/>
              </a:solidFill>
              <a:cs typeface="Courier New" pitchFamily="49" charset="0"/>
            </a:endParaRPr>
          </a:p>
          <a:p>
            <a:pPr algn="l">
              <a:tabLst>
                <a:tab pos="282575" algn="l"/>
              </a:tabLst>
            </a:pPr>
            <a:r>
              <a:rPr lang="en-US" sz="1800" dirty="0" smtClean="0">
                <a:solidFill>
                  <a:schemeClr val="tx1"/>
                </a:solidFill>
                <a:cs typeface="Courier New" pitchFamily="49" charset="0"/>
              </a:rPr>
              <a:t>1.	Assign A the value of the larger of the two values, and B the smaller.</a:t>
            </a:r>
            <a:r>
              <a:rPr lang="en-US" sz="1800" dirty="0" smtClean="0">
                <a:solidFill>
                  <a:srgbClr val="002FC4"/>
                </a:solidFill>
                <a:cs typeface="Courier New" pitchFamily="49" charset="0"/>
              </a:rPr>
              <a:t/>
            </a:r>
            <a:br>
              <a:rPr lang="en-US" sz="1800" dirty="0" smtClean="0">
                <a:solidFill>
                  <a:srgbClr val="002FC4"/>
                </a:solidFill>
                <a:cs typeface="Courier New" pitchFamily="49" charset="0"/>
              </a:rPr>
            </a:br>
            <a:r>
              <a:rPr lang="en-US" sz="1800" dirty="0" smtClean="0">
                <a:solidFill>
                  <a:srgbClr val="D4650A"/>
                </a:solidFill>
                <a:cs typeface="Courier New" pitchFamily="49" charset="0"/>
              </a:rPr>
              <a:t>     </a:t>
            </a:r>
            <a:r>
              <a:rPr lang="en-US" sz="1800" dirty="0" smtClean="0">
                <a:solidFill>
                  <a:srgbClr val="002FC4"/>
                </a:solidFill>
                <a:cs typeface="Courier New" pitchFamily="49" charset="0"/>
              </a:rPr>
              <a:t>A </a:t>
            </a:r>
            <a:r>
              <a:rPr lang="en-US" sz="1800" dirty="0" smtClean="0">
                <a:solidFill>
                  <a:srgbClr val="002FC4"/>
                </a:solidFill>
                <a:cs typeface="Courier New" pitchFamily="49" charset="0"/>
                <a:sym typeface="Wingdings" pitchFamily="2" charset="2"/>
              </a:rPr>
              <a:t></a:t>
            </a:r>
            <a:r>
              <a:rPr lang="en-US" sz="1800" dirty="0" smtClean="0">
                <a:solidFill>
                  <a:srgbClr val="002FC4"/>
                </a:solidFill>
                <a:cs typeface="Courier New" pitchFamily="49" charset="0"/>
              </a:rPr>
              <a:t> 20      B </a:t>
            </a:r>
            <a:r>
              <a:rPr lang="en-US" sz="1800" dirty="0" smtClean="0">
                <a:solidFill>
                  <a:srgbClr val="002FC4"/>
                </a:solidFill>
                <a:cs typeface="Courier New" pitchFamily="49" charset="0"/>
                <a:sym typeface="Wingdings" pitchFamily="2" charset="2"/>
              </a:rPr>
              <a:t> 18</a:t>
            </a:r>
            <a:r>
              <a:rPr lang="en-US" sz="1800" dirty="0" smtClean="0">
                <a:solidFill>
                  <a:srgbClr val="002FC4"/>
                </a:solidFill>
                <a:cs typeface="Courier New" pitchFamily="49" charset="0"/>
              </a:rPr>
              <a:t/>
            </a:r>
            <a:br>
              <a:rPr lang="en-US" sz="1800" dirty="0" smtClean="0">
                <a:solidFill>
                  <a:srgbClr val="002FC4"/>
                </a:solidFill>
                <a:cs typeface="Courier New" pitchFamily="49" charset="0"/>
              </a:rPr>
            </a:br>
            <a:endParaRPr lang="en-US" sz="1800" dirty="0" smtClean="0">
              <a:solidFill>
                <a:srgbClr val="002FC4"/>
              </a:solidFill>
              <a:cs typeface="Courier New" pitchFamily="49" charset="0"/>
            </a:endParaRPr>
          </a:p>
          <a:p>
            <a:pPr algn="l">
              <a:tabLst>
                <a:tab pos="282575" algn="l"/>
              </a:tabLst>
            </a:pPr>
            <a:r>
              <a:rPr lang="en-US" sz="1800" dirty="0" smtClean="0">
                <a:solidFill>
                  <a:schemeClr val="tx1"/>
                </a:solidFill>
                <a:cs typeface="Courier New" pitchFamily="49" charset="0"/>
              </a:rPr>
              <a:t>2.	Divide A by B, call the remainder R.</a:t>
            </a:r>
          </a:p>
          <a:p>
            <a:pPr algn="l">
              <a:tabLst>
                <a:tab pos="282575" algn="l"/>
              </a:tabLst>
            </a:pPr>
            <a:r>
              <a:rPr lang="en-US" sz="1800" dirty="0" smtClean="0">
                <a:solidFill>
                  <a:srgbClr val="002FC4"/>
                </a:solidFill>
                <a:cs typeface="Courier New" pitchFamily="49" charset="0"/>
              </a:rPr>
              <a:t>	A/B = 20 / 18 = 1,  with R </a:t>
            </a:r>
            <a:r>
              <a:rPr lang="en-US" sz="1800" dirty="0" smtClean="0">
                <a:solidFill>
                  <a:srgbClr val="002FC4"/>
                </a:solidFill>
                <a:cs typeface="Courier New" pitchFamily="49" charset="0"/>
                <a:sym typeface="Wingdings" pitchFamily="2" charset="2"/>
              </a:rPr>
              <a:t></a:t>
            </a:r>
            <a:r>
              <a:rPr lang="en-US" sz="1800" dirty="0" smtClean="0">
                <a:solidFill>
                  <a:srgbClr val="002FC4"/>
                </a:solidFill>
                <a:cs typeface="Courier New" pitchFamily="49" charset="0"/>
              </a:rPr>
              <a:t> 2</a:t>
            </a:r>
          </a:p>
          <a:p>
            <a:pPr algn="l">
              <a:tabLst>
                <a:tab pos="282575" algn="l"/>
              </a:tabLst>
            </a:pPr>
            <a:r>
              <a:rPr lang="en-US" sz="1800" dirty="0" smtClean="0">
                <a:solidFill>
                  <a:srgbClr val="D4650A"/>
                </a:solidFill>
                <a:cs typeface="Courier New" pitchFamily="49" charset="0"/>
              </a:rPr>
              <a:t>	M/N = 18 / 2 = 9, with R </a:t>
            </a:r>
            <a:r>
              <a:rPr lang="en-US" sz="1800" dirty="0" smtClean="0">
                <a:solidFill>
                  <a:srgbClr val="D4650A"/>
                </a:solidFill>
                <a:cs typeface="Courier New" pitchFamily="49" charset="0"/>
                <a:sym typeface="Wingdings" pitchFamily="2" charset="2"/>
              </a:rPr>
              <a:t> 0</a:t>
            </a:r>
            <a:endParaRPr lang="en-US" sz="1800" dirty="0" smtClean="0">
              <a:solidFill>
                <a:srgbClr val="D4650A"/>
              </a:solidFill>
              <a:cs typeface="Courier New" pitchFamily="49" charset="0"/>
            </a:endParaRPr>
          </a:p>
          <a:p>
            <a:pPr marL="457200" indent="-457200" algn="l">
              <a:tabLst>
                <a:tab pos="282575" algn="l"/>
              </a:tabLst>
            </a:pPr>
            <a:endParaRPr lang="en-US" sz="1800" dirty="0" smtClean="0">
              <a:solidFill>
                <a:srgbClr val="002FC4"/>
              </a:solidFill>
              <a:cs typeface="Courier New" pitchFamily="49" charset="0"/>
            </a:endParaRPr>
          </a:p>
          <a:p>
            <a:pPr marL="457200" indent="-457200" algn="l">
              <a:tabLst>
                <a:tab pos="282575" algn="l"/>
              </a:tabLst>
            </a:pPr>
            <a:r>
              <a:rPr lang="en-US" sz="1800" dirty="0" smtClean="0">
                <a:solidFill>
                  <a:schemeClr val="tx1"/>
                </a:solidFill>
                <a:cs typeface="Courier New" pitchFamily="49" charset="0"/>
              </a:rPr>
              <a:t>3.	If R is not 0, assign A the value of B, assign B the value of R, and go to step 2.</a:t>
            </a:r>
          </a:p>
          <a:p>
            <a:pPr marL="457200" indent="-457200" algn="l">
              <a:tabLst>
                <a:tab pos="282575" algn="l"/>
              </a:tabLst>
            </a:pPr>
            <a:r>
              <a:rPr lang="en-US" sz="1800" dirty="0" smtClean="0">
                <a:solidFill>
                  <a:srgbClr val="002FC4"/>
                </a:solidFill>
                <a:cs typeface="Courier New" pitchFamily="49" charset="0"/>
              </a:rPr>
              <a:t>	R = 2. Therefore, A </a:t>
            </a:r>
            <a:r>
              <a:rPr lang="en-US" sz="1800" dirty="0" smtClean="0">
                <a:solidFill>
                  <a:srgbClr val="002FC4"/>
                </a:solidFill>
                <a:cs typeface="Courier New" pitchFamily="49" charset="0"/>
                <a:sym typeface="Wingdings" pitchFamily="2" charset="2"/>
              </a:rPr>
              <a:t> 18,  B  2. </a:t>
            </a:r>
            <a:r>
              <a:rPr lang="en-US" sz="1800" dirty="0" smtClean="0">
                <a:solidFill>
                  <a:srgbClr val="D4650A"/>
                </a:solidFill>
                <a:cs typeface="Courier New" pitchFamily="49" charset="0"/>
                <a:sym typeface="Wingdings" pitchFamily="2" charset="2"/>
              </a:rPr>
              <a:t>Go to step 2.</a:t>
            </a:r>
          </a:p>
          <a:p>
            <a:pPr marL="457200" indent="-457200" algn="l">
              <a:tabLst>
                <a:tab pos="282575" algn="l"/>
              </a:tabLst>
            </a:pPr>
            <a:r>
              <a:rPr lang="en-US" sz="1800" dirty="0" smtClean="0">
                <a:solidFill>
                  <a:srgbClr val="D4650A"/>
                </a:solidFill>
                <a:cs typeface="Courier New" pitchFamily="49" charset="0"/>
                <a:sym typeface="Wingdings" pitchFamily="2" charset="2"/>
              </a:rPr>
              <a:t>	R is 0. Therefore,  proceed to step 4.</a:t>
            </a:r>
            <a:endParaRPr lang="en-US" sz="1800" dirty="0" smtClean="0">
              <a:solidFill>
                <a:srgbClr val="D4650A"/>
              </a:solidFill>
              <a:cs typeface="Courier New" pitchFamily="49" charset="0"/>
            </a:endParaRPr>
          </a:p>
          <a:p>
            <a:pPr algn="l">
              <a:tabLst>
                <a:tab pos="282575" algn="l"/>
              </a:tabLst>
            </a:pPr>
            <a:endParaRPr lang="en-US" sz="1800" dirty="0" smtClean="0">
              <a:solidFill>
                <a:srgbClr val="002FC4"/>
              </a:solidFill>
              <a:cs typeface="Courier New" pitchFamily="49" charset="0"/>
            </a:endParaRPr>
          </a:p>
          <a:p>
            <a:pPr algn="l">
              <a:tabLst>
                <a:tab pos="282575" algn="l"/>
              </a:tabLst>
            </a:pPr>
            <a:r>
              <a:rPr lang="en-US" sz="1800" dirty="0" smtClean="0">
                <a:solidFill>
                  <a:schemeClr val="tx1"/>
                </a:solidFill>
                <a:cs typeface="Courier New" pitchFamily="49" charset="0"/>
              </a:rPr>
              <a:t>4.  The greatest common divisor is B.</a:t>
            </a:r>
          </a:p>
          <a:p>
            <a:pPr algn="l">
              <a:tabLst>
                <a:tab pos="282575" algn="l"/>
              </a:tabLst>
            </a:pPr>
            <a:r>
              <a:rPr lang="en-US" sz="2000" dirty="0" smtClean="0">
                <a:solidFill>
                  <a:srgbClr val="D4650A"/>
                </a:solidFill>
                <a:cs typeface="Courier New" pitchFamily="49" charset="0"/>
              </a:rPr>
              <a:t>	</a:t>
            </a:r>
            <a:r>
              <a:rPr lang="en-US" sz="1800" dirty="0" smtClean="0">
                <a:solidFill>
                  <a:srgbClr val="D4650A"/>
                </a:solidFill>
                <a:cs typeface="Courier New" pitchFamily="49" charset="0"/>
              </a:rPr>
              <a:t>GCD =  B = 2</a:t>
            </a:r>
          </a:p>
          <a:p>
            <a:pPr algn="l">
              <a:tabLst>
                <a:tab pos="282575" algn="l"/>
              </a:tabLst>
            </a:pPr>
            <a:endParaRPr lang="en-US" sz="2000" dirty="0" smtClean="0">
              <a:solidFill>
                <a:srgbClr val="D4650A"/>
              </a:solidFill>
              <a:cs typeface="Courier New" pitchFamily="49" charset="0"/>
            </a:endParaRPr>
          </a:p>
          <a:p>
            <a:pPr algn="just"/>
            <a:endParaRPr lang="en-US" sz="2000" dirty="0" smtClean="0">
              <a:solidFill>
                <a:schemeClr val="tx1"/>
              </a:solidFill>
            </a:endParaRPr>
          </a:p>
          <a:p>
            <a:pPr algn="just"/>
            <a:endParaRPr lang="en-US" sz="2000" dirty="0" smtClean="0">
              <a:solidFill>
                <a:srgbClr val="D4650A"/>
              </a:solidFill>
            </a:endParaRPr>
          </a:p>
          <a:p>
            <a:pPr algn="just"/>
            <a:endParaRPr lang="en-US" sz="2000" dirty="0" smtClean="0">
              <a:solidFill>
                <a:srgbClr val="D4650A"/>
              </a:solidFill>
            </a:endParaRPr>
          </a:p>
          <a:p>
            <a:pPr algn="just"/>
            <a:endParaRPr lang="en-US" sz="2000" dirty="0" smtClean="0">
              <a:solidFill>
                <a:schemeClr val="tx1"/>
              </a:solidFill>
            </a:endParaRPr>
          </a:p>
          <a:p>
            <a:pPr algn="just"/>
            <a:endParaRPr lang="en-US" sz="1800" b="1" dirty="0" smtClean="0">
              <a:solidFill>
                <a:srgbClr val="D4650A"/>
              </a:solidFill>
            </a:endParaRPr>
          </a:p>
          <a:p>
            <a:pPr algn="just"/>
            <a:endParaRPr lang="en-US" sz="1800" dirty="0" smtClean="0">
              <a:solidFill>
                <a:schemeClr val="tx1"/>
              </a:solidFill>
            </a:endParaRPr>
          </a:p>
          <a:p>
            <a:pPr algn="l"/>
            <a:endParaRPr lang="en-US" sz="1800" dirty="0" smtClean="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
        <p:nvSpPr>
          <p:cNvPr id="8" name="Title 1"/>
          <p:cNvSpPr>
            <a:spLocks noGrp="1"/>
          </p:cNvSpPr>
          <p:nvPr>
            <p:ph type="ctrTitle"/>
          </p:nvPr>
        </p:nvSpPr>
        <p:spPr>
          <a:xfrm>
            <a:off x="381000" y="304800"/>
            <a:ext cx="8382000" cy="990599"/>
          </a:xfrm>
        </p:spPr>
        <p:txBody>
          <a:bodyPr>
            <a:normAutofit/>
          </a:bodyPr>
          <a:lstStyle/>
          <a:p>
            <a:r>
              <a:rPr lang="en-US" sz="2800" dirty="0" smtClean="0"/>
              <a:t>Example Use</a:t>
            </a:r>
            <a:endParaRPr lang="en-US" sz="2800"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GCD of two numbers</a:t>
            </a:r>
            <a:endParaRPr lang="en-US" dirty="0"/>
          </a:p>
        </p:txBody>
      </p:sp>
      <p:sp>
        <p:nvSpPr>
          <p:cNvPr id="3" name="Content Placeholder 2"/>
          <p:cNvSpPr>
            <a:spLocks noGrp="1"/>
          </p:cNvSpPr>
          <p:nvPr>
            <p:ph idx="1"/>
          </p:nvPr>
        </p:nvSpPr>
        <p:spPr>
          <a:xfrm>
            <a:off x="457200" y="1600200"/>
            <a:ext cx="2965269" cy="4578531"/>
          </a:xfrm>
        </p:spPr>
        <p:txBody>
          <a:bodyPr>
            <a:normAutofit fontScale="85000" lnSpcReduction="20000"/>
          </a:bodyPr>
          <a:lstStyle/>
          <a:p>
            <a:pPr>
              <a:buNone/>
            </a:pPr>
            <a:endParaRPr lang="pt-BR" dirty="0" smtClean="0"/>
          </a:p>
          <a:p>
            <a:pPr>
              <a:buNone/>
            </a:pPr>
            <a:r>
              <a:rPr lang="pt-BR" dirty="0" smtClean="0"/>
              <a:t>a=20</a:t>
            </a:r>
          </a:p>
          <a:p>
            <a:pPr>
              <a:buNone/>
            </a:pPr>
            <a:r>
              <a:rPr lang="pt-BR" dirty="0" smtClean="0"/>
              <a:t>b=10</a:t>
            </a:r>
          </a:p>
          <a:p>
            <a:pPr>
              <a:buNone/>
            </a:pPr>
            <a:r>
              <a:rPr lang="pt-BR" dirty="0" smtClean="0"/>
              <a:t>while(b):</a:t>
            </a:r>
          </a:p>
          <a:p>
            <a:pPr>
              <a:buNone/>
            </a:pPr>
            <a:r>
              <a:rPr lang="pt-BR" dirty="0" smtClean="0"/>
              <a:t>      r=a%b</a:t>
            </a:r>
          </a:p>
          <a:p>
            <a:pPr>
              <a:buNone/>
            </a:pPr>
            <a:r>
              <a:rPr lang="pt-BR" dirty="0" smtClean="0"/>
              <a:t>      if(r==0):</a:t>
            </a:r>
          </a:p>
          <a:p>
            <a:pPr>
              <a:buNone/>
            </a:pPr>
            <a:r>
              <a:rPr lang="pt-BR" dirty="0" smtClean="0"/>
              <a:t>            print(b)</a:t>
            </a:r>
          </a:p>
          <a:p>
            <a:pPr>
              <a:buNone/>
            </a:pPr>
            <a:r>
              <a:rPr lang="pt-BR" dirty="0" smtClean="0"/>
              <a:t>            break</a:t>
            </a:r>
          </a:p>
          <a:p>
            <a:pPr>
              <a:buNone/>
            </a:pPr>
            <a:r>
              <a:rPr lang="pt-BR" dirty="0" smtClean="0"/>
              <a:t>      else:</a:t>
            </a:r>
          </a:p>
          <a:p>
            <a:pPr>
              <a:buNone/>
            </a:pPr>
            <a:r>
              <a:rPr lang="pt-BR" dirty="0" smtClean="0"/>
              <a:t>            a=b</a:t>
            </a:r>
          </a:p>
          <a:p>
            <a:pPr>
              <a:buNone/>
            </a:pPr>
            <a:r>
              <a:rPr lang="pt-BR" dirty="0" smtClean="0"/>
              <a:t>            b=r</a:t>
            </a:r>
          </a:p>
          <a:p>
            <a:pPr>
              <a:buNone/>
            </a:pPr>
            <a:endParaRPr lang="pt-BR" dirty="0" smtClean="0"/>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7" name="Rectangle 6"/>
          <p:cNvSpPr/>
          <p:nvPr/>
        </p:nvSpPr>
        <p:spPr>
          <a:xfrm>
            <a:off x="3579223" y="2152081"/>
            <a:ext cx="4572000" cy="2677656"/>
          </a:xfrm>
          <a:prstGeom prst="rect">
            <a:avLst/>
          </a:prstGeom>
        </p:spPr>
        <p:txBody>
          <a:bodyPr>
            <a:spAutoFit/>
          </a:bodyPr>
          <a:lstStyle/>
          <a:p>
            <a:pPr>
              <a:buNone/>
            </a:pPr>
            <a:r>
              <a:rPr lang="pt-BR" sz="2400" dirty="0" smtClean="0"/>
              <a:t>a=20</a:t>
            </a:r>
          </a:p>
          <a:p>
            <a:pPr>
              <a:buNone/>
            </a:pPr>
            <a:r>
              <a:rPr lang="pt-BR" sz="2400" dirty="0" smtClean="0"/>
              <a:t>b=10</a:t>
            </a:r>
          </a:p>
          <a:p>
            <a:pPr>
              <a:buNone/>
            </a:pPr>
            <a:r>
              <a:rPr lang="pt-BR" sz="2400" dirty="0" smtClean="0"/>
              <a:t>while(b):</a:t>
            </a:r>
          </a:p>
          <a:p>
            <a:pPr>
              <a:buNone/>
            </a:pPr>
            <a:r>
              <a:rPr lang="pt-BR" sz="2400" dirty="0" smtClean="0"/>
              <a:t>      r=a%b</a:t>
            </a:r>
          </a:p>
          <a:p>
            <a:pPr>
              <a:buNone/>
            </a:pPr>
            <a:r>
              <a:rPr lang="pt-BR" sz="2400" dirty="0" smtClean="0"/>
              <a:t>      a=b</a:t>
            </a:r>
          </a:p>
          <a:p>
            <a:pPr>
              <a:buNone/>
            </a:pPr>
            <a:r>
              <a:rPr lang="pt-BR" sz="2400" dirty="0" smtClean="0"/>
              <a:t>      b=r</a:t>
            </a:r>
          </a:p>
          <a:p>
            <a:pPr>
              <a:buNone/>
            </a:pPr>
            <a:r>
              <a:rPr lang="pt-BR" sz="2400" dirty="0" smtClean="0"/>
              <a:t>print(a)</a:t>
            </a: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find all factors of a given number</a:t>
            </a:r>
            <a:endParaRPr lang="en-US" dirty="0"/>
          </a:p>
        </p:txBody>
      </p:sp>
      <p:sp>
        <p:nvSpPr>
          <p:cNvPr id="3" name="Content Placeholder 2"/>
          <p:cNvSpPr>
            <a:spLocks noGrp="1"/>
          </p:cNvSpPr>
          <p:nvPr>
            <p:ph idx="1"/>
          </p:nvPr>
        </p:nvSpPr>
        <p:spPr>
          <a:xfrm>
            <a:off x="535578" y="2815046"/>
            <a:ext cx="5747657" cy="3285309"/>
          </a:xfrm>
        </p:spPr>
        <p:txBody>
          <a:bodyPr>
            <a:normAutofit/>
          </a:bodyPr>
          <a:lstStyle/>
          <a:p>
            <a:pPr>
              <a:buNone/>
            </a:pPr>
            <a:r>
              <a:rPr lang="en-US" sz="2800" dirty="0" smtClean="0"/>
              <a:t># find all factors of a given number</a:t>
            </a:r>
          </a:p>
          <a:p>
            <a:pPr>
              <a:buNone/>
            </a:pPr>
            <a:r>
              <a:rPr lang="en-US" sz="2800" dirty="0" smtClean="0"/>
              <a:t>n = </a:t>
            </a:r>
            <a:r>
              <a:rPr lang="en-US" sz="2800" dirty="0" err="1" smtClean="0"/>
              <a:t>int</a:t>
            </a:r>
            <a:r>
              <a:rPr lang="en-US" sz="2800" dirty="0" smtClean="0"/>
              <a:t>(input("enter a number : "))</a:t>
            </a:r>
          </a:p>
          <a:p>
            <a:pPr>
              <a:buNone/>
            </a:pPr>
            <a:r>
              <a:rPr lang="en-US" sz="2800" dirty="0" smtClean="0"/>
              <a:t>for </a:t>
            </a:r>
            <a:r>
              <a:rPr lang="en-US" sz="2800" dirty="0" err="1" smtClean="0"/>
              <a:t>i</a:t>
            </a:r>
            <a:r>
              <a:rPr lang="en-US" sz="2800" dirty="0" smtClean="0"/>
              <a:t> in range(1, n + 1):</a:t>
            </a:r>
          </a:p>
          <a:p>
            <a:pPr>
              <a:buNone/>
            </a:pPr>
            <a:r>
              <a:rPr lang="en-US" sz="2800" dirty="0" smtClean="0"/>
              <a:t>	if n % </a:t>
            </a:r>
            <a:r>
              <a:rPr lang="en-US" sz="2800" dirty="0" err="1" smtClean="0"/>
              <a:t>i</a:t>
            </a:r>
            <a:r>
              <a:rPr lang="en-US" sz="2800" dirty="0" smtClean="0"/>
              <a:t> == 0 :</a:t>
            </a:r>
          </a:p>
          <a:p>
            <a:pPr>
              <a:buNone/>
            </a:pPr>
            <a:r>
              <a:rPr lang="en-US" sz="2800" dirty="0" smtClean="0"/>
              <a:t>		print(</a:t>
            </a:r>
            <a:r>
              <a:rPr lang="en-US" sz="2800" dirty="0" err="1" smtClean="0"/>
              <a:t>i</a:t>
            </a:r>
            <a:r>
              <a:rPr lang="en-US" sz="2800" dirty="0" smtClean="0"/>
              <a:t>, end = " ")</a:t>
            </a:r>
          </a:p>
          <a:p>
            <a:pPr>
              <a:buNone/>
            </a:pPr>
            <a:r>
              <a:rPr lang="en-US" sz="2800" dirty="0" smtClean="0"/>
              <a:t>print()</a:t>
            </a:r>
          </a:p>
          <a:p>
            <a:pPr>
              <a:buNone/>
            </a:pPr>
            <a:endParaRPr lang="en-US" sz="2800" dirty="0" smtClean="0"/>
          </a:p>
          <a:p>
            <a:pPr>
              <a:buNone/>
            </a:pP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6" name="TextBox 5"/>
          <p:cNvSpPr txBox="1"/>
          <p:nvPr/>
        </p:nvSpPr>
        <p:spPr>
          <a:xfrm>
            <a:off x="796834" y="1463041"/>
            <a:ext cx="2890535" cy="830997"/>
          </a:xfrm>
          <a:prstGeom prst="rect">
            <a:avLst/>
          </a:prstGeom>
          <a:noFill/>
        </p:spPr>
        <p:txBody>
          <a:bodyPr wrap="none" rtlCol="0">
            <a:spAutoFit/>
          </a:bodyPr>
          <a:lstStyle/>
          <a:p>
            <a:r>
              <a:rPr lang="en-US" sz="2400" dirty="0" smtClean="0"/>
              <a:t>Input      10</a:t>
            </a:r>
          </a:p>
          <a:p>
            <a:r>
              <a:rPr lang="en-US" sz="2400" dirty="0" smtClean="0"/>
              <a:t>Output       1  2   5  10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GB" sz="3600" dirty="0" err="1" smtClean="0"/>
              <a:t>Pgm</a:t>
            </a:r>
            <a:r>
              <a:rPr lang="en-GB" sz="3600" dirty="0" smtClean="0"/>
              <a:t> to print Fibonacci series up to n </a:t>
            </a:r>
            <a:endParaRPr lang="en-GB" sz="3600" dirty="0"/>
          </a:p>
        </p:txBody>
      </p:sp>
      <p:sp>
        <p:nvSpPr>
          <p:cNvPr id="4" name="TextBox 3"/>
          <p:cNvSpPr txBox="1"/>
          <p:nvPr/>
        </p:nvSpPr>
        <p:spPr>
          <a:xfrm>
            <a:off x="431074" y="2354759"/>
            <a:ext cx="7916092" cy="2554545"/>
          </a:xfrm>
          <a:prstGeom prst="rect">
            <a:avLst/>
          </a:prstGeom>
          <a:noFill/>
        </p:spPr>
        <p:txBody>
          <a:bodyPr wrap="square" rtlCol="0">
            <a:spAutoFit/>
          </a:bodyPr>
          <a:lstStyle/>
          <a:p>
            <a:r>
              <a:rPr lang="en-US" sz="4000" b="1" dirty="0" smtClean="0">
                <a:latin typeface="Consolas" pitchFamily="49" charset="0"/>
                <a:cs typeface="Arial" pitchFamily="34" charset="0"/>
              </a:rPr>
              <a:t>     </a:t>
            </a:r>
            <a:r>
              <a:rPr lang="en-US" sz="4000" b="1" dirty="0" smtClean="0">
                <a:solidFill>
                  <a:srgbClr val="92D050"/>
                </a:solidFill>
                <a:latin typeface="Consolas" pitchFamily="49" charset="0"/>
                <a:cs typeface="Arial" pitchFamily="34" charset="0"/>
              </a:rPr>
              <a:t>f  s   t</a:t>
            </a:r>
          </a:p>
          <a:p>
            <a:r>
              <a:rPr lang="en-US" sz="4000" b="1" dirty="0" smtClean="0">
                <a:latin typeface="Consolas" pitchFamily="49" charset="0"/>
                <a:cs typeface="Arial" pitchFamily="34" charset="0"/>
              </a:rPr>
              <a:t>0   1   1   2   3  5  8  13</a:t>
            </a:r>
          </a:p>
          <a:p>
            <a:r>
              <a:rPr lang="en-US" sz="4000" b="1" dirty="0" smtClean="0">
                <a:latin typeface="Consolas" pitchFamily="49" charset="0"/>
                <a:cs typeface="Arial" pitchFamily="34" charset="0"/>
              </a:rPr>
              <a:t>        </a:t>
            </a:r>
            <a:r>
              <a:rPr lang="en-US" sz="4000" b="1" dirty="0" smtClean="0">
                <a:solidFill>
                  <a:srgbClr val="FF0000"/>
                </a:solidFill>
                <a:latin typeface="Consolas" pitchFamily="49" charset="0"/>
                <a:cs typeface="Arial" pitchFamily="34" charset="0"/>
              </a:rPr>
              <a:t>f   s   t</a:t>
            </a:r>
          </a:p>
          <a:p>
            <a:endParaRPr lang="en-US" sz="4000" b="1" dirty="0">
              <a:latin typeface="Consolas" pitchFamily="49" charset="0"/>
              <a:cs typeface="Arial" pitchFamily="34" charset="0"/>
            </a:endParaRPr>
          </a:p>
        </p:txBody>
      </p:sp>
      <p:sp>
        <p:nvSpPr>
          <p:cNvPr id="6" name="Down Arrow 5"/>
          <p:cNvSpPr/>
          <p:nvPr/>
        </p:nvSpPr>
        <p:spPr>
          <a:xfrm flipH="1">
            <a:off x="8458200" y="30480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475488"/>
          </a:xfrm>
        </p:spPr>
        <p:txBody>
          <a:bodyPr>
            <a:noAutofit/>
          </a:bodyPr>
          <a:lstStyle/>
          <a:p>
            <a:r>
              <a:rPr lang="en-GB" sz="3600" dirty="0" err="1" smtClean="0"/>
              <a:t>Pgm</a:t>
            </a:r>
            <a:r>
              <a:rPr lang="en-GB" sz="3600" dirty="0" smtClean="0"/>
              <a:t> to print Fibonacci series up to n </a:t>
            </a:r>
            <a:endParaRPr lang="en-US" sz="3200"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n=100</a:t>
            </a:r>
          </a:p>
          <a:p>
            <a:pPr>
              <a:buNone/>
            </a:pPr>
            <a:r>
              <a:rPr lang="en-US" dirty="0" smtClean="0"/>
              <a:t>first=0</a:t>
            </a:r>
          </a:p>
          <a:p>
            <a:pPr>
              <a:buNone/>
            </a:pPr>
            <a:r>
              <a:rPr lang="en-US" dirty="0" smtClean="0"/>
              <a:t>second=1</a:t>
            </a:r>
          </a:p>
          <a:p>
            <a:pPr>
              <a:buNone/>
            </a:pPr>
            <a:r>
              <a:rPr lang="en-US" dirty="0" smtClean="0"/>
              <a:t>third=1</a:t>
            </a:r>
          </a:p>
          <a:p>
            <a:pPr>
              <a:buNone/>
            </a:pPr>
            <a:r>
              <a:rPr lang="en-US" dirty="0" smtClean="0"/>
              <a:t>print(</a:t>
            </a:r>
            <a:r>
              <a:rPr lang="en-US" dirty="0" err="1" smtClean="0"/>
              <a:t>first,second,end</a:t>
            </a:r>
            <a:r>
              <a:rPr lang="en-US" dirty="0" smtClean="0"/>
              <a:t>=" ")</a:t>
            </a:r>
          </a:p>
          <a:p>
            <a:pPr>
              <a:buNone/>
            </a:pPr>
            <a:r>
              <a:rPr lang="en-US" dirty="0" smtClean="0"/>
              <a:t>while(third&lt;=n):     </a:t>
            </a:r>
          </a:p>
          <a:p>
            <a:pPr>
              <a:buNone/>
            </a:pPr>
            <a:r>
              <a:rPr lang="en-US" dirty="0" smtClean="0"/>
              <a:t>        print(</a:t>
            </a:r>
            <a:r>
              <a:rPr lang="en-US" dirty="0" err="1" smtClean="0"/>
              <a:t>third,end</a:t>
            </a:r>
            <a:r>
              <a:rPr lang="en-US" dirty="0" smtClean="0"/>
              <a:t>=" ")</a:t>
            </a:r>
          </a:p>
          <a:p>
            <a:pPr>
              <a:buNone/>
            </a:pPr>
            <a:r>
              <a:rPr lang="en-US" dirty="0" smtClean="0"/>
              <a:t>        third=</a:t>
            </a:r>
            <a:r>
              <a:rPr lang="en-US" dirty="0" err="1" smtClean="0"/>
              <a:t>first+second</a:t>
            </a:r>
            <a:endParaRPr lang="en-US" dirty="0" smtClean="0"/>
          </a:p>
          <a:p>
            <a:pPr>
              <a:buNone/>
            </a:pPr>
            <a:r>
              <a:rPr lang="en-US" dirty="0" smtClean="0"/>
              <a:t>        first=second</a:t>
            </a:r>
          </a:p>
          <a:p>
            <a:pPr>
              <a:buNone/>
            </a:pPr>
            <a:r>
              <a:rPr lang="en-US" dirty="0" smtClean="0"/>
              <a:t>        second=third</a:t>
            </a:r>
            <a:endParaRPr lang="en-US" dirty="0"/>
          </a:p>
        </p:txBody>
      </p:sp>
      <p:sp>
        <p:nvSpPr>
          <p:cNvPr id="4" name="TextBox 3"/>
          <p:cNvSpPr txBox="1"/>
          <p:nvPr/>
        </p:nvSpPr>
        <p:spPr>
          <a:xfrm>
            <a:off x="4572000" y="5715000"/>
            <a:ext cx="3228128" cy="369332"/>
          </a:xfrm>
          <a:prstGeom prst="rect">
            <a:avLst/>
          </a:prstGeom>
          <a:noFill/>
        </p:spPr>
        <p:txBody>
          <a:bodyPr wrap="none" rtlCol="0">
            <a:spAutoFit/>
          </a:bodyPr>
          <a:lstStyle/>
          <a:p>
            <a:r>
              <a:rPr lang="en-US" dirty="0" smtClean="0"/>
              <a:t>Use while wherever we have to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GCD of two numbers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x=10</a:t>
            </a:r>
          </a:p>
          <a:p>
            <a:pPr>
              <a:buNone/>
            </a:pPr>
            <a:r>
              <a:rPr lang="en-US" dirty="0" smtClean="0"/>
              <a:t>y=20</a:t>
            </a:r>
          </a:p>
          <a:p>
            <a:pPr>
              <a:buNone/>
            </a:pPr>
            <a:r>
              <a:rPr lang="en-US" dirty="0" smtClean="0"/>
              <a:t>if x &gt; y:</a:t>
            </a:r>
          </a:p>
          <a:p>
            <a:pPr>
              <a:buNone/>
            </a:pPr>
            <a:r>
              <a:rPr lang="en-US" dirty="0" smtClean="0"/>
              <a:t>        small = y</a:t>
            </a:r>
          </a:p>
          <a:p>
            <a:pPr>
              <a:buNone/>
            </a:pPr>
            <a:r>
              <a:rPr lang="en-US" dirty="0" smtClean="0"/>
              <a:t>else:</a:t>
            </a:r>
          </a:p>
          <a:p>
            <a:pPr>
              <a:buNone/>
            </a:pPr>
            <a:r>
              <a:rPr lang="en-US" dirty="0" smtClean="0"/>
              <a:t>      small = x</a:t>
            </a:r>
          </a:p>
          <a:p>
            <a:pPr>
              <a:buNone/>
            </a:pPr>
            <a:r>
              <a:rPr lang="en-US" dirty="0" smtClean="0"/>
              <a:t>for </a:t>
            </a:r>
            <a:r>
              <a:rPr lang="en-US" dirty="0" err="1" smtClean="0"/>
              <a:t>i</a:t>
            </a:r>
            <a:r>
              <a:rPr lang="en-US" dirty="0" smtClean="0"/>
              <a:t> in range(1, small+1):</a:t>
            </a:r>
          </a:p>
          <a:p>
            <a:pPr>
              <a:buNone/>
            </a:pPr>
            <a:r>
              <a:rPr lang="en-US" dirty="0" smtClean="0"/>
              <a:t>        if((x % </a:t>
            </a:r>
            <a:r>
              <a:rPr lang="en-US" dirty="0" err="1" smtClean="0"/>
              <a:t>i</a:t>
            </a:r>
            <a:r>
              <a:rPr lang="en-US" dirty="0" smtClean="0"/>
              <a:t> == 0) and (y % </a:t>
            </a:r>
            <a:r>
              <a:rPr lang="en-US" dirty="0" err="1" smtClean="0"/>
              <a:t>i</a:t>
            </a:r>
            <a:r>
              <a:rPr lang="en-US" dirty="0" smtClean="0"/>
              <a:t> == 0)):</a:t>
            </a:r>
          </a:p>
          <a:p>
            <a:pPr>
              <a:buNone/>
            </a:pPr>
            <a:r>
              <a:rPr lang="en-US" dirty="0" smtClean="0"/>
              <a:t>            </a:t>
            </a:r>
            <a:r>
              <a:rPr lang="en-US" dirty="0" err="1" smtClean="0"/>
              <a:t>gcd</a:t>
            </a:r>
            <a:r>
              <a:rPr lang="en-US" dirty="0" smtClean="0"/>
              <a:t> = </a:t>
            </a:r>
            <a:r>
              <a:rPr lang="en-US" dirty="0" err="1" smtClean="0"/>
              <a:t>i</a:t>
            </a:r>
            <a:r>
              <a:rPr lang="en-US" dirty="0" smtClean="0"/>
              <a:t> </a:t>
            </a:r>
          </a:p>
          <a:p>
            <a:pPr>
              <a:buNone/>
            </a:pPr>
            <a:r>
              <a:rPr lang="en-US" dirty="0" smtClean="0"/>
              <a:t> </a:t>
            </a:r>
          </a:p>
          <a:p>
            <a:pPr>
              <a:buNone/>
            </a:pPr>
            <a:r>
              <a:rPr lang="en-US" dirty="0" smtClean="0"/>
              <a:t>print(</a:t>
            </a:r>
            <a:r>
              <a:rPr lang="en-US" dirty="0" err="1" smtClean="0"/>
              <a:t>gcd</a:t>
            </a:r>
            <a:r>
              <a:rPr lang="en-US"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errors</a:t>
            </a:r>
            <a:endParaRPr lang="en-GB" dirty="0"/>
          </a:p>
        </p:txBody>
      </p:sp>
      <p:graphicFrame>
        <p:nvGraphicFramePr>
          <p:cNvPr id="4" name="Diagram 3"/>
          <p:cNvGraphicFramePr/>
          <p:nvPr/>
        </p:nvGraphicFramePr>
        <p:xfrm>
          <a:off x="304800" y="1371600"/>
          <a:ext cx="8686800" cy="408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305800" cy="5562600"/>
          </a:xfrm>
        </p:spPr>
        <p:txBody>
          <a:bodyPr/>
          <a:lstStyle/>
          <a:p>
            <a:pPr marL="514350" indent="-514350">
              <a:buAutoNum type="arabicPeriod"/>
            </a:pPr>
            <a:r>
              <a:rPr lang="en-GB" sz="2800" dirty="0" smtClean="0"/>
              <a:t>Syntax error :- </a:t>
            </a:r>
          </a:p>
          <a:p>
            <a:pPr marL="514350" indent="-514350">
              <a:buNone/>
            </a:pPr>
            <a:r>
              <a:rPr lang="en-GB" sz="2800" dirty="0" smtClean="0"/>
              <a:t>			print(“hello)</a:t>
            </a:r>
            <a:endParaRPr lang="en-GB" sz="2800" dirty="0"/>
          </a:p>
          <a:p>
            <a:pPr marL="514350" indent="-514350">
              <a:buNone/>
            </a:pPr>
            <a:r>
              <a:rPr lang="en-GB" sz="2800" dirty="0" smtClean="0"/>
              <a:t>	</a:t>
            </a:r>
            <a:r>
              <a:rPr lang="en-GB" sz="2800" dirty="0" smtClean="0">
                <a:solidFill>
                  <a:srgbClr val="FF0000"/>
                </a:solidFill>
              </a:rPr>
              <a:t>how to remove </a:t>
            </a:r>
          </a:p>
          <a:p>
            <a:pPr marL="514350" indent="-514350">
              <a:buNone/>
            </a:pPr>
            <a:r>
              <a:rPr lang="en-GB" sz="2800" dirty="0" smtClean="0"/>
              <a:t>			By compiling</a:t>
            </a:r>
          </a:p>
          <a:p>
            <a:pPr marL="514350" indent="-514350">
              <a:buNone/>
            </a:pPr>
            <a:endParaRPr lang="en-GB" sz="200" dirty="0" smtClean="0"/>
          </a:p>
          <a:p>
            <a:pPr marL="514350" indent="-514350">
              <a:buAutoNum type="arabicPeriod" startAt="2"/>
            </a:pPr>
            <a:r>
              <a:rPr lang="en-GB" sz="2800" dirty="0" smtClean="0"/>
              <a:t>Logical error :-</a:t>
            </a:r>
          </a:p>
          <a:p>
            <a:pPr marL="914400" lvl="1" indent="-514350">
              <a:buNone/>
            </a:pPr>
            <a:r>
              <a:rPr lang="en-GB" dirty="0" smtClean="0"/>
              <a:t>	zero </a:t>
            </a:r>
            <a:r>
              <a:rPr lang="en-GB" dirty="0" err="1" smtClean="0"/>
              <a:t>errors,it</a:t>
            </a:r>
            <a:r>
              <a:rPr lang="en-GB" dirty="0" smtClean="0"/>
              <a:t> takes Input but gives wrong output.</a:t>
            </a:r>
          </a:p>
          <a:p>
            <a:pPr marL="914400" lvl="1" indent="-514350">
              <a:buNone/>
            </a:pPr>
            <a:r>
              <a:rPr lang="en-GB" sz="3200" dirty="0" smtClean="0"/>
              <a:t>    </a:t>
            </a:r>
            <a:r>
              <a:rPr lang="en-GB" sz="3200" dirty="0" err="1" smtClean="0"/>
              <a:t>avg</a:t>
            </a:r>
            <a:r>
              <a:rPr lang="en-GB" sz="3200" dirty="0" smtClean="0"/>
              <a:t>=</a:t>
            </a:r>
            <a:r>
              <a:rPr lang="en-GB" sz="3200" dirty="0" err="1" smtClean="0"/>
              <a:t>a+b+c</a:t>
            </a:r>
            <a:r>
              <a:rPr lang="en-GB" sz="3200" dirty="0" smtClean="0"/>
              <a:t>/3;     // error in Logic</a:t>
            </a:r>
          </a:p>
          <a:p>
            <a:pPr marL="914400" lvl="1" indent="-514350">
              <a:buNone/>
            </a:pPr>
            <a:r>
              <a:rPr lang="en-GB" sz="3200" dirty="0" smtClean="0"/>
              <a:t>    </a:t>
            </a:r>
            <a:r>
              <a:rPr lang="en-GB" sz="3200" dirty="0" smtClean="0">
                <a:solidFill>
                  <a:srgbClr val="FF0000"/>
                </a:solidFill>
              </a:rPr>
              <a:t>how to remove : </a:t>
            </a:r>
          </a:p>
          <a:p>
            <a:pPr marL="914400" lvl="1" indent="-514350">
              <a:buNone/>
            </a:pPr>
            <a:r>
              <a:rPr lang="en-GB" sz="3200" dirty="0" smtClean="0"/>
              <a:t>	By debugging and tracing </a:t>
            </a:r>
            <a:r>
              <a:rPr lang="en-GB" sz="3200" dirty="0" err="1" smtClean="0"/>
              <a:t>vaues</a:t>
            </a:r>
            <a:r>
              <a:rPr lang="en-GB" sz="3200" dirty="0" smtClean="0"/>
              <a:t>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305800" cy="5410200"/>
          </a:xfrm>
        </p:spPr>
        <p:txBody>
          <a:bodyPr>
            <a:normAutofit fontScale="85000" lnSpcReduction="20000"/>
          </a:bodyPr>
          <a:lstStyle/>
          <a:p>
            <a:pPr marL="514350" indent="-514350">
              <a:buAutoNum type="arabicPeriod" startAt="3"/>
            </a:pPr>
            <a:r>
              <a:rPr lang="en-GB" dirty="0" smtClean="0"/>
              <a:t>Runtime error </a:t>
            </a:r>
          </a:p>
          <a:p>
            <a:pPr marL="514350" indent="-514350">
              <a:buNone/>
            </a:pPr>
            <a:r>
              <a:rPr lang="en-GB" dirty="0" smtClean="0"/>
              <a:t>	zero errors, zero warnings, takes input but no output</a:t>
            </a:r>
          </a:p>
          <a:p>
            <a:pPr marL="514350" indent="-514350">
              <a:buNone/>
            </a:pPr>
            <a:r>
              <a:rPr lang="en-GB" dirty="0" smtClean="0"/>
              <a:t>       because error happens at run time</a:t>
            </a:r>
          </a:p>
          <a:p>
            <a:pPr marL="514350" indent="-514350">
              <a:buNone/>
            </a:pPr>
            <a:r>
              <a:rPr lang="en-GB" dirty="0" smtClean="0"/>
              <a:t>    Example:</a:t>
            </a:r>
          </a:p>
          <a:p>
            <a:pPr marL="514350" indent="-514350">
              <a:buNone/>
            </a:pPr>
            <a:r>
              <a:rPr lang="en-GB" dirty="0" smtClean="0"/>
              <a:t>		</a:t>
            </a:r>
            <a:r>
              <a:rPr lang="en-US" dirty="0" smtClean="0"/>
              <a:t>a=</a:t>
            </a:r>
            <a:r>
              <a:rPr lang="en-US" dirty="0" err="1" smtClean="0"/>
              <a:t>int</a:t>
            </a:r>
            <a:r>
              <a:rPr lang="en-US" dirty="0" smtClean="0"/>
              <a:t>(input("enter the value of a"))</a:t>
            </a:r>
          </a:p>
          <a:p>
            <a:pPr marL="514350" indent="-514350">
              <a:buNone/>
            </a:pPr>
            <a:r>
              <a:rPr lang="en-US" dirty="0" smtClean="0"/>
              <a:t>		b=</a:t>
            </a:r>
            <a:r>
              <a:rPr lang="en-US" dirty="0" err="1" smtClean="0"/>
              <a:t>int</a:t>
            </a:r>
            <a:r>
              <a:rPr lang="en-US" dirty="0" smtClean="0"/>
              <a:t>(input("enter the value of b"))</a:t>
            </a:r>
          </a:p>
          <a:p>
            <a:pPr marL="514350" indent="-514350">
              <a:buNone/>
            </a:pPr>
            <a:r>
              <a:rPr lang="en-US" dirty="0" smtClean="0"/>
              <a:t>		res=a/b</a:t>
            </a:r>
          </a:p>
          <a:p>
            <a:pPr marL="514350" indent="-514350">
              <a:buNone/>
            </a:pPr>
            <a:r>
              <a:rPr lang="en-US" dirty="0" smtClean="0"/>
              <a:t>		print(res)</a:t>
            </a:r>
          </a:p>
          <a:p>
            <a:pPr marL="514350" indent="-514350">
              <a:buNone/>
            </a:pPr>
            <a:r>
              <a:rPr lang="en-GB" dirty="0" smtClean="0"/>
              <a:t>	How to remove? </a:t>
            </a:r>
          </a:p>
          <a:p>
            <a:pPr marL="514350" indent="-514350">
              <a:buNone/>
            </a:pPr>
            <a:r>
              <a:rPr lang="en-GB" dirty="0" smtClean="0"/>
              <a:t>		By debugging and  Exception handling.</a:t>
            </a:r>
          </a:p>
          <a:p>
            <a:pPr marL="514350" indent="-514350">
              <a:buNone/>
            </a:pPr>
            <a:r>
              <a:rPr lang="en-GB" dirty="0" smtClean="0"/>
              <a:t>				</a:t>
            </a:r>
          </a:p>
          <a:p>
            <a:pPr marL="514350" indent="-514350">
              <a:buNone/>
            </a:pPr>
            <a:r>
              <a:rPr lang="en-GB" dirty="0" smtClean="0"/>
              <a:t>	</a:t>
            </a:r>
            <a:endParaRPr lang="en-GB"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990599"/>
          </a:xfrm>
        </p:spPr>
        <p:txBody>
          <a:bodyPr>
            <a:normAutofit fontScale="90000"/>
          </a:bodyPr>
          <a:lstStyle/>
          <a:p>
            <a:r>
              <a:rPr lang="en-US" b="1" dirty="0" smtClean="0"/>
              <a:t>Man, Cabbage, Goat, Wolf Problem</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
        <p:nvSpPr>
          <p:cNvPr id="10" name="Title 1"/>
          <p:cNvSpPr txBox="1">
            <a:spLocks/>
          </p:cNvSpPr>
          <p:nvPr/>
        </p:nvSpPr>
        <p:spPr>
          <a:xfrm>
            <a:off x="762000" y="2514600"/>
            <a:ext cx="7772400" cy="990599"/>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2" name="Picture 11" descr="Cover_Circle_Transparent.jpg"/>
          <p:cNvPicPr>
            <a:picLocks noChangeAspect="1"/>
          </p:cNvPicPr>
          <p:nvPr/>
        </p:nvPicPr>
        <p:blipFill>
          <a:blip r:embed="rId3" cstate="print"/>
          <a:stretch>
            <a:fillRect/>
          </a:stretch>
        </p:blipFill>
        <p:spPr>
          <a:xfrm>
            <a:off x="762000" y="1905000"/>
            <a:ext cx="3003363" cy="2286000"/>
          </a:xfrm>
          <a:prstGeom prst="rect">
            <a:avLst/>
          </a:prstGeom>
        </p:spPr>
      </p:pic>
      <p:sp>
        <p:nvSpPr>
          <p:cNvPr id="13" name="Subtitle 2"/>
          <p:cNvSpPr txBox="1">
            <a:spLocks/>
          </p:cNvSpPr>
          <p:nvPr/>
        </p:nvSpPr>
        <p:spPr>
          <a:xfrm>
            <a:off x="3962400" y="1981200"/>
            <a:ext cx="4800600" cy="2362200"/>
          </a:xfrm>
          <a:prstGeom prst="rect">
            <a:avLst/>
          </a:prstGeom>
        </p:spPr>
        <p:txBody>
          <a:bodyPr vert="horz" lIns="91440" tIns="45720" rIns="91440" bIns="45720" rtlCol="0">
            <a:noAutofit/>
          </a:bodyPr>
          <a:lstStyle/>
          <a:p>
            <a:pPr marL="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A man lives on the east side of a river. He wishes</a:t>
            </a:r>
          </a:p>
          <a:p>
            <a:pPr marL="0" marR="0" lvl="0" indent="0"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to bring a cabbage, a goat, and a wolf to a village on the west side of the river to sell. However, his boat is only big enough to hold himself, and either the cabbage, goat, or wolf. In addition,</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Subtitle 2"/>
          <p:cNvSpPr txBox="1">
            <a:spLocks/>
          </p:cNvSpPr>
          <p:nvPr/>
        </p:nvSpPr>
        <p:spPr>
          <a:xfrm>
            <a:off x="838200" y="4114800"/>
            <a:ext cx="7924800" cy="1371600"/>
          </a:xfrm>
          <a:prstGeom prst="rect">
            <a:avLst/>
          </a:prstGeom>
        </p:spPr>
        <p:txBody>
          <a:bodyPr vert="horz" lIns="91440" tIns="45720" rIns="91440" bIns="45720" rtlCol="0">
            <a:noAutofit/>
          </a:bodyPr>
          <a:lstStyle/>
          <a:p>
            <a:pPr marL="0" marR="0" lvl="0" indent="0"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the man cannot leave the goat alone with the cabbage because the goat will eat the cabbage, and he cannot leave the wolf alone with the goat because the wolf will eat the goat. How does the man solve his problem?</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66800" y="304800"/>
            <a:ext cx="7772400" cy="990599"/>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2"/>
                </a:solidFill>
                <a:effectLst/>
                <a:uLnTx/>
                <a:uFillTx/>
                <a:latin typeface="+mj-lt"/>
                <a:ea typeface="+mj-ea"/>
                <a:cs typeface="+mj-cs"/>
              </a:rPr>
              <a:t>Mixed-Type Expressions</a:t>
            </a:r>
            <a:endParaRPr kumimoji="0" lang="en-US" sz="4000" b="1" i="0" u="none" strike="noStrike" kern="1200" cap="none" spc="0" normalizeH="0" baseline="0" noProof="0" dirty="0">
              <a:ln>
                <a:noFill/>
              </a:ln>
              <a:solidFill>
                <a:schemeClr val="tx2"/>
              </a:solidFill>
              <a:effectLst/>
              <a:uLnTx/>
              <a:uFillTx/>
              <a:latin typeface="+mj-lt"/>
              <a:ea typeface="+mj-ea"/>
              <a:cs typeface="+mj-cs"/>
            </a:endParaRPr>
          </a:p>
        </p:txBody>
      </p:sp>
      <p:sp>
        <p:nvSpPr>
          <p:cNvPr id="6" name="Slide Number Placeholder 3"/>
          <p:cNvSpPr>
            <a:spLocks noGrp="1"/>
          </p:cNvSpPr>
          <p:nvPr>
            <p:ph type="sldNum" sz="quarter" idx="12"/>
          </p:nvPr>
        </p:nvSpPr>
        <p:spPr>
          <a:xfrm>
            <a:off x="6553200" y="6356350"/>
            <a:ext cx="2133600" cy="365125"/>
          </a:xfrm>
        </p:spPr>
        <p:txBody>
          <a:bodyPr/>
          <a:lstStyle/>
          <a:p>
            <a:fld id="{B6F15528-21DE-4FAA-801E-634DDDAF4B2B}" type="slidenum">
              <a:rPr lang="en-US" smtClean="0"/>
              <a:pPr/>
              <a:t>30</a:t>
            </a:fld>
            <a:endParaRPr lang="en-US" dirty="0"/>
          </a:p>
        </p:txBody>
      </p:sp>
      <p:sp>
        <p:nvSpPr>
          <p:cNvPr id="8" name="Rectangle 7"/>
          <p:cNvSpPr/>
          <p:nvPr/>
        </p:nvSpPr>
        <p:spPr>
          <a:xfrm>
            <a:off x="640644" y="1752600"/>
            <a:ext cx="7848600" cy="4732065"/>
          </a:xfrm>
          <a:prstGeom prst="rect">
            <a:avLst/>
          </a:prstGeom>
        </p:spPr>
        <p:txBody>
          <a:bodyPr wrap="square">
            <a:spAutoFit/>
          </a:bodyPr>
          <a:lstStyle/>
          <a:p>
            <a:pPr algn="just">
              <a:lnSpc>
                <a:spcPct val="150000"/>
              </a:lnSpc>
            </a:pPr>
            <a:r>
              <a:rPr lang="en-US" sz="2000" dirty="0" smtClean="0"/>
              <a:t>A </a:t>
            </a:r>
            <a:r>
              <a:rPr lang="en-US" sz="2000" b="1" dirty="0" smtClean="0">
                <a:solidFill>
                  <a:srgbClr val="D4650A"/>
                </a:solidFill>
              </a:rPr>
              <a:t>mixed-type expression </a:t>
            </a:r>
            <a:r>
              <a:rPr lang="en-US" sz="2000" b="1" dirty="0" smtClean="0"/>
              <a:t>is an expression containing operands of different type</a:t>
            </a:r>
            <a:r>
              <a:rPr lang="en-US" sz="2000" dirty="0" smtClean="0"/>
              <a:t>.</a:t>
            </a:r>
            <a:r>
              <a:rPr lang="en-US" sz="2000" b="1" dirty="0" smtClean="0"/>
              <a:t> </a:t>
            </a:r>
            <a:r>
              <a:rPr lang="en-US" sz="2000" dirty="0" smtClean="0"/>
              <a:t>The CPU can only perform operations on values with the same internal representation scheme, and thus only on operands of the same type. </a:t>
            </a:r>
            <a:r>
              <a:rPr lang="en-US" sz="2000" b="1" dirty="0" smtClean="0"/>
              <a:t>Operands of mixed-type expressions therefore must be converted to a common type</a:t>
            </a:r>
            <a:r>
              <a:rPr lang="en-US" sz="2000" dirty="0" smtClean="0"/>
              <a:t>. </a:t>
            </a:r>
            <a:r>
              <a:rPr lang="en-US" sz="2000" b="1" dirty="0" smtClean="0"/>
              <a:t>Values can be converted in one of two ways</a:t>
            </a:r>
            <a:r>
              <a:rPr lang="en-US" sz="2000" dirty="0" smtClean="0"/>
              <a:t>—</a:t>
            </a:r>
            <a:r>
              <a:rPr lang="en-US" sz="2000" dirty="0" smtClean="0">
                <a:solidFill>
                  <a:srgbClr val="002FC4"/>
                </a:solidFill>
              </a:rPr>
              <a:t>by</a:t>
            </a:r>
            <a:r>
              <a:rPr lang="en-US" sz="2000" dirty="0" smtClean="0"/>
              <a:t> </a:t>
            </a:r>
            <a:r>
              <a:rPr lang="en-US" sz="2000" dirty="0" smtClean="0">
                <a:solidFill>
                  <a:srgbClr val="002FC4"/>
                </a:solidFill>
              </a:rPr>
              <a:t>implicit</a:t>
            </a:r>
            <a:r>
              <a:rPr lang="en-US" sz="2000" dirty="0" smtClean="0"/>
              <a:t> (</a:t>
            </a:r>
            <a:r>
              <a:rPr lang="en-US" sz="2000" dirty="0" smtClean="0">
                <a:solidFill>
                  <a:srgbClr val="002FC4"/>
                </a:solidFill>
              </a:rPr>
              <a:t>automatic</a:t>
            </a:r>
            <a:r>
              <a:rPr lang="en-US" sz="2000" dirty="0" smtClean="0"/>
              <a:t>) </a:t>
            </a:r>
            <a:r>
              <a:rPr lang="en-US" sz="2000" dirty="0" smtClean="0">
                <a:solidFill>
                  <a:srgbClr val="002FC4"/>
                </a:solidFill>
              </a:rPr>
              <a:t>conversion</a:t>
            </a:r>
            <a:r>
              <a:rPr lang="en-US" sz="2000" dirty="0" smtClean="0"/>
              <a:t>, called </a:t>
            </a:r>
            <a:r>
              <a:rPr lang="en-US" sz="2000" b="1" i="1" dirty="0" smtClean="0">
                <a:solidFill>
                  <a:srgbClr val="D4650A"/>
                </a:solidFill>
              </a:rPr>
              <a:t>coercion</a:t>
            </a:r>
            <a:r>
              <a:rPr lang="en-US" sz="2000" i="1" dirty="0" smtClean="0"/>
              <a:t>, </a:t>
            </a:r>
            <a:r>
              <a:rPr lang="en-US" sz="2000" dirty="0" smtClean="0"/>
              <a:t>or </a:t>
            </a:r>
            <a:r>
              <a:rPr lang="en-US" sz="2000" dirty="0" smtClean="0">
                <a:solidFill>
                  <a:srgbClr val="002FC4"/>
                </a:solidFill>
              </a:rPr>
              <a:t>by explicit </a:t>
            </a:r>
            <a:r>
              <a:rPr lang="en-US" sz="2000" b="1" i="1" dirty="0" smtClean="0">
                <a:solidFill>
                  <a:srgbClr val="D4650A"/>
                </a:solidFill>
              </a:rPr>
              <a:t>type conversion</a:t>
            </a:r>
            <a:r>
              <a:rPr lang="en-US" sz="2000" i="1" dirty="0" smtClean="0"/>
              <a:t>.</a:t>
            </a:r>
          </a:p>
          <a:p>
            <a:pPr>
              <a:lnSpc>
                <a:spcPct val="150000"/>
              </a:lnSpc>
              <a:buNone/>
            </a:pPr>
            <a:r>
              <a:rPr lang="en-GB" sz="2000" dirty="0" smtClean="0">
                <a:solidFill>
                  <a:schemeClr val="accent6">
                    <a:lumMod val="75000"/>
                  </a:schemeClr>
                </a:solidFill>
              </a:rPr>
              <a:t>Type casting : </a:t>
            </a:r>
          </a:p>
          <a:p>
            <a:pPr>
              <a:lnSpc>
                <a:spcPct val="150000"/>
              </a:lnSpc>
              <a:buNone/>
            </a:pPr>
            <a:r>
              <a:rPr lang="en-GB" sz="2000" dirty="0" smtClean="0"/>
              <a:t>Process of changing the cast of variable or data is called type casting.</a:t>
            </a:r>
          </a:p>
          <a:p>
            <a:pPr>
              <a:lnSpc>
                <a:spcPct val="150000"/>
              </a:lnSpc>
              <a:buNone/>
            </a:pPr>
            <a:endParaRPr lang="en-GB" sz="100" dirty="0" smtClean="0"/>
          </a:p>
          <a:p>
            <a:pPr algn="just">
              <a:lnSpc>
                <a:spcPct val="150000"/>
              </a:lnSpc>
            </a:pPr>
            <a:endParaRPr lang="en-US" sz="2000" dirty="0"/>
          </a:p>
        </p:txBody>
      </p:sp>
      <p:sp>
        <p:nvSpPr>
          <p:cNvPr id="9" name="Rounded Rectangle 8"/>
          <p:cNvSpPr/>
          <p:nvPr/>
        </p:nvSpPr>
        <p:spPr>
          <a:xfrm>
            <a:off x="2086984" y="1467556"/>
            <a:ext cx="4980790" cy="45719"/>
          </a:xfrm>
          <a:prstGeom prst="roundRect">
            <a:avLst/>
          </a:prstGeom>
          <a:solidFill>
            <a:srgbClr val="002FC4">
              <a:alpha val="49000"/>
            </a:srgbClr>
          </a:solidFill>
          <a:ln>
            <a:noFill/>
          </a:ln>
          <a:effectLst>
            <a:outerShdw blurRad="50800" dist="50800" dir="5400000" algn="ctr" rotWithShape="0">
              <a:schemeClr val="bg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6553200" y="6356350"/>
            <a:ext cx="2133600" cy="365125"/>
          </a:xfrm>
        </p:spPr>
        <p:txBody>
          <a:bodyPr/>
          <a:lstStyle/>
          <a:p>
            <a:fld id="{B6F15528-21DE-4FAA-801E-634DDDAF4B2B}" type="slidenum">
              <a:rPr lang="en-US" smtClean="0"/>
              <a:pPr/>
              <a:t>31</a:t>
            </a:fld>
            <a:endParaRPr lang="en-US" dirty="0"/>
          </a:p>
        </p:txBody>
      </p:sp>
      <p:sp>
        <p:nvSpPr>
          <p:cNvPr id="7" name="Rectangle 6"/>
          <p:cNvSpPr/>
          <p:nvPr/>
        </p:nvSpPr>
        <p:spPr>
          <a:xfrm>
            <a:off x="640644" y="1473791"/>
            <a:ext cx="7848600" cy="2339102"/>
          </a:xfrm>
          <a:prstGeom prst="rect">
            <a:avLst/>
          </a:prstGeom>
        </p:spPr>
        <p:txBody>
          <a:bodyPr wrap="square">
            <a:spAutoFit/>
          </a:bodyPr>
          <a:lstStyle/>
          <a:p>
            <a:pPr algn="just"/>
            <a:r>
              <a:rPr lang="en-US" sz="1600" b="1" dirty="0" smtClean="0">
                <a:solidFill>
                  <a:srgbClr val="D4650A"/>
                </a:solidFill>
              </a:rPr>
              <a:t>Coercion</a:t>
            </a:r>
            <a:r>
              <a:rPr lang="en-US" sz="1600" b="1" dirty="0" smtClean="0"/>
              <a:t> </a:t>
            </a:r>
            <a:r>
              <a:rPr lang="en-US" sz="1600" dirty="0" smtClean="0"/>
              <a:t>is the </a:t>
            </a:r>
            <a:r>
              <a:rPr lang="en-US" sz="1600" i="1" dirty="0" smtClean="0"/>
              <a:t>implicit</a:t>
            </a:r>
            <a:r>
              <a:rPr lang="en-US" sz="1600" dirty="0" smtClean="0"/>
              <a:t> (automatic) conversion of operands to a common type. </a:t>
            </a:r>
            <a:r>
              <a:rPr lang="en-US" sz="1600" b="1" dirty="0" smtClean="0"/>
              <a:t>Coercion is automatically performed on mixed-type expressions only if the operands can be safely converted</a:t>
            </a:r>
            <a:r>
              <a:rPr lang="en-US" sz="1600" dirty="0" smtClean="0"/>
              <a:t>, that is, if no loss of information will result. </a:t>
            </a:r>
          </a:p>
          <a:p>
            <a:pPr algn="just"/>
            <a:endParaRPr lang="en-US" sz="1600" dirty="0" smtClean="0"/>
          </a:p>
          <a:p>
            <a:pPr algn="just"/>
            <a:r>
              <a:rPr lang="en-US" sz="1600" dirty="0" smtClean="0"/>
              <a:t>The conversion of integer 2 to floating-point 2.0 below is a safe conversion—the conversion of 4.5 to integer 4 is not, since the decimal digit would be lost,</a:t>
            </a:r>
          </a:p>
          <a:p>
            <a:pPr algn="just"/>
            <a:endParaRPr lang="en-US" sz="1600" dirty="0" smtClean="0"/>
          </a:p>
          <a:p>
            <a:pPr algn="just"/>
            <a:endParaRPr lang="en-US" sz="1600" dirty="0" smtClean="0"/>
          </a:p>
          <a:p>
            <a:pPr algn="just"/>
            <a:r>
              <a:rPr lang="en-US" sz="1600" dirty="0" smtClean="0"/>
              <a:t>2    +    4.5   ➝   2.0     +     4.5   ➝   </a:t>
            </a:r>
            <a:r>
              <a:rPr lang="en-US" sz="1600" b="1" dirty="0" smtClean="0">
                <a:solidFill>
                  <a:srgbClr val="002FC4"/>
                </a:solidFill>
              </a:rPr>
              <a:t>6.5</a:t>
            </a:r>
            <a:r>
              <a:rPr lang="en-US" sz="1600" dirty="0" smtClean="0"/>
              <a:t>    </a:t>
            </a:r>
            <a:r>
              <a:rPr lang="en-US" sz="1600" b="1" dirty="0" smtClean="0"/>
              <a:t>safe</a:t>
            </a:r>
            <a:r>
              <a:rPr lang="en-US" sz="1600" dirty="0" smtClean="0"/>
              <a:t>   (</a:t>
            </a:r>
            <a:r>
              <a:rPr lang="en-US" sz="1400" dirty="0" smtClean="0">
                <a:solidFill>
                  <a:srgbClr val="002FC4"/>
                </a:solidFill>
              </a:rPr>
              <a:t>automatic conversion of </a:t>
            </a:r>
            <a:r>
              <a:rPr lang="en-US" sz="1400" dirty="0" err="1" smtClean="0">
                <a:solidFill>
                  <a:srgbClr val="D4650A"/>
                </a:solidFill>
              </a:rPr>
              <a:t>int</a:t>
            </a:r>
            <a:r>
              <a:rPr lang="en-US" sz="1400" dirty="0" smtClean="0">
                <a:solidFill>
                  <a:srgbClr val="002FC4"/>
                </a:solidFill>
              </a:rPr>
              <a:t> to </a:t>
            </a:r>
            <a:r>
              <a:rPr lang="en-US" sz="1400" dirty="0" smtClean="0">
                <a:solidFill>
                  <a:srgbClr val="D4650A"/>
                </a:solidFill>
              </a:rPr>
              <a:t>float</a:t>
            </a:r>
            <a:r>
              <a:rPr lang="en-US" sz="1600" dirty="0" smtClean="0"/>
              <a:t>)</a:t>
            </a:r>
            <a:endParaRPr lang="en-US" sz="1600" dirty="0"/>
          </a:p>
        </p:txBody>
      </p:sp>
      <p:sp>
        <p:nvSpPr>
          <p:cNvPr id="8" name="Rectangle 7"/>
          <p:cNvSpPr/>
          <p:nvPr/>
        </p:nvSpPr>
        <p:spPr>
          <a:xfrm>
            <a:off x="381000" y="3810000"/>
            <a:ext cx="860612" cy="355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rgbClr val="D4650A"/>
                </a:solidFill>
                <a:latin typeface="Arial" pitchFamily="34" charset="0"/>
                <a:cs typeface="Arial" pitchFamily="34" charset="0"/>
              </a:rPr>
              <a:t>int</a:t>
            </a:r>
            <a:endParaRPr lang="en-US" sz="1400" b="1" dirty="0">
              <a:solidFill>
                <a:srgbClr val="D4650A"/>
              </a:solidFill>
              <a:latin typeface="Arial" pitchFamily="34" charset="0"/>
              <a:cs typeface="Arial" pitchFamily="34" charset="0"/>
            </a:endParaRPr>
          </a:p>
        </p:txBody>
      </p:sp>
      <p:sp>
        <p:nvSpPr>
          <p:cNvPr id="9" name="Rectangle 8"/>
          <p:cNvSpPr/>
          <p:nvPr/>
        </p:nvSpPr>
        <p:spPr>
          <a:xfrm>
            <a:off x="1166302" y="3820758"/>
            <a:ext cx="753036" cy="355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D4650A"/>
                </a:solidFill>
                <a:latin typeface="Arial" pitchFamily="34" charset="0"/>
                <a:cs typeface="Arial" pitchFamily="34" charset="0"/>
              </a:rPr>
              <a:t>float</a:t>
            </a:r>
            <a:endParaRPr lang="en-US" sz="1400" b="1" dirty="0">
              <a:solidFill>
                <a:srgbClr val="D4650A"/>
              </a:solidFill>
              <a:latin typeface="Arial" pitchFamily="34" charset="0"/>
              <a:cs typeface="Arial" pitchFamily="34" charset="0"/>
            </a:endParaRPr>
          </a:p>
        </p:txBody>
      </p:sp>
      <p:sp>
        <p:nvSpPr>
          <p:cNvPr id="10" name="Rectangle 9"/>
          <p:cNvSpPr/>
          <p:nvPr/>
        </p:nvSpPr>
        <p:spPr>
          <a:xfrm>
            <a:off x="1983888" y="3831515"/>
            <a:ext cx="753036" cy="355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D4650A"/>
                </a:solidFill>
                <a:latin typeface="Arial" pitchFamily="34" charset="0"/>
                <a:cs typeface="Arial" pitchFamily="34" charset="0"/>
              </a:rPr>
              <a:t>float</a:t>
            </a:r>
            <a:endParaRPr lang="en-US" sz="1400" b="1" dirty="0">
              <a:solidFill>
                <a:srgbClr val="D4650A"/>
              </a:solidFill>
              <a:latin typeface="Arial" pitchFamily="34" charset="0"/>
              <a:cs typeface="Arial" pitchFamily="34" charset="0"/>
            </a:endParaRPr>
          </a:p>
        </p:txBody>
      </p:sp>
      <p:sp>
        <p:nvSpPr>
          <p:cNvPr id="11" name="Rectangle 10"/>
          <p:cNvSpPr/>
          <p:nvPr/>
        </p:nvSpPr>
        <p:spPr>
          <a:xfrm>
            <a:off x="2898288" y="3820757"/>
            <a:ext cx="753036" cy="355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D4650A"/>
                </a:solidFill>
                <a:latin typeface="Arial" pitchFamily="34" charset="0"/>
                <a:cs typeface="Arial" pitchFamily="34" charset="0"/>
              </a:rPr>
              <a:t>float</a:t>
            </a:r>
            <a:endParaRPr lang="en-US" sz="1400" b="1" dirty="0">
              <a:solidFill>
                <a:srgbClr val="D4650A"/>
              </a:solidFill>
              <a:latin typeface="Arial" pitchFamily="34" charset="0"/>
              <a:cs typeface="Arial" pitchFamily="34" charset="0"/>
            </a:endParaRPr>
          </a:p>
        </p:txBody>
      </p:sp>
      <p:sp>
        <p:nvSpPr>
          <p:cNvPr id="12" name="Rectangle 11"/>
          <p:cNvSpPr/>
          <p:nvPr/>
        </p:nvSpPr>
        <p:spPr>
          <a:xfrm>
            <a:off x="3748138" y="3820757"/>
            <a:ext cx="753036" cy="355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D4650A"/>
                </a:solidFill>
                <a:latin typeface="Arial" pitchFamily="34" charset="0"/>
                <a:cs typeface="Arial" pitchFamily="34" charset="0"/>
              </a:rPr>
              <a:t>float</a:t>
            </a:r>
            <a:endParaRPr lang="en-US" sz="1400" b="1" dirty="0">
              <a:solidFill>
                <a:srgbClr val="D4650A"/>
              </a:solidFill>
              <a:latin typeface="Arial" pitchFamily="34" charset="0"/>
              <a:cs typeface="Arial" pitchFamily="34" charset="0"/>
            </a:endParaRPr>
          </a:p>
        </p:txBody>
      </p:sp>
      <p:sp>
        <p:nvSpPr>
          <p:cNvPr id="13" name="Cloud Callout 12"/>
          <p:cNvSpPr/>
          <p:nvPr/>
        </p:nvSpPr>
        <p:spPr>
          <a:xfrm>
            <a:off x="3276600" y="4800600"/>
            <a:ext cx="1981200" cy="1295400"/>
          </a:xfrm>
          <a:prstGeom prst="cloudCallout">
            <a:avLst>
              <a:gd name="adj1" fmla="val -84029"/>
              <a:gd name="adj2" fmla="val -692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implicit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6553200" y="6356350"/>
            <a:ext cx="2133600" cy="365125"/>
          </a:xfrm>
        </p:spPr>
        <p:txBody>
          <a:bodyPr/>
          <a:lstStyle/>
          <a:p>
            <a:fld id="{B6F15528-21DE-4FAA-801E-634DDDAF4B2B}" type="slidenum">
              <a:rPr lang="en-US" smtClean="0"/>
              <a:pPr/>
              <a:t>32</a:t>
            </a:fld>
            <a:endParaRPr lang="en-US" dirty="0"/>
          </a:p>
        </p:txBody>
      </p:sp>
      <p:sp>
        <p:nvSpPr>
          <p:cNvPr id="7" name="Rectangle 6"/>
          <p:cNvSpPr/>
          <p:nvPr/>
        </p:nvSpPr>
        <p:spPr>
          <a:xfrm>
            <a:off x="640644" y="1473791"/>
            <a:ext cx="7848600" cy="2862322"/>
          </a:xfrm>
          <a:prstGeom prst="rect">
            <a:avLst/>
          </a:prstGeom>
        </p:spPr>
        <p:txBody>
          <a:bodyPr wrap="square">
            <a:spAutoFit/>
          </a:bodyPr>
          <a:lstStyle/>
          <a:p>
            <a:pPr algn="just"/>
            <a:r>
              <a:rPr lang="en-US" b="1" dirty="0" smtClean="0">
                <a:solidFill>
                  <a:srgbClr val="D4650A"/>
                </a:solidFill>
              </a:rPr>
              <a:t>Type conversion</a:t>
            </a:r>
            <a:r>
              <a:rPr lang="en-US" b="1" dirty="0" smtClean="0"/>
              <a:t> </a:t>
            </a:r>
            <a:r>
              <a:rPr lang="en-US" dirty="0" smtClean="0"/>
              <a:t>is the </a:t>
            </a:r>
            <a:r>
              <a:rPr lang="en-US" i="1" dirty="0" smtClean="0"/>
              <a:t>explicit </a:t>
            </a:r>
            <a:r>
              <a:rPr lang="en-US" dirty="0" smtClean="0"/>
              <a:t>conversion of operands to a specific type. </a:t>
            </a:r>
            <a:r>
              <a:rPr lang="en-US" b="1" dirty="0" smtClean="0"/>
              <a:t>Type conversion can be applied even if loss of information results</a:t>
            </a:r>
            <a:r>
              <a:rPr lang="en-US" dirty="0" smtClean="0"/>
              <a:t>. Python provides built-in </a:t>
            </a:r>
            <a:r>
              <a:rPr lang="en-US" b="1" dirty="0" smtClean="0"/>
              <a:t>type conversion functions </a:t>
            </a:r>
            <a:r>
              <a:rPr lang="en-US" b="1" dirty="0" err="1" smtClean="0">
                <a:solidFill>
                  <a:srgbClr val="D4650A"/>
                </a:solidFill>
                <a:latin typeface="Courier New" pitchFamily="49" charset="0"/>
                <a:cs typeface="Courier New" pitchFamily="49" charset="0"/>
              </a:rPr>
              <a:t>int</a:t>
            </a:r>
            <a:r>
              <a:rPr lang="en-US" b="1" dirty="0" smtClean="0">
                <a:solidFill>
                  <a:srgbClr val="D4650A"/>
                </a:solidFill>
                <a:latin typeface="Courier New" pitchFamily="49" charset="0"/>
                <a:cs typeface="Courier New" pitchFamily="49" charset="0"/>
              </a:rPr>
              <a:t>()</a:t>
            </a:r>
            <a:r>
              <a:rPr lang="en-US" b="1" dirty="0" smtClean="0">
                <a:solidFill>
                  <a:srgbClr val="D4650A"/>
                </a:solidFill>
              </a:rPr>
              <a:t> </a:t>
            </a:r>
            <a:r>
              <a:rPr lang="en-US" dirty="0" smtClean="0"/>
              <a:t>and </a:t>
            </a:r>
            <a:r>
              <a:rPr lang="en-US" b="1" dirty="0" smtClean="0">
                <a:solidFill>
                  <a:srgbClr val="D4650A"/>
                </a:solidFill>
                <a:latin typeface="Courier New" pitchFamily="49" charset="0"/>
                <a:cs typeface="Courier New" pitchFamily="49" charset="0"/>
              </a:rPr>
              <a:t>float()</a:t>
            </a:r>
            <a:r>
              <a:rPr lang="en-US" dirty="0" smtClean="0"/>
              <a:t>, with the </a:t>
            </a:r>
            <a:r>
              <a:rPr lang="en-US" b="1" dirty="0" err="1" smtClean="0">
                <a:solidFill>
                  <a:srgbClr val="D4650A"/>
                </a:solidFill>
                <a:latin typeface="Courier New" pitchFamily="49" charset="0"/>
                <a:cs typeface="Courier New" pitchFamily="49" charset="0"/>
              </a:rPr>
              <a:t>int</a:t>
            </a:r>
            <a:r>
              <a:rPr lang="en-US" b="1" dirty="0" smtClean="0">
                <a:solidFill>
                  <a:srgbClr val="D4650A"/>
                </a:solidFill>
                <a:latin typeface="Courier New" pitchFamily="49" charset="0"/>
                <a:cs typeface="Courier New" pitchFamily="49" charset="0"/>
              </a:rPr>
              <a:t>()</a:t>
            </a:r>
            <a:r>
              <a:rPr lang="en-US" b="1" dirty="0" smtClean="0">
                <a:solidFill>
                  <a:srgbClr val="D4650A"/>
                </a:solidFill>
              </a:rPr>
              <a:t> </a:t>
            </a:r>
            <a:r>
              <a:rPr lang="en-US" dirty="0" smtClean="0"/>
              <a:t>function truncating results</a:t>
            </a:r>
          </a:p>
          <a:p>
            <a:pPr algn="just"/>
            <a:endParaRPr lang="en-US" dirty="0" smtClean="0"/>
          </a:p>
          <a:p>
            <a:r>
              <a:rPr lang="en-US" dirty="0" smtClean="0"/>
              <a:t>2   +  4.5   ➝   float(2)   +   4.5   ➝   2.0   +   4.5  ➝   </a:t>
            </a:r>
            <a:r>
              <a:rPr lang="en-US" b="1" dirty="0" smtClean="0">
                <a:solidFill>
                  <a:srgbClr val="002FC4"/>
                </a:solidFill>
              </a:rPr>
              <a:t>6.5   	</a:t>
            </a:r>
            <a:r>
              <a:rPr lang="en-US" sz="1600" b="1" dirty="0" smtClean="0"/>
              <a:t>No loss of information</a:t>
            </a:r>
          </a:p>
          <a:p>
            <a:endParaRPr lang="en-US" b="1" dirty="0" smtClean="0">
              <a:solidFill>
                <a:srgbClr val="D4650A"/>
              </a:solidFill>
            </a:endParaRPr>
          </a:p>
          <a:p>
            <a:endParaRPr lang="en-US" b="1" dirty="0" smtClean="0">
              <a:solidFill>
                <a:srgbClr val="D4650A"/>
              </a:solidFill>
            </a:endParaRPr>
          </a:p>
          <a:p>
            <a:endParaRPr lang="en-US" b="1" dirty="0" smtClean="0">
              <a:solidFill>
                <a:srgbClr val="D4650A"/>
              </a:solidFill>
            </a:endParaRPr>
          </a:p>
          <a:p>
            <a:r>
              <a:rPr lang="en-US" dirty="0" smtClean="0"/>
              <a:t>2   +  4.5   ➝  2  +  </a:t>
            </a:r>
            <a:r>
              <a:rPr lang="en-US" dirty="0" err="1" smtClean="0"/>
              <a:t>int</a:t>
            </a:r>
            <a:r>
              <a:rPr lang="en-US" dirty="0" smtClean="0"/>
              <a:t>(4.5)   ➝   2   +   4   ➝   </a:t>
            </a:r>
            <a:r>
              <a:rPr lang="en-US" b="1" dirty="0" smtClean="0">
                <a:solidFill>
                  <a:srgbClr val="002FC4"/>
                </a:solidFill>
              </a:rPr>
              <a:t>6        </a:t>
            </a:r>
            <a:r>
              <a:rPr lang="en-US" b="1" dirty="0" smtClean="0"/>
              <a:t>Loss of information</a:t>
            </a:r>
            <a:endParaRPr lang="en-US" b="1" dirty="0"/>
          </a:p>
        </p:txBody>
      </p:sp>
      <p:sp>
        <p:nvSpPr>
          <p:cNvPr id="8" name="Rectangle 7"/>
          <p:cNvSpPr/>
          <p:nvPr/>
        </p:nvSpPr>
        <p:spPr>
          <a:xfrm>
            <a:off x="548642" y="3108950"/>
            <a:ext cx="494850" cy="355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rgbClr val="D4650A"/>
                </a:solidFill>
                <a:latin typeface="Arial" pitchFamily="34" charset="0"/>
                <a:cs typeface="Arial" pitchFamily="34" charset="0"/>
              </a:rPr>
              <a:t>int</a:t>
            </a:r>
            <a:endParaRPr lang="en-US" sz="1400" b="1" dirty="0">
              <a:solidFill>
                <a:srgbClr val="D4650A"/>
              </a:solidFill>
              <a:latin typeface="Arial" pitchFamily="34" charset="0"/>
              <a:cs typeface="Arial" pitchFamily="34" charset="0"/>
            </a:endParaRPr>
          </a:p>
        </p:txBody>
      </p:sp>
      <p:sp>
        <p:nvSpPr>
          <p:cNvPr id="9" name="Rectangle 8"/>
          <p:cNvSpPr/>
          <p:nvPr/>
        </p:nvSpPr>
        <p:spPr>
          <a:xfrm>
            <a:off x="1000446" y="3119708"/>
            <a:ext cx="753036" cy="355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D4650A"/>
                </a:solidFill>
                <a:latin typeface="Arial" pitchFamily="34" charset="0"/>
                <a:cs typeface="Arial" pitchFamily="34" charset="0"/>
              </a:rPr>
              <a:t>float</a:t>
            </a:r>
            <a:endParaRPr lang="en-US" sz="1400" b="1" dirty="0">
              <a:solidFill>
                <a:srgbClr val="D4650A"/>
              </a:solidFill>
              <a:latin typeface="Arial" pitchFamily="34" charset="0"/>
              <a:cs typeface="Arial" pitchFamily="34" charset="0"/>
            </a:endParaRPr>
          </a:p>
        </p:txBody>
      </p:sp>
      <p:sp>
        <p:nvSpPr>
          <p:cNvPr id="10" name="Rectangle 9"/>
          <p:cNvSpPr/>
          <p:nvPr/>
        </p:nvSpPr>
        <p:spPr>
          <a:xfrm>
            <a:off x="1957886" y="3130465"/>
            <a:ext cx="753036" cy="355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D4650A"/>
                </a:solidFill>
                <a:latin typeface="Arial" pitchFamily="34" charset="0"/>
                <a:cs typeface="Arial" pitchFamily="34" charset="0"/>
              </a:rPr>
              <a:t>float</a:t>
            </a:r>
            <a:endParaRPr lang="en-US" sz="1400" b="1" dirty="0">
              <a:solidFill>
                <a:srgbClr val="D4650A"/>
              </a:solidFill>
              <a:latin typeface="Arial" pitchFamily="34" charset="0"/>
              <a:cs typeface="Arial" pitchFamily="34" charset="0"/>
            </a:endParaRPr>
          </a:p>
        </p:txBody>
      </p:sp>
      <p:sp>
        <p:nvSpPr>
          <p:cNvPr id="11" name="Rectangle 10"/>
          <p:cNvSpPr/>
          <p:nvPr/>
        </p:nvSpPr>
        <p:spPr>
          <a:xfrm>
            <a:off x="2958350" y="3119707"/>
            <a:ext cx="753036" cy="355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D4650A"/>
                </a:solidFill>
                <a:latin typeface="Arial" pitchFamily="34" charset="0"/>
                <a:cs typeface="Arial" pitchFamily="34" charset="0"/>
              </a:rPr>
              <a:t>float</a:t>
            </a:r>
            <a:endParaRPr lang="en-US" sz="1400" b="1" dirty="0">
              <a:solidFill>
                <a:srgbClr val="D4650A"/>
              </a:solidFill>
              <a:latin typeface="Arial" pitchFamily="34" charset="0"/>
              <a:cs typeface="Arial" pitchFamily="34" charset="0"/>
            </a:endParaRPr>
          </a:p>
        </p:txBody>
      </p:sp>
      <p:sp>
        <p:nvSpPr>
          <p:cNvPr id="12" name="Rectangle 11"/>
          <p:cNvSpPr/>
          <p:nvPr/>
        </p:nvSpPr>
        <p:spPr>
          <a:xfrm>
            <a:off x="3786684" y="3119707"/>
            <a:ext cx="753036" cy="355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D4650A"/>
                </a:solidFill>
                <a:latin typeface="Arial" pitchFamily="34" charset="0"/>
                <a:cs typeface="Arial" pitchFamily="34" charset="0"/>
              </a:rPr>
              <a:t>float</a:t>
            </a:r>
            <a:endParaRPr lang="en-US" sz="1400" b="1" dirty="0">
              <a:solidFill>
                <a:srgbClr val="D4650A"/>
              </a:solidFill>
              <a:latin typeface="Arial" pitchFamily="34" charset="0"/>
              <a:cs typeface="Arial" pitchFamily="34" charset="0"/>
            </a:endParaRPr>
          </a:p>
        </p:txBody>
      </p:sp>
      <p:sp>
        <p:nvSpPr>
          <p:cNvPr id="13" name="Rectangle 12"/>
          <p:cNvSpPr/>
          <p:nvPr/>
        </p:nvSpPr>
        <p:spPr>
          <a:xfrm>
            <a:off x="4518201" y="3119707"/>
            <a:ext cx="753036" cy="355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D4650A"/>
                </a:solidFill>
                <a:latin typeface="Arial" pitchFamily="34" charset="0"/>
                <a:cs typeface="Arial" pitchFamily="34" charset="0"/>
              </a:rPr>
              <a:t>float</a:t>
            </a:r>
            <a:endParaRPr lang="en-US" sz="1400" b="1" dirty="0">
              <a:solidFill>
                <a:srgbClr val="D4650A"/>
              </a:solidFill>
              <a:latin typeface="Arial" pitchFamily="34" charset="0"/>
              <a:cs typeface="Arial" pitchFamily="34" charset="0"/>
            </a:endParaRPr>
          </a:p>
        </p:txBody>
      </p:sp>
      <p:sp>
        <p:nvSpPr>
          <p:cNvPr id="14" name="Rectangle 13"/>
          <p:cNvSpPr/>
          <p:nvPr/>
        </p:nvSpPr>
        <p:spPr>
          <a:xfrm>
            <a:off x="5281990" y="3098192"/>
            <a:ext cx="753036" cy="355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D4650A"/>
                </a:solidFill>
                <a:latin typeface="Arial" pitchFamily="34" charset="0"/>
                <a:cs typeface="Arial" pitchFamily="34" charset="0"/>
              </a:rPr>
              <a:t>float</a:t>
            </a:r>
            <a:endParaRPr lang="en-US" sz="1400" b="1" dirty="0">
              <a:solidFill>
                <a:srgbClr val="D4650A"/>
              </a:solidFill>
              <a:latin typeface="Arial" pitchFamily="34" charset="0"/>
              <a:cs typeface="Arial" pitchFamily="34" charset="0"/>
            </a:endParaRPr>
          </a:p>
        </p:txBody>
      </p:sp>
      <p:sp>
        <p:nvSpPr>
          <p:cNvPr id="15" name="Rectangle 14"/>
          <p:cNvSpPr/>
          <p:nvPr/>
        </p:nvSpPr>
        <p:spPr>
          <a:xfrm>
            <a:off x="537887" y="4303049"/>
            <a:ext cx="494850" cy="355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rgbClr val="D4650A"/>
                </a:solidFill>
                <a:latin typeface="Arial" pitchFamily="34" charset="0"/>
                <a:cs typeface="Arial" pitchFamily="34" charset="0"/>
              </a:rPr>
              <a:t>int</a:t>
            </a:r>
            <a:endParaRPr lang="en-US" sz="1400" b="1" dirty="0">
              <a:solidFill>
                <a:srgbClr val="D4650A"/>
              </a:solidFill>
              <a:latin typeface="Arial" pitchFamily="34" charset="0"/>
              <a:cs typeface="Arial" pitchFamily="34" charset="0"/>
            </a:endParaRPr>
          </a:p>
        </p:txBody>
      </p:sp>
      <p:sp>
        <p:nvSpPr>
          <p:cNvPr id="16" name="Rectangle 15"/>
          <p:cNvSpPr/>
          <p:nvPr/>
        </p:nvSpPr>
        <p:spPr>
          <a:xfrm>
            <a:off x="989691" y="4313807"/>
            <a:ext cx="753036" cy="355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D4650A"/>
                </a:solidFill>
                <a:latin typeface="Arial" pitchFamily="34" charset="0"/>
                <a:cs typeface="Arial" pitchFamily="34" charset="0"/>
              </a:rPr>
              <a:t>float</a:t>
            </a:r>
            <a:endParaRPr lang="en-US" sz="1400" b="1" dirty="0">
              <a:solidFill>
                <a:srgbClr val="D4650A"/>
              </a:solidFill>
              <a:latin typeface="Arial" pitchFamily="34" charset="0"/>
              <a:cs typeface="Arial" pitchFamily="34" charset="0"/>
            </a:endParaRPr>
          </a:p>
        </p:txBody>
      </p:sp>
      <p:sp>
        <p:nvSpPr>
          <p:cNvPr id="17" name="Rectangle 16"/>
          <p:cNvSpPr/>
          <p:nvPr/>
        </p:nvSpPr>
        <p:spPr>
          <a:xfrm>
            <a:off x="1678181" y="4324564"/>
            <a:ext cx="753036" cy="355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rgbClr val="D4650A"/>
                </a:solidFill>
                <a:latin typeface="Arial" pitchFamily="34" charset="0"/>
                <a:cs typeface="Arial" pitchFamily="34" charset="0"/>
              </a:rPr>
              <a:t>int</a:t>
            </a:r>
            <a:endParaRPr lang="en-US" sz="1400" b="1" dirty="0">
              <a:solidFill>
                <a:srgbClr val="D4650A"/>
              </a:solidFill>
              <a:latin typeface="Arial" pitchFamily="34" charset="0"/>
              <a:cs typeface="Arial" pitchFamily="34" charset="0"/>
            </a:endParaRPr>
          </a:p>
        </p:txBody>
      </p:sp>
      <p:sp>
        <p:nvSpPr>
          <p:cNvPr id="18" name="Rectangle 17"/>
          <p:cNvSpPr/>
          <p:nvPr/>
        </p:nvSpPr>
        <p:spPr>
          <a:xfrm>
            <a:off x="2377421" y="4313806"/>
            <a:ext cx="753036" cy="355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rgbClr val="D4650A"/>
                </a:solidFill>
                <a:latin typeface="Arial" pitchFamily="34" charset="0"/>
                <a:cs typeface="Arial" pitchFamily="34" charset="0"/>
              </a:rPr>
              <a:t>int</a:t>
            </a:r>
            <a:endParaRPr lang="en-US" sz="1400" b="1" dirty="0">
              <a:solidFill>
                <a:srgbClr val="D4650A"/>
              </a:solidFill>
              <a:latin typeface="Arial" pitchFamily="34" charset="0"/>
              <a:cs typeface="Arial" pitchFamily="34" charset="0"/>
            </a:endParaRPr>
          </a:p>
        </p:txBody>
      </p:sp>
      <p:sp>
        <p:nvSpPr>
          <p:cNvPr id="19" name="Rectangle 18"/>
          <p:cNvSpPr/>
          <p:nvPr/>
        </p:nvSpPr>
        <p:spPr>
          <a:xfrm>
            <a:off x="3334851" y="4313806"/>
            <a:ext cx="753036" cy="355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rgbClr val="D4650A"/>
                </a:solidFill>
                <a:latin typeface="Arial" pitchFamily="34" charset="0"/>
                <a:cs typeface="Arial" pitchFamily="34" charset="0"/>
              </a:rPr>
              <a:t>int</a:t>
            </a:r>
            <a:endParaRPr lang="en-US" sz="1400" b="1" dirty="0">
              <a:solidFill>
                <a:srgbClr val="D4650A"/>
              </a:solidFill>
              <a:latin typeface="Arial" pitchFamily="34" charset="0"/>
              <a:cs typeface="Arial" pitchFamily="34" charset="0"/>
            </a:endParaRPr>
          </a:p>
        </p:txBody>
      </p:sp>
      <p:sp>
        <p:nvSpPr>
          <p:cNvPr id="20" name="Rectangle 19"/>
          <p:cNvSpPr/>
          <p:nvPr/>
        </p:nvSpPr>
        <p:spPr>
          <a:xfrm>
            <a:off x="3872724" y="4313806"/>
            <a:ext cx="753036" cy="355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rgbClr val="D4650A"/>
                </a:solidFill>
                <a:latin typeface="Arial" pitchFamily="34" charset="0"/>
                <a:cs typeface="Arial" pitchFamily="34" charset="0"/>
              </a:rPr>
              <a:t>int</a:t>
            </a:r>
            <a:endParaRPr lang="en-US" sz="1400" b="1" dirty="0">
              <a:solidFill>
                <a:srgbClr val="D4650A"/>
              </a:solidFill>
              <a:latin typeface="Arial" pitchFamily="34" charset="0"/>
              <a:cs typeface="Arial" pitchFamily="34" charset="0"/>
            </a:endParaRPr>
          </a:p>
        </p:txBody>
      </p:sp>
      <p:sp>
        <p:nvSpPr>
          <p:cNvPr id="21" name="Rectangle 20"/>
          <p:cNvSpPr/>
          <p:nvPr/>
        </p:nvSpPr>
        <p:spPr>
          <a:xfrm>
            <a:off x="4539691" y="4292291"/>
            <a:ext cx="753036" cy="355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rgbClr val="D4650A"/>
                </a:solidFill>
                <a:latin typeface="Arial" pitchFamily="34" charset="0"/>
                <a:cs typeface="Arial" pitchFamily="34" charset="0"/>
              </a:rPr>
              <a:t>int</a:t>
            </a:r>
            <a:endParaRPr lang="en-US" sz="1400" b="1" dirty="0">
              <a:solidFill>
                <a:srgbClr val="D4650A"/>
              </a:solidFill>
              <a:latin typeface="Arial" pitchFamily="34" charset="0"/>
              <a:cs typeface="Arial" pitchFamily="34" charset="0"/>
            </a:endParaRPr>
          </a:p>
        </p:txBody>
      </p:sp>
      <p:sp>
        <p:nvSpPr>
          <p:cNvPr id="22" name="Cloud Callout 21"/>
          <p:cNvSpPr/>
          <p:nvPr/>
        </p:nvSpPr>
        <p:spPr>
          <a:xfrm>
            <a:off x="3276600" y="4800600"/>
            <a:ext cx="1981200" cy="1295400"/>
          </a:xfrm>
          <a:prstGeom prst="cloudCallout">
            <a:avLst>
              <a:gd name="adj1" fmla="val -84029"/>
              <a:gd name="adj2" fmla="val -692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explicit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250000"/>
              </a:lnSpc>
              <a:buNone/>
            </a:pPr>
            <a:r>
              <a:rPr lang="en-US" sz="3200" dirty="0" smtClean="0">
                <a:solidFill>
                  <a:srgbClr val="FF0000"/>
                </a:solidFill>
              </a:rPr>
              <a:t>print(“4”+5)  ??</a:t>
            </a:r>
          </a:p>
          <a:p>
            <a:pPr>
              <a:lnSpc>
                <a:spcPct val="250000"/>
              </a:lnSpc>
              <a:buNone/>
            </a:pPr>
            <a:r>
              <a:rPr lang="en-US" sz="3200" dirty="0" smtClean="0"/>
              <a:t>Print(</a:t>
            </a:r>
            <a:r>
              <a:rPr lang="en-US" sz="3200" dirty="0" err="1" smtClean="0"/>
              <a:t>int</a:t>
            </a:r>
            <a:r>
              <a:rPr lang="en-US" sz="3200" dirty="0" smtClean="0"/>
              <a:t>(“4”)+5)??</a:t>
            </a:r>
          </a:p>
          <a:p>
            <a:pPr>
              <a:lnSpc>
                <a:spcPct val="250000"/>
              </a:lnSpc>
              <a:buNone/>
            </a:pPr>
            <a:r>
              <a:rPr lang="en-US" sz="3200" dirty="0" smtClean="0"/>
              <a:t>Print(“4”+</a:t>
            </a:r>
            <a:r>
              <a:rPr lang="en-US" sz="3200" dirty="0" err="1" smtClean="0"/>
              <a:t>str</a:t>
            </a:r>
            <a:r>
              <a:rPr lang="en-US" sz="3200" dirty="0" smtClean="0"/>
              <a:t>(5))</a:t>
            </a:r>
            <a:endParaRPr lang="en-US" sz="3200" dirty="0"/>
          </a:p>
        </p:txBody>
      </p:sp>
      <p:sp>
        <p:nvSpPr>
          <p:cNvPr id="4" name="Cloud Callout 3"/>
          <p:cNvSpPr/>
          <p:nvPr/>
        </p:nvSpPr>
        <p:spPr>
          <a:xfrm>
            <a:off x="4800600" y="2743200"/>
            <a:ext cx="3733800" cy="2514600"/>
          </a:xfrm>
          <a:prstGeom prst="cloudCallout">
            <a:avLst>
              <a:gd name="adj1" fmla="val -64915"/>
              <a:gd name="adj2" fmla="val 149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Explicit </a:t>
            </a:r>
          </a:p>
          <a:p>
            <a:pPr algn="ctr"/>
            <a:r>
              <a:rPr lang="en-US" sz="3600" b="1" dirty="0" smtClean="0"/>
              <a:t>type </a:t>
            </a:r>
          </a:p>
          <a:p>
            <a:pPr algn="ctr"/>
            <a:r>
              <a:rPr lang="en-US" sz="3600" b="1" dirty="0" smtClean="0"/>
              <a:t>casting</a:t>
            </a:r>
            <a:endParaRPr lang="en-US" sz="36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3505200" cy="5257800"/>
          </a:xfrm>
          <a:solidFill>
            <a:srgbClr val="FFC000"/>
          </a:solidFill>
        </p:spPr>
        <p:txBody>
          <a:bodyPr>
            <a:normAutofit fontScale="70000" lnSpcReduction="20000"/>
          </a:bodyPr>
          <a:lstStyle/>
          <a:p>
            <a:pPr>
              <a:buNone/>
            </a:pPr>
            <a:r>
              <a:rPr lang="en-US" dirty="0" smtClean="0"/>
              <a:t>a="100"</a:t>
            </a:r>
          </a:p>
          <a:p>
            <a:pPr>
              <a:buNone/>
            </a:pPr>
            <a:r>
              <a:rPr lang="en-US" dirty="0" smtClean="0"/>
              <a:t>print(</a:t>
            </a:r>
            <a:r>
              <a:rPr lang="en-US" dirty="0" err="1" smtClean="0"/>
              <a:t>int</a:t>
            </a:r>
            <a:r>
              <a:rPr lang="en-US" dirty="0" smtClean="0"/>
              <a:t>(a))</a:t>
            </a:r>
          </a:p>
          <a:p>
            <a:pPr>
              <a:buNone/>
            </a:pPr>
            <a:endParaRPr lang="en-US" dirty="0" smtClean="0"/>
          </a:p>
          <a:p>
            <a:pPr>
              <a:buNone/>
            </a:pPr>
            <a:r>
              <a:rPr lang="en-US" dirty="0" smtClean="0"/>
              <a:t>a="Bangalore 100"</a:t>
            </a:r>
          </a:p>
          <a:p>
            <a:pPr>
              <a:buNone/>
            </a:pPr>
            <a:r>
              <a:rPr lang="en-US" dirty="0" smtClean="0"/>
              <a:t>print(</a:t>
            </a:r>
            <a:r>
              <a:rPr lang="en-US" dirty="0" err="1" smtClean="0"/>
              <a:t>int</a:t>
            </a:r>
            <a:r>
              <a:rPr lang="en-US" dirty="0" smtClean="0"/>
              <a:t>(a))</a:t>
            </a:r>
          </a:p>
          <a:p>
            <a:pPr>
              <a:buNone/>
            </a:pPr>
            <a:endParaRPr lang="en-US" dirty="0" smtClean="0"/>
          </a:p>
          <a:p>
            <a:pPr>
              <a:buNone/>
            </a:pPr>
            <a:r>
              <a:rPr lang="en-US" dirty="0" smtClean="0"/>
              <a:t>a=[10,20,30]</a:t>
            </a:r>
          </a:p>
          <a:p>
            <a:pPr>
              <a:buNone/>
            </a:pPr>
            <a:r>
              <a:rPr lang="en-US" dirty="0" smtClean="0"/>
              <a:t>a=a[0]</a:t>
            </a:r>
          </a:p>
          <a:p>
            <a:pPr>
              <a:buNone/>
            </a:pPr>
            <a:r>
              <a:rPr lang="en-US" dirty="0" smtClean="0"/>
              <a:t>print(</a:t>
            </a:r>
            <a:r>
              <a:rPr lang="en-US" dirty="0" err="1" smtClean="0"/>
              <a:t>int</a:t>
            </a:r>
            <a:r>
              <a:rPr lang="en-US" dirty="0" smtClean="0"/>
              <a:t>(a))</a:t>
            </a:r>
          </a:p>
          <a:p>
            <a:pPr>
              <a:buNone/>
            </a:pPr>
            <a:endParaRPr lang="en-US" dirty="0" smtClean="0"/>
          </a:p>
          <a:p>
            <a:pPr>
              <a:buNone/>
            </a:pPr>
            <a:r>
              <a:rPr lang="en-US" dirty="0" smtClean="0"/>
              <a:t>a=[10]</a:t>
            </a:r>
          </a:p>
          <a:p>
            <a:pPr>
              <a:buNone/>
            </a:pPr>
            <a:r>
              <a:rPr lang="en-US" dirty="0" smtClean="0"/>
              <a:t>print(</a:t>
            </a:r>
            <a:r>
              <a:rPr lang="en-US" dirty="0" err="1" smtClean="0"/>
              <a:t>int</a:t>
            </a:r>
            <a:r>
              <a:rPr lang="en-US" dirty="0" smtClean="0"/>
              <a:t>(a))</a:t>
            </a:r>
          </a:p>
          <a:p>
            <a:pPr>
              <a:buNone/>
            </a:pPr>
            <a:endParaRPr lang="en-US" dirty="0" smtClean="0"/>
          </a:p>
          <a:p>
            <a:pPr>
              <a:buNone/>
            </a:pPr>
            <a:r>
              <a:rPr lang="en-US" dirty="0" smtClean="0"/>
              <a:t>a=[10,20,30]</a:t>
            </a:r>
          </a:p>
          <a:p>
            <a:pPr>
              <a:buNone/>
            </a:pPr>
            <a:r>
              <a:rPr lang="en-US" dirty="0" smtClean="0"/>
              <a:t>print(</a:t>
            </a:r>
            <a:r>
              <a:rPr lang="en-US" dirty="0" err="1" smtClean="0"/>
              <a:t>int</a:t>
            </a:r>
            <a:r>
              <a:rPr lang="en-US" dirty="0" smtClean="0"/>
              <a:t>(a))</a:t>
            </a:r>
          </a:p>
          <a:p>
            <a:pPr>
              <a:buNone/>
            </a:pPr>
            <a:endParaRPr lang="en-US" dirty="0"/>
          </a:p>
        </p:txBody>
      </p:sp>
      <p:sp>
        <p:nvSpPr>
          <p:cNvPr id="4" name="Rectangle 3"/>
          <p:cNvSpPr/>
          <p:nvPr/>
        </p:nvSpPr>
        <p:spPr>
          <a:xfrm>
            <a:off x="4191000" y="1143000"/>
            <a:ext cx="3810000" cy="5262979"/>
          </a:xfrm>
          <a:prstGeom prst="rect">
            <a:avLst/>
          </a:prstGeom>
          <a:solidFill>
            <a:schemeClr val="bg1">
              <a:lumMod val="85000"/>
            </a:schemeClr>
          </a:solidFill>
        </p:spPr>
        <p:txBody>
          <a:bodyPr wrap="square">
            <a:spAutoFit/>
          </a:bodyPr>
          <a:lstStyle/>
          <a:p>
            <a:pPr>
              <a:buNone/>
            </a:pPr>
            <a:r>
              <a:rPr lang="en-US" sz="2400" dirty="0" smtClean="0"/>
              <a:t>a=["10","20","30"]</a:t>
            </a:r>
          </a:p>
          <a:p>
            <a:pPr>
              <a:buNone/>
            </a:pPr>
            <a:r>
              <a:rPr lang="en-US" sz="2400" dirty="0" smtClean="0"/>
              <a:t>print(</a:t>
            </a:r>
            <a:r>
              <a:rPr lang="en-US" sz="2400" dirty="0" err="1" smtClean="0"/>
              <a:t>int</a:t>
            </a:r>
            <a:r>
              <a:rPr lang="en-US" sz="2400" dirty="0" smtClean="0"/>
              <a:t>(a[0]))</a:t>
            </a:r>
          </a:p>
          <a:p>
            <a:pPr>
              <a:buNone/>
            </a:pPr>
            <a:endParaRPr lang="en-US" sz="2400" dirty="0" smtClean="0"/>
          </a:p>
          <a:p>
            <a:pPr>
              <a:buNone/>
            </a:pPr>
            <a:r>
              <a:rPr lang="en-US" sz="2400" dirty="0" smtClean="0"/>
              <a:t>a=3.14</a:t>
            </a:r>
          </a:p>
          <a:p>
            <a:pPr>
              <a:buNone/>
            </a:pPr>
            <a:r>
              <a:rPr lang="en-US" sz="2400" dirty="0" smtClean="0"/>
              <a:t>print(</a:t>
            </a:r>
            <a:r>
              <a:rPr lang="en-US" sz="2400" dirty="0" err="1" smtClean="0"/>
              <a:t>int</a:t>
            </a:r>
            <a:r>
              <a:rPr lang="en-US" sz="2400" dirty="0" smtClean="0"/>
              <a:t>(a))</a:t>
            </a:r>
          </a:p>
          <a:p>
            <a:pPr>
              <a:buNone/>
            </a:pPr>
            <a:endParaRPr lang="en-US" sz="2400" dirty="0" smtClean="0"/>
          </a:p>
          <a:p>
            <a:pPr>
              <a:buNone/>
            </a:pPr>
            <a:r>
              <a:rPr lang="en-US" sz="2400" dirty="0" smtClean="0"/>
              <a:t>a="3.142222222222"</a:t>
            </a:r>
          </a:p>
          <a:p>
            <a:pPr>
              <a:buNone/>
            </a:pPr>
            <a:r>
              <a:rPr lang="en-US" sz="2400" dirty="0" smtClean="0"/>
              <a:t>print(</a:t>
            </a:r>
            <a:r>
              <a:rPr lang="en-US" sz="2400" dirty="0" err="1" smtClean="0"/>
              <a:t>int</a:t>
            </a:r>
            <a:r>
              <a:rPr lang="en-US" sz="2400" dirty="0" smtClean="0"/>
              <a:t>(a))</a:t>
            </a:r>
          </a:p>
          <a:p>
            <a:pPr>
              <a:buNone/>
            </a:pPr>
            <a:endParaRPr lang="en-US" sz="2400" dirty="0" smtClean="0"/>
          </a:p>
          <a:p>
            <a:pPr>
              <a:buNone/>
            </a:pPr>
            <a:r>
              <a:rPr lang="en-US" sz="2400" dirty="0" smtClean="0"/>
              <a:t>a="Bangalore"</a:t>
            </a:r>
          </a:p>
          <a:p>
            <a:pPr>
              <a:buNone/>
            </a:pPr>
            <a:r>
              <a:rPr lang="en-US" sz="2400" dirty="0" smtClean="0"/>
              <a:t>print(list(a))</a:t>
            </a:r>
          </a:p>
          <a:p>
            <a:pPr>
              <a:buNone/>
            </a:pPr>
            <a:endParaRPr lang="en-US" sz="2400" dirty="0" smtClean="0"/>
          </a:p>
          <a:p>
            <a:pPr>
              <a:buNone/>
            </a:pPr>
            <a:r>
              <a:rPr lang="en-US" sz="2400" dirty="0" smtClean="0"/>
              <a:t>a="100"</a:t>
            </a:r>
          </a:p>
          <a:p>
            <a:pPr>
              <a:buNone/>
            </a:pPr>
            <a:r>
              <a:rPr lang="en-US" sz="2400" dirty="0" smtClean="0"/>
              <a:t>print(list(a))</a:t>
            </a:r>
          </a:p>
        </p:txBody>
      </p:sp>
      <p:sp>
        <p:nvSpPr>
          <p:cNvPr id="5" name="Title 1"/>
          <p:cNvSpPr txBox="1">
            <a:spLocks/>
          </p:cNvSpPr>
          <p:nvPr/>
        </p:nvSpPr>
        <p:spPr>
          <a:xfrm>
            <a:off x="762000" y="228600"/>
            <a:ext cx="7772400" cy="533399"/>
          </a:xfrm>
          <a:prstGeom prst="rect">
            <a:avLst/>
          </a:prstGeom>
        </p:spPr>
        <p:txBody>
          <a:bodyPr vert="horz" lIns="0" rIns="0" bIns="0" anchor="b">
            <a:normAutofit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2"/>
                </a:solidFill>
                <a:effectLst/>
                <a:uLnTx/>
                <a:uFillTx/>
                <a:latin typeface="+mj-lt"/>
                <a:ea typeface="+mj-ea"/>
                <a:cs typeface="+mj-cs"/>
              </a:rPr>
              <a:t>Type conversion</a:t>
            </a:r>
            <a:endParaRPr kumimoji="0" lang="en-US" sz="32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sv-SE" dirty="0" smtClean="0"/>
              <a:t>int(x=0) -&gt; integer</a:t>
            </a:r>
          </a:p>
          <a:p>
            <a:pPr>
              <a:buNone/>
            </a:pPr>
            <a:r>
              <a:rPr lang="sv-SE" dirty="0" smtClean="0"/>
              <a:t> int(x, base=10) -&gt; integer</a:t>
            </a:r>
          </a:p>
          <a:p>
            <a:pPr>
              <a:buNone/>
            </a:pPr>
            <a:endParaRPr lang="sv-SE" dirty="0" smtClean="0"/>
          </a:p>
          <a:p>
            <a:pPr>
              <a:buNone/>
            </a:pPr>
            <a:r>
              <a:rPr lang="fr-FR" dirty="0" smtClean="0"/>
              <a:t>x = </a:t>
            </a:r>
            <a:r>
              <a:rPr lang="fr-FR" dirty="0" err="1" smtClean="0"/>
              <a:t>int</a:t>
            </a:r>
            <a:r>
              <a:rPr lang="fr-FR" dirty="0" smtClean="0"/>
              <a:t>('101',2)</a:t>
            </a:r>
          </a:p>
          <a:p>
            <a:pPr>
              <a:buNone/>
            </a:pPr>
            <a:r>
              <a:rPr lang="fr-FR" dirty="0" err="1" smtClean="0"/>
              <a:t>print</a:t>
            </a:r>
            <a:r>
              <a:rPr lang="fr-FR" dirty="0" smtClean="0"/>
              <a:t>(x)  # x  </a:t>
            </a:r>
            <a:r>
              <a:rPr lang="fr-FR" dirty="0" err="1" smtClean="0"/>
              <a:t>will</a:t>
            </a:r>
            <a:r>
              <a:rPr lang="fr-FR" dirty="0" smtClean="0"/>
              <a:t> </a:t>
            </a:r>
            <a:r>
              <a:rPr lang="fr-FR" dirty="0" err="1" smtClean="0"/>
              <a:t>be</a:t>
            </a:r>
            <a:r>
              <a:rPr lang="fr-FR" dirty="0" smtClean="0"/>
              <a:t> 5</a:t>
            </a:r>
          </a:p>
          <a:p>
            <a:pPr>
              <a:buNone/>
            </a:pPr>
            <a:endParaRPr lang="fr-FR" dirty="0" smtClean="0"/>
          </a:p>
          <a:p>
            <a:pPr>
              <a:buNone/>
            </a:pPr>
            <a:r>
              <a:rPr lang="en-US" dirty="0" smtClean="0"/>
              <a:t>x = </a:t>
            </a:r>
            <a:r>
              <a:rPr lang="en-US" dirty="0" err="1" smtClean="0"/>
              <a:t>int</a:t>
            </a:r>
            <a:r>
              <a:rPr lang="en-US" dirty="0" smtClean="0"/>
              <a:t>('F',16)</a:t>
            </a:r>
          </a:p>
          <a:p>
            <a:pPr>
              <a:buNone/>
            </a:pPr>
            <a:r>
              <a:rPr lang="en-US" dirty="0" smtClean="0"/>
              <a:t>print(x)  # x will be 15</a:t>
            </a:r>
          </a:p>
          <a:p>
            <a:pPr>
              <a:buNone/>
            </a:pPr>
            <a:endParaRPr lang="en-US" dirty="0" smtClean="0"/>
          </a:p>
          <a:p>
            <a:pPr>
              <a:buNone/>
            </a:pPr>
            <a:endParaRPr lang="en-US" dirty="0" smtClean="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t>What is the output of below code?</a:t>
            </a:r>
          </a:p>
          <a:p>
            <a:pPr>
              <a:buNone/>
            </a:pPr>
            <a:endParaRPr lang="en-US" dirty="0" smtClean="0"/>
          </a:p>
          <a:p>
            <a:pPr>
              <a:buNone/>
            </a:pPr>
            <a:r>
              <a:rPr lang="en-US" dirty="0" smtClean="0">
                <a:latin typeface="Consolas" pitchFamily="49" charset="0"/>
              </a:rPr>
              <a:t>sep = "sep"</a:t>
            </a:r>
          </a:p>
          <a:p>
            <a:pPr>
              <a:buNone/>
            </a:pPr>
            <a:r>
              <a:rPr lang="en-US" dirty="0" smtClean="0">
                <a:latin typeface="Consolas" pitchFamily="49" charset="0"/>
              </a:rPr>
              <a:t>print(3,5,8,sep = sep, end = sep)</a:t>
            </a:r>
          </a:p>
          <a:p>
            <a:pPr>
              <a:buNone/>
            </a:pPr>
            <a:r>
              <a:rPr lang="en-US" dirty="0" smtClean="0">
                <a:latin typeface="Consolas" pitchFamily="49" charset="0"/>
              </a:rPr>
              <a:t>print(sep) </a:t>
            </a:r>
            <a:br>
              <a:rPr lang="en-US" dirty="0" smtClean="0">
                <a:latin typeface="Consolas" pitchFamily="49" charset="0"/>
              </a:rPr>
            </a:br>
            <a:r>
              <a:rPr lang="en-US" dirty="0" smtClean="0"/>
              <a:t/>
            </a:r>
            <a:br>
              <a:rPr lang="en-US" dirty="0" smtClean="0"/>
            </a:br>
            <a:r>
              <a:rPr lang="en-US" dirty="0" smtClean="0"/>
              <a:t/>
            </a:r>
            <a:br>
              <a:rPr lang="en-US" dirty="0" smtClean="0"/>
            </a:br>
            <a:r>
              <a:rPr lang="en-IN" dirty="0" smtClean="0"/>
              <a:t/>
            </a:r>
            <a:br>
              <a:rPr lang="en-IN" dirty="0" smtClean="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762000"/>
            <a:ext cx="8229600" cy="1863634"/>
          </a:xfrm>
        </p:spPr>
        <p:txBody>
          <a:bodyPr>
            <a:normAutofit fontScale="90000"/>
          </a:bodyPr>
          <a:lstStyle/>
          <a:p>
            <a:pPr algn="l" eaLnBrk="1" hangingPunct="1"/>
            <a:r>
              <a:rPr lang="en-US" sz="2800" dirty="0" smtClean="0"/>
              <a:t>What is the output of below code.</a:t>
            </a:r>
            <a:br>
              <a:rPr lang="en-US" sz="2800" dirty="0" smtClean="0"/>
            </a:br>
            <a:r>
              <a:rPr lang="pt-BR" sz="2800" dirty="0" smtClean="0"/>
              <a:t>num=23</a:t>
            </a:r>
            <a:br>
              <a:rPr lang="pt-BR" sz="2800" dirty="0" smtClean="0"/>
            </a:br>
            <a:r>
              <a:rPr lang="pt-BR" sz="2800" dirty="0" smtClean="0"/>
              <a:t>if ++num:</a:t>
            </a:r>
            <a:br>
              <a:rPr lang="pt-BR" sz="2800" dirty="0" smtClean="0"/>
            </a:br>
            <a:r>
              <a:rPr lang="pt-BR" sz="2800" dirty="0" smtClean="0"/>
              <a:t>	print(num)</a:t>
            </a:r>
            <a:br>
              <a:rPr lang="pt-BR" sz="2800" dirty="0" smtClean="0"/>
            </a:br>
            <a:r>
              <a:rPr lang="pt-BR" sz="2800" dirty="0" smtClean="0"/>
              <a:t>	num=num+1</a:t>
            </a:r>
            <a:endParaRPr lang="en-IN" sz="2800" dirty="0" smtClean="0"/>
          </a:p>
        </p:txBody>
      </p:sp>
      <p:sp>
        <p:nvSpPr>
          <p:cNvPr id="3" name="Content Placeholder 2"/>
          <p:cNvSpPr>
            <a:spLocks noGrp="1"/>
          </p:cNvSpPr>
          <p:nvPr>
            <p:ph idx="1"/>
          </p:nvPr>
        </p:nvSpPr>
        <p:spPr>
          <a:xfrm>
            <a:off x="457200" y="2590800"/>
            <a:ext cx="8229600" cy="3535363"/>
          </a:xfrm>
        </p:spPr>
        <p:txBody>
          <a:bodyPr rtlCol="0">
            <a:normAutofit/>
          </a:bodyPr>
          <a:lstStyle/>
          <a:p>
            <a:pPr marL="514350" indent="-514350" eaLnBrk="1" fontAlgn="auto" hangingPunct="1">
              <a:spcAft>
                <a:spcPts val="0"/>
              </a:spcAft>
              <a:buFont typeface="Arial" pitchFamily="34" charset="0"/>
              <a:buAutoNum type="alphaUcParenR"/>
              <a:defRPr/>
            </a:pPr>
            <a:r>
              <a:rPr lang="en-US" dirty="0" smtClean="0"/>
              <a:t>24 printed infinitely             </a:t>
            </a:r>
          </a:p>
          <a:p>
            <a:pPr marL="514350" indent="-514350" eaLnBrk="1" fontAlgn="auto" hangingPunct="1">
              <a:spcAft>
                <a:spcPts val="0"/>
              </a:spcAft>
              <a:buFont typeface="Arial" pitchFamily="34" charset="0"/>
              <a:buAutoNum type="alphaUcParenR"/>
              <a:defRPr/>
            </a:pPr>
            <a:r>
              <a:rPr lang="en-US" dirty="0" smtClean="0"/>
              <a:t>23 printed infinitely            </a:t>
            </a:r>
          </a:p>
          <a:p>
            <a:pPr marL="514350" indent="-514350" eaLnBrk="1" fontAlgn="auto" hangingPunct="1">
              <a:spcAft>
                <a:spcPts val="0"/>
              </a:spcAft>
              <a:buFont typeface="Arial" pitchFamily="34" charset="0"/>
              <a:buAutoNum type="alphaUcParenR"/>
              <a:defRPr/>
            </a:pPr>
            <a:r>
              <a:rPr lang="en-US" dirty="0" smtClean="0"/>
              <a:t>23</a:t>
            </a:r>
          </a:p>
          <a:p>
            <a:pPr marL="514350" indent="-514350" eaLnBrk="1" fontAlgn="auto" hangingPunct="1">
              <a:spcAft>
                <a:spcPts val="0"/>
              </a:spcAft>
              <a:buFont typeface="Arial" pitchFamily="34" charset="0"/>
              <a:buAutoNum type="alphaUcParenR"/>
              <a:defRPr/>
            </a:pPr>
            <a:r>
              <a:rPr lang="en-US" dirty="0" smtClean="0"/>
              <a:t>Error         </a:t>
            </a:r>
          </a:p>
          <a:p>
            <a:pPr marL="514350" indent="-514350" eaLnBrk="1" fontAlgn="auto" hangingPunct="1">
              <a:spcAft>
                <a:spcPts val="0"/>
              </a:spcAft>
              <a:buFont typeface="Arial" pitchFamily="34" charset="0"/>
              <a:buAutoNum type="alphaUcParenR"/>
              <a:defRPr/>
            </a:pPr>
            <a:r>
              <a:rPr lang="en-US" dirty="0" smtClean="0"/>
              <a:t> 24</a:t>
            </a:r>
          </a:p>
          <a:p>
            <a:pPr marL="514350" indent="-514350" eaLnBrk="1" fontAlgn="auto" hangingPunct="1">
              <a:spcAft>
                <a:spcPts val="0"/>
              </a:spcAft>
              <a:buFont typeface="Arial" pitchFamily="34" charset="0"/>
              <a:buAutoNum type="alphaUcParenR"/>
              <a:defRPr/>
            </a:pPr>
            <a:endParaRPr lang="en-US" dirty="0"/>
          </a:p>
          <a:p>
            <a:pPr marL="514350" indent="-514350" eaLnBrk="1" fontAlgn="auto" hangingPunct="1">
              <a:spcAft>
                <a:spcPts val="0"/>
              </a:spcAft>
              <a:buFont typeface="Arial" pitchFamily="34" charset="0"/>
              <a:buAutoNum type="alphaUcParenR"/>
              <a:defRPr/>
            </a:pP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3540034" cy="2579914"/>
          </a:xfrm>
          <a:solidFill>
            <a:schemeClr val="accent6">
              <a:lumMod val="75000"/>
            </a:schemeClr>
          </a:solidFill>
        </p:spPr>
        <p:txBody>
          <a:bodyPr/>
          <a:lstStyle/>
          <a:p>
            <a:pPr>
              <a:buNone/>
            </a:pPr>
            <a:r>
              <a:rPr lang="en-US" dirty="0" smtClean="0"/>
              <a:t>a=[1,2,3]</a:t>
            </a:r>
          </a:p>
          <a:p>
            <a:pPr>
              <a:buNone/>
            </a:pPr>
            <a:r>
              <a:rPr lang="en-US" dirty="0" smtClean="0"/>
              <a:t>b=[4,5]</a:t>
            </a:r>
          </a:p>
          <a:p>
            <a:pPr>
              <a:buNone/>
            </a:pPr>
            <a:r>
              <a:rPr lang="en-US" dirty="0" smtClean="0"/>
              <a:t>b=a</a:t>
            </a:r>
          </a:p>
          <a:p>
            <a:pPr>
              <a:buNone/>
            </a:pPr>
            <a:r>
              <a:rPr lang="en-US" dirty="0" smtClean="0"/>
              <a:t>print(b)</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5" name="Rectangle 4"/>
          <p:cNvSpPr/>
          <p:nvPr/>
        </p:nvSpPr>
        <p:spPr>
          <a:xfrm>
            <a:off x="3331029" y="4255367"/>
            <a:ext cx="4572000" cy="954107"/>
          </a:xfrm>
          <a:prstGeom prst="rect">
            <a:avLst/>
          </a:prstGeom>
          <a:solidFill>
            <a:srgbClr val="FFFF00"/>
          </a:solidFill>
        </p:spPr>
        <p:txBody>
          <a:bodyPr>
            <a:spAutoFit/>
          </a:bodyPr>
          <a:lstStyle/>
          <a:p>
            <a:r>
              <a:rPr lang="en-US" sz="2800" dirty="0" smtClean="0"/>
              <a:t>A = [10,22,10,56,-21,-22,100]</a:t>
            </a:r>
          </a:p>
          <a:p>
            <a:r>
              <a:rPr lang="en-US" sz="2800" dirty="0" smtClean="0"/>
              <a:t>print(A[-6:-3]) </a:t>
            </a:r>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smtClean="0"/>
              <a:t/>
            </a:r>
            <a:br>
              <a:rPr lang="en-US" dirty="0" smtClean="0"/>
            </a:br>
            <a:r>
              <a:rPr lang="en-US" dirty="0" smtClean="0"/>
              <a:t>What is the output of below code</a:t>
            </a:r>
            <a:br>
              <a:rPr lang="en-US" dirty="0" smtClean="0"/>
            </a:br>
            <a:r>
              <a:rPr lang="pt-BR" dirty="0" smtClean="0"/>
              <a:t>A = [10,22,10,56,-21,-22,100]</a:t>
            </a:r>
            <a:br>
              <a:rPr lang="pt-BR" dirty="0" smtClean="0"/>
            </a:br>
            <a:r>
              <a:rPr lang="pt-BR" dirty="0" smtClean="0"/>
              <a:t>A[-6:-3] = [20]</a:t>
            </a:r>
            <a:br>
              <a:rPr lang="pt-BR" dirty="0" smtClean="0"/>
            </a:br>
            <a:r>
              <a:rPr lang="pt-BR" dirty="0" smtClean="0"/>
              <a:t>print(A)</a:t>
            </a:r>
            <a:br>
              <a:rPr lang="pt-BR" dirty="0" smtClean="0"/>
            </a:br>
            <a:r>
              <a:rPr lang="pt-BR" dirty="0" smtClean="0"/>
              <a:t>A) Error</a:t>
            </a:r>
            <a:br>
              <a:rPr lang="pt-BR" dirty="0" smtClean="0"/>
            </a:br>
            <a:r>
              <a:rPr lang="pt-BR" dirty="0" smtClean="0"/>
              <a:t>B) [10, 20, -21, -22, 100]</a:t>
            </a:r>
            <a:br>
              <a:rPr lang="pt-BR" dirty="0" smtClean="0"/>
            </a:br>
            <a:r>
              <a:rPr lang="pt-BR" dirty="0" smtClean="0"/>
              <a:t>C) [20]</a:t>
            </a:r>
            <a:br>
              <a:rPr lang="pt-BR" dirty="0" smtClean="0"/>
            </a:br>
            <a:r>
              <a:rPr lang="pt-BR" dirty="0" smtClean="0"/>
              <a:t>D) None of these</a:t>
            </a:r>
            <a:r>
              <a:rPr lang="en-US" dirty="0" smtClean="0"/>
              <a:t/>
            </a:r>
            <a:br>
              <a:rPr lang="en-US" dirty="0" smtClean="0"/>
            </a:br>
            <a:r>
              <a:rPr lang="en-IN" dirty="0" smtClean="0"/>
              <a:t/>
            </a:r>
            <a:br>
              <a:rPr lang="en-IN" dirty="0" smtClean="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
        <p:nvSpPr>
          <p:cNvPr id="10" name="Title 1"/>
          <p:cNvSpPr txBox="1">
            <a:spLocks/>
          </p:cNvSpPr>
          <p:nvPr/>
        </p:nvSpPr>
        <p:spPr>
          <a:xfrm>
            <a:off x="762000" y="2514600"/>
            <a:ext cx="7772400" cy="990599"/>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Subtitle 2"/>
          <p:cNvSpPr txBox="1">
            <a:spLocks/>
          </p:cNvSpPr>
          <p:nvPr/>
        </p:nvSpPr>
        <p:spPr>
          <a:xfrm>
            <a:off x="533400" y="762000"/>
            <a:ext cx="8077200" cy="4724400"/>
          </a:xfrm>
          <a:prstGeom prst="rect">
            <a:avLst/>
          </a:prstGeom>
        </p:spPr>
        <p:txBody>
          <a:bodyPr vert="horz" lIns="91440" tIns="45720" rIns="91440" bIns="45720" rtlCol="0">
            <a:noAutofit/>
          </a:bodyPr>
          <a:lstStyle/>
          <a:p>
            <a:pPr algn="just"/>
            <a:r>
              <a:rPr lang="en-US" b="1" dirty="0" smtClean="0"/>
              <a:t>There is a simple algorithmic approach for solving this problem by simply trying all possible combinations </a:t>
            </a:r>
            <a:r>
              <a:rPr lang="en-US" dirty="0" smtClean="0"/>
              <a:t>of items that may be rowed back and forth across the river. </a:t>
            </a:r>
          </a:p>
          <a:p>
            <a:endParaRPr lang="en-US" dirty="0" smtClean="0"/>
          </a:p>
          <a:p>
            <a:r>
              <a:rPr lang="en-US" dirty="0" smtClean="0"/>
              <a:t>Trying all possible solutions is referred to as a </a:t>
            </a:r>
            <a:r>
              <a:rPr lang="en-US" b="1" i="1" dirty="0" smtClean="0">
                <a:solidFill>
                  <a:srgbClr val="D4650A"/>
                </a:solidFill>
              </a:rPr>
              <a:t>brute force approach</a:t>
            </a:r>
            <a:r>
              <a:rPr lang="en-US" i="1" dirty="0" smtClean="0"/>
              <a:t>.</a:t>
            </a:r>
          </a:p>
          <a:p>
            <a:endParaRPr lang="en-US" i="1" dirty="0" smtClean="0"/>
          </a:p>
          <a:p>
            <a:pPr algn="just"/>
            <a:r>
              <a:rPr kumimoji="0" lang="en-US" sz="1800" b="1" u="none" strike="noStrike" kern="1200" cap="none" spc="0" normalizeH="0" baseline="0" noProof="0" dirty="0" smtClean="0">
                <a:ln>
                  <a:noFill/>
                </a:ln>
                <a:effectLst/>
                <a:uLnTx/>
                <a:uFillTx/>
                <a:latin typeface="+mn-lt"/>
                <a:ea typeface="+mn-ea"/>
                <a:cs typeface="+mn-cs"/>
              </a:rPr>
              <a:t>What would be an appropriate</a:t>
            </a:r>
            <a:r>
              <a:rPr kumimoji="0" lang="en-US" sz="1800" b="1" u="none" strike="noStrike" kern="1200" cap="none" spc="0" normalizeH="0" noProof="0" dirty="0" smtClean="0">
                <a:ln>
                  <a:noFill/>
                </a:ln>
                <a:effectLst/>
                <a:uLnTx/>
                <a:uFillTx/>
                <a:latin typeface="+mn-lt"/>
                <a:ea typeface="+mn-ea"/>
                <a:cs typeface="+mn-cs"/>
              </a:rPr>
              <a:t> representation for this problem?  </a:t>
            </a:r>
            <a:r>
              <a:rPr kumimoji="0" lang="en-US" sz="1800" b="0" u="none" strike="noStrike" kern="1200" cap="none" spc="0" normalizeH="0" noProof="0" dirty="0" smtClean="0">
                <a:ln>
                  <a:noFill/>
                </a:ln>
                <a:effectLst/>
                <a:uLnTx/>
                <a:uFillTx/>
                <a:latin typeface="+mn-lt"/>
                <a:ea typeface="+mn-ea"/>
                <a:cs typeface="+mn-cs"/>
              </a:rPr>
              <a:t>Whatever representation we use, only the aspects of the problem that are relevant for its solution need to be represented.</a:t>
            </a:r>
          </a:p>
          <a:p>
            <a:endParaRPr lang="en-US" spc="600" dirty="0" smtClean="0"/>
          </a:p>
          <a:p>
            <a:pPr lvl="5">
              <a:buFont typeface="Arial" pitchFamily="34" charset="0"/>
              <a:buChar char="•"/>
              <a:tabLst>
                <a:tab pos="2514600" algn="l"/>
              </a:tabLst>
            </a:pPr>
            <a:r>
              <a:rPr lang="en-US" dirty="0" smtClean="0"/>
              <a:t> 	</a:t>
            </a:r>
            <a:r>
              <a:rPr lang="en-US" dirty="0" smtClean="0">
                <a:solidFill>
                  <a:srgbClr val="002FC4"/>
                </a:solidFill>
              </a:rPr>
              <a:t>Color of the  boat?</a:t>
            </a:r>
          </a:p>
          <a:p>
            <a:pPr lvl="5">
              <a:buFont typeface="Arial" pitchFamily="34" charset="0"/>
              <a:buChar char="•"/>
              <a:tabLst>
                <a:tab pos="2514600" algn="l"/>
              </a:tabLst>
            </a:pPr>
            <a:r>
              <a:rPr lang="en-US" dirty="0" smtClean="0"/>
              <a:t> 	</a:t>
            </a:r>
            <a:r>
              <a:rPr lang="en-US" dirty="0" smtClean="0">
                <a:solidFill>
                  <a:srgbClr val="002FC4"/>
                </a:solidFill>
              </a:rPr>
              <a:t>Name of the man?</a:t>
            </a:r>
          </a:p>
          <a:p>
            <a:pPr lvl="5">
              <a:buFont typeface="Arial" pitchFamily="34" charset="0"/>
              <a:buChar char="•"/>
              <a:tabLst>
                <a:tab pos="2514600" algn="l"/>
              </a:tabLst>
            </a:pPr>
            <a:r>
              <a:rPr lang="en-US" dirty="0" smtClean="0"/>
              <a:t> 	</a:t>
            </a:r>
            <a:r>
              <a:rPr lang="en-US" dirty="0" smtClean="0">
                <a:solidFill>
                  <a:srgbClr val="002FC4"/>
                </a:solidFill>
              </a:rPr>
              <a:t>Width of the river?</a:t>
            </a:r>
          </a:p>
          <a:p>
            <a:pPr>
              <a:tabLst>
                <a:tab pos="2514600" algn="l"/>
              </a:tabLst>
            </a:pPr>
            <a:endParaRPr lang="en-US" dirty="0" smtClean="0">
              <a:solidFill>
                <a:srgbClr val="002FC4"/>
              </a:solidFill>
            </a:endParaRPr>
          </a:p>
          <a:p>
            <a:pPr>
              <a:tabLst>
                <a:tab pos="2514600" algn="l"/>
              </a:tabLst>
            </a:pPr>
            <a:endParaRPr lang="en-US" dirty="0" smtClean="0">
              <a:solidFill>
                <a:srgbClr val="002FC4"/>
              </a:solidFill>
            </a:endParaRPr>
          </a:p>
          <a:p>
            <a:pPr algn="just">
              <a:tabLst>
                <a:tab pos="2514600" algn="l"/>
              </a:tabLst>
            </a:pPr>
            <a:r>
              <a:rPr lang="en-US" dirty="0" smtClean="0"/>
              <a:t>The only information relevant for this problem is where each particular item is at each step in the problem solving. Therefore, by the use of </a:t>
            </a:r>
            <a:r>
              <a:rPr lang="en-US" b="1" dirty="0" smtClean="0">
                <a:solidFill>
                  <a:srgbClr val="D4650A"/>
                </a:solidFill>
              </a:rPr>
              <a:t>abstraction</a:t>
            </a:r>
            <a:r>
              <a:rPr lang="en-US" dirty="0" smtClean="0"/>
              <a:t>, we define a representation that captures only this needed information.</a:t>
            </a:r>
          </a:p>
          <a:p>
            <a:endParaRPr kumimoji="0" lang="en-US" sz="1800" b="0" u="none" strike="noStrike" kern="1200" cap="none" spc="600" normalizeH="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smtClean="0"/>
              <a:t>What is the output of below code?</a:t>
            </a:r>
            <a:br>
              <a:rPr lang="en-US" dirty="0" smtClean="0"/>
            </a:br>
            <a:r>
              <a:rPr lang="en-US" dirty="0" smtClean="0"/>
              <a:t>sep = 2</a:t>
            </a:r>
            <a:br>
              <a:rPr lang="en-US" dirty="0" smtClean="0"/>
            </a:br>
            <a:r>
              <a:rPr lang="en-US" dirty="0" smtClean="0"/>
              <a:t>print(2&gt;1&lt;=9!=3)</a:t>
            </a:r>
            <a:br>
              <a:rPr lang="en-US" dirty="0" smtClean="0"/>
            </a:br>
            <a:r>
              <a:rPr lang="en-US" dirty="0" smtClean="0"/>
              <a:t/>
            </a:r>
            <a:br>
              <a:rPr lang="en-US" dirty="0" smtClean="0"/>
            </a:br>
            <a:r>
              <a:rPr lang="en-US" dirty="0" smtClean="0"/>
              <a:t>A)False</a:t>
            </a:r>
            <a:br>
              <a:rPr lang="en-US" dirty="0" smtClean="0"/>
            </a:br>
            <a:r>
              <a:rPr lang="en-US" dirty="0" smtClean="0"/>
              <a:t>B) Error</a:t>
            </a:r>
            <a:br>
              <a:rPr lang="en-US" dirty="0" smtClean="0"/>
            </a:br>
            <a:r>
              <a:rPr lang="en-US" dirty="0" smtClean="0"/>
              <a:t>C) True</a:t>
            </a:r>
            <a:br>
              <a:rPr lang="en-US" dirty="0" smtClean="0"/>
            </a:br>
            <a:r>
              <a:rPr lang="en-US" dirty="0" smtClean="0"/>
              <a:t>D) 0 </a:t>
            </a:r>
            <a:br>
              <a:rPr lang="en-US" dirty="0" smtClean="0"/>
            </a:br>
            <a:r>
              <a:rPr lang="en-US" dirty="0" smtClean="0"/>
              <a:t>E) 1</a:t>
            </a:r>
            <a:br>
              <a:rPr lang="en-US" dirty="0" smtClean="0"/>
            </a:br>
            <a:r>
              <a:rPr lang="en-US" dirty="0" smtClean="0"/>
              <a:t/>
            </a:r>
            <a:br>
              <a:rPr lang="en-US" dirty="0" smtClean="0"/>
            </a:br>
            <a:r>
              <a:rPr lang="en-IN" dirty="0" smtClean="0"/>
              <a:t/>
            </a:r>
            <a:br>
              <a:rPr lang="en-IN" dirty="0" smtClean="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5" name="Rectangle 4"/>
          <p:cNvSpPr/>
          <p:nvPr/>
        </p:nvSpPr>
        <p:spPr>
          <a:xfrm>
            <a:off x="3389646" y="3649283"/>
            <a:ext cx="4367029" cy="1754326"/>
          </a:xfrm>
          <a:prstGeom prst="rect">
            <a:avLst/>
          </a:prstGeom>
          <a:solidFill>
            <a:schemeClr val="accent6">
              <a:lumMod val="60000"/>
              <a:lumOff val="40000"/>
            </a:schemeClr>
          </a:solidFill>
        </p:spPr>
        <p:txBody>
          <a:bodyPr wrap="none">
            <a:spAutoFit/>
          </a:bodyPr>
          <a:lstStyle/>
          <a:p>
            <a:pPr>
              <a:buNone/>
            </a:pPr>
            <a:endParaRPr lang="en-US" sz="3600" dirty="0" smtClean="0"/>
          </a:p>
          <a:p>
            <a:pPr>
              <a:buNone/>
            </a:pPr>
            <a:r>
              <a:rPr lang="en-US" sz="3600" dirty="0" smtClean="0"/>
              <a:t>print("all the best "*3)</a:t>
            </a:r>
          </a:p>
          <a:p>
            <a:pPr>
              <a:buNone/>
            </a:pPr>
            <a:endParaRPr lang="en-US" sz="36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print("all the best "*3)</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10" name="Title 1"/>
          <p:cNvSpPr txBox="1">
            <a:spLocks/>
          </p:cNvSpPr>
          <p:nvPr/>
        </p:nvSpPr>
        <p:spPr>
          <a:xfrm>
            <a:off x="762000" y="2514600"/>
            <a:ext cx="7772400" cy="990599"/>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Subtitle 2"/>
          <p:cNvSpPr txBox="1">
            <a:spLocks/>
          </p:cNvSpPr>
          <p:nvPr/>
        </p:nvSpPr>
        <p:spPr>
          <a:xfrm>
            <a:off x="533400" y="762000"/>
            <a:ext cx="8077200" cy="5334000"/>
          </a:xfrm>
          <a:prstGeom prst="rect">
            <a:avLst/>
          </a:prstGeom>
        </p:spPr>
        <p:txBody>
          <a:bodyPr vert="horz" lIns="91440" tIns="45720" rIns="91440" bIns="45720" rtlCol="0">
            <a:noAutofit/>
          </a:bodyPr>
          <a:lstStyle/>
          <a:p>
            <a:r>
              <a:rPr lang="en-US" b="1" dirty="0" smtClean="0"/>
              <a:t>For example, we c</a:t>
            </a:r>
            <a:r>
              <a:rPr kumimoji="0" lang="en-US" sz="1800" b="1" u="none" strike="noStrike" kern="1200" cap="none" spc="0" normalizeH="0" noProof="0" dirty="0" err="1" smtClean="0">
                <a:ln>
                  <a:noFill/>
                </a:ln>
                <a:effectLst/>
                <a:uLnTx/>
                <a:uFillTx/>
                <a:latin typeface="+mn-lt"/>
                <a:ea typeface="+mn-ea"/>
                <a:cs typeface="+mn-cs"/>
              </a:rPr>
              <a:t>ould</a:t>
            </a:r>
            <a:r>
              <a:rPr kumimoji="0" lang="en-US" sz="1800" b="1" u="none" strike="noStrike" kern="1200" cap="none" spc="0" normalizeH="0" noProof="0" dirty="0" smtClean="0">
                <a:ln>
                  <a:noFill/>
                </a:ln>
                <a:effectLst/>
                <a:uLnTx/>
                <a:uFillTx/>
                <a:latin typeface="+mn-lt"/>
                <a:ea typeface="+mn-ea"/>
                <a:cs typeface="+mn-cs"/>
              </a:rPr>
              <a:t> use a sequence to indicate where each of the objects currently are</a:t>
            </a:r>
            <a:r>
              <a:rPr kumimoji="0" lang="en-US" sz="1800" b="0" u="none" strike="noStrike" kern="1200" cap="none" spc="0" normalizeH="0" noProof="0" dirty="0" smtClean="0">
                <a:ln>
                  <a:noFill/>
                </a:ln>
                <a:solidFill>
                  <a:schemeClr val="tx1"/>
                </a:solidFill>
                <a:effectLst/>
                <a:uLnTx/>
                <a:uFillTx/>
                <a:latin typeface="+mn-lt"/>
                <a:ea typeface="+mn-ea"/>
                <a:cs typeface="+mn-cs"/>
              </a:rPr>
              <a:t>,</a:t>
            </a:r>
          </a:p>
          <a:p>
            <a:endParaRPr lang="en-US" sz="1600" baseline="0" dirty="0" smtClean="0"/>
          </a:p>
          <a:p>
            <a:pPr>
              <a:tabLst>
                <a:tab pos="2001838" algn="l"/>
                <a:tab pos="2971800" algn="l"/>
                <a:tab pos="3941763" algn="l"/>
                <a:tab pos="4973638" algn="l"/>
                <a:tab pos="5943600" algn="l"/>
              </a:tabLst>
            </a:pPr>
            <a:r>
              <a:rPr lang="en-US" sz="2000" b="1" dirty="0" smtClean="0">
                <a:solidFill>
                  <a:srgbClr val="002FC4"/>
                </a:solidFill>
              </a:rPr>
              <a:t>                    </a:t>
            </a:r>
            <a:r>
              <a:rPr lang="en-US" sz="2000" b="1" dirty="0" smtClean="0">
                <a:solidFill>
                  <a:srgbClr val="D4650A"/>
                </a:solidFill>
              </a:rPr>
              <a:t>man	cabbage	    goat	    wolf	    boat	    village</a:t>
            </a:r>
            <a:endParaRPr lang="en-US" sz="2000" b="1" baseline="0" dirty="0" smtClean="0">
              <a:solidFill>
                <a:srgbClr val="D4650A"/>
              </a:solidFill>
            </a:endParaRPr>
          </a:p>
          <a:p>
            <a:r>
              <a:rPr kumimoji="0" lang="en-US" sz="2000" b="1" u="none" strike="noStrike" kern="1200" cap="none" spc="0" normalizeH="0" noProof="0" dirty="0" smtClean="0">
                <a:ln>
                  <a:noFill/>
                </a:ln>
                <a:solidFill>
                  <a:schemeClr val="tx1"/>
                </a:solidFill>
                <a:effectLst/>
                <a:uLnTx/>
                <a:uFillTx/>
                <a:latin typeface="+mn-lt"/>
                <a:ea typeface="+mn-ea"/>
                <a:cs typeface="+mn-cs"/>
              </a:rPr>
              <a:t>	</a:t>
            </a:r>
            <a:r>
              <a:rPr kumimoji="0" lang="en-US" sz="2000" b="1" u="none" strike="noStrike" kern="1200" cap="none" spc="600" normalizeH="0" noProof="0" dirty="0" smtClean="0">
                <a:ln>
                  <a:noFill/>
                </a:ln>
                <a:solidFill>
                  <a:schemeClr val="tx1"/>
                </a:solidFill>
                <a:effectLst/>
                <a:uLnTx/>
                <a:uFillTx/>
                <a:latin typeface="+mn-lt"/>
                <a:ea typeface="+mn-ea"/>
                <a:cs typeface="+mn-cs"/>
              </a:rPr>
              <a:t>[east, west, east, west, east, west]</a:t>
            </a:r>
          </a:p>
          <a:p>
            <a:endParaRPr kumimoji="0" lang="en-US" sz="1800" b="0" u="none" strike="noStrike" kern="1200" cap="none" spc="600" normalizeH="0" noProof="0" dirty="0" smtClean="0">
              <a:ln>
                <a:noFill/>
              </a:ln>
              <a:solidFill>
                <a:schemeClr val="tx1"/>
              </a:solidFill>
              <a:effectLst/>
              <a:uLnTx/>
              <a:uFillTx/>
              <a:latin typeface="+mn-lt"/>
              <a:ea typeface="+mn-ea"/>
              <a:cs typeface="+mn-cs"/>
            </a:endParaRPr>
          </a:p>
          <a:p>
            <a:pPr algn="just"/>
            <a:r>
              <a:rPr lang="en-US" dirty="0" smtClean="0"/>
              <a:t>where it is understood that the </a:t>
            </a:r>
            <a:r>
              <a:rPr lang="en-US" dirty="0" smtClean="0">
                <a:solidFill>
                  <a:srgbClr val="002FC4"/>
                </a:solidFill>
              </a:rPr>
              <a:t>first item </a:t>
            </a:r>
            <a:r>
              <a:rPr lang="en-US" dirty="0" smtClean="0"/>
              <a:t>in the sequence is the </a:t>
            </a:r>
            <a:r>
              <a:rPr lang="en-US" dirty="0" smtClean="0">
                <a:solidFill>
                  <a:srgbClr val="D4650A"/>
                </a:solidFill>
              </a:rPr>
              <a:t>location of the man</a:t>
            </a:r>
            <a:r>
              <a:rPr lang="en-US" dirty="0" smtClean="0"/>
              <a:t>, the </a:t>
            </a:r>
            <a:r>
              <a:rPr lang="en-US" dirty="0" smtClean="0">
                <a:solidFill>
                  <a:srgbClr val="002FC4"/>
                </a:solidFill>
              </a:rPr>
              <a:t>second</a:t>
            </a:r>
            <a:r>
              <a:rPr lang="en-US" dirty="0" smtClean="0"/>
              <a:t> the </a:t>
            </a:r>
            <a:r>
              <a:rPr lang="en-US" dirty="0" smtClean="0">
                <a:solidFill>
                  <a:srgbClr val="D4650A"/>
                </a:solidFill>
              </a:rPr>
              <a:t>location of the cabbage</a:t>
            </a:r>
            <a:r>
              <a:rPr lang="en-US" dirty="0" smtClean="0"/>
              <a:t>, etc.</a:t>
            </a:r>
          </a:p>
          <a:p>
            <a:endParaRPr lang="en-US" spc="600" dirty="0" smtClean="0">
              <a:solidFill>
                <a:srgbClr val="D4650A"/>
              </a:solidFill>
            </a:endParaRPr>
          </a:p>
          <a:p>
            <a:pPr algn="just"/>
            <a:r>
              <a:rPr kumimoji="0" lang="en-US" sz="1800" b="0" u="none" strike="noStrike" kern="1200" cap="none" normalizeH="0" noProof="0" dirty="0" smtClean="0">
                <a:ln>
                  <a:noFill/>
                </a:ln>
                <a:effectLst/>
                <a:uLnTx/>
                <a:uFillTx/>
                <a:latin typeface="+mn-lt"/>
                <a:ea typeface="+mn-ea"/>
                <a:cs typeface="+mn-cs"/>
              </a:rPr>
              <a:t>Note that the </a:t>
            </a:r>
            <a:r>
              <a:rPr kumimoji="0" lang="en-US" sz="1800" b="1" u="none" strike="noStrike" kern="1200" cap="none" normalizeH="0" noProof="0" dirty="0" smtClean="0">
                <a:ln>
                  <a:noFill/>
                </a:ln>
                <a:effectLst/>
                <a:uLnTx/>
                <a:uFillTx/>
                <a:latin typeface="+mn-lt"/>
                <a:ea typeface="+mn-ea"/>
                <a:cs typeface="+mn-cs"/>
              </a:rPr>
              <a:t>village is always </a:t>
            </a:r>
            <a:r>
              <a:rPr lang="en-US" b="1" dirty="0" smtClean="0"/>
              <a:t>on the west side of the rive</a:t>
            </a:r>
            <a:r>
              <a:rPr lang="en-US" dirty="0" smtClean="0"/>
              <a:t>r—it doesn’t move!  Its location is fixed and therefore does not need to be represented.</a:t>
            </a:r>
          </a:p>
          <a:p>
            <a:endParaRPr lang="en-US" dirty="0" smtClean="0"/>
          </a:p>
          <a:p>
            <a:pPr algn="just"/>
            <a:r>
              <a:rPr lang="en-US" dirty="0" smtClean="0"/>
              <a:t>Also, the </a:t>
            </a:r>
            <a:r>
              <a:rPr lang="en-US" b="1" dirty="0" smtClean="0"/>
              <a:t>boat is always in the same place as the man</a:t>
            </a:r>
            <a:r>
              <a:rPr lang="en-US" dirty="0" smtClean="0"/>
              <a:t>. So representing the location of both the man and the boat is redundant information. The relevant, </a:t>
            </a:r>
            <a:r>
              <a:rPr lang="en-US" b="1" dirty="0" smtClean="0"/>
              <a:t>minimal representation </a:t>
            </a:r>
            <a:r>
              <a:rPr lang="en-US" dirty="0" smtClean="0"/>
              <a:t>is given below,</a:t>
            </a:r>
            <a:endParaRPr kumimoji="0" lang="en-US" sz="1800" b="0" u="none" strike="noStrike" kern="1200" cap="none" normalizeH="0" noProof="0" dirty="0" smtClean="0">
              <a:ln>
                <a:noFill/>
              </a:ln>
              <a:effectLst/>
              <a:uLnTx/>
              <a:uFillTx/>
              <a:latin typeface="+mn-lt"/>
              <a:ea typeface="+mn-ea"/>
              <a:cs typeface="+mn-cs"/>
            </a:endParaRPr>
          </a:p>
          <a:p>
            <a:endParaRPr kumimoji="0" lang="en-US" b="1" u="none" strike="noStrike" kern="1200" cap="none" normalizeH="0" noProof="0" dirty="0" smtClean="0">
              <a:ln>
                <a:noFill/>
              </a:ln>
              <a:solidFill>
                <a:schemeClr val="tx1"/>
              </a:solidFill>
              <a:effectLst/>
              <a:uLnTx/>
              <a:uFillTx/>
              <a:latin typeface="+mn-lt"/>
              <a:ea typeface="+mn-ea"/>
              <a:cs typeface="+mn-cs"/>
            </a:endParaRPr>
          </a:p>
          <a:p>
            <a:pPr>
              <a:tabLst>
                <a:tab pos="2286000" algn="l"/>
                <a:tab pos="3090863" algn="l"/>
                <a:tab pos="4005263" algn="l"/>
                <a:tab pos="4800600" algn="l"/>
              </a:tabLst>
            </a:pPr>
            <a:r>
              <a:rPr lang="en-US" sz="2000" b="1" dirty="0" smtClean="0">
                <a:solidFill>
                  <a:srgbClr val="002FC4"/>
                </a:solidFill>
              </a:rPr>
              <a:t>  	</a:t>
            </a:r>
            <a:r>
              <a:rPr lang="en-US" sz="2000" b="1" dirty="0" smtClean="0">
                <a:solidFill>
                  <a:srgbClr val="D4650A"/>
                </a:solidFill>
              </a:rPr>
              <a:t>man	cabbage    goat	    wolf</a:t>
            </a:r>
          </a:p>
          <a:p>
            <a:r>
              <a:rPr lang="en-US" sz="2000" b="1" dirty="0" smtClean="0"/>
              <a:t>		     </a:t>
            </a:r>
            <a:r>
              <a:rPr lang="en-US" sz="2000" b="1" spc="1600" dirty="0" smtClean="0"/>
              <a:t>[</a:t>
            </a:r>
            <a:r>
              <a:rPr lang="en-US" sz="2400" b="1" spc="1600" dirty="0" smtClean="0"/>
              <a:t>E, W, E, E]</a:t>
            </a:r>
          </a:p>
          <a:p>
            <a:endParaRPr kumimoji="0" lang="en-US" sz="1800" b="0" u="none" strike="noStrike" kern="1200" cap="none" spc="1600" normalizeH="0" noProof="0" dirty="0" smtClean="0">
              <a:ln>
                <a:noFill/>
              </a:ln>
              <a:solidFill>
                <a:schemeClr val="tx1"/>
              </a:solidFill>
              <a:effectLst/>
              <a:uLnTx/>
              <a:uFillTx/>
              <a:latin typeface="+mn-lt"/>
              <a:ea typeface="+mn-ea"/>
              <a:cs typeface="+mn-cs"/>
            </a:endParaRPr>
          </a:p>
          <a:p>
            <a:endParaRPr kumimoji="0" lang="en-US" sz="1800" b="0" u="none" strike="noStrike" kern="1200" cap="none" spc="1600" normalizeH="0" noProof="0" dirty="0" smtClean="0">
              <a:ln>
                <a:noFill/>
              </a:ln>
              <a:solidFill>
                <a:schemeClr val="tx1"/>
              </a:solidFill>
              <a:effectLst/>
              <a:uLnTx/>
              <a:uFillTx/>
              <a:latin typeface="+mn-lt"/>
              <a:ea typeface="+mn-ea"/>
              <a:cs typeface="+mn-cs"/>
            </a:endParaRPr>
          </a:p>
          <a:p>
            <a:endParaRPr lang="en-US" spc="600" dirty="0" smtClean="0"/>
          </a:p>
          <a:p>
            <a:endParaRPr kumimoji="0" lang="en-US" sz="1800" b="0" u="none" strike="noStrike" kern="1200" cap="none" spc="600" normalizeH="0" noProof="0" dirty="0" smtClean="0">
              <a:ln>
                <a:noFill/>
              </a:ln>
              <a:solidFill>
                <a:schemeClr val="tx1"/>
              </a:solidFill>
              <a:effectLst/>
              <a:uLnTx/>
              <a:uFillTx/>
              <a:latin typeface="+mn-lt"/>
              <a:ea typeface="+mn-ea"/>
              <a:cs typeface="+mn-cs"/>
            </a:endParaRPr>
          </a:p>
          <a:p>
            <a:endParaRPr lang="en-US" spc="600" dirty="0" smtClean="0"/>
          </a:p>
          <a:p>
            <a:endParaRPr kumimoji="0" lang="en-US" sz="1800" b="0" u="none" strike="noStrike" kern="1200" cap="none" spc="600" normalizeH="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
        <p:nvSpPr>
          <p:cNvPr id="10" name="Title 1"/>
          <p:cNvSpPr txBox="1">
            <a:spLocks/>
          </p:cNvSpPr>
          <p:nvPr/>
        </p:nvSpPr>
        <p:spPr>
          <a:xfrm>
            <a:off x="762000" y="2514600"/>
            <a:ext cx="7772400" cy="990599"/>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Subtitle 2"/>
          <p:cNvSpPr txBox="1">
            <a:spLocks/>
          </p:cNvSpPr>
          <p:nvPr/>
        </p:nvSpPr>
        <p:spPr>
          <a:xfrm>
            <a:off x="533400" y="762000"/>
            <a:ext cx="8077200" cy="5257800"/>
          </a:xfrm>
          <a:prstGeom prst="rect">
            <a:avLst/>
          </a:prstGeom>
        </p:spPr>
        <p:txBody>
          <a:bodyPr vert="horz" lIns="91440" tIns="45720" rIns="91440" bIns="45720" rtlCol="0">
            <a:noAutofit/>
          </a:bodyPr>
          <a:lstStyle/>
          <a:p>
            <a:pPr algn="just"/>
            <a:r>
              <a:rPr kumimoji="0" lang="en-US" sz="1800" b="1" u="none" strike="noStrike" kern="1200" cap="none" spc="0" normalizeH="0" noProof="0" dirty="0" smtClean="0">
                <a:ln>
                  <a:noFill/>
                </a:ln>
                <a:effectLst/>
                <a:uLnTx/>
                <a:uFillTx/>
                <a:latin typeface="+mn-lt"/>
                <a:ea typeface="+mn-ea"/>
                <a:cs typeface="+mn-cs"/>
              </a:rPr>
              <a:t>The actual problem</a:t>
            </a:r>
            <a:r>
              <a:rPr kumimoji="0" lang="en-US" sz="1800" b="0" u="none" strike="noStrike" kern="1200" cap="none" spc="0" normalizeH="0" noProof="0" dirty="0" smtClean="0">
                <a:ln>
                  <a:noFill/>
                </a:ln>
                <a:solidFill>
                  <a:srgbClr val="002FC4"/>
                </a:solidFill>
                <a:effectLst/>
                <a:uLnTx/>
                <a:uFillTx/>
                <a:latin typeface="+mn-lt"/>
                <a:ea typeface="+mn-ea"/>
                <a:cs typeface="+mn-cs"/>
              </a:rPr>
              <a:t> </a:t>
            </a:r>
            <a:r>
              <a:rPr kumimoji="0" lang="en-US" sz="1800" b="0" u="none" strike="noStrike" kern="1200" cap="none" spc="0" normalizeH="0" noProof="0" dirty="0" smtClean="0">
                <a:ln>
                  <a:noFill/>
                </a:ln>
                <a:solidFill>
                  <a:schemeClr val="tx1"/>
                </a:solidFill>
                <a:effectLst/>
                <a:uLnTx/>
                <a:uFillTx/>
                <a:latin typeface="+mn-lt"/>
                <a:ea typeface="+mn-ea"/>
                <a:cs typeface="+mn-cs"/>
              </a:rPr>
              <a:t>is to determine how the man can put objects across the river, with certain constraints on which pairs of objects cannot be left alone. </a:t>
            </a:r>
          </a:p>
          <a:p>
            <a:endParaRPr lang="en-US" dirty="0" smtClean="0"/>
          </a:p>
          <a:p>
            <a:pPr algn="just"/>
            <a:r>
              <a:rPr lang="en-US" b="1" dirty="0" smtClean="0"/>
              <a:t>The computational problem </a:t>
            </a:r>
            <a:r>
              <a:rPr lang="en-US" dirty="0" smtClean="0"/>
              <a:t>is to find a way to convert the representation of the </a:t>
            </a:r>
            <a:r>
              <a:rPr lang="en-US" b="1" dirty="0" smtClean="0">
                <a:solidFill>
                  <a:srgbClr val="D4650A"/>
                </a:solidFill>
              </a:rPr>
              <a:t>start state </a:t>
            </a:r>
            <a:r>
              <a:rPr lang="en-US" dirty="0" smtClean="0"/>
              <a:t>of the problem, when all the object are on the east side of the river,</a:t>
            </a:r>
          </a:p>
          <a:p>
            <a:endParaRPr kumimoji="0" lang="en-US" sz="1800" b="0" u="none" strike="noStrike" kern="1200" cap="none" normalizeH="0" noProof="0" dirty="0" smtClean="0">
              <a:ln>
                <a:noFill/>
              </a:ln>
              <a:solidFill>
                <a:schemeClr val="tx1"/>
              </a:solidFill>
              <a:effectLst/>
              <a:uLnTx/>
              <a:uFillTx/>
              <a:latin typeface="+mn-lt"/>
              <a:ea typeface="+mn-ea"/>
              <a:cs typeface="+mn-cs"/>
            </a:endParaRPr>
          </a:p>
          <a:p>
            <a:pPr>
              <a:tabLst>
                <a:tab pos="2286000" algn="l"/>
                <a:tab pos="3090863" algn="l"/>
                <a:tab pos="4005263" algn="l"/>
                <a:tab pos="4800600" algn="l"/>
              </a:tabLst>
            </a:pPr>
            <a:r>
              <a:rPr lang="en-US" dirty="0" smtClean="0">
                <a:solidFill>
                  <a:srgbClr val="002FC4"/>
                </a:solidFill>
              </a:rPr>
              <a:t>  	</a:t>
            </a:r>
            <a:r>
              <a:rPr lang="en-US" sz="2400" dirty="0" smtClean="0">
                <a:solidFill>
                  <a:srgbClr val="D4650A"/>
                </a:solidFill>
              </a:rPr>
              <a:t>man	cabbage    goat    wolf</a:t>
            </a:r>
          </a:p>
          <a:p>
            <a:r>
              <a:rPr lang="en-US" sz="2400" b="1" dirty="0" smtClean="0"/>
              <a:t>		     </a:t>
            </a:r>
            <a:r>
              <a:rPr lang="en-US" sz="2400" b="1" spc="1600" dirty="0" smtClean="0"/>
              <a:t>[E, E,  E, E]</a:t>
            </a:r>
          </a:p>
          <a:p>
            <a:endParaRPr kumimoji="0" lang="en-US" sz="1800" b="0" u="none" strike="noStrike" kern="1200" cap="none" spc="1600" normalizeH="0" noProof="0" dirty="0" smtClean="0">
              <a:ln>
                <a:noFill/>
              </a:ln>
              <a:solidFill>
                <a:schemeClr val="tx1"/>
              </a:solidFill>
              <a:effectLst/>
              <a:uLnTx/>
              <a:uFillTx/>
              <a:latin typeface="+mn-lt"/>
              <a:ea typeface="+mn-ea"/>
              <a:cs typeface="+mn-cs"/>
            </a:endParaRPr>
          </a:p>
          <a:p>
            <a:r>
              <a:rPr kumimoji="0" lang="en-US" sz="1800" b="0" u="none" strike="noStrike" kern="1200" cap="none" normalizeH="0" noProof="0" dirty="0" smtClean="0">
                <a:ln>
                  <a:noFill/>
                </a:ln>
                <a:solidFill>
                  <a:schemeClr val="tx1"/>
                </a:solidFill>
                <a:effectLst/>
                <a:uLnTx/>
                <a:uFillTx/>
                <a:latin typeface="+mn-lt"/>
                <a:ea typeface="+mn-ea"/>
                <a:cs typeface="+mn-cs"/>
              </a:rPr>
              <a:t>to the </a:t>
            </a:r>
            <a:r>
              <a:rPr kumimoji="0" lang="en-US" sz="1800" b="1" u="none" strike="noStrike" kern="1200" cap="none" normalizeH="0" noProof="0" dirty="0" smtClean="0">
                <a:ln>
                  <a:noFill/>
                </a:ln>
                <a:solidFill>
                  <a:srgbClr val="D4650A"/>
                </a:solidFill>
                <a:effectLst/>
                <a:uLnTx/>
                <a:uFillTx/>
                <a:latin typeface="+mn-lt"/>
                <a:ea typeface="+mn-ea"/>
                <a:cs typeface="+mn-cs"/>
              </a:rPr>
              <a:t>goal state </a:t>
            </a:r>
            <a:r>
              <a:rPr kumimoji="0" lang="en-US" sz="1800" b="0" u="none" strike="noStrike" kern="1200" cap="none" normalizeH="0" noProof="0" dirty="0" smtClean="0">
                <a:ln>
                  <a:noFill/>
                </a:ln>
                <a:solidFill>
                  <a:schemeClr val="tx1"/>
                </a:solidFill>
                <a:effectLst/>
                <a:uLnTx/>
                <a:uFillTx/>
                <a:latin typeface="+mn-lt"/>
                <a:ea typeface="+mn-ea"/>
                <a:cs typeface="+mn-cs"/>
              </a:rPr>
              <a:t>with all objects on the west side of the river,</a:t>
            </a:r>
          </a:p>
          <a:p>
            <a:endParaRPr lang="en-US" dirty="0" smtClean="0"/>
          </a:p>
          <a:p>
            <a:pPr>
              <a:tabLst>
                <a:tab pos="2286000" algn="l"/>
                <a:tab pos="3090863" algn="l"/>
                <a:tab pos="4005263" algn="l"/>
                <a:tab pos="4800600" algn="l"/>
              </a:tabLst>
            </a:pPr>
            <a:r>
              <a:rPr lang="en-US" sz="2400" dirty="0" smtClean="0">
                <a:solidFill>
                  <a:srgbClr val="D4650A"/>
                </a:solidFill>
              </a:rPr>
              <a:t>                                 man	cabbage   goat     wolf</a:t>
            </a:r>
          </a:p>
          <a:p>
            <a:r>
              <a:rPr lang="en-US" sz="2400" dirty="0" smtClean="0"/>
              <a:t>		     </a:t>
            </a:r>
            <a:r>
              <a:rPr lang="en-US" sz="2400" spc="1600" dirty="0" smtClean="0"/>
              <a:t>[W, W, W, W</a:t>
            </a:r>
          </a:p>
          <a:p>
            <a:endParaRPr lang="en-US" spc="1600" dirty="0" smtClean="0"/>
          </a:p>
          <a:p>
            <a:r>
              <a:rPr lang="en-US" dirty="0" smtClean="0"/>
              <a:t>with the constraint that certain </a:t>
            </a:r>
            <a:r>
              <a:rPr lang="en-US" b="1" dirty="0" smtClean="0">
                <a:solidFill>
                  <a:srgbClr val="D4650A"/>
                </a:solidFill>
              </a:rPr>
              <a:t>invalid states </a:t>
            </a:r>
            <a:r>
              <a:rPr lang="en-US" dirty="0" smtClean="0"/>
              <a:t>should never be used. </a:t>
            </a:r>
          </a:p>
          <a:p>
            <a:endParaRPr lang="en-US" dirty="0" smtClean="0"/>
          </a:p>
          <a:p>
            <a:pPr algn="just"/>
            <a:r>
              <a:rPr lang="en-US" b="1" dirty="0" smtClean="0"/>
              <a:t>Thus, in a computational problem solving approach, a problem is solved within the  representation used,  in which the solution within the representation must translate into a solution of the actual problem</a:t>
            </a:r>
            <a:r>
              <a:rPr lang="en-US" dirty="0" smtClean="0"/>
              <a:t>.</a:t>
            </a:r>
          </a:p>
          <a:p>
            <a:endParaRPr lang="en-US" spc="1600" dirty="0" smtClean="0"/>
          </a:p>
          <a:p>
            <a:endParaRPr kumimoji="0" lang="en-US" sz="1800" b="0" u="none" strike="noStrike" kern="1200" cap="none" normalizeH="0" noProof="0" dirty="0" smtClean="0">
              <a:ln>
                <a:noFill/>
              </a:ln>
              <a:solidFill>
                <a:schemeClr val="tx1"/>
              </a:solidFill>
              <a:effectLst/>
              <a:uLnTx/>
              <a:uFillTx/>
              <a:latin typeface="+mn-lt"/>
              <a:ea typeface="+mn-ea"/>
              <a:cs typeface="+mn-cs"/>
            </a:endParaRPr>
          </a:p>
          <a:p>
            <a:endParaRPr lang="en-US" dirty="0" smtClean="0"/>
          </a:p>
          <a:p>
            <a:endParaRPr kumimoji="0" lang="en-US" sz="1800" b="0" u="none" strike="noStrike" kern="1200" cap="none" normalizeH="0" noProof="0" dirty="0" smtClean="0">
              <a:ln>
                <a:noFill/>
              </a:ln>
              <a:solidFill>
                <a:schemeClr val="tx1"/>
              </a:solidFill>
              <a:effectLst/>
              <a:uLnTx/>
              <a:uFillTx/>
              <a:latin typeface="+mn-lt"/>
              <a:ea typeface="+mn-ea"/>
              <a:cs typeface="+mn-cs"/>
            </a:endParaRPr>
          </a:p>
          <a:p>
            <a:endParaRPr lang="en-US" spc="600" dirty="0" smtClean="0"/>
          </a:p>
          <a:p>
            <a:endParaRPr kumimoji="0" lang="en-US" sz="1800" b="0" u="none" strike="noStrike" kern="1200" cap="none" spc="600" normalizeH="0" noProof="0" dirty="0" smtClean="0">
              <a:ln>
                <a:noFill/>
              </a:ln>
              <a:solidFill>
                <a:schemeClr val="tx1"/>
              </a:solidFill>
              <a:effectLst/>
              <a:uLnTx/>
              <a:uFillTx/>
              <a:latin typeface="+mn-lt"/>
              <a:ea typeface="+mn-ea"/>
              <a:cs typeface="+mn-cs"/>
            </a:endParaRPr>
          </a:p>
          <a:p>
            <a:endParaRPr lang="en-US" spc="600" dirty="0" smtClean="0"/>
          </a:p>
          <a:p>
            <a:endParaRPr kumimoji="0" lang="en-US" sz="1800" b="0" u="none" strike="noStrike" kern="1200" cap="none" spc="600" normalizeH="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
        <p:nvSpPr>
          <p:cNvPr id="10" name="Title 1"/>
          <p:cNvSpPr txBox="1">
            <a:spLocks/>
          </p:cNvSpPr>
          <p:nvPr/>
        </p:nvSpPr>
        <p:spPr>
          <a:xfrm>
            <a:off x="762000" y="2514600"/>
            <a:ext cx="7772400" cy="990599"/>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Subtitle 2"/>
          <p:cNvSpPr txBox="1">
            <a:spLocks/>
          </p:cNvSpPr>
          <p:nvPr/>
        </p:nvSpPr>
        <p:spPr>
          <a:xfrm>
            <a:off x="533400" y="762000"/>
            <a:ext cx="8077200" cy="5486400"/>
          </a:xfrm>
          <a:prstGeom prst="rect">
            <a:avLst/>
          </a:prstGeom>
        </p:spPr>
        <p:txBody>
          <a:bodyPr vert="horz" lIns="91440" tIns="45720" rIns="91440" bIns="45720" rtlCol="0">
            <a:noAutofit/>
          </a:bodyPr>
          <a:lstStyle/>
          <a:p>
            <a:pPr algn="just"/>
            <a:r>
              <a:rPr lang="en-US" b="1" dirty="0" smtClean="0"/>
              <a:t>For example, from the start state, there are three possible moves that can be made, only one of which results in a valid state</a:t>
            </a:r>
            <a:r>
              <a:rPr lang="en-US" dirty="0" smtClean="0"/>
              <a:t>.</a:t>
            </a:r>
          </a:p>
          <a:p>
            <a:endParaRPr lang="en-US" dirty="0" smtClean="0"/>
          </a:p>
          <a:p>
            <a:endParaRPr lang="en-US" sz="1200" dirty="0" smtClean="0"/>
          </a:p>
          <a:p>
            <a:pPr>
              <a:tabLst>
                <a:tab pos="2286000" algn="l"/>
                <a:tab pos="3090863" algn="l"/>
                <a:tab pos="4005263" algn="l"/>
                <a:tab pos="4800600" algn="l"/>
              </a:tabLst>
            </a:pPr>
            <a:r>
              <a:rPr lang="en-US" dirty="0" smtClean="0">
                <a:solidFill>
                  <a:srgbClr val="002FC4"/>
                </a:solidFill>
              </a:rPr>
              <a:t>	</a:t>
            </a:r>
            <a:r>
              <a:rPr lang="en-US" dirty="0" smtClean="0">
                <a:solidFill>
                  <a:srgbClr val="D4650A"/>
                </a:solidFill>
              </a:rPr>
              <a:t>man	cabbage	goat	wolf</a:t>
            </a:r>
          </a:p>
          <a:p>
            <a:r>
              <a:rPr lang="en-US" dirty="0" smtClean="0"/>
              <a:t>		</a:t>
            </a:r>
            <a:r>
              <a:rPr lang="en-US" b="1" dirty="0" smtClean="0"/>
              <a:t>     </a:t>
            </a:r>
            <a:r>
              <a:rPr lang="en-US" b="1" spc="1600" dirty="0" smtClean="0"/>
              <a:t>[E, E, E, E]  </a:t>
            </a:r>
            <a:r>
              <a:rPr lang="en-US" b="1" dirty="0" smtClean="0"/>
              <a:t>START STATE</a:t>
            </a:r>
          </a:p>
          <a:p>
            <a:endParaRPr lang="en-US" dirty="0" smtClean="0">
              <a:solidFill>
                <a:srgbClr val="002FC4"/>
              </a:solidFill>
            </a:endParaRPr>
          </a:p>
          <a:p>
            <a:endParaRPr lang="en-US" dirty="0" smtClean="0"/>
          </a:p>
          <a:p>
            <a:endParaRPr lang="en-US" dirty="0" smtClean="0"/>
          </a:p>
          <a:p>
            <a:endParaRPr lang="en-US" sz="1100" dirty="0" smtClean="0"/>
          </a:p>
          <a:p>
            <a:r>
              <a:rPr lang="en-US" dirty="0" smtClean="0"/>
              <a:t>		</a:t>
            </a:r>
            <a:endParaRPr lang="en-US" spc="1600" dirty="0" smtClean="0"/>
          </a:p>
          <a:p>
            <a:endParaRPr lang="en-US" spc="1600" dirty="0" smtClean="0"/>
          </a:p>
          <a:p>
            <a:endParaRPr lang="en-US" spc="1600" dirty="0" smtClean="0"/>
          </a:p>
          <a:p>
            <a:r>
              <a:rPr lang="en-US" dirty="0" smtClean="0"/>
              <a:t>	</a:t>
            </a:r>
            <a:r>
              <a:rPr lang="en-US" spc="1600" dirty="0" smtClean="0"/>
              <a:t>		 </a:t>
            </a:r>
          </a:p>
          <a:p>
            <a:pPr>
              <a:spcBef>
                <a:spcPts val="1200"/>
              </a:spcBef>
            </a:pPr>
            <a:r>
              <a:rPr lang="en-US" spc="1600" dirty="0" smtClean="0"/>
              <a:t>		</a:t>
            </a:r>
            <a:endParaRPr lang="en-US" dirty="0" smtClean="0">
              <a:solidFill>
                <a:srgbClr val="002FC4"/>
              </a:solidFill>
            </a:endParaRPr>
          </a:p>
          <a:p>
            <a:endParaRPr lang="en-US" dirty="0" smtClean="0">
              <a:solidFill>
                <a:srgbClr val="002FC4"/>
              </a:solidFill>
            </a:endParaRPr>
          </a:p>
          <a:p>
            <a:endParaRPr lang="en-US" dirty="0" smtClean="0">
              <a:solidFill>
                <a:srgbClr val="002FC4"/>
              </a:solidFill>
            </a:endParaRPr>
          </a:p>
          <a:p>
            <a:endParaRPr lang="en-US" dirty="0" smtClean="0">
              <a:solidFill>
                <a:srgbClr val="002FC4"/>
              </a:solidFill>
            </a:endParaRPr>
          </a:p>
          <a:p>
            <a:endParaRPr lang="en-US" dirty="0" smtClean="0">
              <a:solidFill>
                <a:srgbClr val="002FC4"/>
              </a:solidFill>
            </a:endParaRPr>
          </a:p>
          <a:p>
            <a:endParaRPr lang="en-US" dirty="0" smtClean="0">
              <a:solidFill>
                <a:srgbClr val="002FC4"/>
              </a:solidFill>
            </a:endParaRPr>
          </a:p>
          <a:p>
            <a:endParaRPr lang="en-US" spc="1600" dirty="0" smtClean="0">
              <a:solidFill>
                <a:srgbClr val="002FC4"/>
              </a:solidFill>
            </a:endParaRPr>
          </a:p>
          <a:p>
            <a:endParaRPr lang="en-US" spc="1600" dirty="0" smtClean="0">
              <a:solidFill>
                <a:srgbClr val="002FC4"/>
              </a:solidFill>
            </a:endParaRPr>
          </a:p>
          <a:p>
            <a:endParaRPr lang="en-US" spc="1600" dirty="0" smtClean="0"/>
          </a:p>
          <a:p>
            <a:endParaRPr lang="en-US" spc="1600" dirty="0" smtClean="0"/>
          </a:p>
          <a:p>
            <a:endParaRPr lang="en-US" spc="1600" dirty="0" smtClean="0"/>
          </a:p>
          <a:p>
            <a:r>
              <a:rPr lang="en-US" spc="1600" dirty="0" smtClean="0"/>
              <a:t>			</a:t>
            </a:r>
          </a:p>
          <a:p>
            <a:endParaRPr lang="en-US" spc="160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spc="1600" dirty="0" smtClean="0"/>
          </a:p>
          <a:p>
            <a:endParaRPr lang="en-US" spc="1600" dirty="0" smtClean="0"/>
          </a:p>
          <a:p>
            <a:endParaRPr lang="en-US" spc="1600" dirty="0" smtClean="0"/>
          </a:p>
          <a:p>
            <a:r>
              <a:rPr lang="en-US" spc="1600" dirty="0" smtClean="0"/>
              <a:t>  </a:t>
            </a:r>
            <a:endParaRPr lang="en-US" dirty="0" smtClean="0">
              <a:solidFill>
                <a:srgbClr val="002FC4"/>
              </a:solidFill>
            </a:endParaRPr>
          </a:p>
          <a:p>
            <a:endParaRPr lang="en-US" dirty="0" smtClean="0"/>
          </a:p>
          <a:p>
            <a:endParaRPr lang="en-US" dirty="0" smtClean="0"/>
          </a:p>
          <a:p>
            <a:endParaRPr lang="en-US" dirty="0" smtClean="0"/>
          </a:p>
          <a:p>
            <a:endParaRPr lang="en-US" dirty="0" smtClean="0"/>
          </a:p>
          <a:p>
            <a:endParaRPr lang="en-US" spc="1600" dirty="0" smtClean="0"/>
          </a:p>
          <a:p>
            <a:endParaRPr lang="en-US" spc="1600" dirty="0" smtClean="0"/>
          </a:p>
          <a:p>
            <a:r>
              <a:rPr lang="en-US" spc="1600" dirty="0" smtClean="0"/>
              <a:t>		</a:t>
            </a:r>
          </a:p>
          <a:p>
            <a:endParaRPr kumimoji="0" lang="en-US" sz="1800" b="0" u="none" strike="noStrike" kern="1200" cap="none" normalizeH="0" noProof="0" dirty="0" smtClean="0">
              <a:ln>
                <a:noFill/>
              </a:ln>
              <a:solidFill>
                <a:schemeClr val="tx1"/>
              </a:solidFill>
              <a:effectLst/>
              <a:uLnTx/>
              <a:uFillTx/>
              <a:latin typeface="+mn-lt"/>
              <a:ea typeface="+mn-ea"/>
              <a:cs typeface="+mn-cs"/>
            </a:endParaRPr>
          </a:p>
          <a:p>
            <a:endParaRPr lang="en-US" dirty="0" smtClean="0"/>
          </a:p>
          <a:p>
            <a:endParaRPr kumimoji="0" lang="en-US" sz="1800" b="0" u="none" strike="noStrike" kern="1200" cap="none" normalizeH="0" noProof="0" dirty="0" smtClean="0">
              <a:ln>
                <a:noFill/>
              </a:ln>
              <a:solidFill>
                <a:schemeClr val="tx1"/>
              </a:solidFill>
              <a:effectLst/>
              <a:uLnTx/>
              <a:uFillTx/>
              <a:latin typeface="+mn-lt"/>
              <a:ea typeface="+mn-ea"/>
              <a:cs typeface="+mn-cs"/>
            </a:endParaRPr>
          </a:p>
          <a:p>
            <a:endParaRPr lang="en-US" spc="600" dirty="0" smtClean="0"/>
          </a:p>
          <a:p>
            <a:endParaRPr kumimoji="0" lang="en-US" sz="1800" b="0" u="none" strike="noStrike" kern="1200" cap="none" spc="600" normalizeH="0" noProof="0" dirty="0" smtClean="0">
              <a:ln>
                <a:noFill/>
              </a:ln>
              <a:solidFill>
                <a:schemeClr val="tx1"/>
              </a:solidFill>
              <a:effectLst/>
              <a:uLnTx/>
              <a:uFillTx/>
              <a:latin typeface="+mn-lt"/>
              <a:ea typeface="+mn-ea"/>
              <a:cs typeface="+mn-cs"/>
            </a:endParaRPr>
          </a:p>
          <a:p>
            <a:endParaRPr lang="en-US" spc="600" dirty="0" smtClean="0"/>
          </a:p>
          <a:p>
            <a:endParaRPr kumimoji="0" lang="en-US" sz="1800" b="0" u="none" strike="noStrike" kern="1200" cap="none" spc="600" normalizeH="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 useBgFill="1">
        <p:nvSpPr>
          <p:cNvPr id="7" name="Down Arrow 6"/>
          <p:cNvSpPr>
            <a:spLocks noChangeAspect="1"/>
          </p:cNvSpPr>
          <p:nvPr/>
        </p:nvSpPr>
        <p:spPr>
          <a:xfrm>
            <a:off x="4267200" y="2667000"/>
            <a:ext cx="226463" cy="457200"/>
          </a:xfrm>
          <a:prstGeom prst="downArrow">
            <a:avLst/>
          </a:prstGeom>
          <a:ln w="222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57200" y="3429000"/>
            <a:ext cx="2438400" cy="369332"/>
          </a:xfrm>
          <a:prstGeom prst="rect">
            <a:avLst/>
          </a:prstGeom>
          <a:noFill/>
        </p:spPr>
        <p:txBody>
          <a:bodyPr wrap="square" rtlCol="0">
            <a:spAutoFit/>
          </a:bodyPr>
          <a:lstStyle/>
          <a:p>
            <a:r>
              <a:rPr lang="en-US" spc="400" dirty="0" smtClean="0"/>
              <a:t> </a:t>
            </a:r>
            <a:r>
              <a:rPr lang="en-US" spc="600" dirty="0" smtClean="0"/>
              <a:t>[</a:t>
            </a:r>
            <a:r>
              <a:rPr lang="en-US" b="1" spc="600" dirty="0" smtClean="0"/>
              <a:t>W, W, E, E]</a:t>
            </a:r>
            <a:r>
              <a:rPr lang="en-US" b="1" spc="600" dirty="0" smtClean="0">
                <a:solidFill>
                  <a:srgbClr val="002FC4"/>
                </a:solidFill>
              </a:rPr>
              <a:t> </a:t>
            </a:r>
            <a:endParaRPr lang="en-US" b="1" spc="600" dirty="0"/>
          </a:p>
        </p:txBody>
      </p:sp>
      <p:sp>
        <p:nvSpPr>
          <p:cNvPr id="12" name="TextBox 11"/>
          <p:cNvSpPr txBox="1"/>
          <p:nvPr/>
        </p:nvSpPr>
        <p:spPr>
          <a:xfrm>
            <a:off x="3381103" y="3415937"/>
            <a:ext cx="2438400" cy="369332"/>
          </a:xfrm>
          <a:prstGeom prst="rect">
            <a:avLst/>
          </a:prstGeom>
          <a:noFill/>
        </p:spPr>
        <p:txBody>
          <a:bodyPr wrap="square" rtlCol="0">
            <a:spAutoFit/>
          </a:bodyPr>
          <a:lstStyle/>
          <a:p>
            <a:r>
              <a:rPr lang="en-US" spc="400" dirty="0" smtClean="0"/>
              <a:t> </a:t>
            </a:r>
            <a:r>
              <a:rPr lang="en-US" b="1" spc="600" dirty="0" smtClean="0"/>
              <a:t>[W, E, W, E]</a:t>
            </a:r>
            <a:r>
              <a:rPr lang="en-US" b="1" spc="600" dirty="0" smtClean="0">
                <a:solidFill>
                  <a:srgbClr val="002FC4"/>
                </a:solidFill>
              </a:rPr>
              <a:t> </a:t>
            </a:r>
            <a:endParaRPr lang="en-US" b="1" spc="600" dirty="0"/>
          </a:p>
        </p:txBody>
      </p:sp>
      <p:sp>
        <p:nvSpPr>
          <p:cNvPr id="14" name="TextBox 13"/>
          <p:cNvSpPr txBox="1"/>
          <p:nvPr/>
        </p:nvSpPr>
        <p:spPr>
          <a:xfrm>
            <a:off x="6096000" y="3429000"/>
            <a:ext cx="2438400" cy="369332"/>
          </a:xfrm>
          <a:prstGeom prst="rect">
            <a:avLst/>
          </a:prstGeom>
          <a:noFill/>
        </p:spPr>
        <p:txBody>
          <a:bodyPr wrap="square" rtlCol="0">
            <a:spAutoFit/>
          </a:bodyPr>
          <a:lstStyle/>
          <a:p>
            <a:r>
              <a:rPr lang="en-US" spc="400" dirty="0" smtClean="0"/>
              <a:t> </a:t>
            </a:r>
            <a:r>
              <a:rPr lang="en-US" spc="600" dirty="0" smtClean="0"/>
              <a:t>[</a:t>
            </a:r>
            <a:r>
              <a:rPr lang="en-US" b="1" spc="600" dirty="0" smtClean="0"/>
              <a:t>W, E, E, W]</a:t>
            </a:r>
            <a:r>
              <a:rPr lang="en-US" b="1" spc="600" dirty="0" smtClean="0">
                <a:solidFill>
                  <a:srgbClr val="002FC4"/>
                </a:solidFill>
              </a:rPr>
              <a:t> </a:t>
            </a:r>
            <a:endParaRPr lang="en-US" b="1" spc="600" dirty="0"/>
          </a:p>
        </p:txBody>
      </p:sp>
      <p:sp>
        <p:nvSpPr>
          <p:cNvPr id="18" name="TextBox 17"/>
          <p:cNvSpPr txBox="1"/>
          <p:nvPr/>
        </p:nvSpPr>
        <p:spPr>
          <a:xfrm>
            <a:off x="457200" y="3810000"/>
            <a:ext cx="2743200" cy="369332"/>
          </a:xfrm>
          <a:prstGeom prst="rect">
            <a:avLst/>
          </a:prstGeom>
          <a:noFill/>
        </p:spPr>
        <p:txBody>
          <a:bodyPr wrap="square" rtlCol="0">
            <a:spAutoFit/>
          </a:bodyPr>
          <a:lstStyle/>
          <a:p>
            <a:r>
              <a:rPr lang="en-US" spc="400" dirty="0" smtClean="0"/>
              <a:t> </a:t>
            </a:r>
            <a:r>
              <a:rPr lang="en-US" dirty="0" smtClean="0"/>
              <a:t>Man rows cabbage across</a:t>
            </a:r>
          </a:p>
        </p:txBody>
      </p:sp>
      <p:sp>
        <p:nvSpPr>
          <p:cNvPr id="19" name="TextBox 18"/>
          <p:cNvSpPr txBox="1"/>
          <p:nvPr/>
        </p:nvSpPr>
        <p:spPr>
          <a:xfrm>
            <a:off x="3276600" y="3810000"/>
            <a:ext cx="2362200" cy="369332"/>
          </a:xfrm>
          <a:prstGeom prst="rect">
            <a:avLst/>
          </a:prstGeom>
          <a:noFill/>
        </p:spPr>
        <p:txBody>
          <a:bodyPr wrap="square" rtlCol="0">
            <a:spAutoFit/>
          </a:bodyPr>
          <a:lstStyle/>
          <a:p>
            <a:r>
              <a:rPr lang="en-US" spc="400" dirty="0" smtClean="0"/>
              <a:t> </a:t>
            </a:r>
            <a:r>
              <a:rPr lang="en-US" dirty="0" smtClean="0"/>
              <a:t>Man rows goat across</a:t>
            </a:r>
          </a:p>
        </p:txBody>
      </p:sp>
      <p:sp>
        <p:nvSpPr>
          <p:cNvPr id="20" name="TextBox 19"/>
          <p:cNvSpPr txBox="1"/>
          <p:nvPr/>
        </p:nvSpPr>
        <p:spPr>
          <a:xfrm>
            <a:off x="6096000" y="3810000"/>
            <a:ext cx="2362200" cy="369332"/>
          </a:xfrm>
          <a:prstGeom prst="rect">
            <a:avLst/>
          </a:prstGeom>
          <a:noFill/>
        </p:spPr>
        <p:txBody>
          <a:bodyPr wrap="square" rtlCol="0">
            <a:spAutoFit/>
          </a:bodyPr>
          <a:lstStyle/>
          <a:p>
            <a:r>
              <a:rPr lang="en-US" spc="400" dirty="0" smtClean="0"/>
              <a:t> </a:t>
            </a:r>
            <a:r>
              <a:rPr lang="en-US" dirty="0" smtClean="0"/>
              <a:t>Man rows wolf across</a:t>
            </a:r>
          </a:p>
        </p:txBody>
      </p:sp>
      <p:sp>
        <p:nvSpPr>
          <p:cNvPr id="21" name="TextBox 20"/>
          <p:cNvSpPr txBox="1"/>
          <p:nvPr/>
        </p:nvSpPr>
        <p:spPr>
          <a:xfrm>
            <a:off x="304800" y="5257800"/>
            <a:ext cx="2590800" cy="646331"/>
          </a:xfrm>
          <a:prstGeom prst="rect">
            <a:avLst/>
          </a:prstGeom>
          <a:noFill/>
        </p:spPr>
        <p:txBody>
          <a:bodyPr wrap="square" rtlCol="0">
            <a:spAutoFit/>
          </a:bodyPr>
          <a:lstStyle/>
          <a:p>
            <a:r>
              <a:rPr lang="en-US" dirty="0" smtClean="0">
                <a:solidFill>
                  <a:srgbClr val="CC0000"/>
                </a:solidFill>
              </a:rPr>
              <a:t>         INVALID  STATE</a:t>
            </a:r>
          </a:p>
          <a:p>
            <a:r>
              <a:rPr lang="en-US" dirty="0" smtClean="0"/>
              <a:t>Goat left alone with wolf</a:t>
            </a:r>
          </a:p>
        </p:txBody>
      </p:sp>
      <p:sp>
        <p:nvSpPr>
          <p:cNvPr id="22" name="TextBox 21"/>
          <p:cNvSpPr txBox="1"/>
          <p:nvPr/>
        </p:nvSpPr>
        <p:spPr>
          <a:xfrm>
            <a:off x="2971800" y="5257800"/>
            <a:ext cx="2895600" cy="646331"/>
          </a:xfrm>
          <a:prstGeom prst="rect">
            <a:avLst/>
          </a:prstGeom>
          <a:noFill/>
        </p:spPr>
        <p:txBody>
          <a:bodyPr wrap="square" rtlCol="0">
            <a:spAutoFit/>
          </a:bodyPr>
          <a:lstStyle/>
          <a:p>
            <a:r>
              <a:rPr lang="en-US" b="1" dirty="0" smtClean="0">
                <a:solidFill>
                  <a:srgbClr val="009900"/>
                </a:solidFill>
              </a:rPr>
              <a:t>              VALID  STATE</a:t>
            </a:r>
          </a:p>
          <a:p>
            <a:r>
              <a:rPr lang="en-US" dirty="0" smtClean="0"/>
              <a:t>Cabbage left alone with wolf</a:t>
            </a:r>
          </a:p>
        </p:txBody>
      </p:sp>
      <p:sp>
        <p:nvSpPr>
          <p:cNvPr id="23" name="TextBox 22"/>
          <p:cNvSpPr txBox="1"/>
          <p:nvPr/>
        </p:nvSpPr>
        <p:spPr>
          <a:xfrm>
            <a:off x="6096000" y="5257800"/>
            <a:ext cx="2895600" cy="646331"/>
          </a:xfrm>
          <a:prstGeom prst="rect">
            <a:avLst/>
          </a:prstGeom>
          <a:noFill/>
        </p:spPr>
        <p:txBody>
          <a:bodyPr wrap="square" rtlCol="0">
            <a:spAutoFit/>
          </a:bodyPr>
          <a:lstStyle/>
          <a:p>
            <a:r>
              <a:rPr lang="en-US" dirty="0" smtClean="0">
                <a:solidFill>
                  <a:srgbClr val="CC0000"/>
                </a:solidFill>
              </a:rPr>
              <a:t>          INVALID  STATE</a:t>
            </a:r>
          </a:p>
          <a:p>
            <a:r>
              <a:rPr lang="en-US" dirty="0" smtClean="0"/>
              <a:t>Cabbage left alone with goat</a:t>
            </a:r>
          </a:p>
        </p:txBody>
      </p:sp>
      <p:sp>
        <p:nvSpPr>
          <p:cNvPr id="25" name="Multiply 24"/>
          <p:cNvSpPr/>
          <p:nvPr/>
        </p:nvSpPr>
        <p:spPr>
          <a:xfrm>
            <a:off x="1219200" y="4191000"/>
            <a:ext cx="914400" cy="914400"/>
          </a:xfrm>
          <a:prstGeom prst="mathMultiply">
            <a:avLst/>
          </a:prstGeom>
          <a:solidFill>
            <a:srgbClr val="CC0000">
              <a:alpha val="60000"/>
            </a:srgbClr>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C0000"/>
              </a:solidFill>
            </a:endParaRPr>
          </a:p>
        </p:txBody>
      </p:sp>
      <p:sp>
        <p:nvSpPr>
          <p:cNvPr id="26" name="Multiply 25"/>
          <p:cNvSpPr/>
          <p:nvPr/>
        </p:nvSpPr>
        <p:spPr>
          <a:xfrm>
            <a:off x="6781800" y="4191000"/>
            <a:ext cx="914400" cy="914400"/>
          </a:xfrm>
          <a:prstGeom prst="mathMultiply">
            <a:avLst/>
          </a:prstGeom>
          <a:solidFill>
            <a:srgbClr val="CC0000">
              <a:alpha val="60000"/>
            </a:srgbClr>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038600" y="4800600"/>
            <a:ext cx="838200" cy="646331"/>
          </a:xfrm>
          <a:prstGeom prst="rect">
            <a:avLst/>
          </a:prstGeom>
          <a:noFill/>
        </p:spPr>
        <p:txBody>
          <a:bodyPr wrap="square" rtlCol="0">
            <a:spAutoFit/>
          </a:bodyPr>
          <a:lstStyle/>
          <a:p>
            <a:pPr>
              <a:buClr>
                <a:srgbClr val="009900"/>
              </a:buClr>
              <a:buSzPct val="400000"/>
              <a:buFont typeface="Wingdings" pitchFamily="2" charset="2"/>
              <a:buChar char="ü"/>
            </a:pPr>
            <a:r>
              <a:rPr lang="en-US" dirty="0" smtClean="0"/>
              <a:t>  </a:t>
            </a:r>
            <a:endParaRPr lang="en-US" dirty="0"/>
          </a:p>
        </p:txBody>
      </p:sp>
      <p:sp useBgFill="1">
        <p:nvSpPr>
          <p:cNvPr id="32" name="Down Arrow 31"/>
          <p:cNvSpPr>
            <a:spLocks noChangeAspect="1"/>
          </p:cNvSpPr>
          <p:nvPr/>
        </p:nvSpPr>
        <p:spPr>
          <a:xfrm rot="2700000">
            <a:off x="2566880" y="2680112"/>
            <a:ext cx="226463" cy="457200"/>
          </a:xfrm>
          <a:prstGeom prst="downArrow">
            <a:avLst/>
          </a:prstGeom>
          <a:ln w="222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Down Arrow 32"/>
          <p:cNvSpPr>
            <a:spLocks noChangeAspect="1"/>
          </p:cNvSpPr>
          <p:nvPr/>
        </p:nvSpPr>
        <p:spPr>
          <a:xfrm rot="-2700000">
            <a:off x="5741057" y="2653888"/>
            <a:ext cx="226463" cy="457200"/>
          </a:xfrm>
          <a:prstGeom prst="downArrow">
            <a:avLst/>
          </a:prstGeom>
          <a:ln w="222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286000" y="2590800"/>
            <a:ext cx="4267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
        <p:nvSpPr>
          <p:cNvPr id="10" name="Title 1"/>
          <p:cNvSpPr txBox="1">
            <a:spLocks/>
          </p:cNvSpPr>
          <p:nvPr/>
        </p:nvSpPr>
        <p:spPr>
          <a:xfrm>
            <a:off x="762000" y="2514600"/>
            <a:ext cx="7772400" cy="990599"/>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Subtitle 2"/>
          <p:cNvSpPr txBox="1">
            <a:spLocks/>
          </p:cNvSpPr>
          <p:nvPr/>
        </p:nvSpPr>
        <p:spPr>
          <a:xfrm>
            <a:off x="533400" y="762000"/>
            <a:ext cx="8077200" cy="5486400"/>
          </a:xfrm>
          <a:prstGeom prst="rect">
            <a:avLst/>
          </a:prstGeom>
        </p:spPr>
        <p:txBody>
          <a:bodyPr vert="horz" lIns="91440" tIns="45720" rIns="91440" bIns="45720" rtlCol="0">
            <a:noAutofit/>
          </a:bodyPr>
          <a:lstStyle/>
          <a:p>
            <a:pPr algn="just"/>
            <a:r>
              <a:rPr lang="en-US" b="1" dirty="0" smtClean="0"/>
              <a:t>We check if the new problem state is the goal state</a:t>
            </a:r>
            <a:r>
              <a:rPr lang="en-US" dirty="0" smtClean="0"/>
              <a:t>. If true, then we solved the problem in one step! (We know that cannot be so, but the algorithmic approach that we are using does not.)</a:t>
            </a:r>
          </a:p>
          <a:p>
            <a:endParaRPr lang="en-US" dirty="0" smtClean="0"/>
          </a:p>
          <a:p>
            <a:endParaRPr lang="en-US" sz="1200" dirty="0" smtClean="0"/>
          </a:p>
          <a:p>
            <a:pPr>
              <a:tabLst>
                <a:tab pos="2286000" algn="l"/>
                <a:tab pos="3090863" algn="l"/>
                <a:tab pos="4005263" algn="l"/>
                <a:tab pos="4800600" algn="l"/>
              </a:tabLst>
            </a:pPr>
            <a:r>
              <a:rPr lang="en-US" dirty="0" smtClean="0">
                <a:solidFill>
                  <a:srgbClr val="002FC4"/>
                </a:solidFill>
              </a:rPr>
              <a:t>	</a:t>
            </a:r>
            <a:r>
              <a:rPr lang="en-US" dirty="0" smtClean="0">
                <a:solidFill>
                  <a:srgbClr val="D4650A"/>
                </a:solidFill>
              </a:rPr>
              <a:t>man	cabbage	goat	wolf</a:t>
            </a:r>
          </a:p>
          <a:p>
            <a:r>
              <a:rPr lang="en-US" dirty="0" smtClean="0"/>
              <a:t>		     </a:t>
            </a:r>
            <a:r>
              <a:rPr lang="en-US" spc="1600" dirty="0" smtClean="0"/>
              <a:t>[E, E, E, E]  </a:t>
            </a:r>
            <a:r>
              <a:rPr lang="en-US" b="1" dirty="0" smtClean="0"/>
              <a:t>START STATE</a:t>
            </a:r>
          </a:p>
          <a:p>
            <a:endParaRPr lang="en-US" dirty="0" smtClean="0">
              <a:solidFill>
                <a:srgbClr val="002FC4"/>
              </a:solidFill>
            </a:endParaRPr>
          </a:p>
          <a:p>
            <a:endParaRPr lang="en-US" dirty="0" smtClean="0"/>
          </a:p>
          <a:p>
            <a:endParaRPr lang="en-US" dirty="0" smtClean="0"/>
          </a:p>
          <a:p>
            <a:endParaRPr lang="en-US" sz="1100" dirty="0" smtClean="0"/>
          </a:p>
          <a:p>
            <a:r>
              <a:rPr lang="en-US" dirty="0" smtClean="0"/>
              <a:t>		</a:t>
            </a:r>
            <a:endParaRPr lang="en-US" spc="1600" dirty="0" smtClean="0"/>
          </a:p>
          <a:p>
            <a:endParaRPr lang="en-US" spc="1600" dirty="0" smtClean="0"/>
          </a:p>
          <a:p>
            <a:endParaRPr lang="en-US" spc="1600" dirty="0" smtClean="0"/>
          </a:p>
          <a:p>
            <a:r>
              <a:rPr lang="en-US" dirty="0" smtClean="0"/>
              <a:t>	</a:t>
            </a:r>
            <a:r>
              <a:rPr lang="en-US" spc="1600" dirty="0" smtClean="0"/>
              <a:t>		 </a:t>
            </a:r>
          </a:p>
          <a:p>
            <a:pPr>
              <a:spcBef>
                <a:spcPts val="1200"/>
              </a:spcBef>
            </a:pPr>
            <a:r>
              <a:rPr lang="en-US" spc="1600" dirty="0" smtClean="0"/>
              <a:t>		</a:t>
            </a:r>
            <a:endParaRPr lang="en-US" dirty="0" smtClean="0">
              <a:solidFill>
                <a:srgbClr val="002FC4"/>
              </a:solidFill>
            </a:endParaRPr>
          </a:p>
          <a:p>
            <a:endParaRPr lang="en-US" dirty="0" smtClean="0">
              <a:solidFill>
                <a:srgbClr val="002FC4"/>
              </a:solidFill>
            </a:endParaRPr>
          </a:p>
          <a:p>
            <a:endParaRPr lang="en-US" dirty="0" smtClean="0">
              <a:solidFill>
                <a:srgbClr val="002FC4"/>
              </a:solidFill>
            </a:endParaRPr>
          </a:p>
          <a:p>
            <a:endParaRPr lang="en-US" dirty="0" smtClean="0">
              <a:solidFill>
                <a:srgbClr val="002FC4"/>
              </a:solidFill>
            </a:endParaRPr>
          </a:p>
          <a:p>
            <a:endParaRPr lang="en-US" dirty="0" smtClean="0">
              <a:solidFill>
                <a:srgbClr val="002FC4"/>
              </a:solidFill>
            </a:endParaRPr>
          </a:p>
          <a:p>
            <a:endParaRPr lang="en-US" dirty="0" smtClean="0">
              <a:solidFill>
                <a:srgbClr val="002FC4"/>
              </a:solidFill>
            </a:endParaRPr>
          </a:p>
          <a:p>
            <a:endParaRPr lang="en-US" spc="1600" dirty="0" smtClean="0">
              <a:solidFill>
                <a:srgbClr val="002FC4"/>
              </a:solidFill>
            </a:endParaRPr>
          </a:p>
          <a:p>
            <a:endParaRPr lang="en-US" spc="1600" dirty="0" smtClean="0">
              <a:solidFill>
                <a:srgbClr val="002FC4"/>
              </a:solidFill>
            </a:endParaRPr>
          </a:p>
          <a:p>
            <a:endParaRPr lang="en-US" spc="1600" dirty="0" smtClean="0"/>
          </a:p>
          <a:p>
            <a:endParaRPr lang="en-US" spc="1600" dirty="0" smtClean="0"/>
          </a:p>
          <a:p>
            <a:endParaRPr lang="en-US" spc="1600" dirty="0" smtClean="0"/>
          </a:p>
          <a:p>
            <a:r>
              <a:rPr lang="en-US" spc="1600" dirty="0" smtClean="0"/>
              <a:t>			</a:t>
            </a:r>
          </a:p>
          <a:p>
            <a:endParaRPr lang="en-US" spc="160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spc="1600" dirty="0" smtClean="0"/>
          </a:p>
          <a:p>
            <a:endParaRPr lang="en-US" spc="1600" dirty="0" smtClean="0"/>
          </a:p>
          <a:p>
            <a:endParaRPr lang="en-US" spc="1600" dirty="0" smtClean="0"/>
          </a:p>
          <a:p>
            <a:r>
              <a:rPr lang="en-US" spc="1600" dirty="0" smtClean="0"/>
              <a:t>  </a:t>
            </a:r>
            <a:endParaRPr lang="en-US" dirty="0" smtClean="0">
              <a:solidFill>
                <a:srgbClr val="002FC4"/>
              </a:solidFill>
            </a:endParaRPr>
          </a:p>
          <a:p>
            <a:endParaRPr lang="en-US" dirty="0" smtClean="0"/>
          </a:p>
          <a:p>
            <a:endParaRPr lang="en-US" dirty="0" smtClean="0"/>
          </a:p>
          <a:p>
            <a:endParaRPr lang="en-US" dirty="0" smtClean="0"/>
          </a:p>
          <a:p>
            <a:endParaRPr lang="en-US" dirty="0" smtClean="0"/>
          </a:p>
          <a:p>
            <a:endParaRPr lang="en-US" spc="1600" dirty="0" smtClean="0"/>
          </a:p>
          <a:p>
            <a:endParaRPr lang="en-US" spc="1600" dirty="0" smtClean="0"/>
          </a:p>
          <a:p>
            <a:r>
              <a:rPr lang="en-US" spc="1600" dirty="0" smtClean="0"/>
              <a:t>		</a:t>
            </a:r>
          </a:p>
          <a:p>
            <a:endParaRPr kumimoji="0" lang="en-US" sz="1800" b="0" u="none" strike="noStrike" kern="1200" cap="none" normalizeH="0" noProof="0" dirty="0" smtClean="0">
              <a:ln>
                <a:noFill/>
              </a:ln>
              <a:solidFill>
                <a:schemeClr val="tx1"/>
              </a:solidFill>
              <a:effectLst/>
              <a:uLnTx/>
              <a:uFillTx/>
              <a:latin typeface="+mn-lt"/>
              <a:ea typeface="+mn-ea"/>
              <a:cs typeface="+mn-cs"/>
            </a:endParaRPr>
          </a:p>
          <a:p>
            <a:endParaRPr lang="en-US" dirty="0" smtClean="0"/>
          </a:p>
          <a:p>
            <a:endParaRPr kumimoji="0" lang="en-US" sz="1800" b="0" u="none" strike="noStrike" kern="1200" cap="none" normalizeH="0" noProof="0" dirty="0" smtClean="0">
              <a:ln>
                <a:noFill/>
              </a:ln>
              <a:solidFill>
                <a:schemeClr val="tx1"/>
              </a:solidFill>
              <a:effectLst/>
              <a:uLnTx/>
              <a:uFillTx/>
              <a:latin typeface="+mn-lt"/>
              <a:ea typeface="+mn-ea"/>
              <a:cs typeface="+mn-cs"/>
            </a:endParaRPr>
          </a:p>
          <a:p>
            <a:endParaRPr lang="en-US" spc="600" dirty="0" smtClean="0"/>
          </a:p>
          <a:p>
            <a:endParaRPr kumimoji="0" lang="en-US" sz="1800" b="0" u="none" strike="noStrike" kern="1200" cap="none" spc="600" normalizeH="0" noProof="0" dirty="0" smtClean="0">
              <a:ln>
                <a:noFill/>
              </a:ln>
              <a:solidFill>
                <a:schemeClr val="tx1"/>
              </a:solidFill>
              <a:effectLst/>
              <a:uLnTx/>
              <a:uFillTx/>
              <a:latin typeface="+mn-lt"/>
              <a:ea typeface="+mn-ea"/>
              <a:cs typeface="+mn-cs"/>
            </a:endParaRPr>
          </a:p>
          <a:p>
            <a:endParaRPr lang="en-US" spc="600" dirty="0" smtClean="0"/>
          </a:p>
          <a:p>
            <a:endParaRPr kumimoji="0" lang="en-US" sz="1800" b="0" u="none" strike="noStrike" kern="1200" cap="none" spc="600" normalizeH="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 useBgFill="1">
        <p:nvSpPr>
          <p:cNvPr id="7" name="Down Arrow 6"/>
          <p:cNvSpPr>
            <a:spLocks noChangeAspect="1"/>
          </p:cNvSpPr>
          <p:nvPr/>
        </p:nvSpPr>
        <p:spPr>
          <a:xfrm>
            <a:off x="4267200" y="2819400"/>
            <a:ext cx="226463" cy="457200"/>
          </a:xfrm>
          <a:prstGeom prst="downArrow">
            <a:avLst/>
          </a:prstGeom>
          <a:ln w="222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276600" y="3429000"/>
            <a:ext cx="2438400" cy="369332"/>
          </a:xfrm>
          <a:prstGeom prst="rect">
            <a:avLst/>
          </a:prstGeom>
          <a:noFill/>
        </p:spPr>
        <p:txBody>
          <a:bodyPr wrap="square" rtlCol="0">
            <a:spAutoFit/>
          </a:bodyPr>
          <a:lstStyle/>
          <a:p>
            <a:r>
              <a:rPr lang="en-US" spc="400" dirty="0" smtClean="0"/>
              <a:t> </a:t>
            </a:r>
            <a:r>
              <a:rPr lang="en-US" spc="600" dirty="0" smtClean="0"/>
              <a:t>[W, E, W, E]</a:t>
            </a:r>
            <a:r>
              <a:rPr lang="en-US" spc="600" dirty="0" smtClean="0">
                <a:solidFill>
                  <a:srgbClr val="002FC4"/>
                </a:solidFill>
              </a:rPr>
              <a:t> </a:t>
            </a:r>
            <a:endParaRPr lang="en-US" spc="600" dirty="0"/>
          </a:p>
        </p:txBody>
      </p:sp>
      <p:sp>
        <p:nvSpPr>
          <p:cNvPr id="19" name="TextBox 18"/>
          <p:cNvSpPr txBox="1"/>
          <p:nvPr/>
        </p:nvSpPr>
        <p:spPr>
          <a:xfrm>
            <a:off x="3276600" y="3810000"/>
            <a:ext cx="2362200" cy="369332"/>
          </a:xfrm>
          <a:prstGeom prst="rect">
            <a:avLst/>
          </a:prstGeom>
          <a:noFill/>
        </p:spPr>
        <p:txBody>
          <a:bodyPr wrap="square" rtlCol="0">
            <a:spAutoFit/>
          </a:bodyPr>
          <a:lstStyle/>
          <a:p>
            <a:r>
              <a:rPr lang="en-US" spc="400" dirty="0" smtClean="0"/>
              <a:t> </a:t>
            </a:r>
            <a:r>
              <a:rPr lang="en-US" dirty="0" smtClean="0"/>
              <a:t>Man rows goat across</a:t>
            </a:r>
          </a:p>
        </p:txBody>
      </p:sp>
      <p:sp>
        <p:nvSpPr>
          <p:cNvPr id="31" name="TextBox 30"/>
          <p:cNvSpPr txBox="1"/>
          <p:nvPr/>
        </p:nvSpPr>
        <p:spPr>
          <a:xfrm>
            <a:off x="5715000" y="3886200"/>
            <a:ext cx="838200" cy="646331"/>
          </a:xfrm>
          <a:prstGeom prst="rect">
            <a:avLst/>
          </a:prstGeom>
          <a:noFill/>
        </p:spPr>
        <p:txBody>
          <a:bodyPr wrap="square" rtlCol="0">
            <a:spAutoFit/>
          </a:bodyPr>
          <a:lstStyle/>
          <a:p>
            <a:pPr>
              <a:buClr>
                <a:srgbClr val="009900"/>
              </a:buClr>
              <a:buSzPct val="400000"/>
              <a:buFont typeface="Wingdings" pitchFamily="2" charset="2"/>
              <a:buChar char="ü"/>
            </a:pPr>
            <a:r>
              <a:rPr lang="en-US" dirty="0" smtClean="0"/>
              <a:t>  </a:t>
            </a:r>
            <a:endParaRPr lang="en-US" dirty="0"/>
          </a:p>
        </p:txBody>
      </p:sp>
      <p:sp>
        <p:nvSpPr>
          <p:cNvPr id="24" name="TextBox 23"/>
          <p:cNvSpPr txBox="1"/>
          <p:nvPr/>
        </p:nvSpPr>
        <p:spPr>
          <a:xfrm>
            <a:off x="609600" y="4572000"/>
            <a:ext cx="3657600" cy="369332"/>
          </a:xfrm>
          <a:prstGeom prst="rect">
            <a:avLst/>
          </a:prstGeom>
          <a:noFill/>
        </p:spPr>
        <p:txBody>
          <a:bodyPr wrap="square" rtlCol="0">
            <a:spAutoFit/>
          </a:bodyPr>
          <a:lstStyle/>
          <a:p>
            <a:r>
              <a:rPr lang="en-US" b="1" dirty="0" smtClean="0"/>
              <a:t>Is goal state </a:t>
            </a:r>
            <a:r>
              <a:rPr lang="en-US" spc="600" dirty="0" smtClean="0"/>
              <a:t>[W,W,W,W]</a:t>
            </a:r>
            <a:r>
              <a:rPr lang="en-US" dirty="0" smtClean="0"/>
              <a:t>? </a:t>
            </a:r>
            <a:endParaRPr lang="en-US" dirty="0"/>
          </a:p>
        </p:txBody>
      </p:sp>
      <p:sp>
        <p:nvSpPr>
          <p:cNvPr id="27" name="TextBox 26"/>
          <p:cNvSpPr txBox="1"/>
          <p:nvPr/>
        </p:nvSpPr>
        <p:spPr>
          <a:xfrm>
            <a:off x="3962400" y="4572000"/>
            <a:ext cx="762000" cy="369332"/>
          </a:xfrm>
          <a:prstGeom prst="rect">
            <a:avLst/>
          </a:prstGeom>
          <a:noFill/>
        </p:spPr>
        <p:txBody>
          <a:bodyPr wrap="square" rtlCol="0">
            <a:spAutoFit/>
          </a:bodyPr>
          <a:lstStyle/>
          <a:p>
            <a:pPr algn="ctr"/>
            <a:r>
              <a:rPr lang="en-US" spc="400" dirty="0" smtClean="0"/>
              <a:t> </a:t>
            </a:r>
            <a:r>
              <a:rPr lang="en-US" b="1" dirty="0" smtClean="0"/>
              <a:t>No</a:t>
            </a:r>
            <a:endParaRPr lang="en-US" b="1" dirty="0"/>
          </a:p>
        </p:txBody>
      </p:sp>
      <p:sp>
        <p:nvSpPr>
          <p:cNvPr id="32" name="TextBox 31"/>
          <p:cNvSpPr txBox="1"/>
          <p:nvPr/>
        </p:nvSpPr>
        <p:spPr>
          <a:xfrm>
            <a:off x="609600" y="5257800"/>
            <a:ext cx="5486400" cy="369332"/>
          </a:xfrm>
          <a:prstGeom prst="rect">
            <a:avLst/>
          </a:prstGeom>
          <a:noFill/>
        </p:spPr>
        <p:txBody>
          <a:bodyPr wrap="square" rtlCol="0">
            <a:spAutoFit/>
          </a:bodyPr>
          <a:lstStyle/>
          <a:p>
            <a:r>
              <a:rPr lang="en-US" dirty="0" smtClean="0"/>
              <a:t>Therefore we continue searching from the current state.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
        <p:nvSpPr>
          <p:cNvPr id="10" name="Title 1"/>
          <p:cNvSpPr txBox="1">
            <a:spLocks/>
          </p:cNvSpPr>
          <p:nvPr/>
        </p:nvSpPr>
        <p:spPr>
          <a:xfrm>
            <a:off x="762000" y="2514600"/>
            <a:ext cx="7772400" cy="990599"/>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Subtitle 2"/>
          <p:cNvSpPr txBox="1">
            <a:spLocks/>
          </p:cNvSpPr>
          <p:nvPr/>
        </p:nvSpPr>
        <p:spPr>
          <a:xfrm>
            <a:off x="533400" y="762000"/>
            <a:ext cx="8077200" cy="5486400"/>
          </a:xfrm>
          <a:prstGeom prst="rect">
            <a:avLst/>
          </a:prstGeom>
        </p:spPr>
        <p:txBody>
          <a:bodyPr vert="horz" lIns="91440" tIns="45720" rIns="91440" bIns="45720" rtlCol="0">
            <a:noAutofit/>
          </a:bodyPr>
          <a:lstStyle/>
          <a:p>
            <a:pPr algn="just"/>
            <a:r>
              <a:rPr lang="en-US" b="1" dirty="0" smtClean="0"/>
              <a:t>Since the man can only row across objects on the same side of the river, there are only two possible moves from here</a:t>
            </a:r>
            <a:r>
              <a:rPr lang="en-US" dirty="0" smtClean="0"/>
              <a:t>,</a:t>
            </a:r>
          </a:p>
          <a:p>
            <a:endParaRPr lang="en-US" sz="2400" dirty="0" smtClean="0"/>
          </a:p>
          <a:p>
            <a:pPr>
              <a:tabLst>
                <a:tab pos="2286000" algn="l"/>
                <a:tab pos="3090863" algn="l"/>
                <a:tab pos="4005263" algn="l"/>
                <a:tab pos="4800600" algn="l"/>
              </a:tabLst>
            </a:pPr>
            <a:r>
              <a:rPr lang="en-US" dirty="0" smtClean="0">
                <a:solidFill>
                  <a:srgbClr val="002FC4"/>
                </a:solidFill>
              </a:rPr>
              <a:t>	</a:t>
            </a:r>
            <a:r>
              <a:rPr lang="en-US" dirty="0" smtClean="0">
                <a:solidFill>
                  <a:srgbClr val="D4650A"/>
                </a:solidFill>
              </a:rPr>
              <a:t>man	cabbage	goat	wolf              </a:t>
            </a:r>
            <a:r>
              <a:rPr lang="en-US" b="1" dirty="0" smtClean="0"/>
              <a:t>INTERMEDIATE</a:t>
            </a:r>
          </a:p>
          <a:p>
            <a:r>
              <a:rPr lang="en-US" dirty="0" smtClean="0"/>
              <a:t>		     </a:t>
            </a:r>
            <a:r>
              <a:rPr lang="en-US" spc="1600" dirty="0" smtClean="0"/>
              <a:t>[W, E, W, E]   </a:t>
            </a:r>
            <a:r>
              <a:rPr lang="en-US" b="1" dirty="0" smtClean="0"/>
              <a:t>STATE </a:t>
            </a:r>
            <a:r>
              <a:rPr lang="en-US" dirty="0" smtClean="0">
                <a:solidFill>
                  <a:srgbClr val="002FC4"/>
                </a:solidFill>
              </a:rPr>
              <a:t/>
            </a:r>
            <a:br>
              <a:rPr lang="en-US" dirty="0" smtClean="0">
                <a:solidFill>
                  <a:srgbClr val="002FC4"/>
                </a:solidFill>
              </a:rPr>
            </a:br>
            <a:r>
              <a:rPr lang="en-US" dirty="0" smtClean="0">
                <a:solidFill>
                  <a:srgbClr val="002FC4"/>
                </a:solidFill>
              </a:rPr>
              <a:t>                          					</a:t>
            </a:r>
          </a:p>
          <a:p>
            <a:endParaRPr lang="en-US" dirty="0" smtClean="0">
              <a:solidFill>
                <a:srgbClr val="002FC4"/>
              </a:solidFill>
            </a:endParaRPr>
          </a:p>
          <a:p>
            <a:endParaRPr lang="en-US" dirty="0" smtClean="0"/>
          </a:p>
          <a:p>
            <a:endParaRPr lang="en-US" dirty="0" smtClean="0"/>
          </a:p>
          <a:p>
            <a:endParaRPr lang="en-US" sz="1100" dirty="0" smtClean="0"/>
          </a:p>
          <a:p>
            <a:r>
              <a:rPr lang="en-US" dirty="0" smtClean="0"/>
              <a:t>		</a:t>
            </a:r>
            <a:endParaRPr lang="en-US" spc="1600" dirty="0" smtClean="0"/>
          </a:p>
          <a:p>
            <a:endParaRPr lang="en-US" spc="1600" dirty="0" smtClean="0"/>
          </a:p>
          <a:p>
            <a:endParaRPr lang="en-US" spc="1600" dirty="0" smtClean="0"/>
          </a:p>
          <a:p>
            <a:r>
              <a:rPr lang="en-US" dirty="0" smtClean="0"/>
              <a:t>	</a:t>
            </a:r>
            <a:r>
              <a:rPr lang="en-US" spc="1600" dirty="0" smtClean="0"/>
              <a:t>		 </a:t>
            </a:r>
          </a:p>
          <a:p>
            <a:pPr>
              <a:spcBef>
                <a:spcPts val="1200"/>
              </a:spcBef>
            </a:pPr>
            <a:r>
              <a:rPr lang="en-US" spc="1600" dirty="0" smtClean="0"/>
              <a:t>		</a:t>
            </a:r>
            <a:endParaRPr lang="en-US" dirty="0" smtClean="0">
              <a:solidFill>
                <a:srgbClr val="002FC4"/>
              </a:solidFill>
            </a:endParaRPr>
          </a:p>
          <a:p>
            <a:endParaRPr lang="en-US" dirty="0" smtClean="0">
              <a:solidFill>
                <a:srgbClr val="002FC4"/>
              </a:solidFill>
            </a:endParaRPr>
          </a:p>
          <a:p>
            <a:endParaRPr lang="en-US" dirty="0" smtClean="0">
              <a:solidFill>
                <a:srgbClr val="002FC4"/>
              </a:solidFill>
            </a:endParaRPr>
          </a:p>
          <a:p>
            <a:endParaRPr lang="en-US" dirty="0" smtClean="0">
              <a:solidFill>
                <a:srgbClr val="002FC4"/>
              </a:solidFill>
            </a:endParaRPr>
          </a:p>
          <a:p>
            <a:endParaRPr lang="en-US" dirty="0" smtClean="0">
              <a:solidFill>
                <a:srgbClr val="002FC4"/>
              </a:solidFill>
            </a:endParaRPr>
          </a:p>
          <a:p>
            <a:endParaRPr lang="en-US" dirty="0" smtClean="0">
              <a:solidFill>
                <a:srgbClr val="002FC4"/>
              </a:solidFill>
            </a:endParaRPr>
          </a:p>
          <a:p>
            <a:endParaRPr lang="en-US" spc="1600" dirty="0" smtClean="0">
              <a:solidFill>
                <a:srgbClr val="002FC4"/>
              </a:solidFill>
            </a:endParaRPr>
          </a:p>
          <a:p>
            <a:endParaRPr lang="en-US" spc="1600" dirty="0" smtClean="0">
              <a:solidFill>
                <a:srgbClr val="002FC4"/>
              </a:solidFill>
            </a:endParaRPr>
          </a:p>
          <a:p>
            <a:endParaRPr lang="en-US" spc="1600" dirty="0" smtClean="0"/>
          </a:p>
          <a:p>
            <a:endParaRPr lang="en-US" spc="1600" dirty="0" smtClean="0"/>
          </a:p>
          <a:p>
            <a:endParaRPr lang="en-US" spc="1600" dirty="0" smtClean="0"/>
          </a:p>
          <a:p>
            <a:r>
              <a:rPr lang="en-US" spc="1600" dirty="0" smtClean="0"/>
              <a:t>			</a:t>
            </a:r>
          </a:p>
          <a:p>
            <a:endParaRPr lang="en-US" spc="160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spc="1600" dirty="0" smtClean="0"/>
          </a:p>
          <a:p>
            <a:endParaRPr lang="en-US" spc="1600" dirty="0" smtClean="0"/>
          </a:p>
          <a:p>
            <a:endParaRPr lang="en-US" spc="1600" dirty="0" smtClean="0"/>
          </a:p>
          <a:p>
            <a:r>
              <a:rPr lang="en-US" spc="1600" dirty="0" smtClean="0"/>
              <a:t>  </a:t>
            </a:r>
            <a:endParaRPr lang="en-US" dirty="0" smtClean="0">
              <a:solidFill>
                <a:srgbClr val="002FC4"/>
              </a:solidFill>
            </a:endParaRPr>
          </a:p>
          <a:p>
            <a:endParaRPr lang="en-US" dirty="0" smtClean="0"/>
          </a:p>
          <a:p>
            <a:endParaRPr lang="en-US" dirty="0" smtClean="0"/>
          </a:p>
          <a:p>
            <a:endParaRPr lang="en-US" dirty="0" smtClean="0"/>
          </a:p>
          <a:p>
            <a:endParaRPr lang="en-US" dirty="0" smtClean="0"/>
          </a:p>
          <a:p>
            <a:endParaRPr lang="en-US" spc="1600" dirty="0" smtClean="0"/>
          </a:p>
          <a:p>
            <a:endParaRPr lang="en-US" spc="1600" dirty="0" smtClean="0"/>
          </a:p>
          <a:p>
            <a:r>
              <a:rPr lang="en-US" spc="1600" dirty="0" smtClean="0"/>
              <a:t>		</a:t>
            </a:r>
          </a:p>
          <a:p>
            <a:endParaRPr kumimoji="0" lang="en-US" sz="1800" b="0" u="none" strike="noStrike" kern="1200" cap="none" normalizeH="0" noProof="0" dirty="0" smtClean="0">
              <a:ln>
                <a:noFill/>
              </a:ln>
              <a:solidFill>
                <a:schemeClr val="tx1"/>
              </a:solidFill>
              <a:effectLst/>
              <a:uLnTx/>
              <a:uFillTx/>
              <a:latin typeface="+mn-lt"/>
              <a:ea typeface="+mn-ea"/>
              <a:cs typeface="+mn-cs"/>
            </a:endParaRPr>
          </a:p>
          <a:p>
            <a:endParaRPr lang="en-US" dirty="0" smtClean="0"/>
          </a:p>
          <a:p>
            <a:endParaRPr kumimoji="0" lang="en-US" sz="1800" b="0" u="none" strike="noStrike" kern="1200" cap="none" normalizeH="0" noProof="0" dirty="0" smtClean="0">
              <a:ln>
                <a:noFill/>
              </a:ln>
              <a:solidFill>
                <a:schemeClr val="tx1"/>
              </a:solidFill>
              <a:effectLst/>
              <a:uLnTx/>
              <a:uFillTx/>
              <a:latin typeface="+mn-lt"/>
              <a:ea typeface="+mn-ea"/>
              <a:cs typeface="+mn-cs"/>
            </a:endParaRPr>
          </a:p>
          <a:p>
            <a:endParaRPr lang="en-US" spc="600" dirty="0" smtClean="0"/>
          </a:p>
          <a:p>
            <a:endParaRPr kumimoji="0" lang="en-US" sz="1800" b="0" u="none" strike="noStrike" kern="1200" cap="none" spc="600" normalizeH="0" noProof="0" dirty="0" smtClean="0">
              <a:ln>
                <a:noFill/>
              </a:ln>
              <a:solidFill>
                <a:schemeClr val="tx1"/>
              </a:solidFill>
              <a:effectLst/>
              <a:uLnTx/>
              <a:uFillTx/>
              <a:latin typeface="+mn-lt"/>
              <a:ea typeface="+mn-ea"/>
              <a:cs typeface="+mn-cs"/>
            </a:endParaRPr>
          </a:p>
          <a:p>
            <a:endParaRPr lang="en-US" spc="600" dirty="0" smtClean="0"/>
          </a:p>
          <a:p>
            <a:endParaRPr kumimoji="0" lang="en-US" sz="1800" b="0" u="none" strike="noStrike" kern="1200" cap="none" spc="600" normalizeH="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 useBgFill="1">
        <p:nvSpPr>
          <p:cNvPr id="7" name="Down Arrow 6"/>
          <p:cNvSpPr>
            <a:spLocks noChangeAspect="1"/>
          </p:cNvSpPr>
          <p:nvPr/>
        </p:nvSpPr>
        <p:spPr>
          <a:xfrm rot="2700000">
            <a:off x="3481280" y="2680111"/>
            <a:ext cx="226463" cy="457200"/>
          </a:xfrm>
          <a:prstGeom prst="downArrow">
            <a:avLst/>
          </a:prstGeom>
          <a:ln w="222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905000" y="3276600"/>
            <a:ext cx="2438400" cy="369332"/>
          </a:xfrm>
          <a:prstGeom prst="rect">
            <a:avLst/>
          </a:prstGeom>
          <a:noFill/>
        </p:spPr>
        <p:txBody>
          <a:bodyPr wrap="square" rtlCol="0">
            <a:spAutoFit/>
          </a:bodyPr>
          <a:lstStyle/>
          <a:p>
            <a:r>
              <a:rPr lang="en-US" spc="400" dirty="0" smtClean="0"/>
              <a:t> </a:t>
            </a:r>
            <a:r>
              <a:rPr lang="en-US" spc="600" dirty="0" smtClean="0"/>
              <a:t>[E, W, E, E]</a:t>
            </a:r>
            <a:r>
              <a:rPr lang="en-US" spc="600" dirty="0" smtClean="0">
                <a:solidFill>
                  <a:srgbClr val="002FC4"/>
                </a:solidFill>
              </a:rPr>
              <a:t> </a:t>
            </a:r>
            <a:endParaRPr lang="en-US" spc="600" dirty="0"/>
          </a:p>
        </p:txBody>
      </p:sp>
      <p:sp>
        <p:nvSpPr>
          <p:cNvPr id="12" name="TextBox 11"/>
          <p:cNvSpPr txBox="1"/>
          <p:nvPr/>
        </p:nvSpPr>
        <p:spPr>
          <a:xfrm>
            <a:off x="4724400" y="3276600"/>
            <a:ext cx="2438400" cy="369332"/>
          </a:xfrm>
          <a:prstGeom prst="rect">
            <a:avLst/>
          </a:prstGeom>
          <a:noFill/>
        </p:spPr>
        <p:txBody>
          <a:bodyPr wrap="square" rtlCol="0">
            <a:spAutoFit/>
          </a:bodyPr>
          <a:lstStyle/>
          <a:p>
            <a:r>
              <a:rPr lang="en-US" spc="400" dirty="0" smtClean="0"/>
              <a:t> </a:t>
            </a:r>
            <a:r>
              <a:rPr lang="en-US" spc="600" dirty="0" smtClean="0"/>
              <a:t>[E, E, E, E]</a:t>
            </a:r>
            <a:r>
              <a:rPr lang="en-US" spc="600" dirty="0" smtClean="0">
                <a:solidFill>
                  <a:srgbClr val="002FC4"/>
                </a:solidFill>
              </a:rPr>
              <a:t> </a:t>
            </a:r>
            <a:endParaRPr lang="en-US" spc="600" dirty="0"/>
          </a:p>
        </p:txBody>
      </p:sp>
      <p:sp>
        <p:nvSpPr>
          <p:cNvPr id="18" name="TextBox 17"/>
          <p:cNvSpPr txBox="1"/>
          <p:nvPr/>
        </p:nvSpPr>
        <p:spPr>
          <a:xfrm>
            <a:off x="1905000" y="3657600"/>
            <a:ext cx="2743200" cy="369332"/>
          </a:xfrm>
          <a:prstGeom prst="rect">
            <a:avLst/>
          </a:prstGeom>
          <a:noFill/>
        </p:spPr>
        <p:txBody>
          <a:bodyPr wrap="square" rtlCol="0">
            <a:spAutoFit/>
          </a:bodyPr>
          <a:lstStyle/>
          <a:p>
            <a:r>
              <a:rPr lang="en-US" spc="400" dirty="0" smtClean="0">
                <a:solidFill>
                  <a:srgbClr val="D4650A"/>
                </a:solidFill>
              </a:rPr>
              <a:t> </a:t>
            </a:r>
            <a:r>
              <a:rPr lang="en-US" dirty="0" smtClean="0"/>
              <a:t>Man rows back alone</a:t>
            </a:r>
          </a:p>
        </p:txBody>
      </p:sp>
      <p:sp>
        <p:nvSpPr>
          <p:cNvPr id="19" name="TextBox 18"/>
          <p:cNvSpPr txBox="1"/>
          <p:nvPr/>
        </p:nvSpPr>
        <p:spPr>
          <a:xfrm>
            <a:off x="4724400" y="3657600"/>
            <a:ext cx="2362200" cy="369332"/>
          </a:xfrm>
          <a:prstGeom prst="rect">
            <a:avLst/>
          </a:prstGeom>
          <a:noFill/>
        </p:spPr>
        <p:txBody>
          <a:bodyPr wrap="square" rtlCol="0">
            <a:spAutoFit/>
          </a:bodyPr>
          <a:lstStyle/>
          <a:p>
            <a:r>
              <a:rPr lang="en-US" spc="400" dirty="0" smtClean="0"/>
              <a:t> </a:t>
            </a:r>
            <a:r>
              <a:rPr lang="en-US" dirty="0" smtClean="0"/>
              <a:t>Man rows goat across</a:t>
            </a:r>
          </a:p>
        </p:txBody>
      </p:sp>
      <p:sp>
        <p:nvSpPr>
          <p:cNvPr id="22" name="TextBox 21"/>
          <p:cNvSpPr txBox="1"/>
          <p:nvPr/>
        </p:nvSpPr>
        <p:spPr>
          <a:xfrm>
            <a:off x="1676400" y="5029200"/>
            <a:ext cx="2895600" cy="646331"/>
          </a:xfrm>
          <a:prstGeom prst="rect">
            <a:avLst/>
          </a:prstGeom>
          <a:noFill/>
        </p:spPr>
        <p:txBody>
          <a:bodyPr wrap="square" rtlCol="0">
            <a:spAutoFit/>
          </a:bodyPr>
          <a:lstStyle/>
          <a:p>
            <a:r>
              <a:rPr lang="en-US" b="1" dirty="0" smtClean="0">
                <a:solidFill>
                  <a:srgbClr val="009900"/>
                </a:solidFill>
              </a:rPr>
              <a:t>              VALID  STATE</a:t>
            </a:r>
          </a:p>
          <a:p>
            <a:r>
              <a:rPr lang="en-US" dirty="0" smtClean="0"/>
              <a:t>Cabbage left alone with wolf</a:t>
            </a:r>
          </a:p>
        </p:txBody>
      </p:sp>
      <p:sp>
        <p:nvSpPr>
          <p:cNvPr id="31" name="TextBox 30"/>
          <p:cNvSpPr txBox="1"/>
          <p:nvPr/>
        </p:nvSpPr>
        <p:spPr>
          <a:xfrm>
            <a:off x="2743200" y="4572000"/>
            <a:ext cx="838200" cy="646331"/>
          </a:xfrm>
          <a:prstGeom prst="rect">
            <a:avLst/>
          </a:prstGeom>
          <a:noFill/>
        </p:spPr>
        <p:txBody>
          <a:bodyPr wrap="square" rtlCol="0">
            <a:spAutoFit/>
          </a:bodyPr>
          <a:lstStyle/>
          <a:p>
            <a:pPr>
              <a:buClr>
                <a:srgbClr val="009900"/>
              </a:buClr>
              <a:buSzPct val="400000"/>
              <a:buFont typeface="Wingdings" pitchFamily="2" charset="2"/>
              <a:buChar char="ü"/>
            </a:pPr>
            <a:r>
              <a:rPr lang="en-US" dirty="0" smtClean="0"/>
              <a:t>  </a:t>
            </a:r>
            <a:endParaRPr lang="en-US" dirty="0"/>
          </a:p>
        </p:txBody>
      </p:sp>
      <p:sp>
        <p:nvSpPr>
          <p:cNvPr id="24" name="TextBox 23"/>
          <p:cNvSpPr txBox="1"/>
          <p:nvPr/>
        </p:nvSpPr>
        <p:spPr>
          <a:xfrm>
            <a:off x="4572000" y="5029200"/>
            <a:ext cx="3657600" cy="923330"/>
          </a:xfrm>
          <a:prstGeom prst="rect">
            <a:avLst/>
          </a:prstGeom>
          <a:noFill/>
        </p:spPr>
        <p:txBody>
          <a:bodyPr wrap="square" rtlCol="0">
            <a:spAutoFit/>
          </a:bodyPr>
          <a:lstStyle/>
          <a:p>
            <a:r>
              <a:rPr lang="en-US" b="1" dirty="0" smtClean="0">
                <a:solidFill>
                  <a:srgbClr val="009900"/>
                </a:solidFill>
              </a:rPr>
              <a:t>              VALID  STATE</a:t>
            </a:r>
          </a:p>
          <a:p>
            <a:r>
              <a:rPr lang="en-US" b="1" dirty="0" smtClean="0"/>
              <a:t>BUT,  previously in this state. It is the start state.  No progress made!</a:t>
            </a:r>
          </a:p>
        </p:txBody>
      </p:sp>
      <p:sp>
        <p:nvSpPr>
          <p:cNvPr id="27" name="TextBox 26"/>
          <p:cNvSpPr txBox="1"/>
          <p:nvPr/>
        </p:nvSpPr>
        <p:spPr>
          <a:xfrm>
            <a:off x="5638800" y="4572000"/>
            <a:ext cx="838200" cy="646331"/>
          </a:xfrm>
          <a:prstGeom prst="rect">
            <a:avLst/>
          </a:prstGeom>
          <a:noFill/>
        </p:spPr>
        <p:txBody>
          <a:bodyPr wrap="square" rtlCol="0">
            <a:spAutoFit/>
          </a:bodyPr>
          <a:lstStyle/>
          <a:p>
            <a:pPr>
              <a:buClr>
                <a:srgbClr val="009900"/>
              </a:buClr>
              <a:buSzPct val="400000"/>
              <a:buFont typeface="Wingdings" pitchFamily="2" charset="2"/>
              <a:buChar char="ü"/>
            </a:pPr>
            <a:r>
              <a:rPr lang="en-US" dirty="0" smtClean="0"/>
              <a:t>  </a:t>
            </a:r>
            <a:endParaRPr lang="en-US" dirty="0"/>
          </a:p>
        </p:txBody>
      </p:sp>
      <p:sp useBgFill="1">
        <p:nvSpPr>
          <p:cNvPr id="28" name="Down Arrow 27"/>
          <p:cNvSpPr>
            <a:spLocks noChangeAspect="1"/>
          </p:cNvSpPr>
          <p:nvPr/>
        </p:nvSpPr>
        <p:spPr>
          <a:xfrm rot="-2700000">
            <a:off x="5081480" y="2680112"/>
            <a:ext cx="226463" cy="457200"/>
          </a:xfrm>
          <a:prstGeom prst="downArrow">
            <a:avLst/>
          </a:prstGeom>
          <a:ln w="222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4075</TotalTime>
  <Words>1623</Words>
  <Application>Microsoft Office PowerPoint</Application>
  <PresentationFormat>On-screen Show (4:3)</PresentationFormat>
  <Paragraphs>743</Paragraphs>
  <Slides>41</Slides>
  <Notes>18</Notes>
  <HiddenSlides>11</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Computational Problem Solving</vt:lpstr>
      <vt:lpstr>Computational Problem Solving Steps</vt:lpstr>
      <vt:lpstr>Man, Cabbage, Goat, Wolf Problem</vt:lpstr>
      <vt:lpstr>Slide 4</vt:lpstr>
      <vt:lpstr>Slide 5</vt:lpstr>
      <vt:lpstr>Slide 6</vt:lpstr>
      <vt:lpstr>Slide 7</vt:lpstr>
      <vt:lpstr>Slide 8</vt:lpstr>
      <vt:lpstr>Slide 9</vt:lpstr>
      <vt:lpstr>Slide 10</vt:lpstr>
      <vt:lpstr>Slide 11</vt:lpstr>
      <vt:lpstr>The Traveling Salesman Problem</vt:lpstr>
      <vt:lpstr>Slide 13</vt:lpstr>
      <vt:lpstr>Slide 14</vt:lpstr>
      <vt:lpstr> GCD of two numbers</vt:lpstr>
      <vt:lpstr>Euclid’s Algorithm One of the Oldest Known Algorithms</vt:lpstr>
      <vt:lpstr>Example Use</vt:lpstr>
      <vt:lpstr>Example Use</vt:lpstr>
      <vt:lpstr>Example Use</vt:lpstr>
      <vt:lpstr>Example Use</vt:lpstr>
      <vt:lpstr>Example Use</vt:lpstr>
      <vt:lpstr>GCD of two numbers</vt:lpstr>
      <vt:lpstr>find all factors of a given number</vt:lpstr>
      <vt:lpstr>Pgm to print Fibonacci series up to n </vt:lpstr>
      <vt:lpstr>Pgm to print Fibonacci series up to n </vt:lpstr>
      <vt:lpstr> GCD of two numbers</vt:lpstr>
      <vt:lpstr>Types of errors</vt:lpstr>
      <vt:lpstr>Slide 28</vt:lpstr>
      <vt:lpstr>Slide 29</vt:lpstr>
      <vt:lpstr>Slide 30</vt:lpstr>
      <vt:lpstr>Slide 31</vt:lpstr>
      <vt:lpstr>Slide 32</vt:lpstr>
      <vt:lpstr>Slide 33</vt:lpstr>
      <vt:lpstr>Slide 34</vt:lpstr>
      <vt:lpstr>Slide 35</vt:lpstr>
      <vt:lpstr>Slide 36</vt:lpstr>
      <vt:lpstr>What is the output of below code. num=23 if ++num:  print(num)  num=num+1</vt:lpstr>
      <vt:lpstr>Slide 38</vt:lpstr>
      <vt:lpstr>Slide 39</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Dierbach, Charles</dc:creator>
  <cp:lastModifiedBy>Microsoft</cp:lastModifiedBy>
  <cp:revision>534</cp:revision>
  <dcterms:created xsi:type="dcterms:W3CDTF">2006-08-16T00:00:00Z</dcterms:created>
  <dcterms:modified xsi:type="dcterms:W3CDTF">2018-09-07T14:48:32Z</dcterms:modified>
</cp:coreProperties>
</file>