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11/13/2023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11/13/2023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11/13/2023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3650-FD26-A0FF-AD62-47D0947800EB}"/>
              </a:ext>
            </a:extLst>
          </p:cNvPr>
          <p:cNvSpPr>
            <a:spLocks noGrp="1"/>
          </p:cNvSpPr>
          <p:nvPr>
            <p:ph type="ctrTitle"/>
          </p:nvPr>
        </p:nvSpPr>
        <p:spPr/>
        <p:txBody>
          <a:bodyPr/>
          <a:lstStyle/>
          <a:p>
            <a:r>
              <a:rPr lang="en-GB" dirty="0"/>
              <a:t>Hotel Booking Analysis</a:t>
            </a:r>
            <a:endParaRPr lang="en-IN" dirty="0"/>
          </a:p>
        </p:txBody>
      </p:sp>
      <p:sp>
        <p:nvSpPr>
          <p:cNvPr id="3" name="Subtitle 2">
            <a:extLst>
              <a:ext uri="{FF2B5EF4-FFF2-40B4-BE49-F238E27FC236}">
                <a16:creationId xmlns:a16="http://schemas.microsoft.com/office/drawing/2014/main" id="{180689C2-63A2-CB05-8B54-505F39AA0382}"/>
              </a:ext>
            </a:extLst>
          </p:cNvPr>
          <p:cNvSpPr>
            <a:spLocks noGrp="1"/>
          </p:cNvSpPr>
          <p:nvPr>
            <p:ph type="subTitle" idx="1"/>
          </p:nvPr>
        </p:nvSpPr>
        <p:spPr/>
        <p:txBody>
          <a:bodyPr/>
          <a:lstStyle/>
          <a:p>
            <a:r>
              <a:rPr lang="en-GB" dirty="0"/>
              <a:t>Capstone Project </a:t>
            </a:r>
          </a:p>
          <a:p>
            <a:r>
              <a:rPr lang="en-GB" dirty="0"/>
              <a:t>By – Bhumika singh</a:t>
            </a:r>
            <a:endParaRPr lang="en-IN" dirty="0"/>
          </a:p>
        </p:txBody>
      </p:sp>
    </p:spTree>
    <p:extLst>
      <p:ext uri="{BB962C8B-B14F-4D97-AF65-F5344CB8AC3E}">
        <p14:creationId xmlns:p14="http://schemas.microsoft.com/office/powerpoint/2010/main" val="23031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97A9-CDC6-6349-25EC-A406B149F7F2}"/>
              </a:ext>
            </a:extLst>
          </p:cNvPr>
          <p:cNvSpPr>
            <a:spLocks noGrp="1"/>
          </p:cNvSpPr>
          <p:nvPr>
            <p:ph type="title"/>
          </p:nvPr>
        </p:nvSpPr>
        <p:spPr/>
        <p:txBody>
          <a:bodyPr/>
          <a:lstStyle/>
          <a:p>
            <a:r>
              <a:rPr lang="en-GB" dirty="0"/>
              <a:t>Dataset columns</a:t>
            </a:r>
            <a:endParaRPr lang="en-IN" dirty="0"/>
          </a:p>
        </p:txBody>
      </p:sp>
      <p:pic>
        <p:nvPicPr>
          <p:cNvPr id="5" name="Content Placeholder 4">
            <a:extLst>
              <a:ext uri="{FF2B5EF4-FFF2-40B4-BE49-F238E27FC236}">
                <a16:creationId xmlns:a16="http://schemas.microsoft.com/office/drawing/2014/main" id="{C682211C-BBA0-19E8-4E25-23BE87FF8975}"/>
              </a:ext>
            </a:extLst>
          </p:cNvPr>
          <p:cNvPicPr>
            <a:picLocks noGrp="1" noChangeAspect="1"/>
          </p:cNvPicPr>
          <p:nvPr>
            <p:ph idx="1"/>
          </p:nvPr>
        </p:nvPicPr>
        <p:blipFill>
          <a:blip r:embed="rId2"/>
          <a:stretch>
            <a:fillRect/>
          </a:stretch>
        </p:blipFill>
        <p:spPr>
          <a:xfrm>
            <a:off x="1550152" y="2001520"/>
            <a:ext cx="9512152" cy="3637280"/>
          </a:xfrm>
        </p:spPr>
      </p:pic>
    </p:spTree>
    <p:extLst>
      <p:ext uri="{BB962C8B-B14F-4D97-AF65-F5344CB8AC3E}">
        <p14:creationId xmlns:p14="http://schemas.microsoft.com/office/powerpoint/2010/main" val="291741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E4FA-F1AA-5C83-C168-D8A0FCA1ED20}"/>
              </a:ext>
            </a:extLst>
          </p:cNvPr>
          <p:cNvSpPr>
            <a:spLocks noGrp="1"/>
          </p:cNvSpPr>
          <p:nvPr>
            <p:ph type="title"/>
          </p:nvPr>
        </p:nvSpPr>
        <p:spPr>
          <a:xfrm>
            <a:off x="723900" y="685800"/>
            <a:ext cx="3855720" cy="2170168"/>
          </a:xfrm>
        </p:spPr>
        <p:txBody>
          <a:bodyPr>
            <a:normAutofit/>
          </a:bodyPr>
          <a:lstStyle/>
          <a:p>
            <a:r>
              <a:rPr lang="en-GB" sz="3200" b="1" i="0" dirty="0">
                <a:solidFill>
                  <a:srgbClr val="212121"/>
                </a:solidFill>
                <a:effectLst/>
                <a:latin typeface="Roboto" panose="02000000000000000000" pitchFamily="2" charset="0"/>
              </a:rPr>
              <a:t>Which type of hotel is mostly preferred by the guests?</a:t>
            </a:r>
            <a:endParaRPr lang="en-IN" sz="3200" dirty="0"/>
          </a:p>
        </p:txBody>
      </p:sp>
      <p:pic>
        <p:nvPicPr>
          <p:cNvPr id="6" name="Picture Placeholder 5">
            <a:extLst>
              <a:ext uri="{FF2B5EF4-FFF2-40B4-BE49-F238E27FC236}">
                <a16:creationId xmlns:a16="http://schemas.microsoft.com/office/drawing/2014/main" id="{508ED388-C46C-718A-79E0-671D6019703A}"/>
              </a:ext>
            </a:extLst>
          </p:cNvPr>
          <p:cNvPicPr>
            <a:picLocks noGrp="1" noChangeAspect="1"/>
          </p:cNvPicPr>
          <p:nvPr>
            <p:ph type="pic" idx="1"/>
          </p:nvPr>
        </p:nvPicPr>
        <p:blipFill>
          <a:blip r:embed="rId2"/>
          <a:srcRect l="6059" r="6059"/>
          <a:stretch>
            <a:fillRect/>
          </a:stretch>
        </p:blipFill>
        <p:spPr/>
      </p:pic>
      <p:sp>
        <p:nvSpPr>
          <p:cNvPr id="4" name="Text Placeholder 3">
            <a:extLst>
              <a:ext uri="{FF2B5EF4-FFF2-40B4-BE49-F238E27FC236}">
                <a16:creationId xmlns:a16="http://schemas.microsoft.com/office/drawing/2014/main" id="{F250FF69-E1D8-F212-4B0F-1592A10CC4E7}"/>
              </a:ext>
            </a:extLst>
          </p:cNvPr>
          <p:cNvSpPr>
            <a:spLocks noGrp="1"/>
          </p:cNvSpPr>
          <p:nvPr>
            <p:ph type="body" sz="half" idx="2"/>
          </p:nvPr>
        </p:nvSpPr>
        <p:spPr>
          <a:xfrm>
            <a:off x="723900" y="2855968"/>
            <a:ext cx="4091940" cy="3316232"/>
          </a:xfrm>
        </p:spPr>
        <p:txBody>
          <a:bodyPr>
            <a:normAutofit fontScale="47500" lnSpcReduction="20000"/>
          </a:bodyPr>
          <a:lstStyle/>
          <a:p>
            <a:pPr algn="l"/>
            <a:r>
              <a:rPr lang="en-GB" sz="2500" dirty="0"/>
              <a:t>1. </a:t>
            </a:r>
            <a:r>
              <a:rPr lang="en-GB" sz="2500" b="0" i="0" dirty="0">
                <a:solidFill>
                  <a:srgbClr val="212121"/>
                </a:solidFill>
                <a:effectLst/>
                <a:latin typeface="Roboto" panose="02000000000000000000" pitchFamily="2" charset="0"/>
              </a:rPr>
              <a:t>We discovered that 61.07% of bookings are at the city hotel, while 38.93% are at the resort hotel.</a:t>
            </a:r>
          </a:p>
          <a:p>
            <a:pPr algn="l"/>
            <a:r>
              <a:rPr lang="en-GB" sz="2500" dirty="0">
                <a:solidFill>
                  <a:srgbClr val="212121"/>
                </a:solidFill>
                <a:latin typeface="var(--colab-chrome-font-family)"/>
              </a:rPr>
              <a:t>2. </a:t>
            </a:r>
            <a:r>
              <a:rPr lang="en-GB" sz="2500" b="0" i="0" dirty="0">
                <a:solidFill>
                  <a:srgbClr val="212121"/>
                </a:solidFill>
                <a:effectLst/>
                <a:latin typeface="Roboto" panose="02000000000000000000" pitchFamily="2" charset="0"/>
              </a:rPr>
              <a:t>Indeed, newfound understanding contributes to a successful business outcome.</a:t>
            </a:r>
          </a:p>
          <a:p>
            <a:pPr algn="l"/>
            <a:r>
              <a:rPr lang="en-GB" sz="2500" b="0" i="0" dirty="0">
                <a:solidFill>
                  <a:srgbClr val="212121"/>
                </a:solidFill>
                <a:effectLst/>
                <a:latin typeface="Roboto" panose="02000000000000000000" pitchFamily="2" charset="0"/>
              </a:rPr>
              <a:t>The city hotel can find additional services to draw in more visitors and boost earnings.</a:t>
            </a:r>
          </a:p>
          <a:p>
            <a:pPr algn="l"/>
            <a:r>
              <a:rPr lang="en-GB" sz="2500" b="0" i="0" dirty="0">
                <a:solidFill>
                  <a:srgbClr val="212121"/>
                </a:solidFill>
                <a:effectLst/>
                <a:latin typeface="Roboto" panose="02000000000000000000" pitchFamily="2" charset="0"/>
              </a:rPr>
              <a:t>In addition to determining which amenities the city hotel offers to draw guests, resort hotels are able to find ways to draw in guests.</a:t>
            </a:r>
          </a:p>
          <a:p>
            <a:pPr algn="l"/>
            <a:endParaRPr lang="en-GB" b="0" i="0" dirty="0">
              <a:solidFill>
                <a:srgbClr val="212121"/>
              </a:solidFill>
              <a:effectLst/>
              <a:latin typeface="var(--colab-chrome-font-family)"/>
            </a:endParaRPr>
          </a:p>
          <a:p>
            <a:br>
              <a:rPr lang="en-GB" dirty="0"/>
            </a:br>
            <a:endParaRPr lang="en-IN" dirty="0"/>
          </a:p>
        </p:txBody>
      </p:sp>
    </p:spTree>
    <p:extLst>
      <p:ext uri="{BB962C8B-B14F-4D97-AF65-F5344CB8AC3E}">
        <p14:creationId xmlns:p14="http://schemas.microsoft.com/office/powerpoint/2010/main" val="136089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8A19-1246-C76F-A0A5-A6613D510DEC}"/>
              </a:ext>
            </a:extLst>
          </p:cNvPr>
          <p:cNvSpPr>
            <a:spLocks noGrp="1"/>
          </p:cNvSpPr>
          <p:nvPr>
            <p:ph type="title"/>
          </p:nvPr>
        </p:nvSpPr>
        <p:spPr/>
        <p:txBody>
          <a:bodyPr/>
          <a:lstStyle/>
          <a:p>
            <a:r>
              <a:rPr lang="en-GB" sz="4000" b="1" i="0" dirty="0">
                <a:solidFill>
                  <a:srgbClr val="212121"/>
                </a:solidFill>
                <a:effectLst/>
                <a:latin typeface="Roboto" panose="02000000000000000000" pitchFamily="2" charset="0"/>
              </a:rPr>
              <a:t>Comparison of no of adults VS Booking</a:t>
            </a:r>
            <a:endParaRPr lang="en-IN" sz="4000" dirty="0"/>
          </a:p>
        </p:txBody>
      </p:sp>
      <p:pic>
        <p:nvPicPr>
          <p:cNvPr id="6" name="Content Placeholder 5">
            <a:extLst>
              <a:ext uri="{FF2B5EF4-FFF2-40B4-BE49-F238E27FC236}">
                <a16:creationId xmlns:a16="http://schemas.microsoft.com/office/drawing/2014/main" id="{5CD79581-049C-03A8-896D-2ECF1C892BD5}"/>
              </a:ext>
            </a:extLst>
          </p:cNvPr>
          <p:cNvPicPr>
            <a:picLocks noGrp="1" noChangeAspect="1"/>
          </p:cNvPicPr>
          <p:nvPr>
            <p:ph idx="1"/>
          </p:nvPr>
        </p:nvPicPr>
        <p:blipFill>
          <a:blip r:embed="rId2"/>
          <a:stretch>
            <a:fillRect/>
          </a:stretch>
        </p:blipFill>
        <p:spPr>
          <a:xfrm>
            <a:off x="6256338" y="685800"/>
            <a:ext cx="5211762" cy="5323840"/>
          </a:xfrm>
        </p:spPr>
      </p:pic>
      <p:sp>
        <p:nvSpPr>
          <p:cNvPr id="4" name="Text Placeholder 3">
            <a:extLst>
              <a:ext uri="{FF2B5EF4-FFF2-40B4-BE49-F238E27FC236}">
                <a16:creationId xmlns:a16="http://schemas.microsoft.com/office/drawing/2014/main" id="{0EA1B17A-0F72-54A6-A93C-62EF08DCA3EA}"/>
              </a:ext>
            </a:extLst>
          </p:cNvPr>
          <p:cNvSpPr>
            <a:spLocks noGrp="1"/>
          </p:cNvSpPr>
          <p:nvPr>
            <p:ph type="body" sz="half" idx="2"/>
          </p:nvPr>
        </p:nvSpPr>
        <p:spPr/>
        <p:txBody>
          <a:bodyPr/>
          <a:lstStyle/>
          <a:p>
            <a:r>
              <a:rPr lang="en-GB" b="0" i="0" dirty="0">
                <a:solidFill>
                  <a:srgbClr val="212121"/>
                </a:solidFill>
                <a:effectLst/>
                <a:latin typeface="Roboto" panose="02000000000000000000" pitchFamily="2" charset="0"/>
              </a:rPr>
              <a:t>Two number of adults having major bookings. The hotel should prioritize adults as they make up the majority and pay attention to other age groups as well.</a:t>
            </a:r>
          </a:p>
          <a:p>
            <a:endParaRPr lang="en-GB" dirty="0">
              <a:solidFill>
                <a:srgbClr val="212121"/>
              </a:solidFill>
              <a:latin typeface="Roboto" panose="02000000000000000000" pitchFamily="2" charset="0"/>
            </a:endParaRPr>
          </a:p>
          <a:p>
            <a:endParaRPr lang="en-IN" dirty="0"/>
          </a:p>
        </p:txBody>
      </p:sp>
    </p:spTree>
    <p:extLst>
      <p:ext uri="{BB962C8B-B14F-4D97-AF65-F5344CB8AC3E}">
        <p14:creationId xmlns:p14="http://schemas.microsoft.com/office/powerpoint/2010/main" val="158427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A08F-5B38-3519-DB5B-B0A164FBD5B9}"/>
              </a:ext>
            </a:extLst>
          </p:cNvPr>
          <p:cNvSpPr>
            <a:spLocks noGrp="1"/>
          </p:cNvSpPr>
          <p:nvPr>
            <p:ph type="title"/>
          </p:nvPr>
        </p:nvSpPr>
        <p:spPr/>
        <p:txBody>
          <a:bodyPr/>
          <a:lstStyle/>
          <a:p>
            <a:r>
              <a:rPr lang="en-GB" dirty="0"/>
              <a:t>Correlation heatmap</a:t>
            </a:r>
            <a:endParaRPr lang="en-IN" dirty="0"/>
          </a:p>
        </p:txBody>
      </p:sp>
      <p:pic>
        <p:nvPicPr>
          <p:cNvPr id="6" name="Content Placeholder 5">
            <a:extLst>
              <a:ext uri="{FF2B5EF4-FFF2-40B4-BE49-F238E27FC236}">
                <a16:creationId xmlns:a16="http://schemas.microsoft.com/office/drawing/2014/main" id="{7C7AE73F-78A7-5FFC-3E22-366DDD144B39}"/>
              </a:ext>
            </a:extLst>
          </p:cNvPr>
          <p:cNvPicPr>
            <a:picLocks noGrp="1" noChangeAspect="1"/>
          </p:cNvPicPr>
          <p:nvPr>
            <p:ph idx="1"/>
          </p:nvPr>
        </p:nvPicPr>
        <p:blipFill>
          <a:blip r:embed="rId2"/>
          <a:stretch>
            <a:fillRect/>
          </a:stretch>
        </p:blipFill>
        <p:spPr>
          <a:xfrm>
            <a:off x="6256338" y="914400"/>
            <a:ext cx="5211762" cy="4358639"/>
          </a:xfrm>
        </p:spPr>
      </p:pic>
      <p:sp>
        <p:nvSpPr>
          <p:cNvPr id="4" name="Text Placeholder 3">
            <a:extLst>
              <a:ext uri="{FF2B5EF4-FFF2-40B4-BE49-F238E27FC236}">
                <a16:creationId xmlns:a16="http://schemas.microsoft.com/office/drawing/2014/main" id="{E6428238-3757-110E-0AAC-13E622964578}"/>
              </a:ext>
            </a:extLst>
          </p:cNvPr>
          <p:cNvSpPr>
            <a:spLocks noGrp="1"/>
          </p:cNvSpPr>
          <p:nvPr>
            <p:ph type="body" sz="half" idx="2"/>
          </p:nvPr>
        </p:nvSpPr>
        <p:spPr/>
        <p:txBody>
          <a:bodyPr/>
          <a:lstStyle/>
          <a:p>
            <a:pPr algn="l"/>
            <a:r>
              <a:rPr lang="en-GB" b="0" i="0" dirty="0">
                <a:solidFill>
                  <a:srgbClr val="202124"/>
                </a:solidFill>
                <a:effectLst/>
                <a:latin typeface="Google Sans"/>
              </a:rPr>
              <a:t>A correlation heatmap is </a:t>
            </a:r>
            <a:r>
              <a:rPr lang="en-GB" b="0" i="0" dirty="0">
                <a:solidFill>
                  <a:srgbClr val="040C28"/>
                </a:solidFill>
                <a:effectLst/>
                <a:latin typeface="Google Sans"/>
              </a:rPr>
              <a:t>a graphical tool that displays the correlation between multiple variables as a color-coded matrix</a:t>
            </a:r>
            <a:r>
              <a:rPr lang="en-GB" b="0" i="0" dirty="0">
                <a:solidFill>
                  <a:srgbClr val="202124"/>
                </a:solidFill>
                <a:effectLst/>
                <a:latin typeface="Google Sans"/>
              </a:rPr>
              <a:t>. </a:t>
            </a:r>
            <a:r>
              <a:rPr lang="en-GB" b="0" i="0" dirty="0" err="1">
                <a:solidFill>
                  <a:srgbClr val="212121"/>
                </a:solidFill>
                <a:effectLst/>
                <a:latin typeface="Roboto" panose="02000000000000000000" pitchFamily="2" charset="0"/>
              </a:rPr>
              <a:t>arrival_date_year</a:t>
            </a:r>
            <a:r>
              <a:rPr lang="en-GB" b="0" i="0" dirty="0">
                <a:solidFill>
                  <a:srgbClr val="212121"/>
                </a:solidFill>
                <a:effectLst/>
                <a:latin typeface="Roboto" panose="02000000000000000000" pitchFamily="2" charset="0"/>
              </a:rPr>
              <a:t> and </a:t>
            </a:r>
            <a:r>
              <a:rPr lang="en-GB" b="0" i="0" dirty="0" err="1">
                <a:solidFill>
                  <a:srgbClr val="212121"/>
                </a:solidFill>
                <a:effectLst/>
                <a:latin typeface="Roboto" panose="02000000000000000000" pitchFamily="2" charset="0"/>
              </a:rPr>
              <a:t>arrival_date_week_number</a:t>
            </a:r>
            <a:r>
              <a:rPr lang="en-GB" b="0" i="0" dirty="0">
                <a:solidFill>
                  <a:srgbClr val="212121"/>
                </a:solidFill>
                <a:effectLst/>
                <a:latin typeface="Roboto" panose="02000000000000000000" pitchFamily="2" charset="0"/>
              </a:rPr>
              <a:t> columns has negative correlation which is -0.51.stays_in_week_nights and </a:t>
            </a:r>
            <a:r>
              <a:rPr lang="en-GB" b="0" i="0" dirty="0" err="1">
                <a:solidFill>
                  <a:srgbClr val="212121"/>
                </a:solidFill>
                <a:effectLst/>
                <a:latin typeface="Roboto" panose="02000000000000000000" pitchFamily="2" charset="0"/>
              </a:rPr>
              <a:t>total_stay</a:t>
            </a:r>
            <a:r>
              <a:rPr lang="en-GB" b="0" i="0" dirty="0">
                <a:solidFill>
                  <a:srgbClr val="212121"/>
                </a:solidFill>
                <a:effectLst/>
                <a:latin typeface="Roboto" panose="02000000000000000000" pitchFamily="2" charset="0"/>
              </a:rPr>
              <a:t> has positive correlation which is 0.95.</a:t>
            </a:r>
          </a:p>
          <a:p>
            <a:endParaRPr lang="en-IN" dirty="0"/>
          </a:p>
        </p:txBody>
      </p:sp>
    </p:spTree>
    <p:extLst>
      <p:ext uri="{BB962C8B-B14F-4D97-AF65-F5344CB8AC3E}">
        <p14:creationId xmlns:p14="http://schemas.microsoft.com/office/powerpoint/2010/main" val="194546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5E40-F25D-FE26-1CC0-AD7B64C1F611}"/>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2343080C-DB72-9B4A-066A-CB4296102CE4}"/>
              </a:ext>
            </a:extLst>
          </p:cNvPr>
          <p:cNvSpPr>
            <a:spLocks noGrp="1"/>
          </p:cNvSpPr>
          <p:nvPr>
            <p:ph idx="1"/>
          </p:nvPr>
        </p:nvSpPr>
        <p:spPr>
          <a:xfrm>
            <a:off x="1371600" y="1391920"/>
            <a:ext cx="9601200" cy="4475480"/>
          </a:xfrm>
        </p:spPr>
        <p:txBody>
          <a:bodyPr>
            <a:normAutofit fontScale="55000" lnSpcReduction="20000"/>
          </a:bodyPr>
          <a:lstStyle/>
          <a:p>
            <a:pPr marL="0" indent="0" algn="l">
              <a:buNone/>
            </a:pPr>
            <a:r>
              <a:rPr lang="en-GB" b="0" i="0" dirty="0">
                <a:solidFill>
                  <a:srgbClr val="212121"/>
                </a:solidFill>
                <a:effectLst/>
                <a:latin typeface="Roboto" panose="02000000000000000000" pitchFamily="2" charset="0"/>
              </a:rPr>
              <a:t>1.       The majority of visitors prefer the city hotel.</a:t>
            </a:r>
          </a:p>
          <a:p>
            <a:pPr algn="l">
              <a:buFont typeface="+mj-lt"/>
              <a:buAutoNum type="arabicPeriod" startAt="2"/>
            </a:pPr>
            <a:r>
              <a:rPr lang="en-GB" b="0" i="0" dirty="0">
                <a:solidFill>
                  <a:srgbClr val="212121"/>
                </a:solidFill>
                <a:effectLst/>
                <a:latin typeface="Roboto" panose="02000000000000000000" pitchFamily="2" charset="0"/>
              </a:rPr>
              <a:t>The most reservations were made by agent no. 9.</a:t>
            </a:r>
          </a:p>
          <a:p>
            <a:pPr algn="l">
              <a:buFont typeface="+mj-lt"/>
              <a:buAutoNum type="arabicPeriod" startAt="2"/>
            </a:pPr>
            <a:r>
              <a:rPr lang="en-GB" b="0" i="0" dirty="0">
                <a:solidFill>
                  <a:srgbClr val="212121"/>
                </a:solidFill>
                <a:effectLst/>
                <a:latin typeface="Roboto" panose="02000000000000000000" pitchFamily="2" charset="0"/>
              </a:rPr>
              <a:t>The percentage of returning visitors is lower, at 3.86%.</a:t>
            </a:r>
          </a:p>
          <a:p>
            <a:pPr algn="l">
              <a:buFont typeface="+mj-lt"/>
              <a:buAutoNum type="arabicPeriod" startAt="2"/>
            </a:pPr>
            <a:r>
              <a:rPr lang="en-GB" b="0" i="0" dirty="0">
                <a:solidFill>
                  <a:srgbClr val="212121"/>
                </a:solidFill>
                <a:effectLst/>
                <a:latin typeface="Roboto" panose="02000000000000000000" pitchFamily="2" charset="0"/>
              </a:rPr>
              <a:t>The majority of people prefer room type A.</a:t>
            </a:r>
          </a:p>
          <a:p>
            <a:pPr algn="l">
              <a:buFont typeface="+mj-lt"/>
              <a:buAutoNum type="arabicPeriod" startAt="2"/>
            </a:pPr>
            <a:r>
              <a:rPr lang="en-GB" b="0" i="0" dirty="0">
                <a:solidFill>
                  <a:srgbClr val="212121"/>
                </a:solidFill>
                <a:effectLst/>
                <a:latin typeface="Roboto" panose="02000000000000000000" pitchFamily="2" charset="0"/>
              </a:rPr>
              <a:t>Food of the BB type is generally </a:t>
            </a:r>
            <a:r>
              <a:rPr lang="en-GB" b="0" i="0" dirty="0" err="1">
                <a:solidFill>
                  <a:srgbClr val="212121"/>
                </a:solidFill>
                <a:effectLst/>
                <a:latin typeface="Roboto" panose="02000000000000000000" pitchFamily="2" charset="0"/>
              </a:rPr>
              <a:t>favored</a:t>
            </a:r>
            <a:r>
              <a:rPr lang="en-GB" b="0" i="0" dirty="0">
                <a:solidFill>
                  <a:srgbClr val="212121"/>
                </a:solidFill>
                <a:effectLst/>
                <a:latin typeface="Roboto" panose="02000000000000000000" pitchFamily="2" charset="0"/>
              </a:rPr>
              <a:t>.</a:t>
            </a:r>
          </a:p>
          <a:p>
            <a:pPr algn="l">
              <a:buFont typeface="+mj-lt"/>
              <a:buAutoNum type="arabicPeriod" startAt="2"/>
            </a:pPr>
            <a:r>
              <a:rPr lang="en-GB" b="0" i="0" dirty="0">
                <a:solidFill>
                  <a:srgbClr val="212121"/>
                </a:solidFill>
                <a:effectLst/>
                <a:latin typeface="Roboto" panose="02000000000000000000" pitchFamily="2" charset="0"/>
              </a:rPr>
              <a:t>July has the most reservations after August, with August having the most.</a:t>
            </a:r>
          </a:p>
          <a:p>
            <a:pPr algn="l">
              <a:buFont typeface="+mj-lt"/>
              <a:buAutoNum type="arabicPeriod" startAt="2"/>
            </a:pPr>
            <a:r>
              <a:rPr lang="en-GB" b="0" i="0" dirty="0">
                <a:solidFill>
                  <a:srgbClr val="212121"/>
                </a:solidFill>
                <a:effectLst/>
                <a:latin typeface="Roboto" panose="02000000000000000000" pitchFamily="2" charset="0"/>
              </a:rPr>
              <a:t>The majority of distribution channels, or 79.13%, are TA/TO.</a:t>
            </a:r>
          </a:p>
          <a:p>
            <a:pPr algn="l">
              <a:buFont typeface="+mj-lt"/>
              <a:buAutoNum type="arabicPeriod" startAt="2"/>
            </a:pPr>
            <a:r>
              <a:rPr lang="en-GB" b="0" i="0" dirty="0">
                <a:solidFill>
                  <a:srgbClr val="212121"/>
                </a:solidFill>
                <a:effectLst/>
                <a:latin typeface="Roboto" panose="02000000000000000000" pitchFamily="2" charset="0"/>
              </a:rPr>
              <a:t>Hotel City has the highest ADR. Revenue is increased by the highest ADR.</a:t>
            </a:r>
          </a:p>
          <a:p>
            <a:pPr algn="l">
              <a:buFont typeface="+mj-lt"/>
              <a:buAutoNum type="arabicPeriod" startAt="2"/>
            </a:pPr>
            <a:r>
              <a:rPr lang="en-GB" b="0" i="0" dirty="0">
                <a:solidFill>
                  <a:srgbClr val="212121"/>
                </a:solidFill>
                <a:effectLst/>
                <a:latin typeface="Roboto" panose="02000000000000000000" pitchFamily="2" charset="0"/>
              </a:rPr>
              <a:t>The year 2016 saw the highest number of bookings, </a:t>
            </a:r>
            <a:r>
              <a:rPr lang="en-GB" b="0" i="0" dirty="0" err="1">
                <a:solidFill>
                  <a:srgbClr val="212121"/>
                </a:solidFill>
                <a:effectLst/>
                <a:latin typeface="Roboto" panose="02000000000000000000" pitchFamily="2" charset="0"/>
              </a:rPr>
              <a:t>totaling</a:t>
            </a:r>
            <a:r>
              <a:rPr lang="en-GB" b="0" i="0" dirty="0">
                <a:solidFill>
                  <a:srgbClr val="212121"/>
                </a:solidFill>
                <a:effectLst/>
                <a:latin typeface="Roboto" panose="02000000000000000000" pitchFamily="2" charset="0"/>
              </a:rPr>
              <a:t> 42313.</a:t>
            </a:r>
          </a:p>
          <a:p>
            <a:pPr algn="l">
              <a:buFont typeface="+mj-lt"/>
              <a:buAutoNum type="arabicPeriod" startAt="2"/>
            </a:pPr>
            <a:r>
              <a:rPr lang="en-GB" b="0" i="0" dirty="0">
                <a:solidFill>
                  <a:srgbClr val="212121"/>
                </a:solidFill>
                <a:effectLst/>
                <a:latin typeface="Roboto" panose="02000000000000000000" pitchFamily="2" charset="0"/>
              </a:rPr>
              <a:t>Longer wait times at city hotels indicate that they are busier.</a:t>
            </a:r>
          </a:p>
          <a:p>
            <a:pPr algn="l">
              <a:buFont typeface="+mj-lt"/>
              <a:buAutoNum type="arabicPeriod" startAt="2"/>
            </a:pPr>
            <a:r>
              <a:rPr lang="en-GB" b="0" i="0" dirty="0">
                <a:solidFill>
                  <a:srgbClr val="212121"/>
                </a:solidFill>
                <a:effectLst/>
                <a:latin typeface="Roboto" panose="02000000000000000000" pitchFamily="2" charset="0"/>
              </a:rPr>
              <a:t>The GDS distribution channel made the largest contribution to ADR in city hotels, but not at all in resort hotels.</a:t>
            </a:r>
          </a:p>
          <a:p>
            <a:pPr algn="l">
              <a:buFont typeface="+mj-lt"/>
              <a:buAutoNum type="arabicPeriod" startAt="2"/>
            </a:pPr>
            <a:r>
              <a:rPr lang="en-GB" b="0" i="0" dirty="0">
                <a:solidFill>
                  <a:srgbClr val="212121"/>
                </a:solidFill>
                <a:effectLst/>
                <a:latin typeface="Roboto" panose="02000000000000000000" pitchFamily="2" charset="0"/>
              </a:rPr>
              <a:t>Less than seven days is the ideal stay duration for both types of hotels.</a:t>
            </a:r>
          </a:p>
          <a:p>
            <a:pPr algn="l">
              <a:buFont typeface="+mj-lt"/>
              <a:buAutoNum type="arabicPeriod" startAt="2"/>
            </a:pPr>
            <a:r>
              <a:rPr lang="en-GB" b="0" i="0" dirty="0">
                <a:solidFill>
                  <a:srgbClr val="212121"/>
                </a:solidFill>
                <a:effectLst/>
                <a:latin typeface="Roboto" panose="02000000000000000000" pitchFamily="2" charset="0"/>
              </a:rPr>
              <a:t>Not only do returning visitors not cancel their reservations, but so do regular visitors.</a:t>
            </a:r>
          </a:p>
          <a:p>
            <a:pPr algn="l">
              <a:buFont typeface="+mj-lt"/>
              <a:buAutoNum type="arabicPeriod" startAt="2"/>
            </a:pPr>
            <a:r>
              <a:rPr lang="en-GB" b="0" i="0" dirty="0">
                <a:solidFill>
                  <a:srgbClr val="212121"/>
                </a:solidFill>
                <a:effectLst/>
                <a:latin typeface="Roboto" panose="02000000000000000000" pitchFamily="2" charset="0"/>
              </a:rPr>
              <a:t>A higher ADR translates into higher revenue if there are more people.</a:t>
            </a:r>
          </a:p>
          <a:p>
            <a:pPr algn="l">
              <a:buFont typeface="+mj-lt"/>
              <a:buAutoNum type="arabicPeriod" startAt="2"/>
            </a:pPr>
            <a:r>
              <a:rPr lang="en-GB" b="0" i="0" dirty="0">
                <a:solidFill>
                  <a:srgbClr val="212121"/>
                </a:solidFill>
                <a:effectLst/>
                <a:latin typeface="Roboto" panose="02000000000000000000" pitchFamily="2" charset="0"/>
              </a:rPr>
              <a:t>There is a -0.51 negative correlation between the arrival date week number and arrival date year columns.</a:t>
            </a:r>
          </a:p>
          <a:p>
            <a:pPr algn="l">
              <a:buFont typeface="+mj-lt"/>
              <a:buAutoNum type="arabicPeriod" startAt="2"/>
            </a:pPr>
            <a:r>
              <a:rPr lang="en-GB" b="0" i="0" dirty="0">
                <a:solidFill>
                  <a:srgbClr val="212121"/>
                </a:solidFill>
                <a:effectLst/>
                <a:latin typeface="Roboto" panose="02000000000000000000" pitchFamily="2" charset="0"/>
              </a:rPr>
              <a:t>The correlation between </a:t>
            </a:r>
            <a:r>
              <a:rPr lang="en-GB" b="0" i="0" dirty="0" err="1">
                <a:solidFill>
                  <a:srgbClr val="212121"/>
                </a:solidFill>
                <a:effectLst/>
                <a:latin typeface="Roboto" panose="02000000000000000000" pitchFamily="2" charset="0"/>
              </a:rPr>
              <a:t>stays_in_week_nights</a:t>
            </a:r>
            <a:r>
              <a:rPr lang="en-GB" b="0" i="0" dirty="0">
                <a:solidFill>
                  <a:srgbClr val="212121"/>
                </a:solidFill>
                <a:effectLst/>
                <a:latin typeface="Roboto" panose="02000000000000000000" pitchFamily="2" charset="0"/>
              </a:rPr>
              <a:t> and </a:t>
            </a:r>
            <a:r>
              <a:rPr lang="en-GB" b="0" i="0" dirty="0" err="1">
                <a:solidFill>
                  <a:srgbClr val="212121"/>
                </a:solidFill>
                <a:effectLst/>
                <a:latin typeface="Roboto" panose="02000000000000000000" pitchFamily="2" charset="0"/>
              </a:rPr>
              <a:t>total_stays</a:t>
            </a:r>
            <a:r>
              <a:rPr lang="en-GB" b="0" i="0" dirty="0">
                <a:solidFill>
                  <a:srgbClr val="212121"/>
                </a:solidFill>
                <a:effectLst/>
                <a:latin typeface="Roboto" panose="02000000000000000000" pitchFamily="2" charset="0"/>
              </a:rPr>
              <a:t> is positive (0.95).</a:t>
            </a:r>
          </a:p>
          <a:p>
            <a:endParaRPr lang="en-IN" dirty="0"/>
          </a:p>
        </p:txBody>
      </p:sp>
    </p:spTree>
    <p:extLst>
      <p:ext uri="{BB962C8B-B14F-4D97-AF65-F5344CB8AC3E}">
        <p14:creationId xmlns:p14="http://schemas.microsoft.com/office/powerpoint/2010/main" val="411982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2C5C-5302-9E18-913C-80A8AED13B9F}"/>
              </a:ext>
            </a:extLst>
          </p:cNvPr>
          <p:cNvSpPr>
            <a:spLocks noGrp="1"/>
          </p:cNvSpPr>
          <p:nvPr>
            <p:ph type="title"/>
          </p:nvPr>
        </p:nvSpPr>
        <p:spPr/>
        <p:txBody>
          <a:bodyPr/>
          <a:lstStyle/>
          <a:p>
            <a:r>
              <a:rPr lang="en-GB" dirty="0"/>
              <a:t>Point to Discuss :-</a:t>
            </a:r>
            <a:endParaRPr lang="en-IN" dirty="0"/>
          </a:p>
        </p:txBody>
      </p:sp>
      <p:sp>
        <p:nvSpPr>
          <p:cNvPr id="3" name="Content Placeholder 2">
            <a:extLst>
              <a:ext uri="{FF2B5EF4-FFF2-40B4-BE49-F238E27FC236}">
                <a16:creationId xmlns:a16="http://schemas.microsoft.com/office/drawing/2014/main" id="{552742D3-6F8A-D02D-A307-F1ED52AC7FBE}"/>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GB" dirty="0"/>
              <a:t>Overview </a:t>
            </a:r>
          </a:p>
          <a:p>
            <a:pPr>
              <a:buFont typeface="Wingdings" panose="05000000000000000000" pitchFamily="2" charset="2"/>
              <a:buChar char="v"/>
            </a:pPr>
            <a:r>
              <a:rPr lang="en-GB" dirty="0"/>
              <a:t>Data Summary</a:t>
            </a:r>
          </a:p>
          <a:p>
            <a:pPr>
              <a:buFont typeface="Wingdings" panose="05000000000000000000" pitchFamily="2" charset="2"/>
              <a:buChar char="v"/>
            </a:pPr>
            <a:r>
              <a:rPr lang="en-GB" dirty="0"/>
              <a:t>Importance of Hotel booking analysis</a:t>
            </a:r>
          </a:p>
          <a:p>
            <a:pPr>
              <a:buFont typeface="Wingdings" panose="05000000000000000000" pitchFamily="2" charset="2"/>
              <a:buChar char="v"/>
            </a:pPr>
            <a:r>
              <a:rPr lang="en-IN" dirty="0"/>
              <a:t>Business objective</a:t>
            </a:r>
          </a:p>
          <a:p>
            <a:pPr>
              <a:buFont typeface="Wingdings" panose="05000000000000000000" pitchFamily="2" charset="2"/>
              <a:buChar char="v"/>
            </a:pPr>
            <a:r>
              <a:rPr lang="en-IN" dirty="0"/>
              <a:t>Dataset first view</a:t>
            </a:r>
          </a:p>
          <a:p>
            <a:pPr>
              <a:buFont typeface="Wingdings" panose="05000000000000000000" pitchFamily="2" charset="2"/>
              <a:buChar char="v"/>
            </a:pPr>
            <a:r>
              <a:rPr lang="en-IN" dirty="0"/>
              <a:t>Dataset last view</a:t>
            </a:r>
          </a:p>
          <a:p>
            <a:pPr>
              <a:buFont typeface="Wingdings" panose="05000000000000000000" pitchFamily="2" charset="2"/>
              <a:buChar char="v"/>
            </a:pPr>
            <a:r>
              <a:rPr lang="en-IN" dirty="0"/>
              <a:t>Dataset columns</a:t>
            </a:r>
          </a:p>
          <a:p>
            <a:pPr>
              <a:buFont typeface="Wingdings" panose="05000000000000000000" pitchFamily="2" charset="2"/>
              <a:buChar char="v"/>
            </a:pPr>
            <a:r>
              <a:rPr lang="en-IN" dirty="0"/>
              <a:t>Pie chart/bar chart/correlation heatmap</a:t>
            </a:r>
          </a:p>
          <a:p>
            <a:pPr>
              <a:buFont typeface="Wingdings" panose="05000000000000000000" pitchFamily="2" charset="2"/>
              <a:buChar char="v"/>
            </a:pPr>
            <a:r>
              <a:rPr lang="en-IN" dirty="0"/>
              <a:t>Conclusion</a:t>
            </a:r>
          </a:p>
        </p:txBody>
      </p:sp>
    </p:spTree>
    <p:extLst>
      <p:ext uri="{BB962C8B-B14F-4D97-AF65-F5344CB8AC3E}">
        <p14:creationId xmlns:p14="http://schemas.microsoft.com/office/powerpoint/2010/main" val="324894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C32E-CC85-4A12-2782-F9AEEF729403}"/>
              </a:ext>
            </a:extLst>
          </p:cNvPr>
          <p:cNvSpPr>
            <a:spLocks noGrp="1"/>
          </p:cNvSpPr>
          <p:nvPr>
            <p:ph type="title"/>
          </p:nvPr>
        </p:nvSpPr>
        <p:spPr/>
        <p:txBody>
          <a:bodyPr/>
          <a:lstStyle/>
          <a:p>
            <a:pPr algn="ctr"/>
            <a:r>
              <a:rPr lang="en-GB" dirty="0"/>
              <a:t>OVERVIEW</a:t>
            </a:r>
            <a:endParaRPr lang="en-IN" dirty="0"/>
          </a:p>
        </p:txBody>
      </p:sp>
      <p:sp>
        <p:nvSpPr>
          <p:cNvPr id="3" name="Content Placeholder 2">
            <a:extLst>
              <a:ext uri="{FF2B5EF4-FFF2-40B4-BE49-F238E27FC236}">
                <a16:creationId xmlns:a16="http://schemas.microsoft.com/office/drawing/2014/main" id="{AB19F095-5320-FE89-1FBC-E2FF6200D2B1}"/>
              </a:ext>
            </a:extLst>
          </p:cNvPr>
          <p:cNvSpPr>
            <a:spLocks noGrp="1"/>
          </p:cNvSpPr>
          <p:nvPr>
            <p:ph idx="1"/>
          </p:nvPr>
        </p:nvSpPr>
        <p:spPr>
          <a:xfrm>
            <a:off x="1676400" y="1884947"/>
            <a:ext cx="9601200" cy="3581400"/>
          </a:xfrm>
        </p:spPr>
        <p:txBody>
          <a:bodyPr>
            <a:normAutofit fontScale="92500"/>
          </a:bodyPr>
          <a:lstStyle/>
          <a:p>
            <a:pPr marL="0" indent="0">
              <a:buNone/>
            </a:pPr>
            <a:r>
              <a:rPr lang="en-GB" b="1" dirty="0"/>
              <a:t> </a:t>
            </a:r>
            <a:r>
              <a:rPr lang="en-GB" sz="2800" i="1" dirty="0"/>
              <a:t>Understanding the nuances of hotel booking patterns is essential for optimizing income, raising customer happiness, and preserving a competitive edge in today's fast-paced and cutthroat hospitality market. </a:t>
            </a:r>
            <a:r>
              <a:rPr lang="en-GB" sz="2800" i="1" dirty="0" err="1"/>
              <a:t>Analyzing</a:t>
            </a:r>
            <a:r>
              <a:rPr lang="en-GB" sz="2800" i="1" dirty="0"/>
              <a:t> hotel bookings is a potent technique for drawing insightful conclusions from the enormous amount of data produced during regular business operations. This thorough review explores the main components of hotel booking analysis, illuminating its importance, working methods, and possible influence on choices.</a:t>
            </a:r>
            <a:endParaRPr lang="en-IN" sz="2800" i="1" dirty="0"/>
          </a:p>
        </p:txBody>
      </p:sp>
    </p:spTree>
    <p:extLst>
      <p:ext uri="{BB962C8B-B14F-4D97-AF65-F5344CB8AC3E}">
        <p14:creationId xmlns:p14="http://schemas.microsoft.com/office/powerpoint/2010/main" val="1704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CC2E-6D86-1577-177B-DA23BB3FDD5B}"/>
              </a:ext>
            </a:extLst>
          </p:cNvPr>
          <p:cNvSpPr>
            <a:spLocks noGrp="1"/>
          </p:cNvSpPr>
          <p:nvPr>
            <p:ph type="title"/>
          </p:nvPr>
        </p:nvSpPr>
        <p:spPr/>
        <p:txBody>
          <a:bodyPr/>
          <a:lstStyle/>
          <a:p>
            <a:r>
              <a:rPr lang="en-GB" dirty="0"/>
              <a:t>Data Summary</a:t>
            </a:r>
            <a:endParaRPr lang="en-IN" dirty="0"/>
          </a:p>
        </p:txBody>
      </p:sp>
      <p:sp>
        <p:nvSpPr>
          <p:cNvPr id="3" name="Content Placeholder 2">
            <a:extLst>
              <a:ext uri="{FF2B5EF4-FFF2-40B4-BE49-F238E27FC236}">
                <a16:creationId xmlns:a16="http://schemas.microsoft.com/office/drawing/2014/main" id="{3979090F-29DE-CBD8-A98E-CFA671D8FFBE}"/>
              </a:ext>
            </a:extLst>
          </p:cNvPr>
          <p:cNvSpPr>
            <a:spLocks noGrp="1"/>
          </p:cNvSpPr>
          <p:nvPr>
            <p:ph idx="1"/>
          </p:nvPr>
        </p:nvSpPr>
        <p:spPr>
          <a:xfrm>
            <a:off x="1310640" y="1493520"/>
            <a:ext cx="9662160" cy="4861560"/>
          </a:xfrm>
        </p:spPr>
        <p:txBody>
          <a:bodyPr>
            <a:noAutofit/>
          </a:bodyPr>
          <a:lstStyle/>
          <a:p>
            <a:pPr algn="l">
              <a:buFont typeface="Arial" panose="020B0604020202020204" pitchFamily="34" charset="0"/>
              <a:buChar char="•"/>
            </a:pPr>
            <a:r>
              <a:rPr lang="en-GB" sz="1400" b="0" i="0" dirty="0">
                <a:solidFill>
                  <a:srgbClr val="212121"/>
                </a:solidFill>
                <a:effectLst/>
                <a:latin typeface="Roboto" panose="02000000000000000000" pitchFamily="2" charset="0"/>
              </a:rPr>
              <a:t>Hotel : Kind of hotel (Resort or City)</a:t>
            </a:r>
          </a:p>
          <a:p>
            <a:pPr algn="l">
              <a:buFont typeface="Arial" panose="020B0604020202020204" pitchFamily="34" charset="0"/>
              <a:buChar char="•"/>
            </a:pPr>
            <a:r>
              <a:rPr lang="en-GB" sz="1400" b="0" i="0" dirty="0" err="1">
                <a:solidFill>
                  <a:srgbClr val="212121"/>
                </a:solidFill>
                <a:effectLst/>
                <a:latin typeface="Roboto" panose="02000000000000000000" pitchFamily="2" charset="0"/>
              </a:rPr>
              <a:t>is_cancelled</a:t>
            </a:r>
            <a:r>
              <a:rPr lang="en-GB" sz="1400" b="0" i="0" dirty="0">
                <a:solidFill>
                  <a:srgbClr val="212121"/>
                </a:solidFill>
                <a:effectLst/>
                <a:latin typeface="Roboto" panose="02000000000000000000" pitchFamily="2" charset="0"/>
              </a:rPr>
              <a:t> : Whether the reservation was </a:t>
            </a:r>
            <a:r>
              <a:rPr lang="en-GB" sz="1400" b="0" i="0" dirty="0" err="1">
                <a:solidFill>
                  <a:srgbClr val="212121"/>
                </a:solidFill>
                <a:effectLst/>
                <a:latin typeface="Roboto" panose="02000000000000000000" pitchFamily="2" charset="0"/>
              </a:rPr>
              <a:t>canceled</a:t>
            </a:r>
            <a:r>
              <a:rPr lang="en-GB" sz="1400" b="0" i="0" dirty="0">
                <a:solidFill>
                  <a:srgbClr val="212121"/>
                </a:solidFill>
                <a:effectLst/>
                <a:latin typeface="Roboto" panose="02000000000000000000" pitchFamily="2" charset="0"/>
              </a:rPr>
              <a:t>(1) or not (0)</a:t>
            </a:r>
          </a:p>
          <a:p>
            <a:pPr algn="l">
              <a:buFont typeface="Arial" panose="020B0604020202020204" pitchFamily="34" charset="0"/>
              <a:buChar char="•"/>
            </a:pPr>
            <a:r>
              <a:rPr lang="en-GB" sz="1400" b="0" i="0" dirty="0" err="1">
                <a:solidFill>
                  <a:srgbClr val="212121"/>
                </a:solidFill>
                <a:effectLst/>
                <a:latin typeface="Roboto" panose="02000000000000000000" pitchFamily="2" charset="0"/>
              </a:rPr>
              <a:t>Lead_time</a:t>
            </a:r>
            <a:r>
              <a:rPr lang="en-GB" sz="1400" b="0" i="0" dirty="0">
                <a:solidFill>
                  <a:srgbClr val="212121"/>
                </a:solidFill>
                <a:effectLst/>
                <a:latin typeface="Roboto" panose="02000000000000000000" pitchFamily="2" charset="0"/>
              </a:rPr>
              <a:t>: Days that are left before the guests actually arrive</a:t>
            </a:r>
          </a:p>
          <a:p>
            <a:pPr algn="l">
              <a:buFont typeface="Arial" panose="020B0604020202020204" pitchFamily="34" charset="0"/>
              <a:buChar char="•"/>
            </a:pPr>
            <a:r>
              <a:rPr lang="en-GB" sz="1400" b="0" i="0" dirty="0" err="1">
                <a:solidFill>
                  <a:srgbClr val="212121"/>
                </a:solidFill>
                <a:effectLst/>
                <a:latin typeface="Roboto" panose="02000000000000000000" pitchFamily="2" charset="0"/>
              </a:rPr>
              <a:t>arrival_date_year</a:t>
            </a:r>
            <a:r>
              <a:rPr lang="en-GB" sz="1400" b="0" i="0" dirty="0">
                <a:solidFill>
                  <a:srgbClr val="212121"/>
                </a:solidFill>
                <a:effectLst/>
                <a:latin typeface="Roboto" panose="02000000000000000000" pitchFamily="2" charset="0"/>
              </a:rPr>
              <a:t>: Year of arrival date</a:t>
            </a:r>
          </a:p>
          <a:p>
            <a:pPr algn="l">
              <a:buFont typeface="Arial" panose="020B0604020202020204" pitchFamily="34" charset="0"/>
              <a:buChar char="•"/>
            </a:pPr>
            <a:r>
              <a:rPr lang="en-GB" sz="1400" b="0" i="0" dirty="0" err="1">
                <a:solidFill>
                  <a:srgbClr val="212121"/>
                </a:solidFill>
                <a:effectLst/>
                <a:latin typeface="Roboto" panose="02000000000000000000" pitchFamily="2" charset="0"/>
              </a:rPr>
              <a:t>arrival_date_month</a:t>
            </a:r>
            <a:r>
              <a:rPr lang="en-GB" sz="1400" b="0" i="0" dirty="0">
                <a:solidFill>
                  <a:srgbClr val="212121"/>
                </a:solidFill>
                <a:effectLst/>
                <a:latin typeface="Roboto" panose="02000000000000000000" pitchFamily="2" charset="0"/>
              </a:rPr>
              <a:t>: Month of arrival date</a:t>
            </a:r>
          </a:p>
          <a:p>
            <a:pPr algn="l">
              <a:buFont typeface="Arial" panose="020B0604020202020204" pitchFamily="34" charset="0"/>
              <a:buChar char="•"/>
            </a:pPr>
            <a:r>
              <a:rPr lang="en-GB" sz="1400" b="0" i="0" dirty="0" err="1">
                <a:solidFill>
                  <a:srgbClr val="212121"/>
                </a:solidFill>
                <a:effectLst/>
                <a:latin typeface="Roboto" panose="02000000000000000000" pitchFamily="2" charset="0"/>
              </a:rPr>
              <a:t>arrival_date_week_number</a:t>
            </a:r>
            <a:r>
              <a:rPr lang="en-GB" sz="1400" b="0" i="0" dirty="0">
                <a:solidFill>
                  <a:srgbClr val="212121"/>
                </a:solidFill>
                <a:effectLst/>
                <a:latin typeface="Roboto" panose="02000000000000000000" pitchFamily="2" charset="0"/>
              </a:rPr>
              <a:t> : The week and year of the arrival</a:t>
            </a:r>
          </a:p>
          <a:p>
            <a:pPr algn="l">
              <a:buFont typeface="Arial" panose="020B0604020202020204" pitchFamily="34" charset="0"/>
              <a:buChar char="•"/>
            </a:pPr>
            <a:r>
              <a:rPr lang="en-GB" sz="1400" b="0" i="0" dirty="0" err="1">
                <a:solidFill>
                  <a:srgbClr val="212121"/>
                </a:solidFill>
                <a:effectLst/>
                <a:latin typeface="Roboto" panose="02000000000000000000" pitchFamily="2" charset="0"/>
              </a:rPr>
              <a:t>arrival_date_day_of_month</a:t>
            </a:r>
            <a:r>
              <a:rPr lang="en-GB" sz="1400" b="0" i="0" dirty="0">
                <a:solidFill>
                  <a:srgbClr val="212121"/>
                </a:solidFill>
                <a:effectLst/>
                <a:latin typeface="Roboto" panose="02000000000000000000" pitchFamily="2" charset="0"/>
              </a:rPr>
              <a:t>: Day of arrival date</a:t>
            </a:r>
          </a:p>
          <a:p>
            <a:pPr algn="l">
              <a:buFont typeface="Arial" panose="020B0604020202020204" pitchFamily="34" charset="0"/>
              <a:buChar char="•"/>
            </a:pPr>
            <a:r>
              <a:rPr lang="en-GB" sz="1400" b="0" i="0" dirty="0" err="1">
                <a:solidFill>
                  <a:srgbClr val="212121"/>
                </a:solidFill>
                <a:effectLst/>
                <a:latin typeface="Roboto" panose="02000000000000000000" pitchFamily="2" charset="0"/>
              </a:rPr>
              <a:t>stays_in_weekend_nights:How</a:t>
            </a:r>
            <a:r>
              <a:rPr lang="en-GB" sz="1400" b="0" i="0" dirty="0">
                <a:solidFill>
                  <a:srgbClr val="212121"/>
                </a:solidFill>
                <a:effectLst/>
                <a:latin typeface="Roboto" panose="02000000000000000000" pitchFamily="2" charset="0"/>
              </a:rPr>
              <a:t> many weekends (Saturday or Sunday) do customers stay at the hotel?</a:t>
            </a:r>
          </a:p>
          <a:p>
            <a:pPr algn="l">
              <a:buFont typeface="Arial" panose="020B0604020202020204" pitchFamily="34" charset="0"/>
              <a:buChar char="•"/>
            </a:pPr>
            <a:r>
              <a:rPr lang="en-GB" sz="1400" b="0" i="0" dirty="0" err="1">
                <a:solidFill>
                  <a:srgbClr val="212121"/>
                </a:solidFill>
                <a:effectLst/>
                <a:latin typeface="Roboto" panose="02000000000000000000" pitchFamily="2" charset="0"/>
              </a:rPr>
              <a:t>stays_in_weel_nights:The</a:t>
            </a:r>
            <a:r>
              <a:rPr lang="en-GB" sz="1400" b="0" i="0" dirty="0">
                <a:solidFill>
                  <a:srgbClr val="212121"/>
                </a:solidFill>
                <a:effectLst/>
                <a:latin typeface="Roboto" panose="02000000000000000000" pitchFamily="2" charset="0"/>
              </a:rPr>
              <a:t> number of weeknights (Monday through Friday) that visitors stay at the hotel.</a:t>
            </a:r>
          </a:p>
          <a:p>
            <a:pPr algn="l">
              <a:buFont typeface="Arial" panose="020B0604020202020204" pitchFamily="34" charset="0"/>
              <a:buChar char="•"/>
            </a:pPr>
            <a:r>
              <a:rPr lang="en-GB" sz="1400" b="0" i="0" dirty="0">
                <a:solidFill>
                  <a:srgbClr val="212121"/>
                </a:solidFill>
                <a:effectLst/>
                <a:latin typeface="Roboto" panose="02000000000000000000" pitchFamily="2" charset="0"/>
              </a:rPr>
              <a:t>adults: Number of adults among the guests</a:t>
            </a:r>
          </a:p>
          <a:p>
            <a:pPr algn="l">
              <a:buFont typeface="Arial" panose="020B0604020202020204" pitchFamily="34" charset="0"/>
              <a:buChar char="•"/>
            </a:pPr>
            <a:r>
              <a:rPr lang="en-GB" sz="1400" b="0" i="0" dirty="0">
                <a:solidFill>
                  <a:srgbClr val="212121"/>
                </a:solidFill>
                <a:effectLst/>
                <a:latin typeface="Roboto" panose="02000000000000000000" pitchFamily="2" charset="0"/>
              </a:rPr>
              <a:t>children: Number of children</a:t>
            </a:r>
          </a:p>
          <a:p>
            <a:pPr algn="l">
              <a:buFont typeface="Arial" panose="020B0604020202020204" pitchFamily="34" charset="0"/>
              <a:buChar char="•"/>
            </a:pPr>
            <a:r>
              <a:rPr lang="en-GB" sz="1400" b="0" i="0" dirty="0">
                <a:solidFill>
                  <a:srgbClr val="212121"/>
                </a:solidFill>
                <a:effectLst/>
                <a:latin typeface="Roboto" panose="02000000000000000000" pitchFamily="2" charset="0"/>
              </a:rPr>
              <a:t>babies: Number of babies</a:t>
            </a:r>
          </a:p>
          <a:p>
            <a:pPr algn="l">
              <a:buFont typeface="Arial" panose="020B0604020202020204" pitchFamily="34" charset="0"/>
              <a:buChar char="•"/>
            </a:pPr>
            <a:r>
              <a:rPr lang="en-GB" sz="1400" b="0" i="0" dirty="0">
                <a:solidFill>
                  <a:srgbClr val="212121"/>
                </a:solidFill>
                <a:effectLst/>
                <a:latin typeface="Roboto" panose="02000000000000000000" pitchFamily="2" charset="0"/>
              </a:rPr>
              <a:t>meal: Type of meal booked</a:t>
            </a:r>
          </a:p>
          <a:p>
            <a:pPr algn="l">
              <a:buFont typeface="Arial" panose="020B0604020202020204" pitchFamily="34" charset="0"/>
              <a:buChar char="•"/>
            </a:pPr>
            <a:r>
              <a:rPr lang="en-GB" sz="1400" b="0" i="0" dirty="0">
                <a:solidFill>
                  <a:srgbClr val="212121"/>
                </a:solidFill>
                <a:effectLst/>
                <a:latin typeface="Roboto" panose="02000000000000000000" pitchFamily="2" charset="0"/>
              </a:rPr>
              <a:t>country: country of the guests</a:t>
            </a:r>
          </a:p>
        </p:txBody>
      </p:sp>
    </p:spTree>
    <p:extLst>
      <p:ext uri="{BB962C8B-B14F-4D97-AF65-F5344CB8AC3E}">
        <p14:creationId xmlns:p14="http://schemas.microsoft.com/office/powerpoint/2010/main" val="328448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EE27-7864-605D-F1A5-2B16E4AB8AFA}"/>
              </a:ext>
            </a:extLst>
          </p:cNvPr>
          <p:cNvSpPr>
            <a:spLocks noGrp="1"/>
          </p:cNvSpPr>
          <p:nvPr>
            <p:ph type="title"/>
          </p:nvPr>
        </p:nvSpPr>
        <p:spPr>
          <a:xfrm>
            <a:off x="1371600" y="685800"/>
            <a:ext cx="9601200" cy="1485900"/>
          </a:xfrm>
        </p:spPr>
        <p:txBody>
          <a:bodyPr/>
          <a:lstStyle/>
          <a:p>
            <a:r>
              <a:rPr lang="en-GB" dirty="0"/>
              <a:t>Data Summary</a:t>
            </a:r>
            <a:endParaRPr lang="en-IN" dirty="0"/>
          </a:p>
        </p:txBody>
      </p:sp>
      <p:sp>
        <p:nvSpPr>
          <p:cNvPr id="3" name="Content Placeholder 2">
            <a:extLst>
              <a:ext uri="{FF2B5EF4-FFF2-40B4-BE49-F238E27FC236}">
                <a16:creationId xmlns:a16="http://schemas.microsoft.com/office/drawing/2014/main" id="{EFDB5A0B-38A4-E292-B97C-B50A76A307A3}"/>
              </a:ext>
            </a:extLst>
          </p:cNvPr>
          <p:cNvSpPr>
            <a:spLocks noGrp="1"/>
          </p:cNvSpPr>
          <p:nvPr>
            <p:ph idx="1"/>
          </p:nvPr>
        </p:nvSpPr>
        <p:spPr>
          <a:xfrm>
            <a:off x="1371600" y="1524000"/>
            <a:ext cx="9601200" cy="4892040"/>
          </a:xfrm>
        </p:spPr>
        <p:txBody>
          <a:bodyPr>
            <a:normAutofit fontScale="40000" lnSpcReduction="20000"/>
          </a:bodyPr>
          <a:lstStyle/>
          <a:p>
            <a:pPr algn="l">
              <a:buFont typeface="Arial" panose="020B0604020202020204" pitchFamily="34" charset="0"/>
              <a:buChar char="•"/>
            </a:pPr>
            <a:r>
              <a:rPr lang="en-GB" sz="2300" b="0" i="0" dirty="0" err="1">
                <a:solidFill>
                  <a:srgbClr val="212121"/>
                </a:solidFill>
                <a:effectLst/>
                <a:latin typeface="Roboto" panose="02000000000000000000" pitchFamily="2" charset="0"/>
              </a:rPr>
              <a:t>market_segment</a:t>
            </a:r>
            <a:r>
              <a:rPr lang="en-GB" sz="2300" b="0" i="0" dirty="0">
                <a:solidFill>
                  <a:srgbClr val="212121"/>
                </a:solidFill>
                <a:effectLst/>
                <a:latin typeface="Roboto" panose="02000000000000000000" pitchFamily="2" charset="0"/>
              </a:rPr>
              <a:t>:  Segmentation of the market</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distribution_channel</a:t>
            </a:r>
            <a:r>
              <a:rPr lang="en-GB" sz="2300" b="0" i="0" dirty="0">
                <a:solidFill>
                  <a:srgbClr val="212121"/>
                </a:solidFill>
                <a:effectLst/>
                <a:latin typeface="Roboto" panose="02000000000000000000" pitchFamily="2" charset="0"/>
              </a:rPr>
              <a:t>: The channel name for booking distribution</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is_repeated_guest</a:t>
            </a:r>
            <a:r>
              <a:rPr lang="en-GB" sz="2300" b="0" i="0" dirty="0">
                <a:solidFill>
                  <a:srgbClr val="212121"/>
                </a:solidFill>
                <a:effectLst/>
                <a:latin typeface="Roboto" panose="02000000000000000000" pitchFamily="2" charset="0"/>
              </a:rPr>
              <a:t>: If the reservation came from a returning customer(1) or not (0)</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previous_cancellation</a:t>
            </a:r>
            <a:r>
              <a:rPr lang="en-GB" sz="2300" b="0" i="0" dirty="0">
                <a:solidFill>
                  <a:srgbClr val="212121"/>
                </a:solidFill>
                <a:effectLst/>
                <a:latin typeface="Roboto" panose="02000000000000000000" pitchFamily="2" charset="0"/>
              </a:rPr>
              <a:t>:  The number of earlier reservations that the client </a:t>
            </a:r>
            <a:r>
              <a:rPr lang="en-GB" sz="2300" b="0" i="0" dirty="0" err="1">
                <a:solidFill>
                  <a:srgbClr val="212121"/>
                </a:solidFill>
                <a:effectLst/>
                <a:latin typeface="Roboto" panose="02000000000000000000" pitchFamily="2" charset="0"/>
              </a:rPr>
              <a:t>canceled</a:t>
            </a:r>
            <a:r>
              <a:rPr lang="en-GB" sz="2300" b="0" i="0" dirty="0">
                <a:solidFill>
                  <a:srgbClr val="212121"/>
                </a:solidFill>
                <a:effectLst/>
                <a:latin typeface="Roboto" panose="02000000000000000000" pitchFamily="2" charset="0"/>
              </a:rPr>
              <a:t> before the current reservation</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previous_bookings_not_cancelled</a:t>
            </a:r>
            <a:r>
              <a:rPr lang="en-GB" sz="2300" b="0" i="0" dirty="0">
                <a:solidFill>
                  <a:srgbClr val="212121"/>
                </a:solidFill>
                <a:effectLst/>
                <a:latin typeface="Roboto" panose="02000000000000000000" pitchFamily="2" charset="0"/>
              </a:rPr>
              <a:t>:  The number of prior bookings that the customer did not cancel before the current booking</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reserved_room_type</a:t>
            </a:r>
            <a:r>
              <a:rPr lang="en-GB" sz="2300" b="0" i="0" dirty="0">
                <a:solidFill>
                  <a:srgbClr val="212121"/>
                </a:solidFill>
                <a:effectLst/>
                <a:latin typeface="Roboto" panose="02000000000000000000" pitchFamily="2" charset="0"/>
              </a:rPr>
              <a:t>: Code from room type reserved</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assigned_room_type</a:t>
            </a:r>
            <a:r>
              <a:rPr lang="en-GB" sz="2300" b="0" i="0" dirty="0">
                <a:solidFill>
                  <a:srgbClr val="212121"/>
                </a:solidFill>
                <a:effectLst/>
                <a:latin typeface="Roboto" panose="02000000000000000000" pitchFamily="2" charset="0"/>
              </a:rPr>
              <a:t>: Code of room type assigned</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booking_changes</a:t>
            </a:r>
            <a:r>
              <a:rPr lang="en-GB" sz="2300" b="0" i="0" dirty="0">
                <a:solidFill>
                  <a:srgbClr val="212121"/>
                </a:solidFill>
                <a:effectLst/>
                <a:latin typeface="Roboto" panose="02000000000000000000" pitchFamily="2" charset="0"/>
              </a:rPr>
              <a:t>: Number of changes made to the booking</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deposit_type</a:t>
            </a:r>
            <a:r>
              <a:rPr lang="en-GB" sz="2300" b="0" i="0" dirty="0">
                <a:solidFill>
                  <a:srgbClr val="212121"/>
                </a:solidFill>
                <a:effectLst/>
                <a:latin typeface="Roboto" panose="02000000000000000000" pitchFamily="2" charset="0"/>
              </a:rPr>
              <a:t>: Type of deposit made by the guest</a:t>
            </a:r>
          </a:p>
          <a:p>
            <a:pPr algn="l">
              <a:buFont typeface="Arial" panose="020B0604020202020204" pitchFamily="34" charset="0"/>
              <a:buChar char="•"/>
            </a:pPr>
            <a:r>
              <a:rPr lang="en-GB" sz="2300" b="0" i="0" dirty="0">
                <a:solidFill>
                  <a:srgbClr val="212121"/>
                </a:solidFill>
                <a:effectLst/>
                <a:latin typeface="Roboto" panose="02000000000000000000" pitchFamily="2" charset="0"/>
              </a:rPr>
              <a:t>agent: ID of travel agent who made the booking</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comapny</a:t>
            </a:r>
            <a:r>
              <a:rPr lang="en-GB" sz="2300" b="0" i="0" dirty="0">
                <a:solidFill>
                  <a:srgbClr val="212121"/>
                </a:solidFill>
                <a:effectLst/>
                <a:latin typeface="Roboto" panose="02000000000000000000" pitchFamily="2" charset="0"/>
              </a:rPr>
              <a:t>: ID of the company that made the booking</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days_in_waiting_list</a:t>
            </a:r>
            <a:r>
              <a:rPr lang="en-GB" sz="2300" b="0" i="0" dirty="0">
                <a:solidFill>
                  <a:srgbClr val="212121"/>
                </a:solidFill>
                <a:effectLst/>
                <a:latin typeface="Roboto" panose="02000000000000000000" pitchFamily="2" charset="0"/>
              </a:rPr>
              <a:t>: Number of the days the booking was in the waiting list</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customer_type</a:t>
            </a:r>
            <a:r>
              <a:rPr lang="en-GB" sz="2300" b="0" i="0" dirty="0">
                <a:solidFill>
                  <a:srgbClr val="212121"/>
                </a:solidFill>
                <a:effectLst/>
                <a:latin typeface="Roboto" panose="02000000000000000000" pitchFamily="2" charset="0"/>
              </a:rPr>
              <a:t>: Type of customer, assuming one of four categories</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adr</a:t>
            </a:r>
            <a:r>
              <a:rPr lang="en-GB" sz="2300" b="0" i="0" dirty="0">
                <a:solidFill>
                  <a:srgbClr val="212121"/>
                </a:solidFill>
                <a:effectLst/>
                <a:latin typeface="Roboto" panose="02000000000000000000" pitchFamily="2" charset="0"/>
              </a:rPr>
              <a:t>: Average daily rate</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required_car_parking_spaces</a:t>
            </a:r>
            <a:r>
              <a:rPr lang="en-GB" sz="2300" b="0" i="0" dirty="0">
                <a:solidFill>
                  <a:srgbClr val="212121"/>
                </a:solidFill>
                <a:effectLst/>
                <a:latin typeface="Roboto" panose="02000000000000000000" pitchFamily="2" charset="0"/>
              </a:rPr>
              <a:t> : The quantity of parking spaces needed, but the client</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total_of_special_requesrs</a:t>
            </a:r>
            <a:r>
              <a:rPr lang="en-GB" sz="2300" b="0" i="0" dirty="0">
                <a:solidFill>
                  <a:srgbClr val="212121"/>
                </a:solidFill>
                <a:effectLst/>
                <a:latin typeface="Roboto" panose="02000000000000000000" pitchFamily="2" charset="0"/>
              </a:rPr>
              <a:t>: The quantity of unique requests the client has made</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reservation_statuse</a:t>
            </a:r>
            <a:r>
              <a:rPr lang="en-GB" sz="2300" b="0" i="0" dirty="0">
                <a:solidFill>
                  <a:srgbClr val="212121"/>
                </a:solidFill>
                <a:effectLst/>
                <a:latin typeface="Roboto" panose="02000000000000000000" pitchFamily="2" charset="0"/>
              </a:rPr>
              <a:t>: Status of reservation (cancelled, checked out, or no-show)</a:t>
            </a:r>
          </a:p>
          <a:p>
            <a:pPr algn="l">
              <a:buFont typeface="Arial" panose="020B0604020202020204" pitchFamily="34" charset="0"/>
              <a:buChar char="•"/>
            </a:pPr>
            <a:r>
              <a:rPr lang="en-GB" sz="2300" b="0" i="0" dirty="0" err="1">
                <a:solidFill>
                  <a:srgbClr val="212121"/>
                </a:solidFill>
                <a:effectLst/>
                <a:latin typeface="Roboto" panose="02000000000000000000" pitchFamily="2" charset="0"/>
              </a:rPr>
              <a:t>reservation_status_date</a:t>
            </a:r>
            <a:r>
              <a:rPr lang="en-GB" sz="2300" b="0" i="0" dirty="0">
                <a:solidFill>
                  <a:srgbClr val="212121"/>
                </a:solidFill>
                <a:effectLst/>
                <a:latin typeface="Roboto" panose="02000000000000000000" pitchFamily="2" charset="0"/>
              </a:rPr>
              <a:t>:  Date of the most recent update to the reservation status</a:t>
            </a:r>
          </a:p>
          <a:p>
            <a:endParaRPr lang="en-IN" dirty="0"/>
          </a:p>
        </p:txBody>
      </p:sp>
    </p:spTree>
    <p:extLst>
      <p:ext uri="{BB962C8B-B14F-4D97-AF65-F5344CB8AC3E}">
        <p14:creationId xmlns:p14="http://schemas.microsoft.com/office/powerpoint/2010/main" val="251262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EC21-DFA6-77D3-9FC1-858D0F3A4BED}"/>
              </a:ext>
            </a:extLst>
          </p:cNvPr>
          <p:cNvSpPr>
            <a:spLocks noGrp="1"/>
          </p:cNvSpPr>
          <p:nvPr>
            <p:ph type="title"/>
          </p:nvPr>
        </p:nvSpPr>
        <p:spPr/>
        <p:txBody>
          <a:bodyPr/>
          <a:lstStyle/>
          <a:p>
            <a:r>
              <a:rPr lang="en-GB" dirty="0"/>
              <a:t>Importance of Hotel booking analysis</a:t>
            </a:r>
            <a:endParaRPr lang="en-IN" dirty="0"/>
          </a:p>
        </p:txBody>
      </p:sp>
      <p:sp>
        <p:nvSpPr>
          <p:cNvPr id="3" name="Content Placeholder 2">
            <a:extLst>
              <a:ext uri="{FF2B5EF4-FFF2-40B4-BE49-F238E27FC236}">
                <a16:creationId xmlns:a16="http://schemas.microsoft.com/office/drawing/2014/main" id="{3F615517-1680-1A90-8C15-636FE74C1F8D}"/>
              </a:ext>
            </a:extLst>
          </p:cNvPr>
          <p:cNvSpPr>
            <a:spLocks noGrp="1"/>
          </p:cNvSpPr>
          <p:nvPr>
            <p:ph idx="1"/>
          </p:nvPr>
        </p:nvSpPr>
        <p:spPr/>
        <p:txBody>
          <a:bodyPr>
            <a:normAutofit/>
          </a:bodyPr>
          <a:lstStyle/>
          <a:p>
            <a:pPr marL="0" indent="0" algn="just">
              <a:buNone/>
            </a:pPr>
            <a:r>
              <a:rPr lang="en-GB" sz="2800" dirty="0"/>
              <a:t>Global events, shifting economic conditions, and ever-changing consumer preferences are the hallmarks of the hospitality industry's operating environment. Hoteliers may interpret patterns, spot trends, and make wise decisions by using hotel booking data as a strategic lens. Hotels may adapt and prosper in a competitive market by using the insights gained from analysis to customize services based on customer segments and optimize pricing strategies.</a:t>
            </a:r>
            <a:endParaRPr lang="en-IN" sz="2800" dirty="0"/>
          </a:p>
        </p:txBody>
      </p:sp>
    </p:spTree>
    <p:extLst>
      <p:ext uri="{BB962C8B-B14F-4D97-AF65-F5344CB8AC3E}">
        <p14:creationId xmlns:p14="http://schemas.microsoft.com/office/powerpoint/2010/main" val="240951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42D6-C144-4C5E-DFCB-79914FA9B274}"/>
              </a:ext>
            </a:extLst>
          </p:cNvPr>
          <p:cNvSpPr>
            <a:spLocks noGrp="1"/>
          </p:cNvSpPr>
          <p:nvPr>
            <p:ph type="title"/>
          </p:nvPr>
        </p:nvSpPr>
        <p:spPr/>
        <p:txBody>
          <a:bodyPr/>
          <a:lstStyle/>
          <a:p>
            <a:r>
              <a:rPr lang="en-GB" dirty="0"/>
              <a:t>Business Objective</a:t>
            </a:r>
            <a:endParaRPr lang="en-IN" dirty="0"/>
          </a:p>
        </p:txBody>
      </p:sp>
      <p:sp>
        <p:nvSpPr>
          <p:cNvPr id="3" name="Content Placeholder 2">
            <a:extLst>
              <a:ext uri="{FF2B5EF4-FFF2-40B4-BE49-F238E27FC236}">
                <a16:creationId xmlns:a16="http://schemas.microsoft.com/office/drawing/2014/main" id="{12B67049-F4CA-251D-13A3-2B5696722593}"/>
              </a:ext>
            </a:extLst>
          </p:cNvPr>
          <p:cNvSpPr>
            <a:spLocks noGrp="1"/>
          </p:cNvSpPr>
          <p:nvPr>
            <p:ph idx="1"/>
          </p:nvPr>
        </p:nvSpPr>
        <p:spPr/>
        <p:txBody>
          <a:bodyPr>
            <a:normAutofit/>
          </a:bodyPr>
          <a:lstStyle/>
          <a:p>
            <a:pPr marL="0" indent="0" algn="l">
              <a:buNone/>
            </a:pPr>
            <a:r>
              <a:rPr lang="en-GB" sz="2400" b="0" i="0" dirty="0">
                <a:solidFill>
                  <a:srgbClr val="212121"/>
                </a:solidFill>
                <a:effectLst/>
                <a:latin typeface="Roboto" panose="02000000000000000000" pitchFamily="2" charset="0"/>
              </a:rPr>
              <a:t>We will be </a:t>
            </a:r>
            <a:r>
              <a:rPr lang="en-GB" sz="2400" b="0" i="0" dirty="0" err="1">
                <a:solidFill>
                  <a:srgbClr val="212121"/>
                </a:solidFill>
                <a:effectLst/>
                <a:latin typeface="Roboto" panose="02000000000000000000" pitchFamily="2" charset="0"/>
              </a:rPr>
              <a:t>analyzing</a:t>
            </a:r>
            <a:r>
              <a:rPr lang="en-GB" sz="2400" b="0" i="0" dirty="0">
                <a:solidFill>
                  <a:srgbClr val="212121"/>
                </a:solidFill>
                <a:effectLst/>
                <a:latin typeface="Roboto" panose="02000000000000000000" pitchFamily="2" charset="0"/>
              </a:rPr>
              <a:t> a dataset of hotel bookings in this project. This dataset comprises details about city hotels and resort hotels, including details about available parking spaces, length of stay, number of adults, kids, and/or babies, and booking time.</a:t>
            </a:r>
          </a:p>
          <a:p>
            <a:pPr marL="0" indent="0" algn="l">
              <a:buNone/>
            </a:pPr>
            <a:r>
              <a:rPr lang="en-GB" sz="2400" b="0" i="0" dirty="0">
                <a:solidFill>
                  <a:srgbClr val="212121"/>
                </a:solidFill>
                <a:effectLst/>
                <a:latin typeface="Roboto" panose="02000000000000000000" pitchFamily="2" charset="0"/>
              </a:rPr>
              <a:t>This project's goal is to investigate and evaluate the data in order to identify significant elements pertaining to hotel reservations and their characteristics. and offer some adjustments that might later be profitable for the hotel.</a:t>
            </a:r>
            <a:br>
              <a:rPr lang="en-GB" sz="2400" dirty="0"/>
            </a:br>
            <a:endParaRPr lang="en-IN" sz="2400" dirty="0"/>
          </a:p>
        </p:txBody>
      </p:sp>
    </p:spTree>
    <p:extLst>
      <p:ext uri="{BB962C8B-B14F-4D97-AF65-F5344CB8AC3E}">
        <p14:creationId xmlns:p14="http://schemas.microsoft.com/office/powerpoint/2010/main" val="190023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804A-88E4-631D-CEBE-B3FC8BA629C9}"/>
              </a:ext>
            </a:extLst>
          </p:cNvPr>
          <p:cNvSpPr>
            <a:spLocks noGrp="1"/>
          </p:cNvSpPr>
          <p:nvPr>
            <p:ph type="title"/>
          </p:nvPr>
        </p:nvSpPr>
        <p:spPr/>
        <p:txBody>
          <a:bodyPr/>
          <a:lstStyle/>
          <a:p>
            <a:r>
              <a:rPr lang="en-GB" dirty="0"/>
              <a:t>Dataset First View</a:t>
            </a:r>
            <a:endParaRPr lang="en-IN" dirty="0"/>
          </a:p>
        </p:txBody>
      </p:sp>
      <p:pic>
        <p:nvPicPr>
          <p:cNvPr id="13" name="Content Placeholder 12">
            <a:extLst>
              <a:ext uri="{FF2B5EF4-FFF2-40B4-BE49-F238E27FC236}">
                <a16:creationId xmlns:a16="http://schemas.microsoft.com/office/drawing/2014/main" id="{7A25C8BB-AFDF-26FC-3AA9-056C8DB7C07E}"/>
              </a:ext>
            </a:extLst>
          </p:cNvPr>
          <p:cNvPicPr>
            <a:picLocks noGrp="1" noChangeAspect="1"/>
          </p:cNvPicPr>
          <p:nvPr>
            <p:ph idx="1"/>
          </p:nvPr>
        </p:nvPicPr>
        <p:blipFill>
          <a:blip r:embed="rId2"/>
          <a:stretch>
            <a:fillRect/>
          </a:stretch>
        </p:blipFill>
        <p:spPr>
          <a:xfrm>
            <a:off x="2037080" y="1675408"/>
            <a:ext cx="8270240" cy="3861792"/>
          </a:xfrm>
        </p:spPr>
      </p:pic>
    </p:spTree>
    <p:extLst>
      <p:ext uri="{BB962C8B-B14F-4D97-AF65-F5344CB8AC3E}">
        <p14:creationId xmlns:p14="http://schemas.microsoft.com/office/powerpoint/2010/main" val="295439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006E-781E-8BCC-EC4E-0DE7790670F3}"/>
              </a:ext>
            </a:extLst>
          </p:cNvPr>
          <p:cNvSpPr>
            <a:spLocks noGrp="1"/>
          </p:cNvSpPr>
          <p:nvPr>
            <p:ph type="title"/>
          </p:nvPr>
        </p:nvSpPr>
        <p:spPr/>
        <p:txBody>
          <a:bodyPr/>
          <a:lstStyle/>
          <a:p>
            <a:r>
              <a:rPr lang="en-GB" dirty="0"/>
              <a:t>Dataset last view</a:t>
            </a:r>
            <a:endParaRPr lang="en-IN" dirty="0"/>
          </a:p>
        </p:txBody>
      </p:sp>
      <p:pic>
        <p:nvPicPr>
          <p:cNvPr id="5" name="Content Placeholder 4">
            <a:extLst>
              <a:ext uri="{FF2B5EF4-FFF2-40B4-BE49-F238E27FC236}">
                <a16:creationId xmlns:a16="http://schemas.microsoft.com/office/drawing/2014/main" id="{159B5799-5D55-B2AE-FA89-2CFC148EC3A9}"/>
              </a:ext>
            </a:extLst>
          </p:cNvPr>
          <p:cNvPicPr>
            <a:picLocks noGrp="1" noChangeAspect="1"/>
          </p:cNvPicPr>
          <p:nvPr>
            <p:ph idx="1"/>
          </p:nvPr>
        </p:nvPicPr>
        <p:blipFill>
          <a:blip r:embed="rId2"/>
          <a:stretch>
            <a:fillRect/>
          </a:stretch>
        </p:blipFill>
        <p:spPr>
          <a:xfrm>
            <a:off x="1371600" y="1727200"/>
            <a:ext cx="9601200" cy="3881120"/>
          </a:xfrm>
        </p:spPr>
      </p:pic>
    </p:spTree>
    <p:extLst>
      <p:ext uri="{BB962C8B-B14F-4D97-AF65-F5344CB8AC3E}">
        <p14:creationId xmlns:p14="http://schemas.microsoft.com/office/powerpoint/2010/main" val="30878170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Facet</Template>
  <TotalTime>83</TotalTime>
  <Words>1124</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Franklin Gothic Book</vt:lpstr>
      <vt:lpstr>Google Sans</vt:lpstr>
      <vt:lpstr>Roboto</vt:lpstr>
      <vt:lpstr>var(--colab-chrome-font-family)</vt:lpstr>
      <vt:lpstr>Wingdings</vt:lpstr>
      <vt:lpstr>Crop</vt:lpstr>
      <vt:lpstr>Hotel Booking Analysis</vt:lpstr>
      <vt:lpstr>Point to Discuss :-</vt:lpstr>
      <vt:lpstr>OVERVIEW</vt:lpstr>
      <vt:lpstr>Data Summary</vt:lpstr>
      <vt:lpstr>Data Summary</vt:lpstr>
      <vt:lpstr>Importance of Hotel booking analysis</vt:lpstr>
      <vt:lpstr>Business Objective</vt:lpstr>
      <vt:lpstr>Dataset First View</vt:lpstr>
      <vt:lpstr>Dataset last view</vt:lpstr>
      <vt:lpstr>Dataset columns</vt:lpstr>
      <vt:lpstr>Which type of hotel is mostly preferred by the guests?</vt:lpstr>
      <vt:lpstr>Comparison of no of adults VS Booking</vt:lpstr>
      <vt:lpstr>Correlation heatmap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Amar Singh</dc:creator>
  <cp:lastModifiedBy>Amar Singh</cp:lastModifiedBy>
  <cp:revision>1</cp:revision>
  <dcterms:created xsi:type="dcterms:W3CDTF">2023-11-13T10:25:21Z</dcterms:created>
  <dcterms:modified xsi:type="dcterms:W3CDTF">2023-11-13T11:48:21Z</dcterms:modified>
</cp:coreProperties>
</file>