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Helvetica Neue"/>
      <p:regular r:id="rId27"/>
      <p:bold r:id="rId28"/>
      <p:italic r:id="rId29"/>
      <p:boldItalic r:id="rId30"/>
    </p:embeddedFon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Counter-example for the argument stated :</a:t>
            </a:r>
            <a:br>
              <a:rPr lang="en"/>
            </a:br>
            <a:endParaRPr/>
          </a:p>
          <a:p>
            <a:pPr indent="0" lvl="0" marL="0">
              <a:spcBef>
                <a:spcPts val="0"/>
              </a:spcBef>
              <a:spcAft>
                <a:spcPts val="0"/>
              </a:spcAft>
              <a:buNone/>
            </a:pPr>
            <a:r>
              <a:rPr lang="en"/>
              <a:t>Let A = {S1, S2}, B = {S3, S4, S5}, C = {S6},</a:t>
            </a:r>
            <a:endParaRPr/>
          </a:p>
          <a:p>
            <a:pPr indent="0" lvl="0" marL="0">
              <a:spcBef>
                <a:spcPts val="0"/>
              </a:spcBef>
              <a:spcAft>
                <a:spcPts val="0"/>
              </a:spcAft>
              <a:buNone/>
            </a:pPr>
            <a:r>
              <a:rPr lang="en"/>
              <a:t>P(A) = ⅓ , P(B) = </a:t>
            </a:r>
            <a:r>
              <a:rPr lang="en"/>
              <a:t>1/2</a:t>
            </a:r>
            <a:r>
              <a:rPr lang="en"/>
              <a:t> , P(C) = ⅙</a:t>
            </a:r>
            <a:endParaRPr/>
          </a:p>
          <a:p>
            <a:pPr indent="0" lvl="0" marL="0">
              <a:spcBef>
                <a:spcPts val="0"/>
              </a:spcBef>
              <a:spcAft>
                <a:spcPts val="0"/>
              </a:spcAft>
              <a:buNone/>
            </a:pPr>
            <a:r>
              <a:t/>
            </a:r>
            <a:endParaRPr/>
          </a:p>
          <a:p>
            <a:pPr indent="0" lvl="0" marL="0">
              <a:spcBef>
                <a:spcPts val="0"/>
              </a:spcBef>
              <a:spcAft>
                <a:spcPts val="0"/>
              </a:spcAft>
              <a:buNone/>
            </a:pPr>
            <a:r>
              <a:rPr lang="en"/>
              <a:t>Let the transformation be : X(S</a:t>
            </a:r>
            <a:r>
              <a:rPr baseline="-25000" lang="en"/>
              <a:t>i</a:t>
            </a:r>
            <a:r>
              <a:rPr lang="en"/>
              <a:t>) = i</a:t>
            </a:r>
            <a:endParaRPr/>
          </a:p>
          <a:p>
            <a:pPr indent="0" lvl="0" marL="0" rtl="0">
              <a:spcBef>
                <a:spcPts val="0"/>
              </a:spcBef>
              <a:spcAft>
                <a:spcPts val="0"/>
              </a:spcAft>
              <a:buNone/>
            </a:pPr>
            <a:r>
              <a:rPr lang="en"/>
              <a:t>Now, P[S : 3.5&lt;X&lt;=4.5] = P(S4), since S4 is not in the sample space, the RV defined is not possible.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Talk about why binomial distribution important in real-world? -- Talk about the shop example and how things in analysis are binomial in nature.</a:t>
            </a:r>
            <a:endParaRPr/>
          </a:p>
          <a:p>
            <a:pPr indent="-298450" lvl="0" marL="457200" rtl="0">
              <a:spcBef>
                <a:spcPts val="0"/>
              </a:spcBef>
              <a:spcAft>
                <a:spcPts val="0"/>
              </a:spcAft>
              <a:buSzPts val="1100"/>
              <a:buAutoNum type="arabicPeriod"/>
            </a:pPr>
            <a:r>
              <a:rPr lang="en"/>
              <a:t>Describe the plot for this distribution.</a:t>
            </a:r>
            <a:endParaRPr/>
          </a:p>
          <a:p>
            <a:pPr indent="-298450" lvl="0" marL="457200" rtl="0">
              <a:spcBef>
                <a:spcPts val="0"/>
              </a:spcBef>
              <a:spcAft>
                <a:spcPts val="0"/>
              </a:spcAft>
              <a:buSzPts val="1100"/>
              <a:buAutoNum type="arabicPeriod"/>
            </a:pPr>
            <a:r>
              <a:rPr lang="en"/>
              <a:t>Tells us the significance of an event</a:t>
            </a:r>
            <a:endParaRPr/>
          </a:p>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Basically QA session : </a:t>
            </a:r>
            <a:endParaRPr/>
          </a:p>
          <a:p>
            <a:pPr indent="-298450" lvl="1" marL="914400" rtl="0">
              <a:spcBef>
                <a:spcPts val="0"/>
              </a:spcBef>
              <a:spcAft>
                <a:spcPts val="0"/>
              </a:spcAft>
              <a:buSzPts val="1100"/>
              <a:buAutoNum type="alphaLcPeriod"/>
            </a:pPr>
            <a:r>
              <a:rPr lang="en"/>
              <a:t>Outcome : refers to the end result of an experiment.</a:t>
            </a:r>
            <a:endParaRPr/>
          </a:p>
          <a:p>
            <a:pPr indent="-298450" lvl="1" marL="914400" rtl="0">
              <a:spcBef>
                <a:spcPts val="0"/>
              </a:spcBef>
              <a:spcAft>
                <a:spcPts val="0"/>
              </a:spcAft>
              <a:buSzPts val="1100"/>
              <a:buAutoNum type="alphaLcPeriod"/>
            </a:pPr>
            <a:r>
              <a:rPr lang="en"/>
              <a:t>REx : outcome unknown in advance</a:t>
            </a:r>
            <a:endParaRPr/>
          </a:p>
          <a:p>
            <a:pPr indent="-298450" lvl="1" marL="914400" rtl="0">
              <a:spcBef>
                <a:spcPts val="0"/>
              </a:spcBef>
              <a:spcAft>
                <a:spcPts val="0"/>
              </a:spcAft>
              <a:buSzPts val="1100"/>
              <a:buAutoNum type="alphaLcPeriod"/>
            </a:pPr>
            <a:r>
              <a:rPr lang="en"/>
              <a:t>REv : An outcome (also called elementary set) /set of outcomes.</a:t>
            </a:r>
            <a:endParaRPr/>
          </a:p>
          <a:p>
            <a:pPr indent="-298450" lvl="1" marL="914400" rtl="0">
              <a:spcBef>
                <a:spcPts val="0"/>
              </a:spcBef>
              <a:spcAft>
                <a:spcPts val="0"/>
              </a:spcAft>
              <a:buSzPts val="1100"/>
              <a:buAutoNum type="alphaLcPeriod"/>
            </a:pPr>
            <a:r>
              <a:rPr lang="en"/>
              <a:t>Sample Space : Set of all possible outcomes.</a:t>
            </a:r>
            <a:endParaRPr/>
          </a:p>
          <a:p>
            <a:pPr indent="-298450" lvl="1" marL="914400" rtl="0">
              <a:spcBef>
                <a:spcPts val="0"/>
              </a:spcBef>
              <a:spcAft>
                <a:spcPts val="0"/>
              </a:spcAft>
              <a:buSzPts val="1100"/>
              <a:buAutoNum type="alphaLcPeriod"/>
            </a:pPr>
            <a:r>
              <a:rPr lang="en"/>
              <a:t>MuExE : Disjoint events.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AutoNum type="arabicPeriod"/>
            </a:pPr>
            <a:r>
              <a:rPr lang="en"/>
              <a:t>Relative freq definition example : Coin toss many times and actually note down results.</a:t>
            </a:r>
            <a:endParaRPr/>
          </a:p>
          <a:p>
            <a:pPr indent="-298450" lvl="0" marL="457200" marR="0" rtl="0" algn="l">
              <a:lnSpc>
                <a:spcPct val="100000"/>
              </a:lnSpc>
              <a:spcBef>
                <a:spcPts val="0"/>
              </a:spcBef>
              <a:spcAft>
                <a:spcPts val="0"/>
              </a:spcAft>
              <a:buSzPts val="1100"/>
              <a:buAutoNum type="arabicPeriod"/>
            </a:pPr>
            <a:r>
              <a:rPr lang="en"/>
              <a:t>Classical definition : rolling an unbiased die, assuming that any number turning up is one out of six, so ⅙ will be the prob. According to the definition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SzPts val="1100"/>
              <a:buAutoNum type="arabicPeriod"/>
            </a:pPr>
            <a:r>
              <a:rPr lang="en"/>
              <a:t>S : Sample Space</a:t>
            </a:r>
            <a:endParaRPr/>
          </a:p>
          <a:p>
            <a:pPr indent="-298450" lvl="0" marL="457200" marR="0" rtl="0" algn="l">
              <a:lnSpc>
                <a:spcPct val="100000"/>
              </a:lnSpc>
              <a:spcBef>
                <a:spcPts val="0"/>
              </a:spcBef>
              <a:spcAft>
                <a:spcPts val="0"/>
              </a:spcAft>
              <a:buSzPts val="1100"/>
              <a:buAutoNum type="arabicPeriod"/>
            </a:pPr>
            <a:r>
              <a:rPr lang="en"/>
              <a:t>B : arbitrary event</a:t>
            </a:r>
            <a:endParaRPr/>
          </a:p>
          <a:p>
            <a:pPr indent="0" lvl="0" marL="0" marR="0" rtl="0" algn="l">
              <a:lnSpc>
                <a:spcPct val="100000"/>
              </a:lnSpc>
              <a:spcBef>
                <a:spcPts val="0"/>
              </a:spcBef>
              <a:spcAft>
                <a:spcPts val="0"/>
              </a:spcAft>
              <a:buNone/>
            </a:pPr>
            <a:r>
              <a:rPr lang="en"/>
              <a:t>	</a:t>
            </a:r>
            <a:r>
              <a:rPr lang="en">
                <a:solidFill>
                  <a:schemeClr val="dk1"/>
                </a:solidFill>
              </a:rPr>
              <a:t>B : B intersection S. Split  S into A1, A2, … AN disjoint parts.</a:t>
            </a:r>
            <a:endParaRPr>
              <a:solidFill>
                <a:schemeClr val="dk1"/>
              </a:solidFill>
            </a:endParaRPr>
          </a:p>
          <a:p>
            <a:pPr indent="0" lvl="0" marL="0" rtl="0">
              <a:spcBef>
                <a:spcPts val="0"/>
              </a:spcBef>
              <a:spcAft>
                <a:spcPts val="0"/>
              </a:spcAft>
              <a:buNone/>
            </a:pPr>
            <a:r>
              <a:rPr lang="en">
                <a:solidFill>
                  <a:schemeClr val="dk1"/>
                </a:solidFill>
              </a:rPr>
              <a:t>	So, B = B intersection with (A1, A2, … , AN)</a:t>
            </a:r>
            <a:endParaRPr>
              <a:solidFill>
                <a:schemeClr val="dk1"/>
              </a:solidFill>
            </a:endParaRPr>
          </a:p>
          <a:p>
            <a:pPr indent="0" lvl="0" marL="0" rtl="0">
              <a:spcBef>
                <a:spcPts val="0"/>
              </a:spcBef>
              <a:spcAft>
                <a:spcPts val="0"/>
              </a:spcAft>
              <a:buNone/>
            </a:pPr>
            <a:r>
              <a:rPr lang="en">
                <a:solidFill>
                  <a:schemeClr val="dk1"/>
                </a:solidFill>
              </a:rPr>
              <a:t>	That is, B = BA1, BA2, …, BAN (all are mutually exclusive)</a:t>
            </a:r>
            <a:endParaRPr>
              <a:solidFill>
                <a:schemeClr val="dk1"/>
              </a:solidFill>
            </a:endParaRPr>
          </a:p>
          <a:p>
            <a:pPr indent="0" lvl="0" marL="0" rtl="0">
              <a:spcBef>
                <a:spcPts val="0"/>
              </a:spcBef>
              <a:spcAft>
                <a:spcPts val="0"/>
              </a:spcAft>
              <a:buNone/>
            </a:pPr>
            <a:r>
              <a:rPr lang="en">
                <a:solidFill>
                  <a:schemeClr val="dk1"/>
                </a:solidFill>
              </a:rPr>
              <a:t>	P(B) = P(BA1) + P(BA2) + P(BA3) + … + P(BAN) → TOTAL PROB THEOREM</a:t>
            </a:r>
            <a:endParaRPr/>
          </a:p>
          <a:p>
            <a:pPr indent="-298450" lvl="0" marL="457200" marR="0" rtl="0" algn="l">
              <a:lnSpc>
                <a:spcPct val="100000"/>
              </a:lnSpc>
              <a:spcBef>
                <a:spcPts val="0"/>
              </a:spcBef>
              <a:spcAft>
                <a:spcPts val="0"/>
              </a:spcAft>
              <a:buSzPts val="1100"/>
              <a:buAutoNum type="arabicPeriod"/>
            </a:pPr>
            <a:r>
              <a:rPr lang="en"/>
              <a:t>From conditional prob, P(BA1) = P(B/A1)P(A1)</a:t>
            </a:r>
            <a:endParaRPr/>
          </a:p>
          <a:p>
            <a:pPr indent="-298450" lvl="0" marL="457200" marR="0" rtl="0" algn="l">
              <a:lnSpc>
                <a:spcPct val="100000"/>
              </a:lnSpc>
              <a:spcBef>
                <a:spcPts val="0"/>
              </a:spcBef>
              <a:spcAft>
                <a:spcPts val="0"/>
              </a:spcAft>
              <a:buSzPts val="1100"/>
              <a:buAutoNum type="arabicPeriod"/>
            </a:pPr>
            <a:r>
              <a:rPr lang="en"/>
              <a:t>Hence, Baye’s rule : P(AB) = P(B/A)P(A) = P(A/B)P(B)</a:t>
            </a:r>
            <a:endParaRPr/>
          </a:p>
          <a:p>
            <a:pPr indent="0" lvl="0" marL="0" marR="0" rtl="0" algn="l">
              <a:lnSpc>
                <a:spcPct val="100000"/>
              </a:lnSpc>
              <a:spcBef>
                <a:spcPts val="0"/>
              </a:spcBef>
              <a:spcAft>
                <a:spcPts val="0"/>
              </a:spcAft>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8"/>
          </a:xfrm>
          <a:prstGeom prst="rect">
            <a:avLst/>
          </a:prstGeom>
          <a:noFill/>
          <a:ln>
            <a:noFill/>
          </a:ln>
        </p:spPr>
      </p:pic>
      <p:sp>
        <p:nvSpPr>
          <p:cNvPr id="60" name="Shape 60"/>
          <p:cNvSpPr/>
          <p:nvPr/>
        </p:nvSpPr>
        <p:spPr>
          <a:xfrm>
            <a:off x="354257" y="4923522"/>
            <a:ext cx="2341800" cy="1392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00"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00" cy="5382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300"/>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3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00" cy="89550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500"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00"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300" cy="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00" cy="3514800"/>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6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a:off x="5929403" y="266700"/>
            <a:ext cx="0" cy="4179000"/>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200"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200" cy="41766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20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100" cy="243000"/>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100" cy="354300"/>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4294967295" type="ctrTitle"/>
          </p:nvPr>
        </p:nvSpPr>
        <p:spPr>
          <a:xfrm>
            <a:off x="729450" y="1322450"/>
            <a:ext cx="7688100" cy="1664700"/>
          </a:xfrm>
          <a:prstGeom prst="rect">
            <a:avLst/>
          </a:prstGeom>
        </p:spPr>
        <p:txBody>
          <a:bodyPr anchorCtr="0" anchor="b" bIns="19050" lIns="19050" spcFirstLastPara="1" rIns="19050" wrap="square" tIns="19050">
            <a:noAutofit/>
          </a:bodyPr>
          <a:lstStyle/>
          <a:p>
            <a:pPr indent="0" lvl="0" marL="0" rtl="0">
              <a:spcBef>
                <a:spcPts val="0"/>
              </a:spcBef>
              <a:spcAft>
                <a:spcPts val="0"/>
              </a:spcAft>
              <a:buNone/>
            </a:pPr>
            <a:r>
              <a:rPr b="1" lang="en" sz="3600">
                <a:solidFill>
                  <a:srgbClr val="3C78D8"/>
                </a:solidFill>
                <a:latin typeface="Helvetica Neue"/>
                <a:ea typeface="Helvetica Neue"/>
                <a:cs typeface="Helvetica Neue"/>
                <a:sym typeface="Helvetica Neue"/>
              </a:rPr>
              <a:t>Probability for ML</a:t>
            </a:r>
            <a:endParaRPr b="1" sz="3600">
              <a:solidFill>
                <a:srgbClr val="3C78D8"/>
              </a:solidFill>
              <a:latin typeface="Helvetica Neue"/>
              <a:ea typeface="Helvetica Neue"/>
              <a:cs typeface="Helvetica Neue"/>
              <a:sym typeface="Helvetica Neue"/>
            </a:endParaRPr>
          </a:p>
          <a:p>
            <a:pPr indent="0" lvl="0" marL="0" rtl="0">
              <a:spcBef>
                <a:spcPts val="0"/>
              </a:spcBef>
              <a:spcAft>
                <a:spcPts val="0"/>
              </a:spcAft>
              <a:buNone/>
            </a:pPr>
            <a:r>
              <a:rPr lang="en"/>
              <a:t>Let’s take a chance.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Cumulative Distribution Function</a:t>
            </a:r>
            <a:endParaRPr b="1" sz="2200">
              <a:latin typeface="Helvetica Neue"/>
              <a:ea typeface="Helvetica Neue"/>
              <a:cs typeface="Helvetica Neue"/>
              <a:sym typeface="Helvetica Neue"/>
            </a:endParaRPr>
          </a:p>
        </p:txBody>
      </p:sp>
      <p:sp>
        <p:nvSpPr>
          <p:cNvPr id="185" name="Shape 185"/>
          <p:cNvSpPr txBox="1"/>
          <p:nvPr/>
        </p:nvSpPr>
        <p:spPr>
          <a:xfrm>
            <a:off x="593725" y="1074650"/>
            <a:ext cx="7688700" cy="3018300"/>
          </a:xfrm>
          <a:prstGeom prst="rect">
            <a:avLst/>
          </a:prstGeom>
          <a:noFill/>
          <a:ln>
            <a:noFill/>
          </a:ln>
        </p:spPr>
        <p:txBody>
          <a:bodyPr anchorCtr="0" anchor="t" bIns="19050" lIns="19050" spcFirstLastPara="1" rIns="19050" wrap="square" tIns="19050">
            <a:noAutofit/>
          </a:bodyPr>
          <a:lstStyle/>
          <a:p>
            <a:pPr indent="457200" lvl="0" marL="1371600" rtl="0">
              <a:spcBef>
                <a:spcPts val="2200"/>
              </a:spcBef>
              <a:spcAft>
                <a:spcPts val="0"/>
              </a:spcAft>
              <a:buNone/>
            </a:pPr>
            <a:r>
              <a:rPr lang="en" sz="1600">
                <a:latin typeface="Helvetica Neue Light"/>
                <a:ea typeface="Helvetica Neue Light"/>
                <a:cs typeface="Helvetica Neue Light"/>
                <a:sym typeface="Helvetica Neue Light"/>
              </a:rPr>
              <a:t>F</a:t>
            </a:r>
            <a:r>
              <a:rPr baseline="-25000" lang="en" sz="1600">
                <a:latin typeface="Helvetica Neue Light"/>
                <a:ea typeface="Helvetica Neue Light"/>
                <a:cs typeface="Helvetica Neue Light"/>
                <a:sym typeface="Helvetica Neue Light"/>
              </a:rPr>
              <a:t>x</a:t>
            </a:r>
            <a:r>
              <a:rPr lang="en" sz="1600">
                <a:latin typeface="Helvetica Neue Light"/>
                <a:ea typeface="Helvetica Neue Light"/>
                <a:cs typeface="Helvetica Neue Light"/>
                <a:sym typeface="Helvetica Neue Light"/>
              </a:rPr>
              <a:t>(x) = P(X&lt;=x),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latin typeface="Helvetica Neue Light"/>
                <a:ea typeface="Helvetica Neue Light"/>
                <a:cs typeface="Helvetica Neue Light"/>
                <a:sym typeface="Helvetica Neue Light"/>
              </a:rPr>
              <a:t>It is defined as the probability of that event comprising of all the sample points which are transformed by X into real numbers less than or equal to x.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latin typeface="Helvetica Neue Light"/>
                <a:ea typeface="Helvetica Neue Light"/>
                <a:cs typeface="Helvetica Neue Light"/>
                <a:sym typeface="Helvetica Neue Light"/>
              </a:rPr>
              <a:t>Considering the example above,</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latin typeface="Helvetica Neue Light"/>
                <a:ea typeface="Helvetica Neue Light"/>
                <a:cs typeface="Helvetica Neue Light"/>
                <a:sym typeface="Helvetica Neue Light"/>
              </a:rPr>
              <a:t>	F</a:t>
            </a:r>
            <a:r>
              <a:rPr baseline="-25000" lang="en" sz="1600">
                <a:latin typeface="Helvetica Neue Light"/>
                <a:ea typeface="Helvetica Neue Light"/>
                <a:cs typeface="Helvetica Neue Light"/>
                <a:sym typeface="Helvetica Neue Light"/>
              </a:rPr>
              <a:t>x</a:t>
            </a:r>
            <a:r>
              <a:rPr lang="en" sz="1600">
                <a:latin typeface="Helvetica Neue Light"/>
                <a:ea typeface="Helvetica Neue Light"/>
                <a:cs typeface="Helvetica Neue Light"/>
                <a:sym typeface="Helvetica Neue Light"/>
              </a:rPr>
              <a:t>(1) = P(X&lt;=1) = ⅙ </a:t>
            </a: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	</a:t>
            </a:r>
            <a:r>
              <a:rPr lang="en" sz="1600">
                <a:solidFill>
                  <a:schemeClr val="dk1"/>
                </a:solidFill>
                <a:latin typeface="Helvetica Neue Light"/>
                <a:ea typeface="Helvetica Neue Light"/>
                <a:cs typeface="Helvetica Neue Light"/>
                <a:sym typeface="Helvetica Neue Light"/>
              </a:rPr>
              <a:t>F</a:t>
            </a:r>
            <a:r>
              <a:rPr baseline="-25000" lang="en" sz="1600">
                <a:solidFill>
                  <a:schemeClr val="dk1"/>
                </a:solidFill>
                <a:latin typeface="Helvetica Neue Light"/>
                <a:ea typeface="Helvetica Neue Light"/>
                <a:cs typeface="Helvetica Neue Light"/>
                <a:sym typeface="Helvetica Neue Light"/>
              </a:rPr>
              <a:t>x</a:t>
            </a:r>
            <a:r>
              <a:rPr lang="en" sz="1600">
                <a:solidFill>
                  <a:schemeClr val="dk1"/>
                </a:solidFill>
                <a:latin typeface="Helvetica Neue Light"/>
                <a:ea typeface="Helvetica Neue Light"/>
                <a:cs typeface="Helvetica Neue Light"/>
                <a:sym typeface="Helvetica Neue Light"/>
              </a:rPr>
              <a:t>(2) = P(X&lt;=2) = 2/6 = ⅓ and so finally,</a:t>
            </a:r>
            <a:br>
              <a:rPr lang="en" sz="1600">
                <a:solidFill>
                  <a:schemeClr val="dk1"/>
                </a:solidFill>
                <a:latin typeface="Helvetica Neue Light"/>
                <a:ea typeface="Helvetica Neue Light"/>
                <a:cs typeface="Helvetica Neue Light"/>
                <a:sym typeface="Helvetica Neue Light"/>
              </a:rPr>
            </a:br>
            <a:r>
              <a:rPr lang="en" sz="1600">
                <a:solidFill>
                  <a:schemeClr val="dk1"/>
                </a:solidFill>
                <a:latin typeface="Helvetica Neue Light"/>
                <a:ea typeface="Helvetica Neue Light"/>
                <a:cs typeface="Helvetica Neue Light"/>
                <a:sym typeface="Helvetica Neue Light"/>
              </a:rPr>
              <a:t>	</a:t>
            </a:r>
            <a:r>
              <a:rPr lang="en" sz="1600">
                <a:latin typeface="Helvetica Neue Light"/>
                <a:ea typeface="Helvetica Neue Light"/>
                <a:cs typeface="Helvetica Neue Light"/>
                <a:sym typeface="Helvetica Neue Light"/>
              </a:rPr>
              <a:t>F</a:t>
            </a:r>
            <a:r>
              <a:rPr baseline="-25000" lang="en" sz="1600">
                <a:latin typeface="Helvetica Neue Light"/>
                <a:ea typeface="Helvetica Neue Light"/>
                <a:cs typeface="Helvetica Neue Light"/>
                <a:sym typeface="Helvetica Neue Light"/>
              </a:rPr>
              <a:t>x</a:t>
            </a:r>
            <a:r>
              <a:rPr lang="en" sz="1600">
                <a:latin typeface="Helvetica Neue Light"/>
                <a:ea typeface="Helvetica Neue Light"/>
                <a:cs typeface="Helvetica Neue Light"/>
                <a:sym typeface="Helvetica Neue Light"/>
              </a:rPr>
              <a:t>(6) = P(X&lt;=6) = 1</a:t>
            </a:r>
            <a:br>
              <a:rPr lang="en" sz="1600">
                <a:latin typeface="Helvetica Neue Light"/>
                <a:ea typeface="Helvetica Neue Light"/>
                <a:cs typeface="Helvetica Neue Light"/>
                <a:sym typeface="Helvetica Neue Light"/>
              </a:rPr>
            </a:br>
            <a:br>
              <a:rPr lang="en"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nvSpPr>
        <p:spPr>
          <a:xfrm>
            <a:off x="593725" y="1074650"/>
            <a:ext cx="7688700" cy="3030600"/>
          </a:xfrm>
          <a:prstGeom prst="rect">
            <a:avLst/>
          </a:prstGeom>
          <a:noFill/>
          <a:ln>
            <a:noFill/>
          </a:ln>
        </p:spPr>
        <p:txBody>
          <a:bodyPr anchorCtr="0" anchor="t" bIns="19050" lIns="19050" spcFirstLastPara="1" rIns="19050" wrap="square" tIns="19050">
            <a:noAutofit/>
          </a:bodyPr>
          <a:lstStyle/>
          <a:p>
            <a:pPr indent="-330200" lvl="0" marL="457200" rtl="0">
              <a:lnSpc>
                <a:spcPct val="150000"/>
              </a:lnSpc>
              <a:spcBef>
                <a:spcPts val="2200"/>
              </a:spcBef>
              <a:spcAft>
                <a:spcPts val="0"/>
              </a:spcAft>
              <a:buSzPts val="1600"/>
              <a:buFont typeface="Helvetica Neue Light"/>
              <a:buChar char="●"/>
            </a:pPr>
            <a:r>
              <a:rPr lang="en" sz="1600">
                <a:latin typeface="Helvetica Neue Light"/>
                <a:ea typeface="Helvetica Neue Light"/>
                <a:cs typeface="Helvetica Neue Light"/>
                <a:sym typeface="Helvetica Neue Light"/>
              </a:rPr>
              <a:t>Expected value or Mean</a:t>
            </a:r>
            <a:endParaRPr sz="1600">
              <a:latin typeface="Helvetica Neue Light"/>
              <a:ea typeface="Helvetica Neue Light"/>
              <a:cs typeface="Helvetica Neue Light"/>
              <a:sym typeface="Helvetica Neue Light"/>
            </a:endParaRPr>
          </a:p>
          <a:p>
            <a:pPr indent="-330200" lvl="0" marL="457200" rtl="0">
              <a:lnSpc>
                <a:spcPct val="150000"/>
              </a:lnSpc>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Standard Deviation / Variance : It answers the question, </a:t>
            </a:r>
            <a:r>
              <a:rPr i="1" lang="en" sz="1600">
                <a:latin typeface="Helvetica Neue Light"/>
                <a:ea typeface="Helvetica Neue Light"/>
                <a:cs typeface="Helvetica Neue Light"/>
                <a:sym typeface="Helvetica Neue Light"/>
              </a:rPr>
              <a:t>“How much is our RV away from the expected value?”</a:t>
            </a:r>
            <a:endParaRPr i="1" sz="1600">
              <a:latin typeface="Helvetica Neue Light"/>
              <a:ea typeface="Helvetica Neue Light"/>
              <a:cs typeface="Helvetica Neue Light"/>
              <a:sym typeface="Helvetica Neue Light"/>
            </a:endParaRPr>
          </a:p>
          <a:p>
            <a:pPr indent="-330200" lvl="0" marL="457200" rtl="0">
              <a:lnSpc>
                <a:spcPct val="150000"/>
              </a:lnSpc>
              <a:spcBef>
                <a:spcPts val="0"/>
              </a:spcBef>
              <a:spcAft>
                <a:spcPts val="0"/>
              </a:spcAft>
              <a:buSzPts val="1600"/>
              <a:buFont typeface="Helvetica Neue Light"/>
              <a:buChar char="●"/>
            </a:pPr>
            <a:r>
              <a:rPr lang="en" sz="1600">
                <a:solidFill>
                  <a:schemeClr val="dk1"/>
                </a:solidFill>
                <a:latin typeface="Helvetica Neue Light"/>
                <a:ea typeface="Helvetica Neue Light"/>
                <a:cs typeface="Helvetica Neue Light"/>
                <a:sym typeface="Helvetica Neue Light"/>
              </a:rPr>
              <a:t>Median</a:t>
            </a:r>
            <a:endParaRPr sz="1600">
              <a:latin typeface="Helvetica Neue Light"/>
              <a:ea typeface="Helvetica Neue Light"/>
              <a:cs typeface="Helvetica Neue Light"/>
              <a:sym typeface="Helvetica Neue Light"/>
            </a:endParaRPr>
          </a:p>
          <a:p>
            <a:pPr indent="-330200" lvl="0" marL="457200" rtl="0">
              <a:lnSpc>
                <a:spcPct val="150000"/>
              </a:lnSpc>
              <a:spcBef>
                <a:spcPts val="0"/>
              </a:spcBef>
              <a:spcAft>
                <a:spcPts val="0"/>
              </a:spcAft>
              <a:buSzPts val="1600"/>
              <a:buFont typeface="Helvetica Neue Light"/>
              <a:buChar char="●"/>
            </a:pPr>
            <a:r>
              <a:rPr lang="en" sz="1600">
                <a:solidFill>
                  <a:schemeClr val="dk1"/>
                </a:solidFill>
                <a:latin typeface="Helvetica Neue Light"/>
                <a:ea typeface="Helvetica Neue Light"/>
                <a:cs typeface="Helvetica Neue Light"/>
                <a:sym typeface="Helvetica Neue Light"/>
              </a:rPr>
              <a:t>Mode</a:t>
            </a:r>
            <a:endParaRPr sz="1600">
              <a:latin typeface="Helvetica Neue Light"/>
              <a:ea typeface="Helvetica Neue Light"/>
              <a:cs typeface="Helvetica Neue Light"/>
              <a:sym typeface="Helvetica Neue Light"/>
            </a:endParaRPr>
          </a:p>
          <a:p>
            <a:pPr indent="-330200" lvl="0" marL="457200" rtl="0">
              <a:lnSpc>
                <a:spcPct val="150000"/>
              </a:lnSpc>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Covariance (Joint distributions) : </a:t>
            </a:r>
            <a:r>
              <a:rPr b="1" lang="en" sz="1600">
                <a:latin typeface="Helvetica Neue"/>
                <a:ea typeface="Helvetica Neue"/>
                <a:cs typeface="Helvetica Neue"/>
                <a:sym typeface="Helvetica Neue"/>
              </a:rPr>
              <a:t>E[(x-E[x])(y-E[y])]</a:t>
            </a:r>
            <a:endParaRPr b="1" sz="1600">
              <a:latin typeface="Helvetica Neue"/>
              <a:ea typeface="Helvetica Neue"/>
              <a:cs typeface="Helvetica Neue"/>
              <a:sym typeface="Helvetica Neue"/>
            </a:endParaRPr>
          </a:p>
          <a:p>
            <a:pPr indent="-330200" lvl="0" marL="457200" rtl="0">
              <a:lnSpc>
                <a:spcPct val="150000"/>
              </a:lnSpc>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Correlation</a:t>
            </a:r>
            <a:endParaRPr sz="1600">
              <a:latin typeface="Helvetica Neue Light"/>
              <a:ea typeface="Helvetica Neue Light"/>
              <a:cs typeface="Helvetica Neue Light"/>
              <a:sym typeface="Helvetica Neue Light"/>
            </a:endParaRPr>
          </a:p>
        </p:txBody>
      </p:sp>
      <p:sp>
        <p:nvSpPr>
          <p:cNvPr id="191" name="Shape 191"/>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Statistical Measures</a:t>
            </a:r>
            <a:endParaRPr b="1" sz="2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1524400" y="714052"/>
            <a:ext cx="4848430" cy="3978025"/>
          </a:xfrm>
          <a:prstGeom prst="rect">
            <a:avLst/>
          </a:prstGeom>
          <a:noFill/>
          <a:ln>
            <a:noFill/>
          </a:ln>
        </p:spPr>
      </p:pic>
      <p:sp>
        <p:nvSpPr>
          <p:cNvPr id="197" name="Shape 197"/>
          <p:cNvSpPr txBox="1"/>
          <p:nvPr/>
        </p:nvSpPr>
        <p:spPr>
          <a:xfrm>
            <a:off x="484950" y="203275"/>
            <a:ext cx="5167800" cy="43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200">
                <a:latin typeface="Helvetica Neue"/>
                <a:ea typeface="Helvetica Neue"/>
                <a:cs typeface="Helvetica Neue"/>
                <a:sym typeface="Helvetica Neue"/>
              </a:rPr>
              <a:t>Expected Value and Variance</a:t>
            </a:r>
            <a:endParaRPr b="1" sz="2200">
              <a:latin typeface="Helvetica Neue"/>
              <a:ea typeface="Helvetica Neue"/>
              <a:cs typeface="Helvetica Neue"/>
              <a:sym typeface="Helvetica Neue"/>
            </a:endParaRPr>
          </a:p>
        </p:txBody>
      </p:sp>
      <p:sp>
        <p:nvSpPr>
          <p:cNvPr id="198" name="Shape 198"/>
          <p:cNvSpPr txBox="1"/>
          <p:nvPr/>
        </p:nvSpPr>
        <p:spPr>
          <a:xfrm>
            <a:off x="0" y="4596350"/>
            <a:ext cx="8101500" cy="32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Slide courtesy : CS229 stanford course : http://cs229.stanford.edu/section/cs229-prob-slide.pdf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b="1" lang="en" sz="1600">
                <a:latin typeface="Helvetica Neue"/>
                <a:ea typeface="Helvetica Neue"/>
                <a:cs typeface="Helvetica Neue"/>
                <a:sym typeface="Helvetica Neue"/>
              </a:rPr>
              <a:t>Bernoulli Distribution</a:t>
            </a:r>
            <a:r>
              <a:rPr lang="en" sz="1600">
                <a:latin typeface="Helvetica Neue Light"/>
                <a:ea typeface="Helvetica Neue Light"/>
                <a:cs typeface="Helvetica Neue Light"/>
                <a:sym typeface="Helvetica Neue Light"/>
              </a:rPr>
              <a:t> : </a:t>
            </a:r>
            <a:endParaRPr sz="1600">
              <a:latin typeface="Helvetica Neue Light"/>
              <a:ea typeface="Helvetica Neue Light"/>
              <a:cs typeface="Helvetica Neue Light"/>
              <a:sym typeface="Helvetica Neue Light"/>
            </a:endParaRPr>
          </a:p>
          <a:p>
            <a:pPr indent="457200" lvl="0" marL="457200" rtl="0">
              <a:spcBef>
                <a:spcPts val="2200"/>
              </a:spcBef>
              <a:spcAft>
                <a:spcPts val="0"/>
              </a:spcAft>
              <a:buNone/>
            </a:pPr>
            <a:r>
              <a:rPr lang="en" sz="1600">
                <a:latin typeface="Helvetica Neue Light"/>
                <a:ea typeface="Helvetica Neue Light"/>
                <a:cs typeface="Helvetica Neue Light"/>
                <a:sym typeface="Helvetica Neue Light"/>
              </a:rPr>
              <a:t>A RV ‘X’ is said to have a Bernoulli distribution if it has 2 possible values 1/0 with P(X=1) = p and P(X=0) = 1-p</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Mean</a:t>
            </a:r>
            <a:r>
              <a:rPr lang="en" sz="1600">
                <a:latin typeface="Helvetica Neue Light"/>
                <a:ea typeface="Helvetica Neue Light"/>
                <a:cs typeface="Helvetica Neue Light"/>
                <a:sym typeface="Helvetica Neue Light"/>
              </a:rPr>
              <a:t> : p</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Variance</a:t>
            </a:r>
            <a:r>
              <a:rPr lang="en" sz="1600">
                <a:latin typeface="Helvetica Neue Light"/>
                <a:ea typeface="Helvetica Neue Light"/>
                <a:cs typeface="Helvetica Neue Light"/>
                <a:sym typeface="Helvetica Neue Light"/>
              </a:rPr>
              <a:t> : p(1-p)</a:t>
            </a:r>
            <a:endParaRPr sz="1600">
              <a:latin typeface="Helvetica Neue Light"/>
              <a:ea typeface="Helvetica Neue Light"/>
              <a:cs typeface="Helvetica Neue Light"/>
              <a:sym typeface="Helvetica Neue Light"/>
            </a:endParaRPr>
          </a:p>
        </p:txBody>
      </p:sp>
      <p:sp>
        <p:nvSpPr>
          <p:cNvPr id="204" name="Shape 204"/>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Types of Distributions - Discrete RV</a:t>
            </a:r>
            <a:endParaRPr b="1" sz="22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b="1" lang="en" sz="1600">
                <a:latin typeface="Helvetica Neue"/>
                <a:ea typeface="Helvetica Neue"/>
                <a:cs typeface="Helvetica Neue"/>
                <a:sym typeface="Helvetica Neue"/>
              </a:rPr>
              <a:t>Binomial</a:t>
            </a:r>
            <a:r>
              <a:rPr b="1" lang="en" sz="1600">
                <a:latin typeface="Helvetica Neue"/>
                <a:ea typeface="Helvetica Neue"/>
                <a:cs typeface="Helvetica Neue"/>
                <a:sym typeface="Helvetica Neue"/>
              </a:rPr>
              <a:t> Distribution</a:t>
            </a:r>
            <a:r>
              <a:rPr lang="en" sz="1600">
                <a:latin typeface="Helvetica Neue Light"/>
                <a:ea typeface="Helvetica Neue Light"/>
                <a:cs typeface="Helvetica Neue Light"/>
                <a:sym typeface="Helvetica Neue Light"/>
              </a:rPr>
              <a:t> :</a:t>
            </a:r>
            <a:endParaRPr sz="16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rPr b="1" lang="en" sz="2200">
                <a:solidFill>
                  <a:schemeClr val="dk1"/>
                </a:solidFill>
                <a:latin typeface="Helvetica Neue"/>
                <a:ea typeface="Helvetica Neue"/>
                <a:cs typeface="Helvetica Neue"/>
                <a:sym typeface="Helvetica Neue"/>
              </a:rPr>
              <a:t>	</a:t>
            </a:r>
            <a:endParaRPr b="1" baseline="30000" sz="2200">
              <a:solidFill>
                <a:schemeClr val="dk1"/>
              </a:solidFill>
              <a:latin typeface="Helvetica Neue"/>
              <a:ea typeface="Helvetica Neue"/>
              <a:cs typeface="Helvetica Neue"/>
              <a:sym typeface="Helvetica Neue"/>
            </a:endParaRPr>
          </a:p>
          <a:p>
            <a:pPr indent="0" lvl="0" marL="0" rtl="0">
              <a:spcBef>
                <a:spcPts val="2200"/>
              </a:spcBef>
              <a:spcAft>
                <a:spcPts val="0"/>
              </a:spcAft>
              <a:buNone/>
            </a:pPr>
            <a:r>
              <a:rPr lang="en" sz="1600">
                <a:latin typeface="Helvetica Neue Light"/>
                <a:ea typeface="Helvetica Neue Light"/>
                <a:cs typeface="Helvetica Neue Light"/>
                <a:sym typeface="Helvetica Neue Light"/>
              </a:rPr>
              <a:t>Let’s do an exercise.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Mean</a:t>
            </a:r>
            <a:r>
              <a:rPr lang="en" sz="1600">
                <a:latin typeface="Helvetica Neue Light"/>
                <a:ea typeface="Helvetica Neue Light"/>
                <a:cs typeface="Helvetica Neue Light"/>
                <a:sym typeface="Helvetica Neue Light"/>
              </a:rPr>
              <a:t> : np</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Variance</a:t>
            </a:r>
            <a:r>
              <a:rPr lang="en" sz="1600">
                <a:latin typeface="Helvetica Neue Light"/>
                <a:ea typeface="Helvetica Neue Light"/>
                <a:cs typeface="Helvetica Neue Light"/>
                <a:sym typeface="Helvetica Neue Light"/>
              </a:rPr>
              <a:t> : np(1-p)</a:t>
            </a:r>
            <a:endParaRPr sz="1600">
              <a:latin typeface="Helvetica Neue Light"/>
              <a:ea typeface="Helvetica Neue Light"/>
              <a:cs typeface="Helvetica Neue Light"/>
              <a:sym typeface="Helvetica Neue Light"/>
            </a:endParaRPr>
          </a:p>
        </p:txBody>
      </p:sp>
      <p:sp>
        <p:nvSpPr>
          <p:cNvPr id="210" name="Shape 210"/>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Types of Distributions (contd.)</a:t>
            </a:r>
            <a:endParaRPr b="1" sz="2200">
              <a:latin typeface="Helvetica Neue"/>
              <a:ea typeface="Helvetica Neue"/>
              <a:cs typeface="Helvetica Neue"/>
              <a:sym typeface="Helvetica Neue"/>
            </a:endParaRPr>
          </a:p>
        </p:txBody>
      </p:sp>
      <p:pic>
        <p:nvPicPr>
          <p:cNvPr id="211" name="Shape 211"/>
          <p:cNvPicPr preferRelativeResize="0"/>
          <p:nvPr/>
        </p:nvPicPr>
        <p:blipFill>
          <a:blip r:embed="rId3">
            <a:alphaModFix/>
          </a:blip>
          <a:stretch>
            <a:fillRect/>
          </a:stretch>
        </p:blipFill>
        <p:spPr>
          <a:xfrm>
            <a:off x="2356875" y="1721725"/>
            <a:ext cx="2981325" cy="685800"/>
          </a:xfrm>
          <a:prstGeom prst="rect">
            <a:avLst/>
          </a:prstGeom>
          <a:noFill/>
          <a:ln>
            <a:noFill/>
          </a:ln>
        </p:spPr>
      </p:pic>
      <p:pic>
        <p:nvPicPr>
          <p:cNvPr id="212" name="Shape 212"/>
          <p:cNvPicPr preferRelativeResize="0"/>
          <p:nvPr/>
        </p:nvPicPr>
        <p:blipFill>
          <a:blip r:embed="rId4">
            <a:alphaModFix/>
          </a:blip>
          <a:stretch>
            <a:fillRect/>
          </a:stretch>
        </p:blipFill>
        <p:spPr>
          <a:xfrm>
            <a:off x="3418475" y="2571748"/>
            <a:ext cx="3079400" cy="197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b="1" lang="en" sz="1600">
                <a:latin typeface="Helvetica Neue"/>
                <a:ea typeface="Helvetica Neue"/>
                <a:cs typeface="Helvetica Neue"/>
                <a:sym typeface="Helvetica Neue"/>
              </a:rPr>
              <a:t>Uniform</a:t>
            </a:r>
            <a:r>
              <a:rPr b="1" lang="en" sz="1600">
                <a:latin typeface="Helvetica Neue"/>
                <a:ea typeface="Helvetica Neue"/>
                <a:cs typeface="Helvetica Neue"/>
                <a:sym typeface="Helvetica Neue"/>
              </a:rPr>
              <a:t> Distribution</a:t>
            </a:r>
            <a:r>
              <a:rPr lang="en" sz="1600">
                <a:latin typeface="Helvetica Neue Light"/>
                <a:ea typeface="Helvetica Neue Light"/>
                <a:cs typeface="Helvetica Neue Light"/>
                <a:sym typeface="Helvetica Neue Light"/>
              </a:rPr>
              <a:t> : Uni(a,b)</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Mean</a:t>
            </a:r>
            <a:r>
              <a:rPr lang="en" sz="1600">
                <a:latin typeface="Helvetica Neue Light"/>
                <a:ea typeface="Helvetica Neue Light"/>
                <a:cs typeface="Helvetica Neue Light"/>
                <a:sym typeface="Helvetica Neue Light"/>
              </a:rPr>
              <a:t> : ½(a+b)</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Variance</a:t>
            </a:r>
            <a:r>
              <a:rPr lang="en" sz="1600">
                <a:latin typeface="Helvetica Neue Light"/>
                <a:ea typeface="Helvetica Neue Light"/>
                <a:cs typeface="Helvetica Neue Light"/>
                <a:sym typeface="Helvetica Neue Light"/>
              </a:rPr>
              <a:t> : 1/12(b-a)</a:t>
            </a:r>
            <a:r>
              <a:rPr baseline="30000" lang="en" sz="1600">
                <a:latin typeface="Helvetica Neue Light"/>
                <a:ea typeface="Helvetica Neue Light"/>
                <a:cs typeface="Helvetica Neue Light"/>
                <a:sym typeface="Helvetica Neue Light"/>
              </a:rPr>
              <a:t>2</a:t>
            </a:r>
            <a:endParaRPr baseline="30000" sz="16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600">
              <a:latin typeface="Helvetica Neue Light"/>
              <a:ea typeface="Helvetica Neue Light"/>
              <a:cs typeface="Helvetica Neue Light"/>
              <a:sym typeface="Helvetica Neue Light"/>
            </a:endParaRPr>
          </a:p>
        </p:txBody>
      </p:sp>
      <p:sp>
        <p:nvSpPr>
          <p:cNvPr id="218" name="Shape 218"/>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Types of Distributions - Continuous RV</a:t>
            </a:r>
            <a:endParaRPr b="1" sz="2200">
              <a:latin typeface="Helvetica Neue"/>
              <a:ea typeface="Helvetica Neue"/>
              <a:cs typeface="Helvetica Neue"/>
              <a:sym typeface="Helvetica Neue"/>
            </a:endParaRPr>
          </a:p>
        </p:txBody>
      </p:sp>
      <p:pic>
        <p:nvPicPr>
          <p:cNvPr id="219" name="Shape 219"/>
          <p:cNvPicPr preferRelativeResize="0"/>
          <p:nvPr/>
        </p:nvPicPr>
        <p:blipFill>
          <a:blip r:embed="rId3">
            <a:alphaModFix/>
          </a:blip>
          <a:stretch>
            <a:fillRect/>
          </a:stretch>
        </p:blipFill>
        <p:spPr>
          <a:xfrm>
            <a:off x="2574230" y="2769575"/>
            <a:ext cx="2799275" cy="160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b="1" lang="en" sz="1600">
                <a:latin typeface="Helvetica Neue"/>
                <a:ea typeface="Helvetica Neue"/>
                <a:cs typeface="Helvetica Neue"/>
                <a:sym typeface="Helvetica Neue"/>
              </a:rPr>
              <a:t>Normal</a:t>
            </a:r>
            <a:r>
              <a:rPr b="1" lang="en" sz="1600">
                <a:latin typeface="Helvetica Neue"/>
                <a:ea typeface="Helvetica Neue"/>
                <a:cs typeface="Helvetica Neue"/>
                <a:sym typeface="Helvetica Neue"/>
              </a:rPr>
              <a:t> Distribution</a:t>
            </a:r>
            <a:r>
              <a:rPr lang="en" sz="1600">
                <a:latin typeface="Helvetica Neue Light"/>
                <a:ea typeface="Helvetica Neue Light"/>
                <a:cs typeface="Helvetica Neue Light"/>
                <a:sym typeface="Helvetica Neue Light"/>
              </a:rPr>
              <a:t> :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latin typeface="Helvetica Neue Light"/>
                <a:ea typeface="Helvetica Neue Light"/>
                <a:cs typeface="Helvetica Neue Light"/>
                <a:sym typeface="Helvetica Neue Light"/>
              </a:rPr>
              <a:t>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i="1"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Mean</a:t>
            </a:r>
            <a:r>
              <a:rPr lang="en" sz="1600">
                <a:latin typeface="Helvetica Neue Light"/>
                <a:ea typeface="Helvetica Neue Light"/>
                <a:cs typeface="Helvetica Neue Light"/>
                <a:sym typeface="Helvetica Neue Light"/>
              </a:rPr>
              <a:t> : 𝞵</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rPr i="1" lang="en" sz="1600">
                <a:latin typeface="Helvetica Neue Light"/>
                <a:ea typeface="Helvetica Neue Light"/>
                <a:cs typeface="Helvetica Neue Light"/>
                <a:sym typeface="Helvetica Neue Light"/>
              </a:rPr>
              <a:t>Variance</a:t>
            </a:r>
            <a:r>
              <a:rPr lang="en" sz="1600">
                <a:latin typeface="Helvetica Neue Light"/>
                <a:ea typeface="Helvetica Neue Light"/>
                <a:cs typeface="Helvetica Neue Light"/>
                <a:sym typeface="Helvetica Neue Light"/>
              </a:rPr>
              <a:t> : 𝞂</a:t>
            </a:r>
            <a:endParaRPr baseline="30000" sz="16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6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600">
              <a:latin typeface="Helvetica Neue Light"/>
              <a:ea typeface="Helvetica Neue Light"/>
              <a:cs typeface="Helvetica Neue Light"/>
              <a:sym typeface="Helvetica Neue Light"/>
            </a:endParaRPr>
          </a:p>
        </p:txBody>
      </p:sp>
      <p:sp>
        <p:nvSpPr>
          <p:cNvPr id="225" name="Shape 225"/>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Types of Distributions (contd.)</a:t>
            </a:r>
            <a:endParaRPr b="1" sz="2200">
              <a:latin typeface="Helvetica Neue"/>
              <a:ea typeface="Helvetica Neue"/>
              <a:cs typeface="Helvetica Neue"/>
              <a:sym typeface="Helvetica Neue"/>
            </a:endParaRPr>
          </a:p>
        </p:txBody>
      </p:sp>
      <p:pic>
        <p:nvPicPr>
          <p:cNvPr id="226" name="Shape 226"/>
          <p:cNvPicPr preferRelativeResize="0"/>
          <p:nvPr/>
        </p:nvPicPr>
        <p:blipFill>
          <a:blip r:embed="rId3">
            <a:alphaModFix/>
          </a:blip>
          <a:stretch>
            <a:fillRect/>
          </a:stretch>
        </p:blipFill>
        <p:spPr>
          <a:xfrm>
            <a:off x="1017000" y="1771000"/>
            <a:ext cx="3046050" cy="1068950"/>
          </a:xfrm>
          <a:prstGeom prst="rect">
            <a:avLst/>
          </a:prstGeom>
          <a:noFill/>
          <a:ln>
            <a:noFill/>
          </a:ln>
        </p:spPr>
      </p:pic>
      <p:pic>
        <p:nvPicPr>
          <p:cNvPr id="227" name="Shape 227"/>
          <p:cNvPicPr preferRelativeResize="0"/>
          <p:nvPr/>
        </p:nvPicPr>
        <p:blipFill>
          <a:blip r:embed="rId4">
            <a:alphaModFix/>
          </a:blip>
          <a:stretch>
            <a:fillRect/>
          </a:stretch>
        </p:blipFill>
        <p:spPr>
          <a:xfrm>
            <a:off x="4678513" y="1771000"/>
            <a:ext cx="3705225" cy="232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791525" y="685000"/>
            <a:ext cx="7200900" cy="2962275"/>
          </a:xfrm>
          <a:prstGeom prst="rect">
            <a:avLst/>
          </a:prstGeom>
          <a:noFill/>
          <a:ln>
            <a:noFill/>
          </a:ln>
        </p:spPr>
      </p:pic>
      <p:sp>
        <p:nvSpPr>
          <p:cNvPr id="233" name="Shape 233"/>
          <p:cNvSpPr txBox="1"/>
          <p:nvPr/>
        </p:nvSpPr>
        <p:spPr>
          <a:xfrm>
            <a:off x="0" y="4550700"/>
            <a:ext cx="8101500" cy="32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Slide courtesy : CS229 stanford course : http://cs229.stanford.edu/section/cs229-prob-slide.pdf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lang="en" sz="1600">
                <a:solidFill>
                  <a:schemeClr val="dk1"/>
                </a:solidFill>
                <a:latin typeface="Helvetica Neue Light"/>
                <a:ea typeface="Helvetica Neue Light"/>
                <a:cs typeface="Helvetica Neue Light"/>
                <a:sym typeface="Helvetica Neue Light"/>
              </a:rPr>
              <a:t>Consider 2 RVs, X &amp; Y. They can be jointly characterized by joint CDF as </a:t>
            </a:r>
            <a:endParaRPr sz="16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solidFill>
                  <a:schemeClr val="dk1"/>
                </a:solidFill>
                <a:latin typeface="Helvetica Neue Light"/>
                <a:ea typeface="Helvetica Neue Light"/>
                <a:cs typeface="Helvetica Neue Light"/>
                <a:sym typeface="Helvetica Neue Light"/>
              </a:rPr>
              <a:t>		F</a:t>
            </a:r>
            <a:r>
              <a:rPr baseline="-25000" lang="en" sz="1600">
                <a:solidFill>
                  <a:schemeClr val="dk1"/>
                </a:solidFill>
                <a:latin typeface="Helvetica Neue Light"/>
                <a:ea typeface="Helvetica Neue Light"/>
                <a:cs typeface="Helvetica Neue Light"/>
                <a:sym typeface="Helvetica Neue Light"/>
              </a:rPr>
              <a:t>XY</a:t>
            </a:r>
            <a:r>
              <a:rPr lang="en" sz="1600">
                <a:solidFill>
                  <a:schemeClr val="dk1"/>
                </a:solidFill>
                <a:latin typeface="Helvetica Neue Light"/>
                <a:ea typeface="Helvetica Neue Light"/>
                <a:cs typeface="Helvetica Neue Light"/>
                <a:sym typeface="Helvetica Neue Light"/>
              </a:rPr>
              <a:t>(x,y) = P(S : X(s)&lt;=x, Y(s)&lt;=y)</a:t>
            </a:r>
            <a:endParaRPr sz="16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rPr lang="en" sz="1600">
                <a:solidFill>
                  <a:schemeClr val="dk1"/>
                </a:solidFill>
                <a:latin typeface="Helvetica Neue Light"/>
                <a:ea typeface="Helvetica Neue Light"/>
                <a:cs typeface="Helvetica Neue Light"/>
                <a:sym typeface="Helvetica Neue Light"/>
              </a:rPr>
              <a:t>It represents the probability of all those sample points in s ϵ S such that under function X the transformed values are less than or equal to x and under the function Y, the transformed values are less than y.</a:t>
            </a:r>
            <a:endParaRPr sz="16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rPr b="1" lang="en" sz="1600">
                <a:solidFill>
                  <a:schemeClr val="dk1"/>
                </a:solidFill>
                <a:latin typeface="Helvetica Neue"/>
                <a:ea typeface="Helvetica Neue"/>
                <a:cs typeface="Helvetica Neue"/>
                <a:sym typeface="Helvetica Neue"/>
              </a:rPr>
              <a:t>Few Joint CDF functions to be included.</a:t>
            </a:r>
            <a:endParaRPr b="1" sz="1600">
              <a:solidFill>
                <a:schemeClr val="dk1"/>
              </a:solidFill>
              <a:latin typeface="Helvetica Neue"/>
              <a:ea typeface="Helvetica Neue"/>
              <a:cs typeface="Helvetica Neue"/>
              <a:sym typeface="Helvetica Neue"/>
            </a:endParaRPr>
          </a:p>
          <a:p>
            <a:pPr indent="0" lvl="0" marL="0" rtl="0">
              <a:spcBef>
                <a:spcPts val="2200"/>
              </a:spcBef>
              <a:spcAft>
                <a:spcPts val="0"/>
              </a:spcAft>
              <a:buNone/>
            </a:pPr>
            <a:r>
              <a:rPr b="1" lang="en" sz="1600">
                <a:solidFill>
                  <a:schemeClr val="dk1"/>
                </a:solidFill>
                <a:latin typeface="Helvetica Neue"/>
                <a:ea typeface="Helvetica Neue"/>
                <a:cs typeface="Helvetica Neue"/>
                <a:sym typeface="Helvetica Neue"/>
              </a:rPr>
              <a:t>Marginal Densities. </a:t>
            </a:r>
            <a:endParaRPr b="1" sz="1600">
              <a:solidFill>
                <a:schemeClr val="dk1"/>
              </a:solidFill>
              <a:latin typeface="Helvetica Neue"/>
              <a:ea typeface="Helvetica Neue"/>
              <a:cs typeface="Helvetica Neue"/>
              <a:sym typeface="Helvetica Neue"/>
            </a:endParaRPr>
          </a:p>
        </p:txBody>
      </p:sp>
      <p:sp>
        <p:nvSpPr>
          <p:cNvPr id="239" name="Shape 239"/>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Joint Distribution</a:t>
            </a:r>
            <a:endParaRPr b="1" sz="22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330200" lvl="0" marL="457200" rtl="0">
              <a:spcBef>
                <a:spcPts val="2200"/>
              </a:spcBef>
              <a:spcAft>
                <a:spcPts val="0"/>
              </a:spcAft>
              <a:buClr>
                <a:schemeClr val="dk1"/>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An estimator is any quantity calculated from the sample data which is used to give information about an unknown quantity in the population. For example, the sample mean is an estimator of the population mean m.</a:t>
            </a:r>
            <a:endParaRPr sz="1600">
              <a:solidFill>
                <a:schemeClr val="dk1"/>
              </a:solidFill>
              <a:latin typeface="Helvetica Neue Light"/>
              <a:ea typeface="Helvetica Neue Light"/>
              <a:cs typeface="Helvetica Neue Light"/>
              <a:sym typeface="Helvetica Neue Light"/>
            </a:endParaRPr>
          </a:p>
          <a:p>
            <a:pPr indent="-330200" lvl="0" marL="457200" rtl="0">
              <a:spcBef>
                <a:spcPts val="0"/>
              </a:spcBef>
              <a:spcAft>
                <a:spcPts val="0"/>
              </a:spcAft>
              <a:buClr>
                <a:schemeClr val="dk1"/>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Results of estimation can be expressed as a single value; known as a point estimate, or a range of values, referred to as a confidence interval.</a:t>
            </a:r>
            <a:endParaRPr sz="1600">
              <a:solidFill>
                <a:schemeClr val="dk1"/>
              </a:solidFill>
              <a:latin typeface="Helvetica Neue Light"/>
              <a:ea typeface="Helvetica Neue Light"/>
              <a:cs typeface="Helvetica Neue Light"/>
              <a:sym typeface="Helvetica Neue Light"/>
            </a:endParaRPr>
          </a:p>
          <a:p>
            <a:pPr indent="-330200" lvl="0" marL="457200" rtl="0">
              <a:spcBef>
                <a:spcPts val="0"/>
              </a:spcBef>
              <a:spcAft>
                <a:spcPts val="0"/>
              </a:spcAft>
              <a:buClr>
                <a:schemeClr val="dk1"/>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The usual estimator of mean is (⅀x</a:t>
            </a:r>
            <a:r>
              <a:rPr baseline="-25000" lang="en" sz="1600">
                <a:solidFill>
                  <a:schemeClr val="dk1"/>
                </a:solidFill>
                <a:latin typeface="Helvetica Neue Light"/>
                <a:ea typeface="Helvetica Neue Light"/>
                <a:cs typeface="Helvetica Neue Light"/>
                <a:sym typeface="Helvetica Neue Light"/>
              </a:rPr>
              <a:t>i</a:t>
            </a:r>
            <a:r>
              <a:rPr lang="en" sz="1600">
                <a:solidFill>
                  <a:schemeClr val="dk1"/>
                </a:solidFill>
                <a:latin typeface="Helvetica Neue Light"/>
                <a:ea typeface="Helvetica Neue Light"/>
                <a:cs typeface="Helvetica Neue Light"/>
                <a:sym typeface="Helvetica Neue Light"/>
              </a:rPr>
              <a:t>/n) where n is the size of the sample. If the value of the estimator in a particular sample is found to be 5, then 5 is the estimate of the population mean µ.</a:t>
            </a:r>
            <a:endParaRPr sz="1600">
              <a:solidFill>
                <a:schemeClr val="dk1"/>
              </a:solidFill>
              <a:latin typeface="Helvetica Neue Light"/>
              <a:ea typeface="Helvetica Neue Light"/>
              <a:cs typeface="Helvetica Neue Light"/>
              <a:sym typeface="Helvetica Neue Light"/>
            </a:endParaRPr>
          </a:p>
        </p:txBody>
      </p:sp>
      <p:sp>
        <p:nvSpPr>
          <p:cNvPr id="245" name="Shape 245"/>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Estimators</a:t>
            </a:r>
            <a:endParaRPr b="1" sz="22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Terminologies</a:t>
            </a:r>
            <a:endParaRPr b="1" sz="2200">
              <a:latin typeface="Helvetica Neue"/>
              <a:ea typeface="Helvetica Neue"/>
              <a:cs typeface="Helvetica Neue"/>
              <a:sym typeface="Helvetica Neue"/>
            </a:endParaRPr>
          </a:p>
        </p:txBody>
      </p:sp>
      <p:sp>
        <p:nvSpPr>
          <p:cNvPr id="118" name="Shape 118"/>
          <p:cNvSpPr txBox="1"/>
          <p:nvPr/>
        </p:nvSpPr>
        <p:spPr>
          <a:xfrm>
            <a:off x="593725" y="1207850"/>
            <a:ext cx="7688700" cy="3067200"/>
          </a:xfrm>
          <a:prstGeom prst="rect">
            <a:avLst/>
          </a:prstGeom>
          <a:noFill/>
          <a:ln>
            <a:noFill/>
          </a:ln>
        </p:spPr>
        <p:txBody>
          <a:bodyPr anchorCtr="0" anchor="t" bIns="19050" lIns="19050" spcFirstLastPara="1" rIns="19050" wrap="square" tIns="19050">
            <a:noAutofit/>
          </a:bodyPr>
          <a:lstStyle/>
          <a:p>
            <a:pPr indent="-349250" lvl="0" marL="457200" rtl="0">
              <a:spcBef>
                <a:spcPts val="2200"/>
              </a:spcBef>
              <a:spcAft>
                <a:spcPts val="0"/>
              </a:spcAft>
              <a:buSzPts val="1900"/>
              <a:buFont typeface="Helvetica Neue Light"/>
              <a:buChar char="●"/>
            </a:pPr>
            <a:r>
              <a:rPr lang="en" sz="1900">
                <a:latin typeface="Helvetica Neue Light"/>
                <a:ea typeface="Helvetica Neue Light"/>
                <a:cs typeface="Helvetica Neue Light"/>
                <a:sym typeface="Helvetica Neue Light"/>
              </a:rPr>
              <a:t>Outcome</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Random experiment</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Random event</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Sample Space</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Mutually exclusive events</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Union and intersection of two (or more) events</a:t>
            </a:r>
            <a:endParaRPr sz="1900">
              <a:latin typeface="Helvetica Neue Light"/>
              <a:ea typeface="Helvetica Neue Light"/>
              <a:cs typeface="Helvetica Neue Light"/>
              <a:sym typeface="Helvetica Neue Light"/>
            </a:endParaRPr>
          </a:p>
          <a:p>
            <a:pPr indent="-349250" lvl="0" marL="457200" rtl="0">
              <a:spcBef>
                <a:spcPts val="0"/>
              </a:spcBef>
              <a:spcAft>
                <a:spcPts val="0"/>
              </a:spcAft>
              <a:buSzPts val="1900"/>
              <a:buFont typeface="Helvetica Neue Light"/>
              <a:buChar char="●"/>
            </a:pPr>
            <a:r>
              <a:rPr lang="en" sz="1900">
                <a:latin typeface="Helvetica Neue Light"/>
                <a:ea typeface="Helvetica Neue Light"/>
                <a:cs typeface="Helvetica Neue Light"/>
                <a:sym typeface="Helvetica Neue Light"/>
              </a:rPr>
              <a:t>Null event</a:t>
            </a:r>
            <a:endParaRPr sz="1900">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nvSpPr>
        <p:spPr>
          <a:xfrm>
            <a:off x="593725" y="1074650"/>
            <a:ext cx="7688700" cy="3479400"/>
          </a:xfrm>
          <a:prstGeom prst="rect">
            <a:avLst/>
          </a:prstGeom>
          <a:noFill/>
          <a:ln>
            <a:noFill/>
          </a:ln>
        </p:spPr>
        <p:txBody>
          <a:bodyPr anchorCtr="0" anchor="t" bIns="19050" lIns="19050" spcFirstLastPara="1" rIns="19050" wrap="square" tIns="19050">
            <a:noAutofit/>
          </a:bodyPr>
          <a:lstStyle/>
          <a:p>
            <a:pPr indent="-317500" lvl="0" marL="457200" rtl="0">
              <a:spcBef>
                <a:spcPts val="2200"/>
              </a:spcBef>
              <a:spcAft>
                <a:spcPts val="0"/>
              </a:spcAft>
              <a:buClr>
                <a:schemeClr val="dk1"/>
              </a:buClr>
              <a:buSzPts val="1400"/>
              <a:buFont typeface="Helvetica Neue Light"/>
              <a:buChar char="●"/>
            </a:pPr>
            <a:r>
              <a:rPr b="1" lang="en">
                <a:latin typeface="Helvetica Neue"/>
                <a:ea typeface="Helvetica Neue"/>
                <a:cs typeface="Helvetica Neue"/>
                <a:sym typeface="Helvetica Neue"/>
              </a:rPr>
              <a:t>Unbiasedness:</a:t>
            </a:r>
            <a:r>
              <a:rPr lang="en">
                <a:solidFill>
                  <a:schemeClr val="dk1"/>
                </a:solidFill>
                <a:latin typeface="Helvetica Neue"/>
                <a:ea typeface="Helvetica Neue"/>
                <a:cs typeface="Helvetica Neue"/>
                <a:sym typeface="Helvetica Neue"/>
              </a:rPr>
              <a:t> An estimate is said to be an unbiased estimate of a given parameter when the expected value of that estimator can be shown to be equal to the parameter being estimated. Unbiasedness is a good quality for an estimate, since, in such a case, using weighted average of several estimates provides a better estimate than each one of those estimates. Therefore, unbiasedness allows us to upgrade our estimates. </a:t>
            </a:r>
            <a:br>
              <a:rPr lang="en">
                <a:solidFill>
                  <a:schemeClr val="dk1"/>
                </a:solidFill>
                <a:latin typeface="Helvetica Neue"/>
                <a:ea typeface="Helvetica Neue"/>
                <a:cs typeface="Helvetica Neue"/>
                <a:sym typeface="Helvetica Neue"/>
              </a:rPr>
            </a:br>
            <a:r>
              <a:rPr lang="en">
                <a:solidFill>
                  <a:schemeClr val="dk1"/>
                </a:solidFill>
                <a:latin typeface="Helvetica Neue"/>
                <a:ea typeface="Helvetica Neue"/>
                <a:cs typeface="Helvetica Neue"/>
                <a:sym typeface="Helvetica Neue"/>
              </a:rPr>
              <a:t>For example, if your estimates of the population mean µ are say, 10, and 11.2 from two independent samples of sizes 20, and 30 respectively, then a better estimate of the population mean based on both samples is [20 (10) + 30 (11.2)] (20 + 30) = 10.75</a:t>
            </a:r>
            <a:endParaRPr>
              <a:solidFill>
                <a:schemeClr val="dk1"/>
              </a:solidFill>
              <a:latin typeface="Helvetica Neue"/>
              <a:ea typeface="Helvetica Neue"/>
              <a:cs typeface="Helvetica Neue"/>
              <a:sym typeface="Helvetica Neue"/>
            </a:endParaRPr>
          </a:p>
          <a:p>
            <a:pPr indent="-317500" lvl="0" marL="457200" rtl="0">
              <a:spcBef>
                <a:spcPts val="0"/>
              </a:spcBef>
              <a:spcAft>
                <a:spcPts val="0"/>
              </a:spcAft>
              <a:buClr>
                <a:schemeClr val="dk1"/>
              </a:buClr>
              <a:buSzPts val="1400"/>
              <a:buChar char="●"/>
            </a:pPr>
            <a:r>
              <a:rPr b="1" lang="en">
                <a:latin typeface="Helvetica Neue"/>
                <a:ea typeface="Helvetica Neue"/>
                <a:cs typeface="Helvetica Neue"/>
                <a:sym typeface="Helvetica Neue"/>
              </a:rPr>
              <a:t>Consistency:</a:t>
            </a:r>
            <a:r>
              <a:rPr lang="en">
                <a:solidFill>
                  <a:schemeClr val="dk1"/>
                </a:solidFill>
                <a:latin typeface="Helvetica Neue"/>
                <a:ea typeface="Helvetica Neue"/>
                <a:cs typeface="Helvetica Neue"/>
                <a:sym typeface="Helvetica Neue"/>
              </a:rPr>
              <a:t> The standard deviation of an estimate is called the standard error of that estimate. The larger the standard error the more error in your estimate. The standard deviation of an estimate is a commonly used index of the error entailed in estimating a population parameter based on the information in a random sample of size n from the entire population.</a:t>
            </a:r>
            <a:endParaRPr>
              <a:solidFill>
                <a:schemeClr val="dk1"/>
              </a:solidFill>
              <a:latin typeface="Helvetica Neue"/>
              <a:ea typeface="Helvetica Neue"/>
              <a:cs typeface="Helvetica Neue"/>
              <a:sym typeface="Helvetica Neue"/>
            </a:endParaRPr>
          </a:p>
          <a:p>
            <a:pPr indent="-317500" lvl="0" marL="457200" rtl="0">
              <a:spcBef>
                <a:spcPts val="0"/>
              </a:spcBef>
              <a:spcAft>
                <a:spcPts val="0"/>
              </a:spcAft>
              <a:buClr>
                <a:schemeClr val="dk1"/>
              </a:buClr>
              <a:buSzPts val="1400"/>
              <a:buChar char="●"/>
            </a:pPr>
            <a:r>
              <a:rPr b="1" lang="en">
                <a:latin typeface="Helvetica Neue"/>
                <a:ea typeface="Helvetica Neue"/>
                <a:cs typeface="Helvetica Neue"/>
                <a:sym typeface="Helvetica Neue"/>
              </a:rPr>
              <a:t>Efficiency:</a:t>
            </a:r>
            <a:r>
              <a:rPr lang="en">
                <a:latin typeface="Helvetica Neue"/>
                <a:ea typeface="Helvetica Neue"/>
                <a:cs typeface="Helvetica Neue"/>
                <a:sym typeface="Helvetica Neue"/>
              </a:rPr>
              <a:t> </a:t>
            </a:r>
            <a:r>
              <a:rPr lang="en">
                <a:solidFill>
                  <a:schemeClr val="dk1"/>
                </a:solidFill>
                <a:latin typeface="Helvetica Neue"/>
                <a:ea typeface="Helvetica Neue"/>
                <a:cs typeface="Helvetica Neue"/>
                <a:sym typeface="Helvetica Neue"/>
              </a:rPr>
              <a:t>An efficient estimate is one which has the smallest standard error among all unbiased estimators.</a:t>
            </a:r>
            <a:endParaRPr>
              <a:solidFill>
                <a:schemeClr val="dk1"/>
              </a:solidFill>
              <a:latin typeface="Helvetica Neue"/>
              <a:ea typeface="Helvetica Neue"/>
              <a:cs typeface="Helvetica Neue"/>
              <a:sym typeface="Helvetica Neue"/>
            </a:endParaRPr>
          </a:p>
        </p:txBody>
      </p:sp>
      <p:sp>
        <p:nvSpPr>
          <p:cNvPr id="251" name="Shape 251"/>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Estimators</a:t>
            </a:r>
            <a:endParaRPr b="1" sz="22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Definition of Probability</a:t>
            </a:r>
            <a:endParaRPr b="1" sz="2200">
              <a:latin typeface="Helvetica Neue"/>
              <a:ea typeface="Helvetica Neue"/>
              <a:cs typeface="Helvetica Neue"/>
              <a:sym typeface="Helvetica Neue"/>
            </a:endParaRPr>
          </a:p>
        </p:txBody>
      </p:sp>
      <p:sp>
        <p:nvSpPr>
          <p:cNvPr id="124" name="Shape 124"/>
          <p:cNvSpPr txBox="1"/>
          <p:nvPr/>
        </p:nvSpPr>
        <p:spPr>
          <a:xfrm>
            <a:off x="593725" y="957375"/>
            <a:ext cx="7688700" cy="3432900"/>
          </a:xfrm>
          <a:prstGeom prst="rect">
            <a:avLst/>
          </a:prstGeom>
          <a:noFill/>
          <a:ln>
            <a:noFill/>
          </a:ln>
        </p:spPr>
        <p:txBody>
          <a:bodyPr anchorCtr="0" anchor="t" bIns="19050" lIns="19050" spcFirstLastPara="1" rIns="19050" wrap="square" tIns="19050">
            <a:noAutofit/>
          </a:bodyPr>
          <a:lstStyle/>
          <a:p>
            <a:pPr indent="-349250" lvl="0" marL="457200" rtl="0">
              <a:spcBef>
                <a:spcPts val="2200"/>
              </a:spcBef>
              <a:spcAft>
                <a:spcPts val="0"/>
              </a:spcAft>
              <a:buSzPts val="1900"/>
              <a:buFont typeface="Helvetica Neue Light"/>
              <a:buChar char="●"/>
            </a:pPr>
            <a:r>
              <a:rPr b="1" lang="en" sz="1900">
                <a:latin typeface="Helvetica Neue"/>
                <a:ea typeface="Helvetica Neue"/>
                <a:cs typeface="Helvetica Neue"/>
                <a:sym typeface="Helvetica Neue"/>
              </a:rPr>
              <a:t>Relative frequency definition</a:t>
            </a:r>
            <a:r>
              <a:rPr lang="en" sz="1900">
                <a:latin typeface="Helvetica Neue Light"/>
                <a:ea typeface="Helvetica Neue Light"/>
                <a:cs typeface="Helvetica Neue Light"/>
                <a:sym typeface="Helvetica Neue Light"/>
              </a:rPr>
              <a:t> : Conduct an experiment with n outcomes. If an event A occurs n</a:t>
            </a:r>
            <a:r>
              <a:rPr baseline="-25000" lang="en" sz="1900">
                <a:latin typeface="Helvetica Neue Light"/>
                <a:ea typeface="Helvetica Neue Light"/>
                <a:cs typeface="Helvetica Neue Light"/>
                <a:sym typeface="Helvetica Neue Light"/>
              </a:rPr>
              <a:t>A</a:t>
            </a:r>
            <a:r>
              <a:rPr lang="en" sz="1900">
                <a:latin typeface="Helvetica Neue Light"/>
                <a:ea typeface="Helvetica Neue Light"/>
                <a:cs typeface="Helvetica Neue Light"/>
                <a:sym typeface="Helvetica Neue Light"/>
              </a:rPr>
              <a:t> times, then the probability of A is defined as : </a:t>
            </a:r>
            <a:endParaRPr sz="1900">
              <a:latin typeface="Helvetica Neue Light"/>
              <a:ea typeface="Helvetica Neue Light"/>
              <a:cs typeface="Helvetica Neue Light"/>
              <a:sym typeface="Helvetica Neue Light"/>
            </a:endParaRPr>
          </a:p>
          <a:p>
            <a:pPr indent="0" lvl="0" marL="457200" rtl="0">
              <a:spcBef>
                <a:spcPts val="2200"/>
              </a:spcBef>
              <a:spcAft>
                <a:spcPts val="0"/>
              </a:spcAft>
              <a:buNone/>
            </a:pPr>
            <a:r>
              <a:rPr lang="en" sz="1900">
                <a:latin typeface="Helvetica Neue Light"/>
                <a:ea typeface="Helvetica Neue Light"/>
                <a:cs typeface="Helvetica Neue Light"/>
                <a:sym typeface="Helvetica Neue Light"/>
              </a:rPr>
              <a:t>	</a:t>
            </a:r>
            <a:r>
              <a:rPr lang="en" sz="1900">
                <a:solidFill>
                  <a:schemeClr val="dk1"/>
                </a:solidFill>
                <a:latin typeface="Helvetica Neue Light"/>
                <a:ea typeface="Helvetica Neue Light"/>
                <a:cs typeface="Helvetica Neue Light"/>
                <a:sym typeface="Helvetica Neue Light"/>
              </a:rPr>
              <a:t>P(A) = lim </a:t>
            </a:r>
            <a:r>
              <a:rPr baseline="-25000" lang="en" sz="1900">
                <a:solidFill>
                  <a:schemeClr val="dk1"/>
                </a:solidFill>
                <a:latin typeface="Helvetica Neue Light"/>
                <a:ea typeface="Helvetica Neue Light"/>
                <a:cs typeface="Helvetica Neue Light"/>
                <a:sym typeface="Helvetica Neue Light"/>
              </a:rPr>
              <a:t>n→inf</a:t>
            </a:r>
            <a:r>
              <a:rPr lang="en" sz="1900">
                <a:solidFill>
                  <a:schemeClr val="dk1"/>
                </a:solidFill>
                <a:latin typeface="Helvetica Neue Light"/>
                <a:ea typeface="Helvetica Neue Light"/>
                <a:cs typeface="Helvetica Neue Light"/>
                <a:sym typeface="Helvetica Neue Light"/>
              </a:rPr>
              <a:t> n</a:t>
            </a:r>
            <a:r>
              <a:rPr baseline="-25000" lang="en" sz="1900">
                <a:solidFill>
                  <a:schemeClr val="dk1"/>
                </a:solidFill>
                <a:latin typeface="Helvetica Neue Light"/>
                <a:ea typeface="Helvetica Neue Light"/>
                <a:cs typeface="Helvetica Neue Light"/>
                <a:sym typeface="Helvetica Neue Light"/>
              </a:rPr>
              <a:t>A </a:t>
            </a:r>
            <a:r>
              <a:rPr lang="en" sz="1900">
                <a:solidFill>
                  <a:schemeClr val="dk1"/>
                </a:solidFill>
                <a:latin typeface="Helvetica Neue Light"/>
                <a:ea typeface="Helvetica Neue Light"/>
                <a:cs typeface="Helvetica Neue Light"/>
                <a:sym typeface="Helvetica Neue Light"/>
              </a:rPr>
              <a:t>/ n</a:t>
            </a:r>
            <a:endParaRPr sz="1900">
              <a:latin typeface="Helvetica Neue Light"/>
              <a:ea typeface="Helvetica Neue Light"/>
              <a:cs typeface="Helvetica Neue Light"/>
              <a:sym typeface="Helvetica Neue Light"/>
            </a:endParaRPr>
          </a:p>
          <a:p>
            <a:pPr indent="-349250" lvl="0" marL="457200" rtl="0">
              <a:spcBef>
                <a:spcPts val="2200"/>
              </a:spcBef>
              <a:spcAft>
                <a:spcPts val="0"/>
              </a:spcAft>
              <a:buSzPts val="1900"/>
              <a:buFont typeface="Helvetica Neue Light"/>
              <a:buChar char="●"/>
            </a:pPr>
            <a:r>
              <a:rPr b="1" lang="en" sz="1900">
                <a:latin typeface="Helvetica Neue"/>
                <a:ea typeface="Helvetica Neue"/>
                <a:cs typeface="Helvetica Neue"/>
                <a:sym typeface="Helvetica Neue"/>
              </a:rPr>
              <a:t>Classical definition</a:t>
            </a:r>
            <a:r>
              <a:rPr lang="en" sz="1900">
                <a:latin typeface="Helvetica Neue Light"/>
                <a:ea typeface="Helvetica Neue Light"/>
                <a:cs typeface="Helvetica Neue Light"/>
                <a:sym typeface="Helvetica Neue Light"/>
              </a:rPr>
              <a:t> : One does not need to conduct experiment. It is defined as :</a:t>
            </a:r>
            <a:endParaRPr sz="1900">
              <a:latin typeface="Helvetica Neue Light"/>
              <a:ea typeface="Helvetica Neue Light"/>
              <a:cs typeface="Helvetica Neue Light"/>
              <a:sym typeface="Helvetica Neue Light"/>
            </a:endParaRPr>
          </a:p>
          <a:p>
            <a:pPr indent="0" lvl="0" marL="0" rtl="0">
              <a:spcBef>
                <a:spcPts val="2200"/>
              </a:spcBef>
              <a:spcAft>
                <a:spcPts val="0"/>
              </a:spcAft>
              <a:buNone/>
            </a:pPr>
            <a:r>
              <a:rPr lang="en" sz="1900">
                <a:latin typeface="Helvetica Neue Light"/>
                <a:ea typeface="Helvetica Neue Light"/>
                <a:cs typeface="Helvetica Neue Light"/>
                <a:sym typeface="Helvetica Neue Light"/>
              </a:rPr>
              <a:t>		P(A) = N</a:t>
            </a:r>
            <a:r>
              <a:rPr baseline="-25000" lang="en" sz="1900">
                <a:latin typeface="Helvetica Neue Light"/>
                <a:ea typeface="Helvetica Neue Light"/>
                <a:cs typeface="Helvetica Neue Light"/>
                <a:sym typeface="Helvetica Neue Light"/>
              </a:rPr>
              <a:t>A </a:t>
            </a:r>
            <a:r>
              <a:rPr lang="en" sz="1900">
                <a:latin typeface="Helvetica Neue Light"/>
                <a:ea typeface="Helvetica Neue Light"/>
                <a:cs typeface="Helvetica Neue Light"/>
                <a:sym typeface="Helvetica Neue Light"/>
              </a:rPr>
              <a:t>/ N, where N</a:t>
            </a:r>
            <a:r>
              <a:rPr baseline="-25000" lang="en" sz="1900">
                <a:latin typeface="Helvetica Neue Light"/>
                <a:ea typeface="Helvetica Neue Light"/>
                <a:cs typeface="Helvetica Neue Light"/>
                <a:sym typeface="Helvetica Neue Light"/>
              </a:rPr>
              <a:t>A</a:t>
            </a:r>
            <a:r>
              <a:rPr lang="en" sz="1900">
                <a:latin typeface="Helvetica Neue Light"/>
                <a:ea typeface="Helvetica Neue Light"/>
                <a:cs typeface="Helvetica Neue Light"/>
                <a:sym typeface="Helvetica Neue Light"/>
              </a:rPr>
              <a:t> = number of times favorable outcome</a:t>
            </a:r>
            <a:br>
              <a:rPr lang="en" sz="1900">
                <a:latin typeface="Helvetica Neue Light"/>
                <a:ea typeface="Helvetica Neue Light"/>
                <a:cs typeface="Helvetica Neue Light"/>
                <a:sym typeface="Helvetica Neue Light"/>
              </a:rPr>
            </a:br>
            <a:r>
              <a:rPr lang="en" sz="1900">
                <a:latin typeface="Helvetica Neue Light"/>
                <a:ea typeface="Helvetica Neue Light"/>
                <a:cs typeface="Helvetica Neue Light"/>
                <a:sym typeface="Helvetica Neue Light"/>
              </a:rPr>
              <a:t>						     N  = number of total outcomes.</a:t>
            </a:r>
            <a:endParaRPr sz="1900">
              <a:latin typeface="Helvetica Neue Light"/>
              <a:ea typeface="Helvetica Neue Light"/>
              <a:cs typeface="Helvetica Neue Light"/>
              <a:sym typeface="Helvetica Neue Light"/>
            </a:endParaRPr>
          </a:p>
          <a:p>
            <a:pPr indent="0" lvl="0" marL="0" rtl="0">
              <a:spcBef>
                <a:spcPts val="2200"/>
              </a:spcBef>
              <a:spcAft>
                <a:spcPts val="0"/>
              </a:spcAft>
              <a:buNone/>
            </a:pPr>
            <a:r>
              <a:rPr lang="en" sz="1900">
                <a:latin typeface="Helvetica Neue Light"/>
                <a:ea typeface="Helvetica Neue Light"/>
                <a:cs typeface="Helvetica Neue Light"/>
                <a:sym typeface="Helvetica Neue Light"/>
              </a:rPr>
              <a:t>		</a:t>
            </a:r>
            <a:endParaRPr sz="1900">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900">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Axiomatic definition</a:t>
            </a:r>
            <a:endParaRPr b="1" sz="2200">
              <a:latin typeface="Helvetica Neue"/>
              <a:ea typeface="Helvetica Neue"/>
              <a:cs typeface="Helvetica Neue"/>
              <a:sym typeface="Helvetica Neue"/>
            </a:endParaRPr>
          </a:p>
        </p:txBody>
      </p:sp>
      <p:sp>
        <p:nvSpPr>
          <p:cNvPr id="130" name="Shape 130"/>
          <p:cNvSpPr txBox="1"/>
          <p:nvPr/>
        </p:nvSpPr>
        <p:spPr>
          <a:xfrm>
            <a:off x="593725" y="1074650"/>
            <a:ext cx="7688700" cy="3512400"/>
          </a:xfrm>
          <a:prstGeom prst="rect">
            <a:avLst/>
          </a:prstGeom>
          <a:noFill/>
          <a:ln>
            <a:noFill/>
          </a:ln>
        </p:spPr>
        <p:txBody>
          <a:bodyPr anchorCtr="0" anchor="t" bIns="19050" lIns="19050" spcFirstLastPara="1" rIns="19050" wrap="square" tIns="19050">
            <a:noAutofit/>
          </a:bodyPr>
          <a:lstStyle/>
          <a:p>
            <a:pPr indent="-330200" lvl="0" marL="457200" rtl="0">
              <a:spcBef>
                <a:spcPts val="2200"/>
              </a:spcBef>
              <a:spcAft>
                <a:spcPts val="0"/>
              </a:spcAft>
              <a:buSzPts val="1600"/>
              <a:buFont typeface="Helvetica Neue Light"/>
              <a:buAutoNum type="arabicPeriod"/>
            </a:pPr>
            <a:r>
              <a:rPr lang="en" sz="1600">
                <a:latin typeface="Helvetica Neue Light"/>
                <a:ea typeface="Helvetica Neue Light"/>
                <a:cs typeface="Helvetica Neue Light"/>
                <a:sym typeface="Helvetica Neue Light"/>
              </a:rPr>
              <a:t>All probabilities are between 0 and 1:</a:t>
            </a:r>
            <a:br>
              <a:rPr lang="en" sz="1600">
                <a:latin typeface="Helvetica Neue Light"/>
                <a:ea typeface="Helvetica Neue Light"/>
                <a:cs typeface="Helvetica Neue Light"/>
                <a:sym typeface="Helvetica Neue Light"/>
              </a:rPr>
            </a:b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	0 ≤ P(A) ≤ 1</a:t>
            </a:r>
            <a:br>
              <a:rPr lang="en"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p>
            <a:pPr indent="-330200" lvl="0" marL="457200" rtl="0">
              <a:spcBef>
                <a:spcPts val="0"/>
              </a:spcBef>
              <a:spcAft>
                <a:spcPts val="0"/>
              </a:spcAft>
              <a:buSzPts val="1600"/>
              <a:buFont typeface="Helvetica Neue Light"/>
              <a:buAutoNum type="arabicPeriod"/>
            </a:pPr>
            <a:r>
              <a:rPr lang="en" sz="1600">
                <a:latin typeface="Helvetica Neue Light"/>
                <a:ea typeface="Helvetica Neue Light"/>
                <a:cs typeface="Helvetica Neue Light"/>
                <a:sym typeface="Helvetica Neue Light"/>
              </a:rPr>
              <a:t>Valid propositions (tautologies) have probability 1, and unsatisfiable propositions have probability 0: </a:t>
            </a:r>
            <a:br>
              <a:rPr lang="en" sz="1600">
                <a:latin typeface="Helvetica Neue Light"/>
                <a:ea typeface="Helvetica Neue Light"/>
                <a:cs typeface="Helvetica Neue Light"/>
                <a:sym typeface="Helvetica Neue Light"/>
              </a:rPr>
            </a:b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	P(true) = 1 ; P(false) = 0</a:t>
            </a:r>
            <a:br>
              <a:rPr lang="en"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p>
            <a:pPr indent="-330200" lvl="0" marL="457200" rtl="0">
              <a:spcBef>
                <a:spcPts val="0"/>
              </a:spcBef>
              <a:spcAft>
                <a:spcPts val="0"/>
              </a:spcAft>
              <a:buSzPts val="1600"/>
              <a:buFont typeface="Helvetica Neue Light"/>
              <a:buAutoNum type="arabicPeriod"/>
            </a:pPr>
            <a:r>
              <a:rPr lang="en" sz="1600">
                <a:latin typeface="Helvetica Neue Light"/>
                <a:ea typeface="Helvetica Neue Light"/>
                <a:cs typeface="Helvetica Neue Light"/>
                <a:sym typeface="Helvetica Neue Light"/>
              </a:rPr>
              <a:t>The probability of a disjunction is given by:</a:t>
            </a:r>
            <a:endParaRPr sz="1600">
              <a:latin typeface="Helvetica Neue Light"/>
              <a:ea typeface="Helvetica Neue Light"/>
              <a:cs typeface="Helvetica Neue Light"/>
              <a:sym typeface="Helvetica Neue Light"/>
            </a:endParaRPr>
          </a:p>
          <a:p>
            <a:pPr indent="457200" lvl="0" marL="457200" rtl="0">
              <a:spcBef>
                <a:spcPts val="2200"/>
              </a:spcBef>
              <a:spcAft>
                <a:spcPts val="0"/>
              </a:spcAft>
              <a:buNone/>
            </a:pPr>
            <a:r>
              <a:rPr lang="en" sz="1600">
                <a:latin typeface="Helvetica Neue Light"/>
                <a:ea typeface="Helvetica Neue Light"/>
                <a:cs typeface="Helvetica Neue Light"/>
                <a:sym typeface="Helvetica Neue Light"/>
              </a:rPr>
              <a:t>P(A ∪ B) = P(A) + P(B) – P(A ∩ B)</a:t>
            </a:r>
            <a:endParaRPr sz="160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Conditional Probability</a:t>
            </a:r>
            <a:endParaRPr b="1" sz="2200">
              <a:latin typeface="Helvetica Neue"/>
              <a:ea typeface="Helvetica Neue"/>
              <a:cs typeface="Helvetica Neue"/>
              <a:sym typeface="Helvetica Neue"/>
            </a:endParaRPr>
          </a:p>
        </p:txBody>
      </p:sp>
      <p:sp>
        <p:nvSpPr>
          <p:cNvPr id="136" name="Shape 136"/>
          <p:cNvSpPr txBox="1"/>
          <p:nvPr/>
        </p:nvSpPr>
        <p:spPr>
          <a:xfrm>
            <a:off x="593725" y="957375"/>
            <a:ext cx="7688700" cy="37032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rPr lang="en" sz="1900">
                <a:latin typeface="Helvetica Neue Light"/>
                <a:ea typeface="Helvetica Neue Light"/>
                <a:cs typeface="Helvetica Neue Light"/>
                <a:sym typeface="Helvetica Neue Light"/>
              </a:rPr>
              <a:t>S : Entire sample space</a:t>
            </a:r>
            <a:br>
              <a:rPr lang="en" sz="1900">
                <a:latin typeface="Helvetica Neue Light"/>
                <a:ea typeface="Helvetica Neue Light"/>
                <a:cs typeface="Helvetica Neue Light"/>
                <a:sym typeface="Helvetica Neue Light"/>
              </a:rPr>
            </a:br>
            <a:r>
              <a:rPr lang="en" sz="1900">
                <a:latin typeface="Helvetica Neue Light"/>
                <a:ea typeface="Helvetica Neue Light"/>
                <a:cs typeface="Helvetica Neue Light"/>
                <a:sym typeface="Helvetica Neue Light"/>
              </a:rPr>
              <a:t>M : An event contained in S</a:t>
            </a:r>
            <a:br>
              <a:rPr lang="en" sz="1900">
                <a:latin typeface="Helvetica Neue Light"/>
                <a:ea typeface="Helvetica Neue Light"/>
                <a:cs typeface="Helvetica Neue Light"/>
                <a:sym typeface="Helvetica Neue Light"/>
              </a:rPr>
            </a:br>
            <a:r>
              <a:rPr lang="en" sz="1900">
                <a:latin typeface="Helvetica Neue Light"/>
                <a:ea typeface="Helvetica Neue Light"/>
                <a:cs typeface="Helvetica Neue Light"/>
                <a:sym typeface="Helvetica Neue Light"/>
              </a:rPr>
              <a:t>A : An event contained in S</a:t>
            </a:r>
            <a:endParaRPr sz="1900">
              <a:latin typeface="Helvetica Neue Light"/>
              <a:ea typeface="Helvetica Neue Light"/>
              <a:cs typeface="Helvetica Neue Light"/>
              <a:sym typeface="Helvetica Neue Light"/>
            </a:endParaRPr>
          </a:p>
          <a:p>
            <a:pPr indent="0" lvl="0" marL="2743200" rtl="0">
              <a:spcBef>
                <a:spcPts val="2200"/>
              </a:spcBef>
              <a:spcAft>
                <a:spcPts val="0"/>
              </a:spcAft>
              <a:buNone/>
            </a:pPr>
            <a:r>
              <a:rPr lang="en" sz="1900">
                <a:solidFill>
                  <a:schemeClr val="dk1"/>
                </a:solidFill>
                <a:latin typeface="Helvetica Neue Light"/>
                <a:ea typeface="Helvetica Neue Light"/>
                <a:cs typeface="Helvetica Neue Light"/>
                <a:sym typeface="Helvetica Neue Light"/>
              </a:rPr>
              <a:t>P(M) != 0</a:t>
            </a:r>
            <a:endParaRPr sz="19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t/>
            </a:r>
            <a:endParaRPr sz="1900">
              <a:solidFill>
                <a:schemeClr val="dk1"/>
              </a:solidFill>
              <a:latin typeface="Helvetica Neue Light"/>
              <a:ea typeface="Helvetica Neue Light"/>
              <a:cs typeface="Helvetica Neue Light"/>
              <a:sym typeface="Helvetica Neue Light"/>
            </a:endParaRPr>
          </a:p>
          <a:p>
            <a:pPr indent="0" lvl="0" marL="0" rtl="0">
              <a:spcBef>
                <a:spcPts val="2200"/>
              </a:spcBef>
              <a:spcAft>
                <a:spcPts val="0"/>
              </a:spcAft>
              <a:buNone/>
            </a:pPr>
            <a:r>
              <a:rPr lang="en" sz="1900">
                <a:solidFill>
                  <a:schemeClr val="dk1"/>
                </a:solidFill>
                <a:latin typeface="Helvetica Neue Light"/>
                <a:ea typeface="Helvetica Neue Light"/>
                <a:cs typeface="Helvetica Neue Light"/>
                <a:sym typeface="Helvetica Neue Light"/>
              </a:rPr>
              <a:t>A and M when mutually exclusive, if P(A </a:t>
            </a:r>
            <a:r>
              <a:rPr lang="en" sz="2400">
                <a:solidFill>
                  <a:schemeClr val="dk1"/>
                </a:solidFill>
                <a:latin typeface="Helvetica Neue Light"/>
                <a:ea typeface="Helvetica Neue Light"/>
                <a:cs typeface="Helvetica Neue Light"/>
                <a:sym typeface="Helvetica Neue Light"/>
              </a:rPr>
              <a:t>∩</a:t>
            </a:r>
            <a:r>
              <a:rPr lang="en" sz="1600">
                <a:solidFill>
                  <a:schemeClr val="dk1"/>
                </a:solidFill>
                <a:latin typeface="Helvetica Neue Light"/>
                <a:ea typeface="Helvetica Neue Light"/>
                <a:cs typeface="Helvetica Neue Light"/>
                <a:sym typeface="Helvetica Neue Light"/>
              </a:rPr>
              <a:t> </a:t>
            </a:r>
            <a:r>
              <a:rPr lang="en" sz="1900">
                <a:solidFill>
                  <a:schemeClr val="dk1"/>
                </a:solidFill>
                <a:latin typeface="Helvetica Neue Light"/>
                <a:ea typeface="Helvetica Neue Light"/>
                <a:cs typeface="Helvetica Neue Light"/>
                <a:sym typeface="Helvetica Neue Light"/>
              </a:rPr>
              <a:t>M) = P(A)P(M)</a:t>
            </a:r>
            <a:endParaRPr sz="1900">
              <a:solidFill>
                <a:schemeClr val="dk1"/>
              </a:solidFill>
              <a:latin typeface="Helvetica Neue Light"/>
              <a:ea typeface="Helvetica Neue Light"/>
              <a:cs typeface="Helvetica Neue Light"/>
              <a:sym typeface="Helvetica Neue Light"/>
            </a:endParaRPr>
          </a:p>
        </p:txBody>
      </p:sp>
      <p:sp>
        <p:nvSpPr>
          <p:cNvPr id="137" name="Shape 137"/>
          <p:cNvSpPr/>
          <p:nvPr/>
        </p:nvSpPr>
        <p:spPr>
          <a:xfrm>
            <a:off x="5089225" y="1614975"/>
            <a:ext cx="2754900" cy="15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S</a:t>
            </a:r>
            <a:endParaRPr sz="1800"/>
          </a:p>
        </p:txBody>
      </p:sp>
      <p:sp>
        <p:nvSpPr>
          <p:cNvPr id="138" name="Shape 138"/>
          <p:cNvSpPr/>
          <p:nvPr/>
        </p:nvSpPr>
        <p:spPr>
          <a:xfrm>
            <a:off x="5564175" y="1842225"/>
            <a:ext cx="1614900" cy="10656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M</a:t>
            </a:r>
            <a:endParaRPr sz="1800"/>
          </a:p>
        </p:txBody>
      </p:sp>
      <p:sp>
        <p:nvSpPr>
          <p:cNvPr id="139" name="Shape 139"/>
          <p:cNvSpPr/>
          <p:nvPr/>
        </p:nvSpPr>
        <p:spPr>
          <a:xfrm>
            <a:off x="6514200" y="2103550"/>
            <a:ext cx="529200" cy="474900"/>
          </a:xfrm>
          <a:prstGeom prst="triangle">
            <a:avLst>
              <a:gd fmla="val 50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A </a:t>
            </a:r>
            <a:endParaRPr sz="1800"/>
          </a:p>
        </p:txBody>
      </p:sp>
      <p:pic>
        <p:nvPicPr>
          <p:cNvPr id="140" name="Shape 140"/>
          <p:cNvPicPr preferRelativeResize="0"/>
          <p:nvPr/>
        </p:nvPicPr>
        <p:blipFill>
          <a:blip r:embed="rId3">
            <a:alphaModFix/>
          </a:blip>
          <a:stretch>
            <a:fillRect/>
          </a:stretch>
        </p:blipFill>
        <p:spPr>
          <a:xfrm>
            <a:off x="883500" y="2402475"/>
            <a:ext cx="2220136" cy="54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nvSpPr>
        <p:spPr>
          <a:xfrm>
            <a:off x="593725" y="29740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Total Probability and Bayes theorem</a:t>
            </a:r>
            <a:endParaRPr b="1" sz="2200">
              <a:latin typeface="Helvetica Neue"/>
              <a:ea typeface="Helvetica Neue"/>
              <a:cs typeface="Helvetica Neue"/>
              <a:sym typeface="Helvetica Neue"/>
            </a:endParaRPr>
          </a:p>
        </p:txBody>
      </p:sp>
      <p:sp>
        <p:nvSpPr>
          <p:cNvPr id="146" name="Shape 146"/>
          <p:cNvSpPr txBox="1"/>
          <p:nvPr/>
        </p:nvSpPr>
        <p:spPr>
          <a:xfrm>
            <a:off x="593725" y="950275"/>
            <a:ext cx="7688700" cy="34329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t/>
            </a:r>
            <a:endParaRPr sz="1900">
              <a:solidFill>
                <a:schemeClr val="dk1"/>
              </a:solidFill>
              <a:latin typeface="Helvetica Neue Light"/>
              <a:ea typeface="Helvetica Neue Light"/>
              <a:cs typeface="Helvetica Neue Light"/>
              <a:sym typeface="Helvetica Neue Light"/>
            </a:endParaRPr>
          </a:p>
        </p:txBody>
      </p:sp>
      <p:sp>
        <p:nvSpPr>
          <p:cNvPr id="147" name="Shape 147"/>
          <p:cNvSpPr/>
          <p:nvPr/>
        </p:nvSpPr>
        <p:spPr>
          <a:xfrm>
            <a:off x="2256625" y="1423100"/>
            <a:ext cx="4289700" cy="211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48" name="Shape 148"/>
          <p:cNvCxnSpPr>
            <a:endCxn id="147" idx="0"/>
          </p:cNvCxnSpPr>
          <p:nvPr/>
        </p:nvCxnSpPr>
        <p:spPr>
          <a:xfrm flipH="1" rot="10800000">
            <a:off x="2256475" y="1423100"/>
            <a:ext cx="2145000" cy="1148700"/>
          </a:xfrm>
          <a:prstGeom prst="curvedConnector4">
            <a:avLst>
              <a:gd fmla="val 41710" name="adj1"/>
              <a:gd fmla="val -881" name="adj2"/>
            </a:avLst>
          </a:prstGeom>
          <a:noFill/>
          <a:ln cap="flat" cmpd="sng" w="9525">
            <a:solidFill>
              <a:schemeClr val="dk2"/>
            </a:solidFill>
            <a:prstDash val="solid"/>
            <a:round/>
            <a:headEnd len="med" w="med" type="none"/>
            <a:tailEnd len="med" w="med" type="none"/>
          </a:ln>
        </p:spPr>
      </p:cxnSp>
      <p:cxnSp>
        <p:nvCxnSpPr>
          <p:cNvPr id="149" name="Shape 149"/>
          <p:cNvCxnSpPr/>
          <p:nvPr/>
        </p:nvCxnSpPr>
        <p:spPr>
          <a:xfrm flipH="1" rot="10800000">
            <a:off x="3903375" y="1748275"/>
            <a:ext cx="2622600" cy="7320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50" name="Shape 150"/>
          <p:cNvCxnSpPr>
            <a:endCxn id="147" idx="2"/>
          </p:cNvCxnSpPr>
          <p:nvPr/>
        </p:nvCxnSpPr>
        <p:spPr>
          <a:xfrm flipH="1" rot="-5400000">
            <a:off x="3654175" y="2790200"/>
            <a:ext cx="1098000" cy="396600"/>
          </a:xfrm>
          <a:prstGeom prst="curvedConnector3">
            <a:avLst>
              <a:gd fmla="val 18525" name="adj1"/>
            </a:avLst>
          </a:prstGeom>
          <a:noFill/>
          <a:ln cap="flat" cmpd="sng" w="9525">
            <a:solidFill>
              <a:schemeClr val="dk2"/>
            </a:solidFill>
            <a:prstDash val="solid"/>
            <a:round/>
            <a:headEnd len="med" w="med" type="none"/>
            <a:tailEnd len="med" w="med" type="none"/>
          </a:ln>
        </p:spPr>
      </p:cxnSp>
      <p:sp>
        <p:nvSpPr>
          <p:cNvPr id="151" name="Shape 151"/>
          <p:cNvSpPr txBox="1"/>
          <p:nvPr/>
        </p:nvSpPr>
        <p:spPr>
          <a:xfrm>
            <a:off x="2683550" y="2805500"/>
            <a:ext cx="975900" cy="36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A</a:t>
            </a:r>
            <a:r>
              <a:rPr b="1" lang="en" sz="1800"/>
              <a:t>3</a:t>
            </a:r>
            <a:endParaRPr b="1" sz="1800"/>
          </a:p>
        </p:txBody>
      </p:sp>
      <p:sp>
        <p:nvSpPr>
          <p:cNvPr id="152" name="Shape 152"/>
          <p:cNvSpPr txBox="1"/>
          <p:nvPr/>
        </p:nvSpPr>
        <p:spPr>
          <a:xfrm>
            <a:off x="4572000" y="1534825"/>
            <a:ext cx="975900" cy="36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a:t>
            </a:r>
            <a:r>
              <a:rPr b="1" lang="en" sz="1800"/>
              <a:t>2</a:t>
            </a:r>
            <a:endParaRPr b="1" sz="1800"/>
          </a:p>
        </p:txBody>
      </p:sp>
      <p:sp>
        <p:nvSpPr>
          <p:cNvPr id="153" name="Shape 153"/>
          <p:cNvSpPr txBox="1"/>
          <p:nvPr/>
        </p:nvSpPr>
        <p:spPr>
          <a:xfrm>
            <a:off x="4818075" y="2595550"/>
            <a:ext cx="975900" cy="36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a:t>
            </a:r>
            <a:r>
              <a:rPr b="1" lang="en" sz="1800"/>
              <a:t>4</a:t>
            </a:r>
            <a:endParaRPr b="1" sz="1800"/>
          </a:p>
        </p:txBody>
      </p:sp>
      <p:sp>
        <p:nvSpPr>
          <p:cNvPr id="154" name="Shape 154"/>
          <p:cNvSpPr txBox="1"/>
          <p:nvPr/>
        </p:nvSpPr>
        <p:spPr>
          <a:xfrm>
            <a:off x="2841025" y="1931275"/>
            <a:ext cx="975900" cy="36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A</a:t>
            </a:r>
            <a:r>
              <a:rPr b="1" lang="en" sz="1800"/>
              <a:t>1</a:t>
            </a:r>
            <a:endParaRPr b="1" sz="1800"/>
          </a:p>
        </p:txBody>
      </p:sp>
      <p:sp>
        <p:nvSpPr>
          <p:cNvPr id="155" name="Shape 155"/>
          <p:cNvSpPr/>
          <p:nvPr/>
        </p:nvSpPr>
        <p:spPr>
          <a:xfrm>
            <a:off x="3496775" y="2033000"/>
            <a:ext cx="1321200" cy="1235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p:txBody>
      </p:sp>
      <p:cxnSp>
        <p:nvCxnSpPr>
          <p:cNvPr id="156" name="Shape 156"/>
          <p:cNvCxnSpPr>
            <a:stCxn id="155" idx="5"/>
          </p:cNvCxnSpPr>
          <p:nvPr/>
        </p:nvCxnSpPr>
        <p:spPr>
          <a:xfrm flipH="1" rot="-5400000">
            <a:off x="4435490" y="3276736"/>
            <a:ext cx="1140900" cy="762900"/>
          </a:xfrm>
          <a:prstGeom prst="curvedConnector3">
            <a:avLst>
              <a:gd fmla="val 57931" name="adj1"/>
            </a:avLst>
          </a:prstGeom>
          <a:noFill/>
          <a:ln cap="flat" cmpd="sng" w="28575">
            <a:solidFill>
              <a:srgbClr val="FF0000"/>
            </a:solidFill>
            <a:prstDash val="solid"/>
            <a:round/>
            <a:headEnd len="med" w="med" type="none"/>
            <a:tailEnd len="med" w="med" type="none"/>
          </a:ln>
        </p:spPr>
      </p:cxnSp>
      <p:sp>
        <p:nvSpPr>
          <p:cNvPr id="157" name="Shape 157"/>
          <p:cNvSpPr txBox="1"/>
          <p:nvPr/>
        </p:nvSpPr>
        <p:spPr>
          <a:xfrm>
            <a:off x="5387400" y="4120500"/>
            <a:ext cx="975900" cy="36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B</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593725" y="972275"/>
            <a:ext cx="7688700" cy="34329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t/>
            </a:r>
            <a:endParaRPr sz="1900">
              <a:solidFill>
                <a:schemeClr val="dk1"/>
              </a:solidFill>
              <a:latin typeface="Helvetica Neue Light"/>
              <a:ea typeface="Helvetica Neue Light"/>
              <a:cs typeface="Helvetica Neue Light"/>
              <a:sym typeface="Helvetica Neue Light"/>
            </a:endParaRPr>
          </a:p>
        </p:txBody>
      </p:sp>
      <p:pic>
        <p:nvPicPr>
          <p:cNvPr id="163" name="Shape 163"/>
          <p:cNvPicPr preferRelativeResize="0"/>
          <p:nvPr/>
        </p:nvPicPr>
        <p:blipFill>
          <a:blip r:embed="rId3">
            <a:alphaModFix/>
          </a:blip>
          <a:stretch>
            <a:fillRect/>
          </a:stretch>
        </p:blipFill>
        <p:spPr>
          <a:xfrm>
            <a:off x="1207950" y="132825"/>
            <a:ext cx="5580349" cy="3997475"/>
          </a:xfrm>
          <a:prstGeom prst="rect">
            <a:avLst/>
          </a:prstGeom>
          <a:noFill/>
          <a:ln>
            <a:noFill/>
          </a:ln>
        </p:spPr>
      </p:pic>
      <p:sp>
        <p:nvSpPr>
          <p:cNvPr id="164" name="Shape 164"/>
          <p:cNvSpPr txBox="1"/>
          <p:nvPr/>
        </p:nvSpPr>
        <p:spPr>
          <a:xfrm>
            <a:off x="2028450" y="2656300"/>
            <a:ext cx="6954600" cy="81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txBox="1"/>
          <p:nvPr/>
        </p:nvSpPr>
        <p:spPr>
          <a:xfrm>
            <a:off x="593725" y="4043025"/>
            <a:ext cx="8282700" cy="641700"/>
          </a:xfrm>
          <a:prstGeom prst="rect">
            <a:avLst/>
          </a:prstGeom>
          <a:noFill/>
          <a:ln>
            <a:noFill/>
          </a:ln>
        </p:spPr>
        <p:txBody>
          <a:bodyPr anchorCtr="0" anchor="t" bIns="91425" lIns="91425" spcFirstLastPara="1" rIns="91425" wrap="square" tIns="91425">
            <a:noAutofit/>
          </a:bodyPr>
          <a:lstStyle/>
          <a:p>
            <a:pPr indent="457200" lvl="0" marL="0">
              <a:spcBef>
                <a:spcPts val="0"/>
              </a:spcBef>
              <a:spcAft>
                <a:spcPts val="0"/>
              </a:spcAft>
              <a:buNone/>
            </a:pPr>
            <a:r>
              <a:rPr lang="en"/>
              <a:t>Slide courtesy : K Basu, https:</a:t>
            </a:r>
            <a:r>
              <a:rPr lang="en"/>
              <a:t>/</a:t>
            </a:r>
            <a:r>
              <a:rPr lang="en"/>
              <a:t>/astro.uni-bonn.de/~kbasu/ObsCosmo/Slides2012/Lecture3_2012.pdf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nvSpPr>
        <p:spPr>
          <a:xfrm>
            <a:off x="593725" y="531950"/>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Random Variables</a:t>
            </a:r>
            <a:endParaRPr b="1" sz="2200">
              <a:latin typeface="Helvetica Neue"/>
              <a:ea typeface="Helvetica Neue"/>
              <a:cs typeface="Helvetica Neue"/>
              <a:sym typeface="Helvetica Neue"/>
            </a:endParaRPr>
          </a:p>
        </p:txBody>
      </p:sp>
      <p:sp>
        <p:nvSpPr>
          <p:cNvPr id="171" name="Shape 171"/>
          <p:cNvSpPr txBox="1"/>
          <p:nvPr/>
        </p:nvSpPr>
        <p:spPr>
          <a:xfrm>
            <a:off x="593725" y="1074650"/>
            <a:ext cx="7688700" cy="3200400"/>
          </a:xfrm>
          <a:prstGeom prst="rect">
            <a:avLst/>
          </a:prstGeom>
          <a:noFill/>
          <a:ln>
            <a:noFill/>
          </a:ln>
        </p:spPr>
        <p:txBody>
          <a:bodyPr anchorCtr="0" anchor="t" bIns="19050" lIns="19050" spcFirstLastPara="1" rIns="19050" wrap="square" tIns="19050">
            <a:noAutofit/>
          </a:bodyPr>
          <a:lstStyle/>
          <a:p>
            <a:pPr indent="-330200" lvl="0" marL="457200" rtl="0">
              <a:spcBef>
                <a:spcPts val="2200"/>
              </a:spcBef>
              <a:spcAft>
                <a:spcPts val="0"/>
              </a:spcAft>
              <a:buSzPts val="1600"/>
              <a:buFont typeface="Helvetica Neue Light"/>
              <a:buChar char="●"/>
            </a:pPr>
            <a:r>
              <a:rPr lang="en" sz="1600">
                <a:latin typeface="Helvetica Neue Light"/>
                <a:ea typeface="Helvetica Neue Light"/>
                <a:cs typeface="Helvetica Neue Light"/>
                <a:sym typeface="Helvetica Neue Light"/>
              </a:rPr>
              <a:t>It is not a variable but a function that transforms or maps outcomes of a random experiment to real values.</a:t>
            </a:r>
            <a:br>
              <a:rPr lang="en"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p>
            <a:pPr indent="-330200" lvl="0" marL="457200" rtl="0">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Consider a random experiment of throwing a dice.</a:t>
            </a:r>
            <a:endParaRPr sz="1600">
              <a:latin typeface="Helvetica Neue Light"/>
              <a:ea typeface="Helvetica Neue Light"/>
              <a:cs typeface="Helvetica Neue Light"/>
              <a:sym typeface="Helvetica Neue Light"/>
            </a:endParaRPr>
          </a:p>
          <a:p>
            <a:pPr indent="457200" lvl="0" marL="457200" rtl="0">
              <a:spcBef>
                <a:spcPts val="2200"/>
              </a:spcBef>
              <a:spcAft>
                <a:spcPts val="0"/>
              </a:spcAft>
              <a:buNone/>
            </a:pPr>
            <a:r>
              <a:rPr lang="en" sz="1600">
                <a:latin typeface="Helvetica Neue Light"/>
                <a:ea typeface="Helvetica Neue Light"/>
                <a:cs typeface="Helvetica Neue Light"/>
                <a:sym typeface="Helvetica Neue Light"/>
              </a:rPr>
              <a:t>S = {S1, S2, S3, S4, S5, S6}	</a:t>
            </a:r>
            <a:br>
              <a:rPr lang="en" sz="1600">
                <a:latin typeface="Helvetica Neue Light"/>
                <a:ea typeface="Helvetica Neue Light"/>
                <a:cs typeface="Helvetica Neue Light"/>
                <a:sym typeface="Helvetica Neue Light"/>
              </a:rPr>
            </a:br>
            <a:r>
              <a:rPr lang="en" sz="1600">
                <a:latin typeface="Helvetica Neue Light"/>
                <a:ea typeface="Helvetica Neue Light"/>
                <a:cs typeface="Helvetica Neue Light"/>
                <a:sym typeface="Helvetica Neue Light"/>
              </a:rPr>
              <a:t>	Let X(S</a:t>
            </a:r>
            <a:r>
              <a:rPr baseline="-25000" lang="en" sz="1600">
                <a:latin typeface="Helvetica Neue Light"/>
                <a:ea typeface="Helvetica Neue Light"/>
                <a:cs typeface="Helvetica Neue Light"/>
                <a:sym typeface="Helvetica Neue Light"/>
              </a:rPr>
              <a:t>i</a:t>
            </a:r>
            <a:r>
              <a:rPr lang="en" sz="1600">
                <a:latin typeface="Helvetica Neue Light"/>
                <a:ea typeface="Helvetica Neue Light"/>
                <a:cs typeface="Helvetica Neue Light"/>
                <a:sym typeface="Helvetica Neue Light"/>
              </a:rPr>
              <a:t>) = i, i.e. X(S</a:t>
            </a:r>
            <a:r>
              <a:rPr baseline="-25000" lang="en" sz="1600">
                <a:latin typeface="Helvetica Neue Light"/>
                <a:ea typeface="Helvetica Neue Light"/>
                <a:cs typeface="Helvetica Neue Light"/>
                <a:sym typeface="Helvetica Neue Light"/>
              </a:rPr>
              <a:t>1</a:t>
            </a:r>
            <a:r>
              <a:rPr lang="en" sz="1600">
                <a:latin typeface="Helvetica Neue Light"/>
                <a:ea typeface="Helvetica Neue Light"/>
                <a:cs typeface="Helvetica Neue Light"/>
                <a:sym typeface="Helvetica Neue Light"/>
              </a:rPr>
              <a:t>) = 1 to X(S</a:t>
            </a:r>
            <a:r>
              <a:rPr baseline="-25000" lang="en" sz="1600">
                <a:latin typeface="Helvetica Neue Light"/>
                <a:ea typeface="Helvetica Neue Light"/>
                <a:cs typeface="Helvetica Neue Light"/>
                <a:sym typeface="Helvetica Neue Light"/>
              </a:rPr>
              <a:t>6</a:t>
            </a:r>
            <a:r>
              <a:rPr lang="en" sz="1600">
                <a:latin typeface="Helvetica Neue Light"/>
                <a:ea typeface="Helvetica Neue Light"/>
                <a:cs typeface="Helvetica Neue Light"/>
                <a:sym typeface="Helvetica Neue Light"/>
              </a:rPr>
              <a:t>)=6</a:t>
            </a:r>
            <a:endParaRPr sz="1600">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593725" y="314625"/>
            <a:ext cx="7688700" cy="5427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None/>
            </a:pPr>
            <a:r>
              <a:rPr b="1" lang="en" sz="2200">
                <a:latin typeface="Helvetica Neue"/>
                <a:ea typeface="Helvetica Neue"/>
                <a:cs typeface="Helvetica Neue"/>
                <a:sym typeface="Helvetica Neue"/>
              </a:rPr>
              <a:t>Discrete v/s. Continuous RV</a:t>
            </a:r>
            <a:endParaRPr b="1" sz="2200">
              <a:latin typeface="Helvetica Neue"/>
              <a:ea typeface="Helvetica Neue"/>
              <a:cs typeface="Helvetica Neue"/>
              <a:sym typeface="Helvetica Neue"/>
            </a:endParaRPr>
          </a:p>
        </p:txBody>
      </p:sp>
      <p:sp>
        <p:nvSpPr>
          <p:cNvPr id="177" name="Shape 177"/>
          <p:cNvSpPr txBox="1"/>
          <p:nvPr/>
        </p:nvSpPr>
        <p:spPr>
          <a:xfrm>
            <a:off x="593725" y="1074650"/>
            <a:ext cx="7688700" cy="3200400"/>
          </a:xfrm>
          <a:prstGeom prst="rect">
            <a:avLst/>
          </a:prstGeom>
          <a:noFill/>
          <a:ln>
            <a:noFill/>
          </a:ln>
        </p:spPr>
        <p:txBody>
          <a:bodyPr anchorCtr="0" anchor="t" bIns="19050" lIns="19050" spcFirstLastPara="1" rIns="19050" wrap="square" tIns="19050">
            <a:noAutofit/>
          </a:bodyPr>
          <a:lstStyle/>
          <a:p>
            <a:pPr indent="0" lvl="0" marL="0" rtl="0">
              <a:spcBef>
                <a:spcPts val="2200"/>
              </a:spcBef>
              <a:spcAft>
                <a:spcPts val="0"/>
              </a:spcAft>
              <a:buNone/>
            </a:pPr>
            <a:r>
              <a:t/>
            </a:r>
            <a:endParaRPr sz="1600">
              <a:latin typeface="Helvetica Neue Light"/>
              <a:ea typeface="Helvetica Neue Light"/>
              <a:cs typeface="Helvetica Neue Light"/>
              <a:sym typeface="Helvetica Neue Light"/>
            </a:endParaRPr>
          </a:p>
        </p:txBody>
      </p:sp>
      <p:pic>
        <p:nvPicPr>
          <p:cNvPr id="178" name="Shape 178"/>
          <p:cNvPicPr preferRelativeResize="0"/>
          <p:nvPr/>
        </p:nvPicPr>
        <p:blipFill>
          <a:blip r:embed="rId3">
            <a:alphaModFix/>
          </a:blip>
          <a:stretch>
            <a:fillRect/>
          </a:stretch>
        </p:blipFill>
        <p:spPr>
          <a:xfrm>
            <a:off x="593725" y="1074650"/>
            <a:ext cx="7040859" cy="3200400"/>
          </a:xfrm>
          <a:prstGeom prst="rect">
            <a:avLst/>
          </a:prstGeom>
          <a:noFill/>
          <a:ln>
            <a:noFill/>
          </a:ln>
        </p:spPr>
      </p:pic>
      <p:sp>
        <p:nvSpPr>
          <p:cNvPr id="179" name="Shape 179"/>
          <p:cNvSpPr txBox="1"/>
          <p:nvPr/>
        </p:nvSpPr>
        <p:spPr>
          <a:xfrm>
            <a:off x="1283575" y="4165500"/>
            <a:ext cx="6351000" cy="32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Slide courtesy : CS229 stanford course : http://cs229.stanford.edu/section/cs229-prob-slide.pdf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