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ontserrat SemiBold"/>
      <p:regular r:id="rId16"/>
      <p:bold r:id="rId17"/>
      <p:italic r:id="rId18"/>
      <p:boldItalic r:id="rId19"/>
    </p:embeddedFont>
    <p:embeddedFont>
      <p:font typeface="Helvetica Neue"/>
      <p:regular r:id="rId20"/>
      <p:bold r:id="rId21"/>
      <p:italic r:id="rId22"/>
      <p:boldItalic r:id="rId23"/>
    </p:embeddedFont>
    <p:embeddedFont>
      <p:font typeface="Helvetica Neue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22" Type="http://schemas.openxmlformats.org/officeDocument/2006/relationships/font" Target="fonts/HelveticaNeue-italic.fntdata"/><Relationship Id="rId21" Type="http://schemas.openxmlformats.org/officeDocument/2006/relationships/font" Target="fonts/HelveticaNeue-bold.fntdata"/><Relationship Id="rId24" Type="http://schemas.openxmlformats.org/officeDocument/2006/relationships/font" Target="fonts/HelveticaNeueLight-regular.fntdata"/><Relationship Id="rId23" Type="http://schemas.openxmlformats.org/officeDocument/2006/relationships/font" Target="fonts/HelveticaNeue-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Light-italic.fntdata"/><Relationship Id="rId25" Type="http://schemas.openxmlformats.org/officeDocument/2006/relationships/font" Target="fonts/HelveticaNeueLight-bold.fntdata"/><Relationship Id="rId27" Type="http://schemas.openxmlformats.org/officeDocument/2006/relationships/font" Target="fonts/HelveticaNeueLigh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SemiBold-bold.fntdata"/><Relationship Id="rId16" Type="http://schemas.openxmlformats.org/officeDocument/2006/relationships/font" Target="fonts/MontserratSemiBold-regular.fntdata"/><Relationship Id="rId19" Type="http://schemas.openxmlformats.org/officeDocument/2006/relationships/font" Target="fonts/MontserratSemiBold-boldItalic.fntdata"/><Relationship Id="rId18" Type="http://schemas.openxmlformats.org/officeDocument/2006/relationships/font" Target="fonts/Montserrat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20" name="Shape 1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29" name="Shape 1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38" name="Shape 1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47" name="Shape 1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56" name="Shape 1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66" name="Shape 1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75" name="Shape 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84" name="Shape 1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www.infocusp.in"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Vertical" showMasterSp="0" type="tx">
  <p:cSld name="TITLE_AND_BODY">
    <p:spTree>
      <p:nvGrpSpPr>
        <p:cNvPr id="55" name="Shape 55"/>
        <p:cNvGrpSpPr/>
        <p:nvPr/>
      </p:nvGrpSpPr>
      <p:grpSpPr>
        <a:xfrm>
          <a:off x="0" y="0"/>
          <a:ext cx="0" cy="0"/>
          <a:chOff x="0" y="0"/>
          <a:chExt cx="0" cy="0"/>
        </a:xfrm>
      </p:grpSpPr>
      <p:sp>
        <p:nvSpPr>
          <p:cNvPr id="56" name="Shape 56"/>
          <p:cNvSpPr/>
          <p:nvPr/>
        </p:nvSpPr>
        <p:spPr>
          <a:xfrm>
            <a:off x="0" y="4259400"/>
            <a:ext cx="9213156" cy="894888"/>
          </a:xfrm>
          <a:custGeom>
            <a:pathLst>
              <a:path extrusionOk="0" h="21600" w="21600">
                <a:moveTo>
                  <a:pt x="0" y="0"/>
                </a:moveTo>
                <a:cubicBezTo>
                  <a:pt x="101" y="327"/>
                  <a:pt x="84" y="764"/>
                  <a:pt x="117" y="1127"/>
                </a:cubicBezTo>
                <a:cubicBezTo>
                  <a:pt x="436" y="4436"/>
                  <a:pt x="1290" y="7018"/>
                  <a:pt x="2430" y="9200"/>
                </a:cubicBezTo>
                <a:cubicBezTo>
                  <a:pt x="3871" y="11964"/>
                  <a:pt x="5563" y="13782"/>
                  <a:pt x="7340" y="15273"/>
                </a:cubicBezTo>
                <a:cubicBezTo>
                  <a:pt x="9870" y="17382"/>
                  <a:pt x="12484" y="18727"/>
                  <a:pt x="15148" y="19745"/>
                </a:cubicBezTo>
                <a:cubicBezTo>
                  <a:pt x="17277" y="20545"/>
                  <a:pt x="19405" y="21091"/>
                  <a:pt x="21550" y="21491"/>
                </a:cubicBezTo>
                <a:cubicBezTo>
                  <a:pt x="21566" y="21491"/>
                  <a:pt x="21566" y="21527"/>
                  <a:pt x="21600" y="21600"/>
                </a:cubicBezTo>
                <a:cubicBezTo>
                  <a:pt x="14378" y="21600"/>
                  <a:pt x="7189" y="21600"/>
                  <a:pt x="0" y="21600"/>
                </a:cubicBezTo>
                <a:cubicBezTo>
                  <a:pt x="0" y="14400"/>
                  <a:pt x="0" y="7200"/>
                  <a:pt x="0" y="0"/>
                </a:cubicBezTo>
                <a:close/>
              </a:path>
            </a:pathLst>
          </a:custGeom>
          <a:solidFill>
            <a:srgbClr val="448AFF"/>
          </a:solid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1F5AD0"/>
              </a:buClr>
              <a:buSzPts val="1900"/>
              <a:buFont typeface="Helvetica Neue Light"/>
              <a:buNone/>
            </a:pPr>
            <a:r>
              <a:t/>
            </a:r>
            <a:endParaRPr b="0" i="0" sz="1900" u="none" cap="none" strike="noStrike">
              <a:solidFill>
                <a:srgbClr val="1F5AD0"/>
              </a:solidFill>
              <a:latin typeface="Helvetica Neue Light"/>
              <a:ea typeface="Helvetica Neue Light"/>
              <a:cs typeface="Helvetica Neue Light"/>
              <a:sym typeface="Helvetica Neue Light"/>
            </a:endParaRPr>
          </a:p>
        </p:txBody>
      </p:sp>
      <p:sp>
        <p:nvSpPr>
          <p:cNvPr id="57" name="Shape 57"/>
          <p:cNvSpPr/>
          <p:nvPr/>
        </p:nvSpPr>
        <p:spPr>
          <a:xfrm rot="10800000">
            <a:off x="7000941" y="2"/>
            <a:ext cx="2138292" cy="778356"/>
          </a:xfrm>
          <a:custGeom>
            <a:pathLst>
              <a:path extrusionOk="0" h="21600" w="21600">
                <a:moveTo>
                  <a:pt x="0" y="0"/>
                </a:moveTo>
                <a:cubicBezTo>
                  <a:pt x="101" y="327"/>
                  <a:pt x="84" y="764"/>
                  <a:pt x="117" y="1127"/>
                </a:cubicBezTo>
                <a:cubicBezTo>
                  <a:pt x="436" y="4436"/>
                  <a:pt x="1290" y="7018"/>
                  <a:pt x="2430" y="9200"/>
                </a:cubicBezTo>
                <a:cubicBezTo>
                  <a:pt x="3871" y="11964"/>
                  <a:pt x="5563" y="13782"/>
                  <a:pt x="7340" y="15273"/>
                </a:cubicBezTo>
                <a:cubicBezTo>
                  <a:pt x="9870" y="17382"/>
                  <a:pt x="12484" y="18727"/>
                  <a:pt x="15148" y="19745"/>
                </a:cubicBezTo>
                <a:cubicBezTo>
                  <a:pt x="17277" y="20545"/>
                  <a:pt x="19405" y="21091"/>
                  <a:pt x="21550" y="21491"/>
                </a:cubicBezTo>
                <a:cubicBezTo>
                  <a:pt x="21566" y="21491"/>
                  <a:pt x="21566" y="21527"/>
                  <a:pt x="21600" y="21600"/>
                </a:cubicBezTo>
                <a:cubicBezTo>
                  <a:pt x="14378" y="21600"/>
                  <a:pt x="7189" y="21600"/>
                  <a:pt x="0" y="21600"/>
                </a:cubicBezTo>
                <a:cubicBezTo>
                  <a:pt x="0" y="14400"/>
                  <a:pt x="0" y="7200"/>
                  <a:pt x="0" y="0"/>
                </a:cubicBezTo>
                <a:close/>
              </a:path>
            </a:pathLst>
          </a:custGeom>
          <a:solidFill>
            <a:srgbClr val="448AFF"/>
          </a:solid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1F5AD0"/>
              </a:buClr>
              <a:buSzPts val="1900"/>
              <a:buFont typeface="Helvetica Neue Light"/>
              <a:buNone/>
            </a:pPr>
            <a:r>
              <a:t/>
            </a:r>
            <a:endParaRPr b="0" i="0" sz="1900" u="none" cap="none" strike="noStrike">
              <a:solidFill>
                <a:srgbClr val="1F5AD0"/>
              </a:solidFill>
              <a:latin typeface="Helvetica Neue Light"/>
              <a:ea typeface="Helvetica Neue Light"/>
              <a:cs typeface="Helvetica Neue Light"/>
              <a:sym typeface="Helvetica Neue Light"/>
            </a:endParaRPr>
          </a:p>
        </p:txBody>
      </p:sp>
      <p:sp>
        <p:nvSpPr>
          <p:cNvPr id="58" name="Shape 58"/>
          <p:cNvSpPr txBox="1"/>
          <p:nvPr>
            <p:ph idx="12" type="sldNum"/>
          </p:nvPr>
        </p:nvSpPr>
        <p:spPr>
          <a:xfrm>
            <a:off x="127767" y="490795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solidFill>
                <a:srgbClr val="000000"/>
              </a:solidFill>
            </a:endParaRPr>
          </a:p>
        </p:txBody>
      </p:sp>
      <p:pic>
        <p:nvPicPr>
          <p:cNvPr id="59" name="Shape 59"/>
          <p:cNvPicPr preferRelativeResize="0"/>
          <p:nvPr/>
        </p:nvPicPr>
        <p:blipFill rotWithShape="1">
          <a:blip r:embed="rId2">
            <a:alphaModFix/>
          </a:blip>
          <a:srcRect b="0" l="0" r="0" t="0"/>
          <a:stretch/>
        </p:blipFill>
        <p:spPr>
          <a:xfrm>
            <a:off x="7401318" y="4313921"/>
            <a:ext cx="1543585" cy="611497"/>
          </a:xfrm>
          <a:prstGeom prst="rect">
            <a:avLst/>
          </a:prstGeom>
          <a:noFill/>
          <a:ln>
            <a:noFill/>
          </a:ln>
        </p:spPr>
      </p:pic>
      <p:sp>
        <p:nvSpPr>
          <p:cNvPr id="60" name="Shape 60"/>
          <p:cNvSpPr/>
          <p:nvPr/>
        </p:nvSpPr>
        <p:spPr>
          <a:xfrm>
            <a:off x="354257" y="4923522"/>
            <a:ext cx="2341824" cy="139065"/>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Clr>
                <a:srgbClr val="FFFFFF"/>
              </a:buClr>
              <a:buSzPts val="700"/>
              <a:buFont typeface="Calibri"/>
              <a:buNone/>
            </a:pPr>
            <a:r>
              <a:rPr b="0" i="0" lang="en" sz="700" u="none" cap="none" strike="noStrike">
                <a:solidFill>
                  <a:srgbClr val="FFFFFF"/>
                </a:solidFill>
                <a:latin typeface="Calibri"/>
                <a:ea typeface="Calibri"/>
                <a:cs typeface="Calibri"/>
                <a:sym typeface="Calibri"/>
              </a:rPr>
              <a:t>©InFoCusp Innovations Pvt. Ltd. 2018          </a:t>
            </a:r>
            <a:r>
              <a:rPr b="0" i="0" lang="en" sz="700" u="sng" cap="none" strike="noStrike">
                <a:solidFill>
                  <a:schemeClr val="hlink"/>
                </a:solidFill>
                <a:latin typeface="Calibri"/>
                <a:ea typeface="Calibri"/>
                <a:cs typeface="Calibri"/>
                <a:sym typeface="Calibri"/>
                <a:hlinkClick r:id="rId3"/>
              </a:rPr>
              <a:t>www.infocusp.in</a:t>
            </a:r>
            <a:endParaRPr sz="5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showMasterSp="0" type="title">
  <p:cSld name="TITLE">
    <p:spTree>
      <p:nvGrpSpPr>
        <p:cNvPr id="61" name="Shape 61"/>
        <p:cNvGrpSpPr/>
        <p:nvPr/>
      </p:nvGrpSpPr>
      <p:grpSpPr>
        <a:xfrm>
          <a:off x="0" y="0"/>
          <a:ext cx="0" cy="0"/>
          <a:chOff x="0" y="0"/>
          <a:chExt cx="0" cy="0"/>
        </a:xfrm>
      </p:grpSpPr>
      <p:cxnSp>
        <p:nvCxnSpPr>
          <p:cNvPr id="62" name="Shape 62"/>
          <p:cNvCxnSpPr/>
          <p:nvPr/>
        </p:nvCxnSpPr>
        <p:spPr>
          <a:xfrm>
            <a:off x="400050" y="2505075"/>
            <a:ext cx="8344754" cy="68"/>
          </a:xfrm>
          <a:prstGeom prst="straightConnector1">
            <a:avLst/>
          </a:prstGeom>
          <a:noFill/>
          <a:ln cap="flat" cmpd="sng" w="12700">
            <a:solidFill>
              <a:srgbClr val="9A9A9A"/>
            </a:solidFill>
            <a:prstDash val="solid"/>
            <a:miter lim="400000"/>
            <a:headEnd len="sm" w="sm" type="none"/>
            <a:tailEnd len="sm" w="sm" type="none"/>
          </a:ln>
        </p:spPr>
      </p:cxnSp>
      <p:sp>
        <p:nvSpPr>
          <p:cNvPr id="63" name="Shape 63"/>
          <p:cNvSpPr txBox="1"/>
          <p:nvPr>
            <p:ph type="title"/>
          </p:nvPr>
        </p:nvSpPr>
        <p:spPr>
          <a:xfrm>
            <a:off x="400050" y="695325"/>
            <a:ext cx="8339137" cy="16764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64" name="Shape 64"/>
          <p:cNvSpPr txBox="1"/>
          <p:nvPr>
            <p:ph idx="1" type="body"/>
          </p:nvPr>
        </p:nvSpPr>
        <p:spPr>
          <a:xfrm>
            <a:off x="400050" y="2643188"/>
            <a:ext cx="8339137" cy="538163"/>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65" name="Shape 65"/>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Horizontal" showMasterSp="0">
  <p:cSld name="Photo - Horizontal">
    <p:spTree>
      <p:nvGrpSpPr>
        <p:cNvPr id="66" name="Shape 66"/>
        <p:cNvGrpSpPr/>
        <p:nvPr/>
      </p:nvGrpSpPr>
      <p:grpSpPr>
        <a:xfrm>
          <a:off x="0" y="0"/>
          <a:ext cx="0" cy="0"/>
          <a:chOff x="0" y="0"/>
          <a:chExt cx="0" cy="0"/>
        </a:xfrm>
      </p:grpSpPr>
      <p:cxnSp>
        <p:nvCxnSpPr>
          <p:cNvPr id="67" name="Shape 67"/>
          <p:cNvCxnSpPr/>
          <p:nvPr/>
        </p:nvCxnSpPr>
        <p:spPr>
          <a:xfrm>
            <a:off x="5305425" y="4205288"/>
            <a:ext cx="0" cy="750161"/>
          </a:xfrm>
          <a:prstGeom prst="straightConnector1">
            <a:avLst/>
          </a:prstGeom>
          <a:noFill/>
          <a:ln cap="flat" cmpd="sng" w="12700">
            <a:solidFill>
              <a:srgbClr val="9A9A9A"/>
            </a:solidFill>
            <a:prstDash val="solid"/>
            <a:miter lim="400000"/>
            <a:headEnd len="sm" w="sm" type="none"/>
            <a:tailEnd len="sm" w="sm" type="none"/>
          </a:ln>
        </p:spPr>
      </p:cxnSp>
      <p:sp>
        <p:nvSpPr>
          <p:cNvPr id="68" name="Shape 68"/>
          <p:cNvSpPr/>
          <p:nvPr>
            <p:ph idx="2" type="pic"/>
          </p:nvPr>
        </p:nvSpPr>
        <p:spPr>
          <a:xfrm>
            <a:off x="0" y="0"/>
            <a:ext cx="9144000" cy="4005263"/>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69" name="Shape 69"/>
          <p:cNvSpPr txBox="1"/>
          <p:nvPr>
            <p:ph type="title"/>
          </p:nvPr>
        </p:nvSpPr>
        <p:spPr>
          <a:xfrm>
            <a:off x="990600" y="4105275"/>
            <a:ext cx="4071937" cy="895350"/>
          </a:xfrm>
          <a:prstGeom prst="rect">
            <a:avLst/>
          </a:prstGeom>
          <a:noFill/>
          <a:ln>
            <a:noFill/>
          </a:ln>
        </p:spPr>
        <p:txBody>
          <a:bodyPr anchorCtr="0" anchor="ctr" bIns="19050" lIns="19050" spcFirstLastPara="1" rIns="19050" wrap="square" tIns="19050"/>
          <a:lstStyle>
            <a:lvl1pPr lvl="0" marR="0" rtl="0" algn="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70" name="Shape 70"/>
          <p:cNvSpPr txBox="1"/>
          <p:nvPr>
            <p:ph idx="1" type="body"/>
          </p:nvPr>
        </p:nvSpPr>
        <p:spPr>
          <a:xfrm>
            <a:off x="5519738" y="4476750"/>
            <a:ext cx="3481387" cy="266700"/>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71" name="Shape 71"/>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enter" showMasterSp="0">
  <p:cSld name="Title - Center">
    <p:spTree>
      <p:nvGrpSpPr>
        <p:cNvPr id="72" name="Shape 72"/>
        <p:cNvGrpSpPr/>
        <p:nvPr/>
      </p:nvGrpSpPr>
      <p:grpSpPr>
        <a:xfrm>
          <a:off x="0" y="0"/>
          <a:ext cx="0" cy="0"/>
          <a:chOff x="0" y="0"/>
          <a:chExt cx="0" cy="0"/>
        </a:xfrm>
      </p:grpSpPr>
      <p:sp>
        <p:nvSpPr>
          <p:cNvPr id="73" name="Shape 73"/>
          <p:cNvSpPr txBox="1"/>
          <p:nvPr>
            <p:ph type="title"/>
          </p:nvPr>
        </p:nvSpPr>
        <p:spPr>
          <a:xfrm>
            <a:off x="400050" y="1733550"/>
            <a:ext cx="8339137" cy="1676400"/>
          </a:xfrm>
          <a:prstGeom prst="rect">
            <a:avLst/>
          </a:prstGeom>
          <a:noFill/>
          <a:ln>
            <a:noFill/>
          </a:ln>
        </p:spPr>
        <p:txBody>
          <a:bodyPr anchorCtr="0" anchor="ctr"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74" name="Shape 74"/>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p:cSld name="Title - Top">
    <p:spTree>
      <p:nvGrpSpPr>
        <p:cNvPr id="75" name="Shape 75"/>
        <p:cNvGrpSpPr/>
        <p:nvPr/>
      </p:nvGrpSpPr>
      <p:grpSpPr>
        <a:xfrm>
          <a:off x="0" y="0"/>
          <a:ext cx="0" cy="0"/>
          <a:chOff x="0" y="0"/>
          <a:chExt cx="0" cy="0"/>
        </a:xfrm>
      </p:grpSpPr>
      <p:sp>
        <p:nvSpPr>
          <p:cNvPr id="76" name="Shape 76"/>
          <p:cNvSpPr txBox="1"/>
          <p:nvPr>
            <p:ph type="title"/>
          </p:nvPr>
        </p:nvSpPr>
        <p:spPr>
          <a:xfrm>
            <a:off x="400050" y="176213"/>
            <a:ext cx="8339137" cy="738188"/>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77" name="Shape 77"/>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ullets">
  <p:cSld name="Title &amp; Bullets">
    <p:spTree>
      <p:nvGrpSpPr>
        <p:cNvPr id="78" name="Shape 78"/>
        <p:cNvGrpSpPr/>
        <p:nvPr/>
      </p:nvGrpSpPr>
      <p:grpSpPr>
        <a:xfrm>
          <a:off x="0" y="0"/>
          <a:ext cx="0" cy="0"/>
          <a:chOff x="0" y="0"/>
          <a:chExt cx="0" cy="0"/>
        </a:xfrm>
      </p:grpSpPr>
      <p:sp>
        <p:nvSpPr>
          <p:cNvPr id="79" name="Shape 79"/>
          <p:cNvSpPr txBox="1"/>
          <p:nvPr>
            <p:ph type="title"/>
          </p:nvPr>
        </p:nvSpPr>
        <p:spPr>
          <a:xfrm>
            <a:off x="400050" y="176213"/>
            <a:ext cx="8339137" cy="738188"/>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80" name="Shape 80"/>
          <p:cNvSpPr txBox="1"/>
          <p:nvPr>
            <p:ph idx="1" type="body"/>
          </p:nvPr>
        </p:nvSpPr>
        <p:spPr>
          <a:xfrm>
            <a:off x="400050" y="1171575"/>
            <a:ext cx="8339137" cy="3514725"/>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1" name="Shape 81"/>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ullets &amp; Photo" showMasterSp="0">
  <p:cSld name="Title, Bullets &amp; Photo">
    <p:spTree>
      <p:nvGrpSpPr>
        <p:cNvPr id="82" name="Shape 82"/>
        <p:cNvGrpSpPr/>
        <p:nvPr/>
      </p:nvGrpSpPr>
      <p:grpSpPr>
        <a:xfrm>
          <a:off x="0" y="0"/>
          <a:ext cx="0" cy="0"/>
          <a:chOff x="0" y="0"/>
          <a:chExt cx="0" cy="0"/>
        </a:xfrm>
      </p:grpSpPr>
      <p:cxnSp>
        <p:nvCxnSpPr>
          <p:cNvPr id="83" name="Shape 83"/>
          <p:cNvCxnSpPr/>
          <p:nvPr/>
        </p:nvCxnSpPr>
        <p:spPr>
          <a:xfrm>
            <a:off x="400050" y="1038225"/>
            <a:ext cx="3567230" cy="70"/>
          </a:xfrm>
          <a:prstGeom prst="straightConnector1">
            <a:avLst/>
          </a:prstGeom>
          <a:noFill/>
          <a:ln cap="flat" cmpd="sng" w="12700">
            <a:solidFill>
              <a:srgbClr val="9A9A9A"/>
            </a:solidFill>
            <a:prstDash val="solid"/>
            <a:miter lim="400000"/>
            <a:headEnd len="sm" w="sm" type="none"/>
            <a:tailEnd len="sm" w="sm" type="none"/>
          </a:ln>
        </p:spPr>
      </p:cxnSp>
      <p:sp>
        <p:nvSpPr>
          <p:cNvPr id="84" name="Shape 84"/>
          <p:cNvSpPr/>
          <p:nvPr>
            <p:ph idx="2" type="pic"/>
          </p:nvPr>
        </p:nvSpPr>
        <p:spPr>
          <a:xfrm>
            <a:off x="4572000" y="0"/>
            <a:ext cx="4572000" cy="51435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5" name="Shape 85"/>
          <p:cNvSpPr txBox="1"/>
          <p:nvPr>
            <p:ph type="title"/>
          </p:nvPr>
        </p:nvSpPr>
        <p:spPr>
          <a:xfrm>
            <a:off x="400050" y="176213"/>
            <a:ext cx="3571875" cy="738188"/>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86" name="Shape 86"/>
          <p:cNvSpPr txBox="1"/>
          <p:nvPr>
            <p:ph idx="1" type="body"/>
          </p:nvPr>
        </p:nvSpPr>
        <p:spPr>
          <a:xfrm>
            <a:off x="400050" y="1171575"/>
            <a:ext cx="3571875" cy="3514725"/>
          </a:xfrm>
          <a:prstGeom prst="rect">
            <a:avLst/>
          </a:prstGeom>
          <a:noFill/>
          <a:ln>
            <a:noFill/>
          </a:ln>
        </p:spPr>
        <p:txBody>
          <a:bodyPr anchorCtr="0" anchor="t" bIns="19050" lIns="19050" spcFirstLastPara="1" rIns="19050" wrap="square" tIns="19050"/>
          <a:lstStyle>
            <a:lvl1pPr indent="-292100" lvl="0" marL="4572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1pPr>
            <a:lvl2pPr indent="-292100" lvl="1" marL="9144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2pPr>
            <a:lvl3pPr indent="-292100" lvl="2" marL="13716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3pPr>
            <a:lvl4pPr indent="-292100" lvl="3" marL="18288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4pPr>
            <a:lvl5pPr indent="-292100" lvl="4" marL="22860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7" name="Shape 87"/>
          <p:cNvSpPr txBox="1"/>
          <p:nvPr>
            <p:ph idx="12" type="sldNum"/>
          </p:nvPr>
        </p:nvSpPr>
        <p:spPr>
          <a:xfrm>
            <a:off x="359116"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s" showMasterSp="0">
  <p:cSld name="Bullets">
    <p:spTree>
      <p:nvGrpSpPr>
        <p:cNvPr id="88" name="Shape 88"/>
        <p:cNvGrpSpPr/>
        <p:nvPr/>
      </p:nvGrpSpPr>
      <p:grpSpPr>
        <a:xfrm>
          <a:off x="0" y="0"/>
          <a:ext cx="0" cy="0"/>
          <a:chOff x="0" y="0"/>
          <a:chExt cx="0" cy="0"/>
        </a:xfrm>
      </p:grpSpPr>
      <p:sp>
        <p:nvSpPr>
          <p:cNvPr id="89" name="Shape 89"/>
          <p:cNvSpPr txBox="1"/>
          <p:nvPr>
            <p:ph idx="1" type="body"/>
          </p:nvPr>
        </p:nvSpPr>
        <p:spPr>
          <a:xfrm>
            <a:off x="623888" y="466725"/>
            <a:ext cx="7886700" cy="4200525"/>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0" name="Shape 90"/>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3 Up" showMasterSp="0">
  <p:cSld name="Photo - 3 Up">
    <p:spTree>
      <p:nvGrpSpPr>
        <p:cNvPr id="91" name="Shape 91"/>
        <p:cNvGrpSpPr/>
        <p:nvPr/>
      </p:nvGrpSpPr>
      <p:grpSpPr>
        <a:xfrm>
          <a:off x="0" y="0"/>
          <a:ext cx="0" cy="0"/>
          <a:chOff x="0" y="0"/>
          <a:chExt cx="0" cy="0"/>
        </a:xfrm>
      </p:grpSpPr>
      <p:cxnSp>
        <p:nvCxnSpPr>
          <p:cNvPr id="92" name="Shape 92"/>
          <p:cNvCxnSpPr/>
          <p:nvPr/>
        </p:nvCxnSpPr>
        <p:spPr>
          <a:xfrm flipH="1">
            <a:off x="5929402" y="266700"/>
            <a:ext cx="0" cy="4178852"/>
          </a:xfrm>
          <a:prstGeom prst="straightConnector1">
            <a:avLst/>
          </a:prstGeom>
          <a:noFill/>
          <a:ln cap="flat" cmpd="sng" w="12700">
            <a:solidFill>
              <a:srgbClr val="9A9A9A"/>
            </a:solidFill>
            <a:prstDash val="solid"/>
            <a:miter lim="400000"/>
            <a:headEnd len="sm" w="sm" type="none"/>
            <a:tailEnd len="sm" w="sm" type="none"/>
          </a:ln>
        </p:spPr>
      </p:cxnSp>
      <p:cxnSp>
        <p:nvCxnSpPr>
          <p:cNvPr id="93" name="Shape 93"/>
          <p:cNvCxnSpPr/>
          <p:nvPr/>
        </p:nvCxnSpPr>
        <p:spPr>
          <a:xfrm>
            <a:off x="5929313" y="2354089"/>
            <a:ext cx="2911157" cy="0"/>
          </a:xfrm>
          <a:prstGeom prst="straightConnector1">
            <a:avLst/>
          </a:prstGeom>
          <a:noFill/>
          <a:ln cap="flat" cmpd="sng" w="12700">
            <a:solidFill>
              <a:srgbClr val="9A9A9A"/>
            </a:solidFill>
            <a:prstDash val="solid"/>
            <a:miter lim="400000"/>
            <a:headEnd len="sm" w="sm" type="none"/>
            <a:tailEnd len="sm" w="sm" type="none"/>
          </a:ln>
        </p:spPr>
      </p:cxnSp>
      <p:sp>
        <p:nvSpPr>
          <p:cNvPr id="94" name="Shape 94"/>
          <p:cNvSpPr/>
          <p:nvPr>
            <p:ph idx="2" type="pic"/>
          </p:nvPr>
        </p:nvSpPr>
        <p:spPr>
          <a:xfrm>
            <a:off x="6005513" y="2438400"/>
            <a:ext cx="2838450" cy="2005013"/>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5" name="Shape 95"/>
          <p:cNvSpPr/>
          <p:nvPr>
            <p:ph idx="3" type="pic"/>
          </p:nvPr>
        </p:nvSpPr>
        <p:spPr>
          <a:xfrm>
            <a:off x="6005513" y="265952"/>
            <a:ext cx="2838450" cy="2005013"/>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6" name="Shape 96"/>
          <p:cNvSpPr/>
          <p:nvPr>
            <p:ph idx="4" type="pic"/>
          </p:nvPr>
        </p:nvSpPr>
        <p:spPr>
          <a:xfrm>
            <a:off x="366713" y="267636"/>
            <a:ext cx="5467350" cy="4176713"/>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7" name="Shape 97"/>
          <p:cNvSpPr txBox="1"/>
          <p:nvPr>
            <p:ph idx="1" type="body"/>
          </p:nvPr>
        </p:nvSpPr>
        <p:spPr>
          <a:xfrm>
            <a:off x="366713" y="4567238"/>
            <a:ext cx="5467350" cy="495300"/>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8" name="Shape 98"/>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howMasterSp="0">
  <p:cSld name="Quote">
    <p:spTree>
      <p:nvGrpSpPr>
        <p:cNvPr id="99" name="Shape 99"/>
        <p:cNvGrpSpPr/>
        <p:nvPr/>
      </p:nvGrpSpPr>
      <p:grpSpPr>
        <a:xfrm>
          <a:off x="0" y="0"/>
          <a:ext cx="0" cy="0"/>
          <a:chOff x="0" y="0"/>
          <a:chExt cx="0" cy="0"/>
        </a:xfrm>
      </p:grpSpPr>
      <p:sp>
        <p:nvSpPr>
          <p:cNvPr id="100" name="Shape 100"/>
          <p:cNvSpPr txBox="1"/>
          <p:nvPr>
            <p:ph idx="1" type="body"/>
          </p:nvPr>
        </p:nvSpPr>
        <p:spPr>
          <a:xfrm>
            <a:off x="895350" y="3357563"/>
            <a:ext cx="7358063" cy="242888"/>
          </a:xfrm>
          <a:prstGeom prst="rect">
            <a:avLst/>
          </a:prstGeom>
          <a:noFill/>
          <a:ln>
            <a:noFill/>
          </a:ln>
        </p:spPr>
        <p:txBody>
          <a:bodyPr anchorCtr="0" anchor="t" bIns="19050" lIns="19050" spcFirstLastPara="1" rIns="19050" wrap="square" tIns="19050"/>
          <a:lstStyle>
            <a:lvl1pPr indent="-228600" lvl="0" marL="457200" marR="0" rtl="0" algn="ctr">
              <a:lnSpc>
                <a:spcPct val="100000"/>
              </a:lnSpc>
              <a:spcBef>
                <a:spcPts val="0"/>
              </a:spcBef>
              <a:spcAft>
                <a:spcPts val="0"/>
              </a:spcAft>
              <a:buClr>
                <a:srgbClr val="000000"/>
              </a:buClr>
              <a:buSzPts val="1400"/>
              <a:buFont typeface="Helvetica Neue"/>
              <a:buNone/>
              <a:defRPr b="0" i="0" sz="14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1" name="Shape 101"/>
          <p:cNvSpPr txBox="1"/>
          <p:nvPr>
            <p:ph idx="2" type="body"/>
          </p:nvPr>
        </p:nvSpPr>
        <p:spPr>
          <a:xfrm>
            <a:off x="895350" y="2273199"/>
            <a:ext cx="7358063" cy="354215"/>
          </a:xfrm>
          <a:prstGeom prst="rect">
            <a:avLst/>
          </a:prstGeom>
          <a:noFill/>
          <a:ln>
            <a:noFill/>
          </a:ln>
        </p:spPr>
        <p:txBody>
          <a:bodyPr anchorCtr="0" anchor="ctr" bIns="19050" lIns="19050" spcFirstLastPara="1" rIns="19050" wrap="square" tIns="19050"/>
          <a:lstStyle>
            <a:lvl1pPr indent="-228600" lvl="0" marL="457200" marR="0" rtl="0" algn="ctr">
              <a:lnSpc>
                <a:spcPct val="100000"/>
              </a:lnSpc>
              <a:spcBef>
                <a:spcPts val="1300"/>
              </a:spcBef>
              <a:spcAft>
                <a:spcPts val="0"/>
              </a:spcAft>
              <a:buClr>
                <a:srgbClr val="747474"/>
              </a:buClr>
              <a:buSzPts val="2100"/>
              <a:buFont typeface="Helvetica Neue"/>
              <a:buNone/>
              <a:defRPr b="0" i="0" sz="21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2" name="Shape 102"/>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showMasterSp="0">
  <p:cSld name="Photo">
    <p:spTree>
      <p:nvGrpSpPr>
        <p:cNvPr id="103" name="Shape 103"/>
        <p:cNvGrpSpPr/>
        <p:nvPr/>
      </p:nvGrpSpPr>
      <p:grpSpPr>
        <a:xfrm>
          <a:off x="0" y="0"/>
          <a:ext cx="0" cy="0"/>
          <a:chOff x="0" y="0"/>
          <a:chExt cx="0" cy="0"/>
        </a:xfrm>
      </p:grpSpPr>
      <p:sp>
        <p:nvSpPr>
          <p:cNvPr id="104" name="Shape 104"/>
          <p:cNvSpPr/>
          <p:nvPr>
            <p:ph idx="2" type="pic"/>
          </p:nvPr>
        </p:nvSpPr>
        <p:spPr>
          <a:xfrm>
            <a:off x="0" y="0"/>
            <a:ext cx="9144000" cy="51435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5" name="Shape 105"/>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106" name="Shape 106"/>
        <p:cNvGrpSpPr/>
        <p:nvPr/>
      </p:nvGrpSpPr>
      <p:grpSpPr>
        <a:xfrm>
          <a:off x="0" y="0"/>
          <a:ext cx="0" cy="0"/>
          <a:chOff x="0" y="0"/>
          <a:chExt cx="0" cy="0"/>
        </a:xfrm>
      </p:grpSpPr>
      <p:sp>
        <p:nvSpPr>
          <p:cNvPr id="107" name="Shape 107"/>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cxnSp>
        <p:nvCxnSpPr>
          <p:cNvPr id="51" name="Shape 51"/>
          <p:cNvCxnSpPr/>
          <p:nvPr/>
        </p:nvCxnSpPr>
        <p:spPr>
          <a:xfrm>
            <a:off x="400050" y="1038225"/>
            <a:ext cx="8344762" cy="68"/>
          </a:xfrm>
          <a:prstGeom prst="straightConnector1">
            <a:avLst/>
          </a:prstGeom>
          <a:noFill/>
          <a:ln cap="flat" cmpd="sng" w="12700">
            <a:solidFill>
              <a:srgbClr val="9A9A9A"/>
            </a:solidFill>
            <a:prstDash val="solid"/>
            <a:miter lim="400000"/>
            <a:headEnd len="sm" w="sm" type="none"/>
            <a:tailEnd len="sm" w="sm" type="none"/>
          </a:ln>
        </p:spPr>
      </p:cxnSp>
      <p:sp>
        <p:nvSpPr>
          <p:cNvPr id="52" name="Shape 52"/>
          <p:cNvSpPr txBox="1"/>
          <p:nvPr>
            <p:ph type="title"/>
          </p:nvPr>
        </p:nvSpPr>
        <p:spPr>
          <a:xfrm>
            <a:off x="400050" y="176213"/>
            <a:ext cx="8339137" cy="738188"/>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53" name="Shape 53"/>
          <p:cNvSpPr txBox="1"/>
          <p:nvPr>
            <p:ph idx="1" type="body"/>
          </p:nvPr>
        </p:nvSpPr>
        <p:spPr>
          <a:xfrm>
            <a:off x="400050" y="1171575"/>
            <a:ext cx="8339137" cy="3514725"/>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54" name="Shape 54"/>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
        <p:nvSpPr>
          <p:cNvPr id="113" name="Shape 113"/>
          <p:cNvSpPr/>
          <p:nvPr/>
        </p:nvSpPr>
        <p:spPr>
          <a:xfrm>
            <a:off x="332375" y="578261"/>
            <a:ext cx="5642400" cy="9990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448AFF"/>
              </a:buClr>
              <a:buSzPts val="3000"/>
              <a:buFont typeface="Helvetica Neue"/>
              <a:buNone/>
            </a:pPr>
            <a:r>
              <a:rPr lang="en" sz="3000">
                <a:solidFill>
                  <a:srgbClr val="448AFF"/>
                </a:solidFill>
                <a:latin typeface="Montserrat SemiBold"/>
                <a:ea typeface="Montserrat SemiBold"/>
                <a:cs typeface="Montserrat SemiBold"/>
                <a:sym typeface="Montserrat SemiBold"/>
              </a:rPr>
              <a:t>Generative Models</a:t>
            </a:r>
            <a:endParaRPr sz="500">
              <a:latin typeface="Montserrat SemiBold"/>
              <a:ea typeface="Montserrat SemiBold"/>
              <a:cs typeface="Montserrat SemiBold"/>
              <a:sym typeface="Montserrat SemiBold"/>
            </a:endParaRPr>
          </a:p>
        </p:txBody>
      </p:sp>
      <p:pic>
        <p:nvPicPr>
          <p:cNvPr id="114" name="Shape 114"/>
          <p:cNvPicPr preferRelativeResize="0"/>
          <p:nvPr/>
        </p:nvPicPr>
        <p:blipFill rotWithShape="1">
          <a:blip r:embed="rId3">
            <a:alphaModFix/>
          </a:blip>
          <a:srcRect b="0" l="0" r="0" t="0"/>
          <a:stretch/>
        </p:blipFill>
        <p:spPr>
          <a:xfrm>
            <a:off x="7401318" y="4313921"/>
            <a:ext cx="1543585" cy="611497"/>
          </a:xfrm>
          <a:prstGeom prst="rect">
            <a:avLst/>
          </a:prstGeom>
          <a:noFill/>
          <a:ln>
            <a:noFill/>
          </a:ln>
        </p:spPr>
      </p:pic>
      <p:cxnSp>
        <p:nvCxnSpPr>
          <p:cNvPr id="115" name="Shape 115"/>
          <p:cNvCxnSpPr/>
          <p:nvPr/>
        </p:nvCxnSpPr>
        <p:spPr>
          <a:xfrm>
            <a:off x="237119" y="1669262"/>
            <a:ext cx="6634200" cy="0"/>
          </a:xfrm>
          <a:prstGeom prst="straightConnector1">
            <a:avLst/>
          </a:prstGeom>
          <a:noFill/>
          <a:ln cap="flat" cmpd="sng" w="12700">
            <a:solidFill>
              <a:srgbClr val="448AFF"/>
            </a:solidFill>
            <a:prstDash val="solid"/>
            <a:miter lim="400000"/>
            <a:headEnd len="sm" w="sm" type="none"/>
            <a:tailEnd len="sm" w="sm" type="none"/>
          </a:ln>
        </p:spPr>
      </p:cxnSp>
      <p:cxnSp>
        <p:nvCxnSpPr>
          <p:cNvPr id="116" name="Shape 116"/>
          <p:cNvCxnSpPr/>
          <p:nvPr/>
        </p:nvCxnSpPr>
        <p:spPr>
          <a:xfrm>
            <a:off x="237119" y="486266"/>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17" name="Shape 117"/>
          <p:cNvSpPr/>
          <p:nvPr/>
        </p:nvSpPr>
        <p:spPr>
          <a:xfrm>
            <a:off x="332375" y="232174"/>
            <a:ext cx="6525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23" name="Shape 123"/>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24" name="Shape 124"/>
          <p:cNvSpPr/>
          <p:nvPr/>
        </p:nvSpPr>
        <p:spPr>
          <a:xfrm>
            <a:off x="237125" y="941300"/>
            <a:ext cx="8707500" cy="3133200"/>
          </a:xfrm>
          <a:prstGeom prst="rect">
            <a:avLst/>
          </a:prstGeom>
          <a:noFill/>
          <a:ln>
            <a:noFill/>
          </a:ln>
        </p:spPr>
        <p:txBody>
          <a:bodyPr anchorCtr="0" anchor="ctr"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So far, with linear/ logistic regression, we tried to predict the probability of a given class, given a particular input</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Basically, trying to build a boundary which can be used to separate different classes</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Algorithms that try to learn p(y|x) directly or algorithms that try to learn mappings directly from the space of inputs X to the labels {0, 1} are called discriminative learning algorithms. Here, we’ll talk about algorithms that instead try to model p(x|y) (and p(y)).</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Try to build models of what the different classes look like in terms of the input features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100"/>
              <a:buFont typeface="Arial"/>
              <a:buNone/>
            </a:pPr>
            <a:r>
              <a:t/>
            </a:r>
            <a:endParaRPr sz="1100">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rgbClr val="515151"/>
              </a:buClr>
              <a:buSzPts val="1100"/>
              <a:buFont typeface="Calibri"/>
              <a:buNone/>
            </a:pPr>
            <a:r>
              <a:t/>
            </a:r>
            <a:endParaRPr sz="1100">
              <a:solidFill>
                <a:srgbClr val="515151"/>
              </a:solidFill>
              <a:latin typeface="Calibri"/>
              <a:ea typeface="Calibri"/>
              <a:cs typeface="Calibri"/>
              <a:sym typeface="Calibri"/>
            </a:endParaRPr>
          </a:p>
        </p:txBody>
      </p:sp>
      <p:cxnSp>
        <p:nvCxnSpPr>
          <p:cNvPr id="125" name="Shape 125"/>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26" name="Shape 126"/>
          <p:cNvSpPr/>
          <p:nvPr/>
        </p:nvSpPr>
        <p:spPr>
          <a:xfrm>
            <a:off x="237125" y="528000"/>
            <a:ext cx="37944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Generative Models - Introduction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32" name="Shape 132"/>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33" name="Shape 133"/>
          <p:cNvSpPr/>
          <p:nvPr/>
        </p:nvSpPr>
        <p:spPr>
          <a:xfrm>
            <a:off x="237125" y="941300"/>
            <a:ext cx="8707500" cy="3133200"/>
          </a:xfrm>
          <a:prstGeom prst="rect">
            <a:avLst/>
          </a:prstGeom>
          <a:noFill/>
          <a:ln>
            <a:noFill/>
          </a:ln>
        </p:spPr>
        <p:txBody>
          <a:bodyPr anchorCtr="0" anchor="ctr"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Looking at elephants, we can build a model of what elephants look like. Then, looking at dogs, we can build a separate model of what dogs look like. Finally, to classify a new animal, we can match the new animal against the elephant model, and match it against the dog model, to see whether the new animal looks more like the elephants or more like the dogs we had seen in the training set.</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Concretely, if y indicates whether an example is a dog (0) or an elephant (1), then p(x|y = 0) models the distribution of dogs’ features, and p(x|y = 1) models the distribution of elephants’ features.</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100"/>
              <a:buFont typeface="Arial"/>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rgbClr val="515151"/>
              </a:buClr>
              <a:buSzPts val="1100"/>
              <a:buFont typeface="Calibri"/>
              <a:buNone/>
            </a:pPr>
            <a:r>
              <a:t/>
            </a:r>
            <a:endParaRPr>
              <a:solidFill>
                <a:srgbClr val="515151"/>
              </a:solidFill>
              <a:latin typeface="Calibri"/>
              <a:ea typeface="Calibri"/>
              <a:cs typeface="Calibri"/>
              <a:sym typeface="Calibri"/>
            </a:endParaRPr>
          </a:p>
        </p:txBody>
      </p:sp>
      <p:cxnSp>
        <p:nvCxnSpPr>
          <p:cNvPr id="134" name="Shape 134"/>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35" name="Shape 135"/>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Example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41" name="Shape 141"/>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42" name="Shape 142"/>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0" lvl="0" marL="0" marR="0" rtl="0" algn="just">
              <a:lnSpc>
                <a:spcPct val="150000"/>
              </a:lnSpc>
              <a:spcBef>
                <a:spcPts val="0"/>
              </a:spcBef>
              <a:spcAft>
                <a:spcPts val="0"/>
              </a:spcAft>
              <a:buClr>
                <a:srgbClr val="515151"/>
              </a:buClr>
              <a:buSzPts val="1100"/>
              <a:buFont typeface="Calibri"/>
              <a:buNone/>
            </a:pPr>
            <a:r>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After modeling p(y) (called the class priors) and p(x|y), our algorithm can then use Bayes rule to derive the posterior distribution on y given x: </a:t>
            </a:r>
            <a:endParaRPr>
              <a:solidFill>
                <a:srgbClr val="515151"/>
              </a:solidFill>
              <a:latin typeface="Calibri"/>
              <a:ea typeface="Calibri"/>
              <a:cs typeface="Calibri"/>
              <a:sym typeface="Calibri"/>
            </a:endParaRPr>
          </a:p>
          <a:p>
            <a:pPr indent="457200" lvl="0" marL="0" marR="0" rtl="0" algn="just">
              <a:lnSpc>
                <a:spcPct val="150000"/>
              </a:lnSpc>
              <a:spcBef>
                <a:spcPts val="0"/>
              </a:spcBef>
              <a:spcAft>
                <a:spcPts val="0"/>
              </a:spcAft>
              <a:buNone/>
            </a:pPr>
            <a:r>
              <a:rPr lang="en">
                <a:solidFill>
                  <a:srgbClr val="515151"/>
                </a:solidFill>
                <a:latin typeface="Calibri"/>
                <a:ea typeface="Calibri"/>
                <a:cs typeface="Calibri"/>
                <a:sym typeface="Calibri"/>
              </a:rPr>
              <a:t>p(y|x) = p(x|y)p(y) p(x) .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Here, the denominator is given by p(x) = p(x|y = 1)p(y = 1) + p(x|y = 0)p(y = 0), and thus can also be expressed in terms of the quantities p(x|y) and p(y) that we’ve learned.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Actually, if were calculating p(y|x) in order to make a prediction, then we don’t actually need to calculate the denominator, since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arg max y p(y|x) = arg max y p(x|y)p(y)/ p(x) = arg max y p(x|y)p(y).</a:t>
            </a:r>
            <a:endParaRPr>
              <a:solidFill>
                <a:srgbClr val="515151"/>
              </a:solidFill>
              <a:latin typeface="Calibri"/>
              <a:ea typeface="Calibri"/>
              <a:cs typeface="Calibri"/>
              <a:sym typeface="Calibri"/>
            </a:endParaRPr>
          </a:p>
        </p:txBody>
      </p:sp>
      <p:cxnSp>
        <p:nvCxnSpPr>
          <p:cNvPr id="143" name="Shape 143"/>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44" name="Shape 144"/>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Clustering is Subjective!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50" name="Shape 150"/>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51" name="Shape 151"/>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The Gaussian Discriminant Analysis (GDA) model, which models p(x|y) using a multivariate normal distribution.</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y ∼ Bernoulli(φ)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x|y = 0 ∼ N (µ</a:t>
            </a:r>
            <a:r>
              <a:rPr baseline="-25000" lang="en">
                <a:solidFill>
                  <a:srgbClr val="515151"/>
                </a:solidFill>
                <a:latin typeface="Calibri"/>
                <a:ea typeface="Calibri"/>
                <a:cs typeface="Calibri"/>
                <a:sym typeface="Calibri"/>
              </a:rPr>
              <a:t>0</a:t>
            </a:r>
            <a:r>
              <a:rPr lang="en">
                <a:solidFill>
                  <a:srgbClr val="515151"/>
                </a:solidFill>
                <a:latin typeface="Calibri"/>
                <a:ea typeface="Calibri"/>
                <a:cs typeface="Calibri"/>
                <a:sym typeface="Calibri"/>
              </a:rPr>
              <a:t>, Σ)</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 x|y = 1 ∼ N (µ</a:t>
            </a:r>
            <a:r>
              <a:rPr baseline="-25000" lang="en">
                <a:solidFill>
                  <a:srgbClr val="515151"/>
                </a:solidFill>
                <a:latin typeface="Calibri"/>
                <a:ea typeface="Calibri"/>
                <a:cs typeface="Calibri"/>
                <a:sym typeface="Calibri"/>
              </a:rPr>
              <a:t>1</a:t>
            </a:r>
            <a:r>
              <a:rPr lang="en">
                <a:solidFill>
                  <a:srgbClr val="515151"/>
                </a:solidFill>
                <a:latin typeface="Calibri"/>
                <a:ea typeface="Calibri"/>
                <a:cs typeface="Calibri"/>
                <a:sym typeface="Calibri"/>
              </a:rPr>
              <a:t>, Σ)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rPr lang="en">
                <a:solidFill>
                  <a:srgbClr val="515151"/>
                </a:solidFill>
                <a:latin typeface="Calibri"/>
                <a:ea typeface="Calibri"/>
                <a:cs typeface="Calibri"/>
                <a:sym typeface="Calibri"/>
              </a:rPr>
              <a:t>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rPr lang="en">
                <a:solidFill>
                  <a:srgbClr val="515151"/>
                </a:solidFill>
                <a:latin typeface="Calibri"/>
                <a:ea typeface="Calibri"/>
                <a:cs typeface="Calibri"/>
                <a:sym typeface="Calibri"/>
              </a:rPr>
              <a:t>Or in terms of probabilities</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p(y) = φ</a:t>
            </a:r>
            <a:r>
              <a:rPr baseline="30000" lang="en">
                <a:solidFill>
                  <a:srgbClr val="515151"/>
                </a:solidFill>
                <a:latin typeface="Calibri"/>
                <a:ea typeface="Calibri"/>
                <a:cs typeface="Calibri"/>
                <a:sym typeface="Calibri"/>
              </a:rPr>
              <a:t>y</a:t>
            </a:r>
            <a:r>
              <a:rPr lang="en">
                <a:solidFill>
                  <a:srgbClr val="515151"/>
                </a:solidFill>
                <a:latin typeface="Calibri"/>
                <a:ea typeface="Calibri"/>
                <a:cs typeface="Calibri"/>
                <a:sym typeface="Calibri"/>
              </a:rPr>
              <a:t> (1 − φ)</a:t>
            </a:r>
            <a:r>
              <a:rPr baseline="30000" lang="en">
                <a:solidFill>
                  <a:srgbClr val="515151"/>
                </a:solidFill>
                <a:latin typeface="Calibri"/>
                <a:ea typeface="Calibri"/>
                <a:cs typeface="Calibri"/>
                <a:sym typeface="Calibri"/>
              </a:rPr>
              <a:t>1−y</a:t>
            </a:r>
            <a:r>
              <a:rPr lang="en">
                <a:solidFill>
                  <a:srgbClr val="515151"/>
                </a:solidFill>
                <a:latin typeface="Calibri"/>
                <a:ea typeface="Calibri"/>
                <a:cs typeface="Calibri"/>
                <a:sym typeface="Calibri"/>
              </a:rPr>
              <a:t>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p(x|y = 0) = 1/((2π)</a:t>
            </a:r>
            <a:r>
              <a:rPr baseline="30000" lang="en">
                <a:solidFill>
                  <a:srgbClr val="515151"/>
                </a:solidFill>
                <a:latin typeface="Calibri"/>
                <a:ea typeface="Calibri"/>
                <a:cs typeface="Calibri"/>
                <a:sym typeface="Calibri"/>
              </a:rPr>
              <a:t>n/2</a:t>
            </a:r>
            <a:r>
              <a:rPr lang="en">
                <a:solidFill>
                  <a:srgbClr val="515151"/>
                </a:solidFill>
                <a:latin typeface="Calibri"/>
                <a:ea typeface="Calibri"/>
                <a:cs typeface="Calibri"/>
                <a:sym typeface="Calibri"/>
              </a:rPr>
              <a:t> |Σ| </a:t>
            </a:r>
            <a:r>
              <a:rPr baseline="30000" lang="en">
                <a:solidFill>
                  <a:srgbClr val="515151"/>
                </a:solidFill>
                <a:latin typeface="Calibri"/>
                <a:ea typeface="Calibri"/>
                <a:cs typeface="Calibri"/>
                <a:sym typeface="Calibri"/>
              </a:rPr>
              <a:t>1/2</a:t>
            </a:r>
            <a:r>
              <a:rPr lang="en">
                <a:solidFill>
                  <a:srgbClr val="515151"/>
                </a:solidFill>
                <a:latin typeface="Calibri"/>
                <a:ea typeface="Calibri"/>
                <a:cs typeface="Calibri"/>
                <a:sym typeface="Calibri"/>
              </a:rPr>
              <a:t> ) exp ( − 1/2 (x − µ</a:t>
            </a:r>
            <a:r>
              <a:rPr baseline="-25000" lang="en">
                <a:solidFill>
                  <a:srgbClr val="515151"/>
                </a:solidFill>
                <a:latin typeface="Calibri"/>
                <a:ea typeface="Calibri"/>
                <a:cs typeface="Calibri"/>
                <a:sym typeface="Calibri"/>
              </a:rPr>
              <a:t>0</a:t>
            </a:r>
            <a:r>
              <a:rPr lang="en">
                <a:solidFill>
                  <a:srgbClr val="515151"/>
                </a:solidFill>
                <a:latin typeface="Calibri"/>
                <a:ea typeface="Calibri"/>
                <a:cs typeface="Calibri"/>
                <a:sym typeface="Calibri"/>
              </a:rPr>
              <a:t>)</a:t>
            </a:r>
            <a:r>
              <a:rPr baseline="30000" lang="en">
                <a:solidFill>
                  <a:srgbClr val="515151"/>
                </a:solidFill>
                <a:latin typeface="Calibri"/>
                <a:ea typeface="Calibri"/>
                <a:cs typeface="Calibri"/>
                <a:sym typeface="Calibri"/>
              </a:rPr>
              <a:t>T</a:t>
            </a:r>
            <a:r>
              <a:rPr lang="en">
                <a:solidFill>
                  <a:srgbClr val="515151"/>
                </a:solidFill>
                <a:latin typeface="Calibri"/>
                <a:ea typeface="Calibri"/>
                <a:cs typeface="Calibri"/>
                <a:sym typeface="Calibri"/>
              </a:rPr>
              <a:t>Σ </a:t>
            </a:r>
            <a:r>
              <a:rPr baseline="30000" lang="en">
                <a:solidFill>
                  <a:srgbClr val="515151"/>
                </a:solidFill>
                <a:latin typeface="Calibri"/>
                <a:ea typeface="Calibri"/>
                <a:cs typeface="Calibri"/>
                <a:sym typeface="Calibri"/>
              </a:rPr>
              <a:t>−1</a:t>
            </a:r>
            <a:r>
              <a:rPr lang="en">
                <a:solidFill>
                  <a:srgbClr val="515151"/>
                </a:solidFill>
                <a:latin typeface="Calibri"/>
                <a:ea typeface="Calibri"/>
                <a:cs typeface="Calibri"/>
                <a:sym typeface="Calibri"/>
              </a:rPr>
              <a:t> (x − µ</a:t>
            </a:r>
            <a:r>
              <a:rPr baseline="-25000" lang="en">
                <a:solidFill>
                  <a:srgbClr val="515151"/>
                </a:solidFill>
                <a:latin typeface="Calibri"/>
                <a:ea typeface="Calibri"/>
                <a:cs typeface="Calibri"/>
                <a:sym typeface="Calibri"/>
              </a:rPr>
              <a:t>0</a:t>
            </a:r>
            <a:r>
              <a:rPr lang="en">
                <a:solidFill>
                  <a:srgbClr val="515151"/>
                </a:solidFill>
                <a:latin typeface="Calibri"/>
                <a:ea typeface="Calibri"/>
                <a:cs typeface="Calibri"/>
                <a:sym typeface="Calibri"/>
              </a:rPr>
              <a:t>) )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p(x|y = 1) = 1/ ((2π)</a:t>
            </a:r>
            <a:r>
              <a:rPr baseline="30000" lang="en">
                <a:solidFill>
                  <a:srgbClr val="515151"/>
                </a:solidFill>
                <a:latin typeface="Calibri"/>
                <a:ea typeface="Calibri"/>
                <a:cs typeface="Calibri"/>
                <a:sym typeface="Calibri"/>
              </a:rPr>
              <a:t>n/2</a:t>
            </a:r>
            <a:r>
              <a:rPr lang="en">
                <a:solidFill>
                  <a:srgbClr val="515151"/>
                </a:solidFill>
                <a:latin typeface="Calibri"/>
                <a:ea typeface="Calibri"/>
                <a:cs typeface="Calibri"/>
                <a:sym typeface="Calibri"/>
              </a:rPr>
              <a:t> |Σ|</a:t>
            </a:r>
            <a:r>
              <a:rPr baseline="30000" lang="en">
                <a:solidFill>
                  <a:srgbClr val="515151"/>
                </a:solidFill>
                <a:latin typeface="Calibri"/>
                <a:ea typeface="Calibri"/>
                <a:cs typeface="Calibri"/>
                <a:sym typeface="Calibri"/>
              </a:rPr>
              <a:t>1/2</a:t>
            </a:r>
            <a:r>
              <a:rPr lang="en">
                <a:solidFill>
                  <a:srgbClr val="515151"/>
                </a:solidFill>
                <a:latin typeface="Calibri"/>
                <a:ea typeface="Calibri"/>
                <a:cs typeface="Calibri"/>
                <a:sym typeface="Calibri"/>
              </a:rPr>
              <a:t> ) exp ( − 1/2 (x − µ</a:t>
            </a:r>
            <a:r>
              <a:rPr baseline="-25000" lang="en">
                <a:solidFill>
                  <a:srgbClr val="515151"/>
                </a:solidFill>
                <a:latin typeface="Calibri"/>
                <a:ea typeface="Calibri"/>
                <a:cs typeface="Calibri"/>
                <a:sym typeface="Calibri"/>
              </a:rPr>
              <a:t>1</a:t>
            </a:r>
            <a:r>
              <a:rPr lang="en">
                <a:solidFill>
                  <a:srgbClr val="515151"/>
                </a:solidFill>
                <a:latin typeface="Calibri"/>
                <a:ea typeface="Calibri"/>
                <a:cs typeface="Calibri"/>
                <a:sym typeface="Calibri"/>
              </a:rPr>
              <a:t>)</a:t>
            </a:r>
            <a:r>
              <a:rPr baseline="30000" lang="en">
                <a:solidFill>
                  <a:srgbClr val="515151"/>
                </a:solidFill>
                <a:latin typeface="Calibri"/>
                <a:ea typeface="Calibri"/>
                <a:cs typeface="Calibri"/>
                <a:sym typeface="Calibri"/>
              </a:rPr>
              <a:t>T</a:t>
            </a:r>
            <a:r>
              <a:rPr lang="en">
                <a:solidFill>
                  <a:srgbClr val="515151"/>
                </a:solidFill>
                <a:latin typeface="Calibri"/>
                <a:ea typeface="Calibri"/>
                <a:cs typeface="Calibri"/>
                <a:sym typeface="Calibri"/>
              </a:rPr>
              <a:t>Σ </a:t>
            </a:r>
            <a:r>
              <a:rPr baseline="30000" lang="en">
                <a:solidFill>
                  <a:srgbClr val="515151"/>
                </a:solidFill>
                <a:latin typeface="Calibri"/>
                <a:ea typeface="Calibri"/>
                <a:cs typeface="Calibri"/>
                <a:sym typeface="Calibri"/>
              </a:rPr>
              <a:t>−1</a:t>
            </a:r>
            <a:r>
              <a:rPr lang="en">
                <a:solidFill>
                  <a:srgbClr val="515151"/>
                </a:solidFill>
                <a:latin typeface="Calibri"/>
                <a:ea typeface="Calibri"/>
                <a:cs typeface="Calibri"/>
                <a:sym typeface="Calibri"/>
              </a:rPr>
              <a:t> (x − µ</a:t>
            </a:r>
            <a:r>
              <a:rPr baseline="-25000" lang="en">
                <a:solidFill>
                  <a:srgbClr val="515151"/>
                </a:solidFill>
                <a:latin typeface="Calibri"/>
                <a:ea typeface="Calibri"/>
                <a:cs typeface="Calibri"/>
                <a:sym typeface="Calibri"/>
              </a:rPr>
              <a:t>1</a:t>
            </a:r>
            <a:r>
              <a:rPr lang="en">
                <a:solidFill>
                  <a:srgbClr val="515151"/>
                </a:solidFill>
                <a:latin typeface="Calibri"/>
                <a:ea typeface="Calibri"/>
                <a:cs typeface="Calibri"/>
                <a:sym typeface="Calibri"/>
              </a:rPr>
              <a:t>) )</a:t>
            </a:r>
            <a:endParaRPr>
              <a:solidFill>
                <a:srgbClr val="515151"/>
              </a:solidFill>
              <a:latin typeface="Calibri"/>
              <a:ea typeface="Calibri"/>
              <a:cs typeface="Calibri"/>
              <a:sym typeface="Calibri"/>
            </a:endParaRPr>
          </a:p>
        </p:txBody>
      </p:sp>
      <p:cxnSp>
        <p:nvCxnSpPr>
          <p:cNvPr id="152" name="Shape 152"/>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53" name="Shape 153"/>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GDA</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59" name="Shape 159"/>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60" name="Shape 160"/>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ℓ(φ, µ</a:t>
            </a:r>
            <a:r>
              <a:rPr baseline="-25000" lang="en">
                <a:solidFill>
                  <a:srgbClr val="515151"/>
                </a:solidFill>
                <a:latin typeface="Calibri"/>
                <a:ea typeface="Calibri"/>
                <a:cs typeface="Calibri"/>
                <a:sym typeface="Calibri"/>
              </a:rPr>
              <a:t>0</a:t>
            </a:r>
            <a:r>
              <a:rPr lang="en">
                <a:solidFill>
                  <a:srgbClr val="515151"/>
                </a:solidFill>
                <a:latin typeface="Calibri"/>
                <a:ea typeface="Calibri"/>
                <a:cs typeface="Calibri"/>
                <a:sym typeface="Calibri"/>
              </a:rPr>
              <a:t>, µ</a:t>
            </a:r>
            <a:r>
              <a:rPr baseline="-25000" lang="en">
                <a:solidFill>
                  <a:srgbClr val="515151"/>
                </a:solidFill>
                <a:latin typeface="Calibri"/>
                <a:ea typeface="Calibri"/>
                <a:cs typeface="Calibri"/>
                <a:sym typeface="Calibri"/>
              </a:rPr>
              <a:t>1</a:t>
            </a:r>
            <a:r>
              <a:rPr lang="en">
                <a:solidFill>
                  <a:srgbClr val="515151"/>
                </a:solidFill>
                <a:latin typeface="Calibri"/>
                <a:ea typeface="Calibri"/>
                <a:cs typeface="Calibri"/>
                <a:sym typeface="Calibri"/>
              </a:rPr>
              <a:t>, Σ) =</a:t>
            </a:r>
            <a:r>
              <a:rPr lang="en">
                <a:solidFill>
                  <a:srgbClr val="515151"/>
                </a:solidFill>
                <a:latin typeface="Calibri"/>
                <a:ea typeface="Calibri"/>
                <a:cs typeface="Calibri"/>
                <a:sym typeface="Calibri"/>
              </a:rPr>
              <a:t> Σ</a:t>
            </a:r>
            <a:r>
              <a:rPr baseline="-25000" lang="en">
                <a:solidFill>
                  <a:srgbClr val="515151"/>
                </a:solidFill>
                <a:latin typeface="Calibri"/>
                <a:ea typeface="Calibri"/>
                <a:cs typeface="Calibri"/>
                <a:sym typeface="Calibri"/>
              </a:rPr>
              <a:t>i=1</a:t>
            </a:r>
            <a:r>
              <a:rPr baseline="30000" lang="en">
                <a:solidFill>
                  <a:srgbClr val="515151"/>
                </a:solidFill>
                <a:latin typeface="Calibri"/>
                <a:ea typeface="Calibri"/>
                <a:cs typeface="Calibri"/>
                <a:sym typeface="Calibri"/>
              </a:rPr>
              <a:t>m</a:t>
            </a:r>
            <a:r>
              <a:rPr lang="en">
                <a:solidFill>
                  <a:srgbClr val="515151"/>
                </a:solidFill>
                <a:latin typeface="Calibri"/>
                <a:ea typeface="Calibri"/>
                <a:cs typeface="Calibri"/>
                <a:sym typeface="Calibri"/>
              </a:rPr>
              <a:t> </a:t>
            </a:r>
            <a:r>
              <a:rPr lang="en">
                <a:solidFill>
                  <a:srgbClr val="515151"/>
                </a:solidFill>
                <a:latin typeface="Calibri"/>
                <a:ea typeface="Calibri"/>
                <a:cs typeface="Calibri"/>
                <a:sym typeface="Calibri"/>
              </a:rPr>
              <a:t> log(p(x </a:t>
            </a:r>
            <a:r>
              <a:rPr baseline="30000" lang="en">
                <a:solidFill>
                  <a:srgbClr val="515151"/>
                </a:solidFill>
                <a:latin typeface="Calibri"/>
                <a:ea typeface="Calibri"/>
                <a:cs typeface="Calibri"/>
                <a:sym typeface="Calibri"/>
              </a:rPr>
              <a:t>(i)</a:t>
            </a:r>
            <a:r>
              <a:rPr lang="en">
                <a:solidFill>
                  <a:srgbClr val="515151"/>
                </a:solidFill>
                <a:latin typeface="Calibri"/>
                <a:ea typeface="Calibri"/>
                <a:cs typeface="Calibri"/>
                <a:sym typeface="Calibri"/>
              </a:rPr>
              <a:t> , y</a:t>
            </a:r>
            <a:r>
              <a:rPr baseline="30000" lang="en">
                <a:solidFill>
                  <a:srgbClr val="515151"/>
                </a:solidFill>
                <a:latin typeface="Calibri"/>
                <a:ea typeface="Calibri"/>
                <a:cs typeface="Calibri"/>
                <a:sym typeface="Calibri"/>
              </a:rPr>
              <a:t>(i) </a:t>
            </a:r>
            <a:r>
              <a:rPr lang="en">
                <a:solidFill>
                  <a:srgbClr val="515151"/>
                </a:solidFill>
                <a:latin typeface="Calibri"/>
                <a:ea typeface="Calibri"/>
                <a:cs typeface="Calibri"/>
                <a:sym typeface="Calibri"/>
              </a:rPr>
              <a:t>; φ, µ0, µ1, Σ) </a:t>
            </a:r>
            <a:endParaRPr>
              <a:solidFill>
                <a:srgbClr val="515151"/>
              </a:solidFill>
              <a:latin typeface="Calibri"/>
              <a:ea typeface="Calibri"/>
              <a:cs typeface="Calibri"/>
              <a:sym typeface="Calibri"/>
            </a:endParaRPr>
          </a:p>
          <a:p>
            <a:pPr indent="457200" lvl="0" marL="914400" marR="0" rtl="0" algn="just">
              <a:lnSpc>
                <a:spcPct val="150000"/>
              </a:lnSpc>
              <a:spcBef>
                <a:spcPts val="0"/>
              </a:spcBef>
              <a:spcAft>
                <a:spcPts val="0"/>
              </a:spcAft>
              <a:buNone/>
            </a:pPr>
            <a:r>
              <a:rPr lang="en">
                <a:solidFill>
                  <a:srgbClr val="515151"/>
                </a:solidFill>
                <a:latin typeface="Calibri"/>
                <a:ea typeface="Calibri"/>
                <a:cs typeface="Calibri"/>
                <a:sym typeface="Calibri"/>
              </a:rPr>
              <a:t>  = </a:t>
            </a:r>
            <a:r>
              <a:rPr lang="en">
                <a:solidFill>
                  <a:srgbClr val="515151"/>
                </a:solidFill>
                <a:latin typeface="Calibri"/>
                <a:ea typeface="Calibri"/>
                <a:cs typeface="Calibri"/>
                <a:sym typeface="Calibri"/>
              </a:rPr>
              <a:t>Σ</a:t>
            </a:r>
            <a:r>
              <a:rPr baseline="-25000" lang="en">
                <a:solidFill>
                  <a:srgbClr val="515151"/>
                </a:solidFill>
                <a:latin typeface="Calibri"/>
                <a:ea typeface="Calibri"/>
                <a:cs typeface="Calibri"/>
                <a:sym typeface="Calibri"/>
              </a:rPr>
              <a:t>i=1</a:t>
            </a:r>
            <a:r>
              <a:rPr baseline="30000" lang="en">
                <a:solidFill>
                  <a:srgbClr val="515151"/>
                </a:solidFill>
                <a:latin typeface="Calibri"/>
                <a:ea typeface="Calibri"/>
                <a:cs typeface="Calibri"/>
                <a:sym typeface="Calibri"/>
              </a:rPr>
              <a:t>m</a:t>
            </a:r>
            <a:r>
              <a:rPr lang="en">
                <a:solidFill>
                  <a:srgbClr val="515151"/>
                </a:solidFill>
                <a:latin typeface="Calibri"/>
                <a:ea typeface="Calibri"/>
                <a:cs typeface="Calibri"/>
                <a:sym typeface="Calibri"/>
              </a:rPr>
              <a:t> log(</a:t>
            </a:r>
            <a:r>
              <a:rPr lang="en">
                <a:solidFill>
                  <a:srgbClr val="515151"/>
                </a:solidFill>
                <a:latin typeface="Calibri"/>
                <a:ea typeface="Calibri"/>
                <a:cs typeface="Calibri"/>
                <a:sym typeface="Calibri"/>
              </a:rPr>
              <a:t>p(x </a:t>
            </a:r>
            <a:r>
              <a:rPr baseline="30000" lang="en">
                <a:solidFill>
                  <a:srgbClr val="515151"/>
                </a:solidFill>
                <a:latin typeface="Calibri"/>
                <a:ea typeface="Calibri"/>
                <a:cs typeface="Calibri"/>
                <a:sym typeface="Calibri"/>
              </a:rPr>
              <a:t>(i)</a:t>
            </a:r>
            <a:r>
              <a:rPr lang="en">
                <a:solidFill>
                  <a:srgbClr val="515151"/>
                </a:solidFill>
                <a:latin typeface="Calibri"/>
                <a:ea typeface="Calibri"/>
                <a:cs typeface="Calibri"/>
                <a:sym typeface="Calibri"/>
              </a:rPr>
              <a:t>|y</a:t>
            </a:r>
            <a:r>
              <a:rPr baseline="30000" lang="en">
                <a:solidFill>
                  <a:srgbClr val="515151"/>
                </a:solidFill>
                <a:latin typeface="Calibri"/>
                <a:ea typeface="Calibri"/>
                <a:cs typeface="Calibri"/>
                <a:sym typeface="Calibri"/>
              </a:rPr>
              <a:t>(i) </a:t>
            </a:r>
            <a:r>
              <a:rPr lang="en">
                <a:solidFill>
                  <a:srgbClr val="515151"/>
                </a:solidFill>
                <a:latin typeface="Calibri"/>
                <a:ea typeface="Calibri"/>
                <a:cs typeface="Calibri"/>
                <a:sym typeface="Calibri"/>
              </a:rPr>
              <a:t>; φ, µ0, µ1, Σ) </a:t>
            </a:r>
            <a:r>
              <a:rPr lang="en">
                <a:solidFill>
                  <a:srgbClr val="515151"/>
                </a:solidFill>
                <a:latin typeface="Calibri"/>
                <a:ea typeface="Calibri"/>
                <a:cs typeface="Calibri"/>
                <a:sym typeface="Calibri"/>
              </a:rPr>
              <a:t>p(y (i) ; φ)</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By maximizing ℓ with respect to the parameters, we find the maximum likelihood estimate of the parameters</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p:txBody>
      </p:sp>
      <p:cxnSp>
        <p:nvCxnSpPr>
          <p:cNvPr id="161" name="Shape 161"/>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62" name="Shape 162"/>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GDA</a:t>
            </a:r>
            <a:endParaRPr sz="1800"/>
          </a:p>
        </p:txBody>
      </p:sp>
      <p:pic>
        <p:nvPicPr>
          <p:cNvPr id="163" name="Shape 163"/>
          <p:cNvPicPr preferRelativeResize="0"/>
          <p:nvPr/>
        </p:nvPicPr>
        <p:blipFill>
          <a:blip r:embed="rId4">
            <a:alphaModFix/>
          </a:blip>
          <a:stretch>
            <a:fillRect/>
          </a:stretch>
        </p:blipFill>
        <p:spPr>
          <a:xfrm>
            <a:off x="1955845" y="1917020"/>
            <a:ext cx="4026375" cy="2776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69" name="Shape 169"/>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70" name="Shape 170"/>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When distribution of input features is indeed multivariate gaussian, both are maximizing the same likelihood</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Logistic regression does not make any such assumptions about input features distribution</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LR is more robust/ generalizable than GDA</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GDA works better when inputs follow gaussian distribution</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100"/>
              <a:buFont typeface="Arial"/>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100"/>
              <a:buFont typeface="Arial"/>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p:txBody>
      </p:sp>
      <p:cxnSp>
        <p:nvCxnSpPr>
          <p:cNvPr id="171" name="Shape 171"/>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72" name="Shape 172"/>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rtl="0">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GDA vs Logistic Regression</a:t>
            </a:r>
            <a:endParaRPr sz="1800">
              <a:solidFill>
                <a:srgbClr val="1F5AD0"/>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78" name="Shape 178"/>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79" name="Shape 179"/>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0" lvl="0" marL="0" marR="0" rtl="0" algn="just">
              <a:lnSpc>
                <a:spcPct val="150000"/>
              </a:lnSpc>
              <a:spcBef>
                <a:spcPts val="0"/>
              </a:spcBef>
              <a:spcAft>
                <a:spcPts val="0"/>
              </a:spcAft>
              <a:buClr>
                <a:schemeClr val="dk1"/>
              </a:buClr>
              <a:buSzPts val="1100"/>
              <a:buFont typeface="Arial"/>
              <a:buNone/>
            </a:pPr>
            <a:r>
              <a:rPr lang="en">
                <a:solidFill>
                  <a:srgbClr val="515151"/>
                </a:solidFill>
                <a:latin typeface="Calibri"/>
                <a:ea typeface="Calibri"/>
                <a:cs typeface="Calibri"/>
                <a:sym typeface="Calibri"/>
              </a:rPr>
              <a:t>Makes the naive assumption that all the input features distributions are independent for a given outcome</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100"/>
              <a:buFont typeface="Arial"/>
              <a:buNone/>
            </a:pPr>
            <a:r>
              <a:rPr lang="en">
                <a:solidFill>
                  <a:srgbClr val="515151"/>
                </a:solidFill>
                <a:latin typeface="Calibri"/>
                <a:ea typeface="Calibri"/>
                <a:cs typeface="Calibri"/>
                <a:sym typeface="Calibri"/>
              </a:rPr>
              <a:t>For a motivating example, consider building an email spam filter using machine learning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100"/>
              <a:buFont typeface="Arial"/>
              <a:buNone/>
            </a:pPr>
            <a:r>
              <a:rPr lang="en">
                <a:solidFill>
                  <a:srgbClr val="515151"/>
                </a:solidFill>
                <a:latin typeface="Calibri"/>
                <a:ea typeface="Calibri"/>
                <a:cs typeface="Calibri"/>
                <a:sym typeface="Calibri"/>
              </a:rPr>
              <a:t>We will represent an email via a feature vector whose length is equal to the number of words in the dictionary. Specifically, if an email contains the i-th word of the dictionary, then we will set x</a:t>
            </a:r>
            <a:r>
              <a:rPr baseline="-25000" lang="en">
                <a:solidFill>
                  <a:srgbClr val="515151"/>
                </a:solidFill>
                <a:latin typeface="Calibri"/>
                <a:ea typeface="Calibri"/>
                <a:cs typeface="Calibri"/>
                <a:sym typeface="Calibri"/>
              </a:rPr>
              <a:t>i</a:t>
            </a:r>
            <a:r>
              <a:rPr lang="en">
                <a:solidFill>
                  <a:srgbClr val="515151"/>
                </a:solidFill>
                <a:latin typeface="Calibri"/>
                <a:ea typeface="Calibri"/>
                <a:cs typeface="Calibri"/>
                <a:sym typeface="Calibri"/>
              </a:rPr>
              <a:t> = 1; otherwise, we let x</a:t>
            </a:r>
            <a:r>
              <a:rPr baseline="-25000" lang="en">
                <a:solidFill>
                  <a:srgbClr val="515151"/>
                </a:solidFill>
                <a:latin typeface="Calibri"/>
                <a:ea typeface="Calibri"/>
                <a:cs typeface="Calibri"/>
                <a:sym typeface="Calibri"/>
              </a:rPr>
              <a:t>i</a:t>
            </a:r>
            <a:r>
              <a:rPr lang="en">
                <a:solidFill>
                  <a:srgbClr val="515151"/>
                </a:solidFill>
                <a:latin typeface="Calibri"/>
                <a:ea typeface="Calibri"/>
                <a:cs typeface="Calibri"/>
                <a:sym typeface="Calibri"/>
              </a:rPr>
              <a:t> = 0.</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100"/>
              <a:buFont typeface="Arial"/>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100"/>
              <a:buFont typeface="Arial"/>
              <a:buNone/>
            </a:pPr>
            <a:r>
              <a:rPr lang="en">
                <a:solidFill>
                  <a:srgbClr val="515151"/>
                </a:solidFill>
                <a:latin typeface="Calibri"/>
                <a:ea typeface="Calibri"/>
                <a:cs typeface="Calibri"/>
                <a:sym typeface="Calibri"/>
              </a:rPr>
              <a:t>we have to model p(x|y). But if we have, say, a vocabulary of 50000 words, then x ∈ {0, 1} 50000 (x is a 50000-dimensional vector of 0’s and 1’s), and if we were to model x explicitly with a multinomial distribution over the 2</a:t>
            </a:r>
            <a:r>
              <a:rPr baseline="30000" lang="en">
                <a:solidFill>
                  <a:srgbClr val="515151"/>
                </a:solidFill>
                <a:latin typeface="Calibri"/>
                <a:ea typeface="Calibri"/>
                <a:cs typeface="Calibri"/>
                <a:sym typeface="Calibri"/>
              </a:rPr>
              <a:t>50000</a:t>
            </a:r>
            <a:r>
              <a:rPr lang="en">
                <a:solidFill>
                  <a:srgbClr val="515151"/>
                </a:solidFill>
                <a:latin typeface="Calibri"/>
                <a:ea typeface="Calibri"/>
                <a:cs typeface="Calibri"/>
                <a:sym typeface="Calibri"/>
              </a:rPr>
              <a:t> possible outcomes, then we’d end up with a (2</a:t>
            </a:r>
            <a:r>
              <a:rPr baseline="30000" lang="en">
                <a:solidFill>
                  <a:srgbClr val="515151"/>
                </a:solidFill>
                <a:latin typeface="Calibri"/>
                <a:ea typeface="Calibri"/>
                <a:cs typeface="Calibri"/>
                <a:sym typeface="Calibri"/>
              </a:rPr>
              <a:t>50000</a:t>
            </a:r>
            <a:r>
              <a:rPr lang="en">
                <a:solidFill>
                  <a:srgbClr val="515151"/>
                </a:solidFill>
                <a:latin typeface="Calibri"/>
                <a:ea typeface="Calibri"/>
                <a:cs typeface="Calibri"/>
                <a:sym typeface="Calibri"/>
              </a:rPr>
              <a:t>−1)-dimensional parameter vector.</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100"/>
              <a:buFont typeface="Arial"/>
              <a:buNone/>
            </a:pPr>
            <a:r>
              <a:rPr lang="en">
                <a:solidFill>
                  <a:srgbClr val="515151"/>
                </a:solidFill>
                <a:latin typeface="Calibri"/>
                <a:ea typeface="Calibri"/>
                <a:cs typeface="Calibri"/>
                <a:sym typeface="Calibri"/>
              </a:rPr>
              <a:t>To model p(x|y), we will therefore make a very strong assumption. We will assume that the xi ’s are conditionally independent given y.</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100"/>
              <a:buFont typeface="Arial"/>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p:txBody>
      </p:sp>
      <p:cxnSp>
        <p:nvCxnSpPr>
          <p:cNvPr id="180" name="Shape 180"/>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81" name="Shape 181"/>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t>Naive Bayes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87" name="Shape 187"/>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88" name="Shape 188"/>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0" lvl="0" marL="0" marR="0" rtl="0" algn="just">
              <a:lnSpc>
                <a:spcPct val="150000"/>
              </a:lnSpc>
              <a:spcBef>
                <a:spcPts val="0"/>
              </a:spcBef>
              <a:spcAft>
                <a:spcPts val="0"/>
              </a:spcAft>
              <a:buClr>
                <a:schemeClr val="dk1"/>
              </a:buClr>
              <a:buSzPts val="1100"/>
              <a:buFont typeface="Arial"/>
              <a:buNone/>
            </a:pPr>
            <a:r>
              <a:rPr lang="en">
                <a:solidFill>
                  <a:srgbClr val="515151"/>
                </a:solidFill>
                <a:latin typeface="Calibri"/>
                <a:ea typeface="Calibri"/>
                <a:cs typeface="Calibri"/>
                <a:sym typeface="Calibri"/>
              </a:rPr>
              <a:t>p(x</a:t>
            </a:r>
            <a:r>
              <a:rPr baseline="-25000" lang="en">
                <a:solidFill>
                  <a:srgbClr val="515151"/>
                </a:solidFill>
                <a:latin typeface="Calibri"/>
                <a:ea typeface="Calibri"/>
                <a:cs typeface="Calibri"/>
                <a:sym typeface="Calibri"/>
              </a:rPr>
              <a:t>1</a:t>
            </a:r>
            <a:r>
              <a:rPr lang="en">
                <a:solidFill>
                  <a:srgbClr val="515151"/>
                </a:solidFill>
                <a:latin typeface="Calibri"/>
                <a:ea typeface="Calibri"/>
                <a:cs typeface="Calibri"/>
                <a:sym typeface="Calibri"/>
              </a:rPr>
              <a:t>, . . . , x</a:t>
            </a:r>
            <a:r>
              <a:rPr baseline="-25000" lang="en">
                <a:solidFill>
                  <a:srgbClr val="515151"/>
                </a:solidFill>
                <a:latin typeface="Calibri"/>
                <a:ea typeface="Calibri"/>
                <a:cs typeface="Calibri"/>
                <a:sym typeface="Calibri"/>
              </a:rPr>
              <a:t>50000</a:t>
            </a:r>
            <a:r>
              <a:rPr lang="en">
                <a:solidFill>
                  <a:srgbClr val="515151"/>
                </a:solidFill>
                <a:latin typeface="Calibri"/>
                <a:ea typeface="Calibri"/>
                <a:cs typeface="Calibri"/>
                <a:sym typeface="Calibri"/>
              </a:rPr>
              <a:t>|y) = p(x</a:t>
            </a:r>
            <a:r>
              <a:rPr baseline="-25000" lang="en">
                <a:solidFill>
                  <a:srgbClr val="515151"/>
                </a:solidFill>
                <a:latin typeface="Calibri"/>
                <a:ea typeface="Calibri"/>
                <a:cs typeface="Calibri"/>
                <a:sym typeface="Calibri"/>
              </a:rPr>
              <a:t>1</a:t>
            </a:r>
            <a:r>
              <a:rPr lang="en">
                <a:solidFill>
                  <a:srgbClr val="515151"/>
                </a:solidFill>
                <a:latin typeface="Calibri"/>
                <a:ea typeface="Calibri"/>
                <a:cs typeface="Calibri"/>
                <a:sym typeface="Calibri"/>
              </a:rPr>
              <a:t>|y)p(x</a:t>
            </a:r>
            <a:r>
              <a:rPr baseline="-25000" lang="en">
                <a:solidFill>
                  <a:srgbClr val="515151"/>
                </a:solidFill>
                <a:latin typeface="Calibri"/>
                <a:ea typeface="Calibri"/>
                <a:cs typeface="Calibri"/>
                <a:sym typeface="Calibri"/>
              </a:rPr>
              <a:t>2</a:t>
            </a:r>
            <a:r>
              <a:rPr lang="en">
                <a:solidFill>
                  <a:srgbClr val="515151"/>
                </a:solidFill>
                <a:latin typeface="Calibri"/>
                <a:ea typeface="Calibri"/>
                <a:cs typeface="Calibri"/>
                <a:sym typeface="Calibri"/>
              </a:rPr>
              <a:t>|y, x</a:t>
            </a:r>
            <a:r>
              <a:rPr baseline="-25000" lang="en">
                <a:solidFill>
                  <a:srgbClr val="515151"/>
                </a:solidFill>
                <a:latin typeface="Calibri"/>
                <a:ea typeface="Calibri"/>
                <a:cs typeface="Calibri"/>
                <a:sym typeface="Calibri"/>
              </a:rPr>
              <a:t>1</a:t>
            </a:r>
            <a:r>
              <a:rPr lang="en">
                <a:solidFill>
                  <a:srgbClr val="515151"/>
                </a:solidFill>
                <a:latin typeface="Calibri"/>
                <a:ea typeface="Calibri"/>
                <a:cs typeface="Calibri"/>
                <a:sym typeface="Calibri"/>
              </a:rPr>
              <a:t>)p(x</a:t>
            </a:r>
            <a:r>
              <a:rPr baseline="-25000" lang="en">
                <a:solidFill>
                  <a:srgbClr val="515151"/>
                </a:solidFill>
                <a:latin typeface="Calibri"/>
                <a:ea typeface="Calibri"/>
                <a:cs typeface="Calibri"/>
                <a:sym typeface="Calibri"/>
              </a:rPr>
              <a:t>3</a:t>
            </a:r>
            <a:r>
              <a:rPr lang="en">
                <a:solidFill>
                  <a:srgbClr val="515151"/>
                </a:solidFill>
                <a:latin typeface="Calibri"/>
                <a:ea typeface="Calibri"/>
                <a:cs typeface="Calibri"/>
                <a:sym typeface="Calibri"/>
              </a:rPr>
              <a:t>|y, x</a:t>
            </a:r>
            <a:r>
              <a:rPr baseline="-25000" lang="en">
                <a:solidFill>
                  <a:srgbClr val="515151"/>
                </a:solidFill>
                <a:latin typeface="Calibri"/>
                <a:ea typeface="Calibri"/>
                <a:cs typeface="Calibri"/>
                <a:sym typeface="Calibri"/>
              </a:rPr>
              <a:t>1</a:t>
            </a:r>
            <a:r>
              <a:rPr lang="en">
                <a:solidFill>
                  <a:srgbClr val="515151"/>
                </a:solidFill>
                <a:latin typeface="Calibri"/>
                <a:ea typeface="Calibri"/>
                <a:cs typeface="Calibri"/>
                <a:sym typeface="Calibri"/>
              </a:rPr>
              <a:t>, x</a:t>
            </a:r>
            <a:r>
              <a:rPr baseline="-25000" lang="en">
                <a:solidFill>
                  <a:srgbClr val="515151"/>
                </a:solidFill>
                <a:latin typeface="Calibri"/>
                <a:ea typeface="Calibri"/>
                <a:cs typeface="Calibri"/>
                <a:sym typeface="Calibri"/>
              </a:rPr>
              <a:t>2</a:t>
            </a:r>
            <a:r>
              <a:rPr lang="en">
                <a:solidFill>
                  <a:srgbClr val="515151"/>
                </a:solidFill>
                <a:latin typeface="Calibri"/>
                <a:ea typeface="Calibri"/>
                <a:cs typeface="Calibri"/>
                <a:sym typeface="Calibri"/>
              </a:rPr>
              <a:t>)· · · p(x</a:t>
            </a:r>
            <a:r>
              <a:rPr baseline="-25000" lang="en">
                <a:solidFill>
                  <a:srgbClr val="515151"/>
                </a:solidFill>
                <a:latin typeface="Calibri"/>
                <a:ea typeface="Calibri"/>
                <a:cs typeface="Calibri"/>
                <a:sym typeface="Calibri"/>
              </a:rPr>
              <a:t>50000</a:t>
            </a:r>
            <a:r>
              <a:rPr lang="en">
                <a:solidFill>
                  <a:srgbClr val="515151"/>
                </a:solidFill>
                <a:latin typeface="Calibri"/>
                <a:ea typeface="Calibri"/>
                <a:cs typeface="Calibri"/>
                <a:sym typeface="Calibri"/>
              </a:rPr>
              <a:t>|y, x1, . . . , x</a:t>
            </a:r>
            <a:r>
              <a:rPr baseline="-25000" lang="en">
                <a:solidFill>
                  <a:srgbClr val="515151"/>
                </a:solidFill>
                <a:latin typeface="Calibri"/>
                <a:ea typeface="Calibri"/>
                <a:cs typeface="Calibri"/>
                <a:sym typeface="Calibri"/>
              </a:rPr>
              <a:t>49999</a:t>
            </a:r>
            <a:r>
              <a:rPr lang="en">
                <a:solidFill>
                  <a:srgbClr val="515151"/>
                </a:solidFill>
                <a:latin typeface="Calibri"/>
                <a:ea typeface="Calibri"/>
                <a:cs typeface="Calibri"/>
                <a:sym typeface="Calibri"/>
              </a:rPr>
              <a:t>)</a:t>
            </a:r>
            <a:endParaRPr>
              <a:solidFill>
                <a:srgbClr val="515151"/>
              </a:solidFill>
              <a:latin typeface="Calibri"/>
              <a:ea typeface="Calibri"/>
              <a:cs typeface="Calibri"/>
              <a:sym typeface="Calibri"/>
            </a:endParaRPr>
          </a:p>
          <a:p>
            <a:pPr indent="0" lvl="0" marL="914400" marR="0" rtl="0" algn="just">
              <a:lnSpc>
                <a:spcPct val="150000"/>
              </a:lnSpc>
              <a:spcBef>
                <a:spcPts val="0"/>
              </a:spcBef>
              <a:spcAft>
                <a:spcPts val="0"/>
              </a:spcAft>
              <a:buClr>
                <a:schemeClr val="dk1"/>
              </a:buClr>
              <a:buSzPts val="1100"/>
              <a:buFont typeface="Arial"/>
              <a:buNone/>
            </a:pPr>
            <a:r>
              <a:rPr lang="en">
                <a:solidFill>
                  <a:srgbClr val="515151"/>
                </a:solidFill>
                <a:latin typeface="Calibri"/>
                <a:ea typeface="Calibri"/>
                <a:cs typeface="Calibri"/>
                <a:sym typeface="Calibri"/>
              </a:rPr>
              <a:t>          = p(x</a:t>
            </a:r>
            <a:r>
              <a:rPr baseline="-25000" lang="en">
                <a:solidFill>
                  <a:srgbClr val="515151"/>
                </a:solidFill>
                <a:latin typeface="Calibri"/>
                <a:ea typeface="Calibri"/>
                <a:cs typeface="Calibri"/>
                <a:sym typeface="Calibri"/>
              </a:rPr>
              <a:t>1</a:t>
            </a:r>
            <a:r>
              <a:rPr lang="en">
                <a:solidFill>
                  <a:srgbClr val="515151"/>
                </a:solidFill>
                <a:latin typeface="Calibri"/>
                <a:ea typeface="Calibri"/>
                <a:cs typeface="Calibri"/>
                <a:sym typeface="Calibri"/>
              </a:rPr>
              <a:t>|y)p(x</a:t>
            </a:r>
            <a:r>
              <a:rPr baseline="-25000" lang="en">
                <a:solidFill>
                  <a:srgbClr val="515151"/>
                </a:solidFill>
                <a:latin typeface="Calibri"/>
                <a:ea typeface="Calibri"/>
                <a:cs typeface="Calibri"/>
                <a:sym typeface="Calibri"/>
              </a:rPr>
              <a:t>2</a:t>
            </a:r>
            <a:r>
              <a:rPr lang="en">
                <a:solidFill>
                  <a:srgbClr val="515151"/>
                </a:solidFill>
                <a:latin typeface="Calibri"/>
                <a:ea typeface="Calibri"/>
                <a:cs typeface="Calibri"/>
                <a:sym typeface="Calibri"/>
              </a:rPr>
              <a:t>|y)p(x</a:t>
            </a:r>
            <a:r>
              <a:rPr baseline="-25000" lang="en">
                <a:solidFill>
                  <a:srgbClr val="515151"/>
                </a:solidFill>
                <a:latin typeface="Calibri"/>
                <a:ea typeface="Calibri"/>
                <a:cs typeface="Calibri"/>
                <a:sym typeface="Calibri"/>
              </a:rPr>
              <a:t>3</a:t>
            </a:r>
            <a:r>
              <a:rPr lang="en">
                <a:solidFill>
                  <a:srgbClr val="515151"/>
                </a:solidFill>
                <a:latin typeface="Calibri"/>
                <a:ea typeface="Calibri"/>
                <a:cs typeface="Calibri"/>
                <a:sym typeface="Calibri"/>
              </a:rPr>
              <a:t>|y)· · · p(x</a:t>
            </a:r>
            <a:r>
              <a:rPr baseline="-25000" lang="en">
                <a:solidFill>
                  <a:srgbClr val="515151"/>
                </a:solidFill>
                <a:latin typeface="Calibri"/>
                <a:ea typeface="Calibri"/>
                <a:cs typeface="Calibri"/>
                <a:sym typeface="Calibri"/>
              </a:rPr>
              <a:t>50000</a:t>
            </a:r>
            <a:r>
              <a:rPr lang="en">
                <a:solidFill>
                  <a:srgbClr val="515151"/>
                </a:solidFill>
                <a:latin typeface="Calibri"/>
                <a:ea typeface="Calibri"/>
                <a:cs typeface="Calibri"/>
                <a:sym typeface="Calibri"/>
              </a:rPr>
              <a:t>|y) </a:t>
            </a:r>
            <a:endParaRPr>
              <a:solidFill>
                <a:srgbClr val="515151"/>
              </a:solidFill>
              <a:latin typeface="Calibri"/>
              <a:ea typeface="Calibri"/>
              <a:cs typeface="Calibri"/>
              <a:sym typeface="Calibri"/>
            </a:endParaRPr>
          </a:p>
          <a:p>
            <a:pPr indent="0" lvl="0" marL="914400" marR="0" rtl="0" algn="just">
              <a:lnSpc>
                <a:spcPct val="150000"/>
              </a:lnSpc>
              <a:spcBef>
                <a:spcPts val="0"/>
              </a:spcBef>
              <a:spcAft>
                <a:spcPts val="0"/>
              </a:spcAft>
              <a:buClr>
                <a:schemeClr val="dk1"/>
              </a:buClr>
              <a:buSzPts val="1100"/>
              <a:buFont typeface="Arial"/>
              <a:buNone/>
            </a:pPr>
            <a:r>
              <a:rPr lang="en">
                <a:solidFill>
                  <a:srgbClr val="515151"/>
                </a:solidFill>
                <a:latin typeface="Calibri"/>
                <a:ea typeface="Calibri"/>
                <a:cs typeface="Calibri"/>
                <a:sym typeface="Calibri"/>
              </a:rPr>
              <a:t>          = ∏</a:t>
            </a:r>
            <a:r>
              <a:rPr baseline="30000" lang="en">
                <a:solidFill>
                  <a:srgbClr val="515151"/>
                </a:solidFill>
                <a:latin typeface="Calibri"/>
                <a:ea typeface="Calibri"/>
                <a:cs typeface="Calibri"/>
                <a:sym typeface="Calibri"/>
              </a:rPr>
              <a:t>n</a:t>
            </a:r>
            <a:r>
              <a:rPr baseline="-25000" lang="en">
                <a:solidFill>
                  <a:srgbClr val="515151"/>
                </a:solidFill>
                <a:latin typeface="Calibri"/>
                <a:ea typeface="Calibri"/>
                <a:cs typeface="Calibri"/>
                <a:sym typeface="Calibri"/>
              </a:rPr>
              <a:t>i=1</a:t>
            </a:r>
            <a:r>
              <a:rPr lang="en">
                <a:solidFill>
                  <a:srgbClr val="515151"/>
                </a:solidFill>
                <a:latin typeface="Calibri"/>
                <a:ea typeface="Calibri"/>
                <a:cs typeface="Calibri"/>
                <a:sym typeface="Calibri"/>
              </a:rPr>
              <a:t> p(xi |y)</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100"/>
              <a:buFont typeface="Arial"/>
              <a:buNone/>
            </a:pPr>
            <a:r>
              <a:rPr lang="en">
                <a:solidFill>
                  <a:srgbClr val="515151"/>
                </a:solidFill>
                <a:latin typeface="Calibri"/>
                <a:ea typeface="Calibri"/>
                <a:cs typeface="Calibri"/>
                <a:sym typeface="Calibri"/>
              </a:rPr>
              <a:t>to make a prediction on a new example with features x, we then simply calculate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100"/>
              <a:buFont typeface="Arial"/>
              <a:buNone/>
            </a:pPr>
            <a:r>
              <a:rPr lang="en">
                <a:solidFill>
                  <a:srgbClr val="515151"/>
                </a:solidFill>
                <a:latin typeface="Calibri"/>
                <a:ea typeface="Calibri"/>
                <a:cs typeface="Calibri"/>
                <a:sym typeface="Calibri"/>
              </a:rPr>
              <a:t>p(y = 1|x) = p(x|y = 1)p(y = 1) /p(x)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100"/>
              <a:buFont typeface="Arial"/>
              <a:buNone/>
            </a:pPr>
            <a:r>
              <a:rPr lang="en">
                <a:solidFill>
                  <a:srgbClr val="515151"/>
                </a:solidFill>
                <a:latin typeface="Calibri"/>
                <a:ea typeface="Calibri"/>
                <a:cs typeface="Calibri"/>
                <a:sym typeface="Calibri"/>
              </a:rPr>
              <a:t>= [</a:t>
            </a:r>
            <a:r>
              <a:rPr lang="en">
                <a:solidFill>
                  <a:srgbClr val="515151"/>
                </a:solidFill>
                <a:latin typeface="Calibri"/>
                <a:ea typeface="Calibri"/>
                <a:cs typeface="Calibri"/>
                <a:sym typeface="Calibri"/>
              </a:rPr>
              <a:t>∏</a:t>
            </a:r>
            <a:r>
              <a:rPr baseline="30000" lang="en">
                <a:solidFill>
                  <a:srgbClr val="515151"/>
                </a:solidFill>
                <a:latin typeface="Calibri"/>
                <a:ea typeface="Calibri"/>
                <a:cs typeface="Calibri"/>
                <a:sym typeface="Calibri"/>
              </a:rPr>
              <a:t>n</a:t>
            </a:r>
            <a:r>
              <a:rPr baseline="-25000" lang="en">
                <a:solidFill>
                  <a:srgbClr val="515151"/>
                </a:solidFill>
                <a:latin typeface="Calibri"/>
                <a:ea typeface="Calibri"/>
                <a:cs typeface="Calibri"/>
                <a:sym typeface="Calibri"/>
              </a:rPr>
              <a:t>i=1</a:t>
            </a:r>
            <a:r>
              <a:rPr lang="en">
                <a:solidFill>
                  <a:srgbClr val="515151"/>
                </a:solidFill>
                <a:latin typeface="Calibri"/>
                <a:ea typeface="Calibri"/>
                <a:cs typeface="Calibri"/>
                <a:sym typeface="Calibri"/>
              </a:rPr>
              <a:t>p(x</a:t>
            </a:r>
            <a:r>
              <a:rPr baseline="-25000" lang="en">
                <a:solidFill>
                  <a:srgbClr val="515151"/>
                </a:solidFill>
                <a:latin typeface="Calibri"/>
                <a:ea typeface="Calibri"/>
                <a:cs typeface="Calibri"/>
                <a:sym typeface="Calibri"/>
              </a:rPr>
              <a:t>i </a:t>
            </a:r>
            <a:r>
              <a:rPr lang="en">
                <a:solidFill>
                  <a:srgbClr val="515151"/>
                </a:solidFill>
                <a:latin typeface="Calibri"/>
                <a:ea typeface="Calibri"/>
                <a:cs typeface="Calibri"/>
                <a:sym typeface="Calibri"/>
              </a:rPr>
              <a:t>|y = 1) p(y = 1)] /[ </a:t>
            </a:r>
            <a:r>
              <a:rPr lang="en">
                <a:solidFill>
                  <a:srgbClr val="515151"/>
                </a:solidFill>
                <a:latin typeface="Calibri"/>
                <a:ea typeface="Calibri"/>
                <a:cs typeface="Calibri"/>
                <a:sym typeface="Calibri"/>
              </a:rPr>
              <a:t>∏</a:t>
            </a:r>
            <a:r>
              <a:rPr baseline="30000" lang="en">
                <a:solidFill>
                  <a:srgbClr val="515151"/>
                </a:solidFill>
                <a:latin typeface="Calibri"/>
                <a:ea typeface="Calibri"/>
                <a:cs typeface="Calibri"/>
                <a:sym typeface="Calibri"/>
              </a:rPr>
              <a:t>n</a:t>
            </a:r>
            <a:r>
              <a:rPr baseline="-25000" lang="en">
                <a:solidFill>
                  <a:srgbClr val="515151"/>
                </a:solidFill>
                <a:latin typeface="Calibri"/>
                <a:ea typeface="Calibri"/>
                <a:cs typeface="Calibri"/>
                <a:sym typeface="Calibri"/>
              </a:rPr>
              <a:t>i=1</a:t>
            </a:r>
            <a:r>
              <a:rPr lang="en">
                <a:solidFill>
                  <a:srgbClr val="515151"/>
                </a:solidFill>
                <a:latin typeface="Calibri"/>
                <a:ea typeface="Calibri"/>
                <a:cs typeface="Calibri"/>
                <a:sym typeface="Calibri"/>
              </a:rPr>
              <a:t>p(x</a:t>
            </a:r>
            <a:r>
              <a:rPr baseline="-25000" lang="en">
                <a:solidFill>
                  <a:srgbClr val="515151"/>
                </a:solidFill>
                <a:latin typeface="Calibri"/>
                <a:ea typeface="Calibri"/>
                <a:cs typeface="Calibri"/>
                <a:sym typeface="Calibri"/>
              </a:rPr>
              <a:t>i</a:t>
            </a:r>
            <a:r>
              <a:rPr lang="en">
                <a:solidFill>
                  <a:srgbClr val="515151"/>
                </a:solidFill>
                <a:latin typeface="Calibri"/>
                <a:ea typeface="Calibri"/>
                <a:cs typeface="Calibri"/>
                <a:sym typeface="Calibri"/>
              </a:rPr>
              <a:t> |y = 1) p(y = 1) + </a:t>
            </a:r>
            <a:r>
              <a:rPr lang="en">
                <a:solidFill>
                  <a:srgbClr val="515151"/>
                </a:solidFill>
                <a:latin typeface="Calibri"/>
                <a:ea typeface="Calibri"/>
                <a:cs typeface="Calibri"/>
                <a:sym typeface="Calibri"/>
              </a:rPr>
              <a:t>∏</a:t>
            </a:r>
            <a:r>
              <a:rPr baseline="30000" lang="en">
                <a:solidFill>
                  <a:srgbClr val="515151"/>
                </a:solidFill>
                <a:latin typeface="Calibri"/>
                <a:ea typeface="Calibri"/>
                <a:cs typeface="Calibri"/>
                <a:sym typeface="Calibri"/>
              </a:rPr>
              <a:t>n</a:t>
            </a:r>
            <a:r>
              <a:rPr baseline="-25000" lang="en">
                <a:solidFill>
                  <a:srgbClr val="515151"/>
                </a:solidFill>
                <a:latin typeface="Calibri"/>
                <a:ea typeface="Calibri"/>
                <a:cs typeface="Calibri"/>
                <a:sym typeface="Calibri"/>
              </a:rPr>
              <a:t>i=1</a:t>
            </a:r>
            <a:r>
              <a:rPr lang="en">
                <a:solidFill>
                  <a:srgbClr val="515151"/>
                </a:solidFill>
                <a:latin typeface="Calibri"/>
                <a:ea typeface="Calibri"/>
                <a:cs typeface="Calibri"/>
                <a:sym typeface="Calibri"/>
              </a:rPr>
              <a:t>p(x</a:t>
            </a:r>
            <a:r>
              <a:rPr baseline="-25000" lang="en">
                <a:solidFill>
                  <a:srgbClr val="515151"/>
                </a:solidFill>
                <a:latin typeface="Calibri"/>
                <a:ea typeface="Calibri"/>
                <a:cs typeface="Calibri"/>
                <a:sym typeface="Calibri"/>
              </a:rPr>
              <a:t>i </a:t>
            </a:r>
            <a:r>
              <a:rPr lang="en">
                <a:solidFill>
                  <a:srgbClr val="515151"/>
                </a:solidFill>
                <a:latin typeface="Calibri"/>
                <a:ea typeface="Calibri"/>
                <a:cs typeface="Calibri"/>
                <a:sym typeface="Calibri"/>
              </a:rPr>
              <a:t>|y = 0) p(y = 0)]</a:t>
            </a:r>
            <a:endParaRPr>
              <a:solidFill>
                <a:srgbClr val="515151"/>
              </a:solidFill>
              <a:latin typeface="Calibri"/>
              <a:ea typeface="Calibri"/>
              <a:cs typeface="Calibri"/>
              <a:sym typeface="Calibri"/>
            </a:endParaRPr>
          </a:p>
        </p:txBody>
      </p:sp>
      <p:cxnSp>
        <p:nvCxnSpPr>
          <p:cNvPr id="189" name="Shape 189"/>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90" name="Shape 190"/>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Naive Baye</a:t>
            </a:r>
            <a:r>
              <a:rPr lang="en" sz="1800">
                <a:solidFill>
                  <a:srgbClr val="1F5AD0"/>
                </a:solidFill>
                <a:latin typeface="Helvetica Neue"/>
                <a:ea typeface="Helvetica Neue"/>
                <a:cs typeface="Helvetica Neue"/>
                <a:sym typeface="Helvetica Neue"/>
              </a:rPr>
              <a:t>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