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aleway"/>
      <p:regular r:id="rId42"/>
      <p:bold r:id="rId43"/>
      <p:italic r:id="rId44"/>
      <p:boldItalic r:id="rId45"/>
    </p:embeddedFont>
    <p:embeddedFont>
      <p:font typeface="Roboto"/>
      <p:regular r:id="rId46"/>
      <p:bold r:id="rId47"/>
      <p:italic r:id="rId48"/>
      <p:boldItalic r:id="rId49"/>
    </p:embeddedFont>
    <p:embeddedFont>
      <p:font typeface="Lato"/>
      <p:regular r:id="rId50"/>
      <p:bold r:id="rId51"/>
      <p:italic r:id="rId52"/>
      <p:boldItalic r:id="rId53"/>
    </p:embeddedFont>
    <p:embeddedFont>
      <p:font typeface="Helvetica Neue"/>
      <p:regular r:id="rId54"/>
      <p:bold r:id="rId55"/>
      <p:italic r:id="rId56"/>
      <p:boldItalic r:id="rId57"/>
    </p:embeddedFont>
    <p:embeddedFont>
      <p:font typeface="Roboto Light"/>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5F09D63-D055-4D07-A50D-FDD54B683154}">
  <a:tblStyle styleId="{25F09D63-D055-4D07-A50D-FDD54B6831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Raleway-regular.fntdata"/><Relationship Id="rId41" Type="http://schemas.openxmlformats.org/officeDocument/2006/relationships/slide" Target="slides/slide34.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Roboto-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HelveticaNeueLight-regular.fntdata"/><Relationship Id="rId61" Type="http://schemas.openxmlformats.org/officeDocument/2006/relationships/font" Target="fonts/RobotoLight-boldItalic.fntdata"/><Relationship Id="rId20" Type="http://schemas.openxmlformats.org/officeDocument/2006/relationships/slide" Target="slides/slide13.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HelveticaNeueLight-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RobotoLight-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4.xml"/><Relationship Id="rId55" Type="http://schemas.openxmlformats.org/officeDocument/2006/relationships/font" Target="fonts/HelveticaNeue-bold.fntdata"/><Relationship Id="rId10" Type="http://schemas.openxmlformats.org/officeDocument/2006/relationships/slide" Target="slides/slide3.xml"/><Relationship Id="rId54" Type="http://schemas.openxmlformats.org/officeDocument/2006/relationships/font" Target="fonts/HelveticaNeue-regular.fntdata"/><Relationship Id="rId13" Type="http://schemas.openxmlformats.org/officeDocument/2006/relationships/slide" Target="slides/slide6.xml"/><Relationship Id="rId57" Type="http://schemas.openxmlformats.org/officeDocument/2006/relationships/font" Target="fonts/HelveticaNeue-boldItalic.fntdata"/><Relationship Id="rId12" Type="http://schemas.openxmlformats.org/officeDocument/2006/relationships/slide" Target="slides/slide5.xml"/><Relationship Id="rId56" Type="http://schemas.openxmlformats.org/officeDocument/2006/relationships/font" Target="fonts/HelveticaNeue-italic.fntdata"/><Relationship Id="rId15" Type="http://schemas.openxmlformats.org/officeDocument/2006/relationships/slide" Target="slides/slide8.xml"/><Relationship Id="rId59" Type="http://schemas.openxmlformats.org/officeDocument/2006/relationships/font" Target="fonts/RobotoLight-bold.fntdata"/><Relationship Id="rId14" Type="http://schemas.openxmlformats.org/officeDocument/2006/relationships/slide" Target="slides/slide7.xml"/><Relationship Id="rId58" Type="http://schemas.openxmlformats.org/officeDocument/2006/relationships/font" Target="fonts/RobotoLight-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AutoNum type="arabicPeriod"/>
            </a:pPr>
            <a:r>
              <a:rPr lang="en">
                <a:solidFill>
                  <a:schemeClr val="dk1"/>
                </a:solidFill>
              </a:rPr>
              <a:t>If you would like to make a hypothesis function it will look like something that passes like  straight line between the points. Draw a line across the data points similar to y=x</a:t>
            </a:r>
            <a:endParaRPr>
              <a:solidFill>
                <a:schemeClr val="dk1"/>
              </a:solidFill>
            </a:endParaRPr>
          </a:p>
          <a:p>
            <a:pPr indent="-298450" lvl="0" marL="457200" rtl="0">
              <a:spcBef>
                <a:spcPts val="0"/>
              </a:spcBef>
              <a:spcAft>
                <a:spcPts val="0"/>
              </a:spcAft>
              <a:buClr>
                <a:schemeClr val="dk1"/>
              </a:buClr>
              <a:buSzPts val="1100"/>
              <a:buAutoNum type="arabicPeriod"/>
            </a:pPr>
            <a:r>
              <a:rPr lang="en">
                <a:solidFill>
                  <a:schemeClr val="dk1"/>
                </a:solidFill>
              </a:rPr>
              <a:t>Using thresholding, and if hypothesis function is greater than 0.5, then predict 1 and lesser than 0.5, then predict 0. Looks like linear regression works well for classifiction.</a:t>
            </a:r>
            <a:endParaRPr>
              <a:solidFill>
                <a:schemeClr val="dk1"/>
              </a:solidFill>
            </a:endParaRPr>
          </a:p>
          <a:p>
            <a:pPr indent="-298450" lvl="0" marL="457200" rtl="0">
              <a:spcBef>
                <a:spcPts val="0"/>
              </a:spcBef>
              <a:spcAft>
                <a:spcPts val="0"/>
              </a:spcAft>
              <a:buClr>
                <a:schemeClr val="dk1"/>
              </a:buClr>
              <a:buSzPts val="1100"/>
              <a:buAutoNum type="arabicPeriod"/>
            </a:pPr>
            <a:r>
              <a:rPr lang="en">
                <a:solidFill>
                  <a:schemeClr val="dk1"/>
                </a:solidFill>
              </a:rPr>
              <a:t>Let’s add a data point.</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AutoNum type="arabicPeriod"/>
            </a:pPr>
            <a:r>
              <a:rPr lang="en">
                <a:solidFill>
                  <a:schemeClr val="dk1"/>
                </a:solidFill>
              </a:rPr>
              <a:t>Having this example changed linear regression to give worse hypothesis : Hence, linear regression is not a good idea for classification.</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AutoNum type="arabicPeriod"/>
            </a:pPr>
            <a:r>
              <a:rPr lang="en">
                <a:solidFill>
                  <a:schemeClr val="dk1"/>
                </a:solidFill>
              </a:rPr>
              <a:t>So, if we know the hypothesis, then we can also calculate probablity that y=0, given x and theta.</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examples : Disease diagnosis, automatic steering, situations where there is no human expert (Bond graph for a new molecule and we are predicting binding strength to AIDS protease molecule)</a:t>
            </a:r>
            <a:endParaRPr/>
          </a:p>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infocusp.in"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type="tx">
  <p:cSld name="TITLE_AND_BODY">
    <p:spTree>
      <p:nvGrpSpPr>
        <p:cNvPr id="87" name="Shape 87"/>
        <p:cNvGrpSpPr/>
        <p:nvPr/>
      </p:nvGrpSpPr>
      <p:grpSpPr>
        <a:xfrm>
          <a:off x="0" y="0"/>
          <a:ext cx="0" cy="0"/>
          <a:chOff x="0" y="0"/>
          <a:chExt cx="0" cy="0"/>
        </a:xfrm>
      </p:grpSpPr>
      <p:sp>
        <p:nvSpPr>
          <p:cNvPr id="88" name="Shape 88"/>
          <p:cNvSpPr/>
          <p:nvPr/>
        </p:nvSpPr>
        <p:spPr>
          <a:xfrm>
            <a:off x="0" y="4259400"/>
            <a:ext cx="9213156" cy="894888"/>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89" name="Shape 89"/>
          <p:cNvSpPr/>
          <p:nvPr/>
        </p:nvSpPr>
        <p:spPr>
          <a:xfrm rot="10800000">
            <a:off x="7000941" y="2"/>
            <a:ext cx="2138292" cy="778356"/>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90" name="Shape 90"/>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solidFill>
                <a:srgbClr val="000000"/>
              </a:solidFill>
            </a:endParaRPr>
          </a:p>
        </p:txBody>
      </p:sp>
      <p:pic>
        <p:nvPicPr>
          <p:cNvPr id="91" name="Shape 91"/>
          <p:cNvPicPr preferRelativeResize="0"/>
          <p:nvPr/>
        </p:nvPicPr>
        <p:blipFill rotWithShape="1">
          <a:blip r:embed="rId2">
            <a:alphaModFix/>
          </a:blip>
          <a:srcRect b="0" l="0" r="0" t="0"/>
          <a:stretch/>
        </p:blipFill>
        <p:spPr>
          <a:xfrm>
            <a:off x="7401318" y="4313921"/>
            <a:ext cx="1543585" cy="611498"/>
          </a:xfrm>
          <a:prstGeom prst="rect">
            <a:avLst/>
          </a:prstGeom>
          <a:noFill/>
          <a:ln>
            <a:noFill/>
          </a:ln>
        </p:spPr>
      </p:pic>
      <p:sp>
        <p:nvSpPr>
          <p:cNvPr id="92" name="Shape 92"/>
          <p:cNvSpPr/>
          <p:nvPr/>
        </p:nvSpPr>
        <p:spPr>
          <a:xfrm>
            <a:off x="354257" y="4923522"/>
            <a:ext cx="2341800" cy="1392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700"/>
              <a:buFont typeface="Calibri"/>
              <a:buNone/>
            </a:pPr>
            <a:r>
              <a:rPr b="0" i="0" lang="en" sz="700" u="none" cap="none" strike="noStrike">
                <a:solidFill>
                  <a:srgbClr val="FFFFFF"/>
                </a:solidFill>
                <a:latin typeface="Calibri"/>
                <a:ea typeface="Calibri"/>
                <a:cs typeface="Calibri"/>
                <a:sym typeface="Calibri"/>
              </a:rPr>
              <a:t>©InFoCusp Innovations Pvt. Ltd. 2018          </a:t>
            </a:r>
            <a:r>
              <a:rPr b="0" i="0" lang="en" sz="700" u="sng" cap="none" strike="noStrike">
                <a:solidFill>
                  <a:schemeClr val="hlink"/>
                </a:solidFill>
                <a:latin typeface="Calibri"/>
                <a:ea typeface="Calibri"/>
                <a:cs typeface="Calibri"/>
                <a:sym typeface="Calibri"/>
                <a:hlinkClick r:id="rId3"/>
              </a:rPr>
              <a:t>www.infocusp.in</a:t>
            </a:r>
            <a:endParaRPr sz="5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93" name="Shape 93"/>
        <p:cNvGrpSpPr/>
        <p:nvPr/>
      </p:nvGrpSpPr>
      <p:grpSpPr>
        <a:xfrm>
          <a:off x="0" y="0"/>
          <a:ext cx="0" cy="0"/>
          <a:chOff x="0" y="0"/>
          <a:chExt cx="0" cy="0"/>
        </a:xfrm>
      </p:grpSpPr>
      <p:cxnSp>
        <p:nvCxnSpPr>
          <p:cNvPr id="94" name="Shape 94"/>
          <p:cNvCxnSpPr/>
          <p:nvPr/>
        </p:nvCxnSpPr>
        <p:spPr>
          <a:xfrm>
            <a:off x="400050" y="250507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95" name="Shape 95"/>
          <p:cNvSpPr txBox="1"/>
          <p:nvPr>
            <p:ph type="title"/>
          </p:nvPr>
        </p:nvSpPr>
        <p:spPr>
          <a:xfrm>
            <a:off x="400050" y="695325"/>
            <a:ext cx="8339100" cy="16764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96" name="Shape 96"/>
          <p:cNvSpPr txBox="1"/>
          <p:nvPr>
            <p:ph idx="1" type="body"/>
          </p:nvPr>
        </p:nvSpPr>
        <p:spPr>
          <a:xfrm>
            <a:off x="400050" y="2643188"/>
            <a:ext cx="8339100" cy="5382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7" name="Shape 9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98" name="Shape 98"/>
        <p:cNvGrpSpPr/>
        <p:nvPr/>
      </p:nvGrpSpPr>
      <p:grpSpPr>
        <a:xfrm>
          <a:off x="0" y="0"/>
          <a:ext cx="0" cy="0"/>
          <a:chOff x="0" y="0"/>
          <a:chExt cx="0" cy="0"/>
        </a:xfrm>
      </p:grpSpPr>
      <p:cxnSp>
        <p:nvCxnSpPr>
          <p:cNvPr id="99" name="Shape 99"/>
          <p:cNvCxnSpPr/>
          <p:nvPr/>
        </p:nvCxnSpPr>
        <p:spPr>
          <a:xfrm>
            <a:off x="5305425" y="4205288"/>
            <a:ext cx="0" cy="750300"/>
          </a:xfrm>
          <a:prstGeom prst="straightConnector1">
            <a:avLst/>
          </a:prstGeom>
          <a:noFill/>
          <a:ln cap="flat" cmpd="sng" w="12700">
            <a:solidFill>
              <a:srgbClr val="9A9A9A"/>
            </a:solidFill>
            <a:prstDash val="solid"/>
            <a:miter lim="400000"/>
            <a:headEnd len="sm" w="sm" type="none"/>
            <a:tailEnd len="sm" w="sm" type="none"/>
          </a:ln>
        </p:spPr>
      </p:cxnSp>
      <p:sp>
        <p:nvSpPr>
          <p:cNvPr id="100" name="Shape 100"/>
          <p:cNvSpPr/>
          <p:nvPr>
            <p:ph idx="2" type="pic"/>
          </p:nvPr>
        </p:nvSpPr>
        <p:spPr>
          <a:xfrm>
            <a:off x="0" y="0"/>
            <a:ext cx="9144000" cy="40053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type="title"/>
          </p:nvPr>
        </p:nvSpPr>
        <p:spPr>
          <a:xfrm>
            <a:off x="990600" y="4105275"/>
            <a:ext cx="4071900" cy="895500"/>
          </a:xfrm>
          <a:prstGeom prst="rect">
            <a:avLst/>
          </a:prstGeom>
          <a:noFill/>
          <a:ln>
            <a:noFill/>
          </a:ln>
        </p:spPr>
        <p:txBody>
          <a:bodyPr anchorCtr="0" anchor="ctr" bIns="19050" lIns="19050" spcFirstLastPara="1" rIns="19050" wrap="square" tIns="19050"/>
          <a:lstStyle>
            <a:lvl1pPr lv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02" name="Shape 102"/>
          <p:cNvSpPr txBox="1"/>
          <p:nvPr>
            <p:ph idx="1" type="body"/>
          </p:nvPr>
        </p:nvSpPr>
        <p:spPr>
          <a:xfrm>
            <a:off x="5519738" y="4476750"/>
            <a:ext cx="3481500" cy="2667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3" name="Shape 103"/>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104" name="Shape 104"/>
        <p:cNvGrpSpPr/>
        <p:nvPr/>
      </p:nvGrpSpPr>
      <p:grpSpPr>
        <a:xfrm>
          <a:off x="0" y="0"/>
          <a:ext cx="0" cy="0"/>
          <a:chOff x="0" y="0"/>
          <a:chExt cx="0" cy="0"/>
        </a:xfrm>
      </p:grpSpPr>
      <p:sp>
        <p:nvSpPr>
          <p:cNvPr id="105" name="Shape 105"/>
          <p:cNvSpPr txBox="1"/>
          <p:nvPr>
            <p:ph type="title"/>
          </p:nvPr>
        </p:nvSpPr>
        <p:spPr>
          <a:xfrm>
            <a:off x="400050" y="1733550"/>
            <a:ext cx="8339100" cy="1676400"/>
          </a:xfrm>
          <a:prstGeom prst="rect">
            <a:avLst/>
          </a:prstGeom>
          <a:noFill/>
          <a:ln>
            <a:noFill/>
          </a:ln>
        </p:spPr>
        <p:txBody>
          <a:bodyPr anchorCtr="0" anchor="ctr"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06" name="Shape 106"/>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107" name="Shape 107"/>
        <p:cNvGrpSpPr/>
        <p:nvPr/>
      </p:nvGrpSpPr>
      <p:grpSpPr>
        <a:xfrm>
          <a:off x="0" y="0"/>
          <a:ext cx="0" cy="0"/>
          <a:chOff x="0" y="0"/>
          <a:chExt cx="0" cy="0"/>
        </a:xfrm>
      </p:grpSpPr>
      <p:sp>
        <p:nvSpPr>
          <p:cNvPr id="108" name="Shape 108"/>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09" name="Shape 109"/>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110" name="Shape 110"/>
        <p:cNvGrpSpPr/>
        <p:nvPr/>
      </p:nvGrpSpPr>
      <p:grpSpPr>
        <a:xfrm>
          <a:off x="0" y="0"/>
          <a:ext cx="0" cy="0"/>
          <a:chOff x="0" y="0"/>
          <a:chExt cx="0" cy="0"/>
        </a:xfrm>
      </p:grpSpPr>
      <p:sp>
        <p:nvSpPr>
          <p:cNvPr id="111" name="Shape 111"/>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12" name="Shape 112"/>
          <p:cNvSpPr txBox="1"/>
          <p:nvPr>
            <p:ph idx="1" type="body"/>
          </p:nvPr>
        </p:nvSpPr>
        <p:spPr>
          <a:xfrm>
            <a:off x="400050" y="1171575"/>
            <a:ext cx="8339100" cy="35148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13" name="Shape 113"/>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114" name="Shape 114"/>
        <p:cNvGrpSpPr/>
        <p:nvPr/>
      </p:nvGrpSpPr>
      <p:grpSpPr>
        <a:xfrm>
          <a:off x="0" y="0"/>
          <a:ext cx="0" cy="0"/>
          <a:chOff x="0" y="0"/>
          <a:chExt cx="0" cy="0"/>
        </a:xfrm>
      </p:grpSpPr>
      <p:cxnSp>
        <p:nvCxnSpPr>
          <p:cNvPr id="115" name="Shape 115"/>
          <p:cNvCxnSpPr/>
          <p:nvPr/>
        </p:nvCxnSpPr>
        <p:spPr>
          <a:xfrm>
            <a:off x="400050" y="1038225"/>
            <a:ext cx="3567300" cy="0"/>
          </a:xfrm>
          <a:prstGeom prst="straightConnector1">
            <a:avLst/>
          </a:prstGeom>
          <a:noFill/>
          <a:ln cap="flat" cmpd="sng" w="12700">
            <a:solidFill>
              <a:srgbClr val="9A9A9A"/>
            </a:solidFill>
            <a:prstDash val="solid"/>
            <a:miter lim="400000"/>
            <a:headEnd len="sm" w="sm" type="none"/>
            <a:tailEnd len="sm" w="sm" type="none"/>
          </a:ln>
        </p:spPr>
      </p:cxnSp>
      <p:sp>
        <p:nvSpPr>
          <p:cNvPr id="116" name="Shape 116"/>
          <p:cNvSpPr/>
          <p:nvPr>
            <p:ph idx="2" type="pic"/>
          </p:nvPr>
        </p:nvSpPr>
        <p:spPr>
          <a:xfrm>
            <a:off x="4572000" y="0"/>
            <a:ext cx="4572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17" name="Shape 117"/>
          <p:cNvSpPr txBox="1"/>
          <p:nvPr>
            <p:ph type="title"/>
          </p:nvPr>
        </p:nvSpPr>
        <p:spPr>
          <a:xfrm>
            <a:off x="400050" y="176213"/>
            <a:ext cx="35718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118" name="Shape 118"/>
          <p:cNvSpPr txBox="1"/>
          <p:nvPr>
            <p:ph idx="1" type="body"/>
          </p:nvPr>
        </p:nvSpPr>
        <p:spPr>
          <a:xfrm>
            <a:off x="400050" y="1171575"/>
            <a:ext cx="3571800" cy="3514800"/>
          </a:xfrm>
          <a:prstGeom prst="rect">
            <a:avLst/>
          </a:prstGeom>
          <a:noFill/>
          <a:ln>
            <a:noFill/>
          </a:ln>
        </p:spPr>
        <p:txBody>
          <a:bodyPr anchorCtr="0" anchor="t" bIns="19050" lIns="19050" spcFirstLastPara="1" rIns="19050" wrap="square" tIns="19050"/>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19" name="Shape 119"/>
          <p:cNvSpPr txBox="1"/>
          <p:nvPr>
            <p:ph idx="12" type="sldNum"/>
          </p:nvPr>
        </p:nvSpPr>
        <p:spPr>
          <a:xfrm>
            <a:off x="359116"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120" name="Shape 120"/>
        <p:cNvGrpSpPr/>
        <p:nvPr/>
      </p:nvGrpSpPr>
      <p:grpSpPr>
        <a:xfrm>
          <a:off x="0" y="0"/>
          <a:ext cx="0" cy="0"/>
          <a:chOff x="0" y="0"/>
          <a:chExt cx="0" cy="0"/>
        </a:xfrm>
      </p:grpSpPr>
      <p:sp>
        <p:nvSpPr>
          <p:cNvPr id="121" name="Shape 121"/>
          <p:cNvSpPr txBox="1"/>
          <p:nvPr>
            <p:ph idx="1" type="body"/>
          </p:nvPr>
        </p:nvSpPr>
        <p:spPr>
          <a:xfrm>
            <a:off x="623888" y="466725"/>
            <a:ext cx="7886700" cy="42006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22" name="Shape 122"/>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123" name="Shape 123"/>
        <p:cNvGrpSpPr/>
        <p:nvPr/>
      </p:nvGrpSpPr>
      <p:grpSpPr>
        <a:xfrm>
          <a:off x="0" y="0"/>
          <a:ext cx="0" cy="0"/>
          <a:chOff x="0" y="0"/>
          <a:chExt cx="0" cy="0"/>
        </a:xfrm>
      </p:grpSpPr>
      <p:cxnSp>
        <p:nvCxnSpPr>
          <p:cNvPr id="124" name="Shape 124"/>
          <p:cNvCxnSpPr/>
          <p:nvPr/>
        </p:nvCxnSpPr>
        <p:spPr>
          <a:xfrm>
            <a:off x="5929403" y="266700"/>
            <a:ext cx="0" cy="4179000"/>
          </a:xfrm>
          <a:prstGeom prst="straightConnector1">
            <a:avLst/>
          </a:prstGeom>
          <a:noFill/>
          <a:ln cap="flat" cmpd="sng" w="12700">
            <a:solidFill>
              <a:srgbClr val="9A9A9A"/>
            </a:solidFill>
            <a:prstDash val="solid"/>
            <a:miter lim="400000"/>
            <a:headEnd len="sm" w="sm" type="none"/>
            <a:tailEnd len="sm" w="sm" type="none"/>
          </a:ln>
        </p:spPr>
      </p:cxnSp>
      <p:cxnSp>
        <p:nvCxnSpPr>
          <p:cNvPr id="125" name="Shape 125"/>
          <p:cNvCxnSpPr/>
          <p:nvPr/>
        </p:nvCxnSpPr>
        <p:spPr>
          <a:xfrm>
            <a:off x="5929313" y="2354089"/>
            <a:ext cx="2911200" cy="0"/>
          </a:xfrm>
          <a:prstGeom prst="straightConnector1">
            <a:avLst/>
          </a:prstGeom>
          <a:noFill/>
          <a:ln cap="flat" cmpd="sng" w="12700">
            <a:solidFill>
              <a:srgbClr val="9A9A9A"/>
            </a:solidFill>
            <a:prstDash val="solid"/>
            <a:miter lim="400000"/>
            <a:headEnd len="sm" w="sm" type="none"/>
            <a:tailEnd len="sm" w="sm" type="none"/>
          </a:ln>
        </p:spPr>
      </p:cxnSp>
      <p:sp>
        <p:nvSpPr>
          <p:cNvPr id="126" name="Shape 126"/>
          <p:cNvSpPr/>
          <p:nvPr>
            <p:ph idx="2" type="pic"/>
          </p:nvPr>
        </p:nvSpPr>
        <p:spPr>
          <a:xfrm>
            <a:off x="6005513" y="2438400"/>
            <a:ext cx="2838600" cy="20049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27" name="Shape 127"/>
          <p:cNvSpPr/>
          <p:nvPr>
            <p:ph idx="3" type="pic"/>
          </p:nvPr>
        </p:nvSpPr>
        <p:spPr>
          <a:xfrm>
            <a:off x="6005513" y="265952"/>
            <a:ext cx="2838600" cy="20049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28" name="Shape 128"/>
          <p:cNvSpPr/>
          <p:nvPr>
            <p:ph idx="4" type="pic"/>
          </p:nvPr>
        </p:nvSpPr>
        <p:spPr>
          <a:xfrm>
            <a:off x="366713" y="267636"/>
            <a:ext cx="5467200" cy="41766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29" name="Shape 129"/>
          <p:cNvSpPr txBox="1"/>
          <p:nvPr>
            <p:ph idx="1" type="body"/>
          </p:nvPr>
        </p:nvSpPr>
        <p:spPr>
          <a:xfrm>
            <a:off x="366713" y="4567238"/>
            <a:ext cx="5467200" cy="4953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30" name="Shape 130"/>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131" name="Shape 131"/>
        <p:cNvGrpSpPr/>
        <p:nvPr/>
      </p:nvGrpSpPr>
      <p:grpSpPr>
        <a:xfrm>
          <a:off x="0" y="0"/>
          <a:ext cx="0" cy="0"/>
          <a:chOff x="0" y="0"/>
          <a:chExt cx="0" cy="0"/>
        </a:xfrm>
      </p:grpSpPr>
      <p:sp>
        <p:nvSpPr>
          <p:cNvPr id="132" name="Shape 132"/>
          <p:cNvSpPr txBox="1"/>
          <p:nvPr>
            <p:ph idx="1" type="body"/>
          </p:nvPr>
        </p:nvSpPr>
        <p:spPr>
          <a:xfrm>
            <a:off x="895350" y="3357563"/>
            <a:ext cx="7358100" cy="243000"/>
          </a:xfrm>
          <a:prstGeom prst="rect">
            <a:avLst/>
          </a:prstGeom>
          <a:noFill/>
          <a:ln>
            <a:noFill/>
          </a:ln>
        </p:spPr>
        <p:txBody>
          <a:bodyPr anchorCtr="0" anchor="t" bIns="19050" lIns="19050" spcFirstLastPara="1" rIns="19050" wrap="square" tIns="19050"/>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33" name="Shape 133"/>
          <p:cNvSpPr txBox="1"/>
          <p:nvPr>
            <p:ph idx="2" type="body"/>
          </p:nvPr>
        </p:nvSpPr>
        <p:spPr>
          <a:xfrm>
            <a:off x="895350" y="2273199"/>
            <a:ext cx="7358100" cy="354300"/>
          </a:xfrm>
          <a:prstGeom prst="rect">
            <a:avLst/>
          </a:prstGeom>
          <a:noFill/>
          <a:ln>
            <a:noFill/>
          </a:ln>
        </p:spPr>
        <p:txBody>
          <a:bodyPr anchorCtr="0" anchor="ctr" bIns="19050" lIns="19050" spcFirstLastPara="1" rIns="19050" wrap="square" tIns="19050"/>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34" name="Shape 134"/>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35" name="Shape 135"/>
        <p:cNvGrpSpPr/>
        <p:nvPr/>
      </p:nvGrpSpPr>
      <p:grpSpPr>
        <a:xfrm>
          <a:off x="0" y="0"/>
          <a:ext cx="0" cy="0"/>
          <a:chOff x="0" y="0"/>
          <a:chExt cx="0" cy="0"/>
        </a:xfrm>
      </p:grpSpPr>
      <p:sp>
        <p:nvSpPr>
          <p:cNvPr id="136" name="Shape 136"/>
          <p:cNvSpPr/>
          <p:nvPr>
            <p:ph idx="2" type="pic"/>
          </p:nvPr>
        </p:nvSpPr>
        <p:spPr>
          <a:xfrm>
            <a:off x="0" y="0"/>
            <a:ext cx="9144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37" name="Shape 13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8" name="Shape 138"/>
        <p:cNvGrpSpPr/>
        <p:nvPr/>
      </p:nvGrpSpPr>
      <p:grpSpPr>
        <a:xfrm>
          <a:off x="0" y="0"/>
          <a:ext cx="0" cy="0"/>
          <a:chOff x="0" y="0"/>
          <a:chExt cx="0" cy="0"/>
        </a:xfrm>
      </p:grpSpPr>
      <p:sp>
        <p:nvSpPr>
          <p:cNvPr id="139" name="Shape 139"/>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cxnSp>
        <p:nvCxnSpPr>
          <p:cNvPr id="83" name="Shape 83"/>
          <p:cNvCxnSpPr/>
          <p:nvPr/>
        </p:nvCxnSpPr>
        <p:spPr>
          <a:xfrm>
            <a:off x="400050" y="103822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84" name="Shape 84"/>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5" name="Shape 85"/>
          <p:cNvSpPr txBox="1"/>
          <p:nvPr>
            <p:ph idx="1" type="body"/>
          </p:nvPr>
        </p:nvSpPr>
        <p:spPr>
          <a:xfrm>
            <a:off x="400050" y="1171575"/>
            <a:ext cx="8339100" cy="35148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6" name="Shape 86"/>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4294967295" type="ctrTitle"/>
          </p:nvPr>
        </p:nvSpPr>
        <p:spPr>
          <a:xfrm>
            <a:off x="729450" y="1322450"/>
            <a:ext cx="7688100" cy="1664700"/>
          </a:xfrm>
          <a:prstGeom prst="rect">
            <a:avLst/>
          </a:prstGeom>
        </p:spPr>
        <p:txBody>
          <a:bodyPr anchorCtr="0" anchor="b" bIns="19050" lIns="19050" spcFirstLastPara="1" rIns="19050" wrap="square" tIns="19050">
            <a:noAutofit/>
          </a:bodyPr>
          <a:lstStyle/>
          <a:p>
            <a:pPr indent="0" lvl="0" marL="0">
              <a:spcBef>
                <a:spcPts val="0"/>
              </a:spcBef>
              <a:spcAft>
                <a:spcPts val="0"/>
              </a:spcAft>
              <a:buNone/>
            </a:pPr>
            <a:r>
              <a:rPr b="1" lang="en" sz="3600">
                <a:solidFill>
                  <a:srgbClr val="3C78D8"/>
                </a:solidFill>
                <a:latin typeface="Roboto"/>
                <a:ea typeface="Roboto"/>
                <a:cs typeface="Roboto"/>
                <a:sym typeface="Roboto"/>
              </a:rPr>
              <a:t>Linear regression</a:t>
            </a:r>
            <a:endParaRPr b="1" sz="3600">
              <a:solidFill>
                <a:srgbClr val="3C78D8"/>
              </a:solidFill>
              <a:latin typeface="Roboto"/>
              <a:ea typeface="Roboto"/>
              <a:cs typeface="Roboto"/>
              <a:sym typeface="Roboto"/>
            </a:endParaRPr>
          </a:p>
          <a:p>
            <a:pPr indent="0" lvl="0" marL="0" rtl="0">
              <a:spcBef>
                <a:spcPts val="0"/>
              </a:spcBef>
              <a:spcAft>
                <a:spcPts val="0"/>
              </a:spcAft>
              <a:buNone/>
            </a:pPr>
            <a:r>
              <a:rPr lang="en">
                <a:latin typeface="Roboto Light"/>
                <a:ea typeface="Roboto Light"/>
                <a:cs typeface="Roboto Light"/>
                <a:sym typeface="Roboto Light"/>
              </a:rPr>
              <a:t>Let’s keep it simple.</a:t>
            </a:r>
            <a:endParaRPr>
              <a:latin typeface="Roboto Light"/>
              <a:ea typeface="Roboto Light"/>
              <a:cs typeface="Roboto Light"/>
              <a:sym typeface="Roboto Light"/>
            </a:endParaRPr>
          </a:p>
        </p:txBody>
      </p:sp>
      <p:sp>
        <p:nvSpPr>
          <p:cNvPr id="145" name="Shape 145"/>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4294967295" type="title"/>
          </p:nvPr>
        </p:nvSpPr>
        <p:spPr>
          <a:xfrm>
            <a:off x="634450" y="46472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Hypothesis </a:t>
            </a:r>
            <a:endParaRPr b="1">
              <a:latin typeface="Roboto"/>
              <a:ea typeface="Roboto"/>
              <a:cs typeface="Roboto"/>
              <a:sym typeface="Roboto"/>
            </a:endParaRPr>
          </a:p>
        </p:txBody>
      </p:sp>
      <p:sp>
        <p:nvSpPr>
          <p:cNvPr id="225" name="Shape 225"/>
          <p:cNvSpPr txBox="1"/>
          <p:nvPr>
            <p:ph idx="4294967295" type="body"/>
          </p:nvPr>
        </p:nvSpPr>
        <p:spPr>
          <a:xfrm>
            <a:off x="4219150" y="1386725"/>
            <a:ext cx="4371600" cy="2790300"/>
          </a:xfrm>
          <a:prstGeom prst="rect">
            <a:avLst/>
          </a:prstGeom>
        </p:spPr>
        <p:txBody>
          <a:bodyPr anchorCtr="0" anchor="t" bIns="19050" lIns="19050" spcFirstLastPara="1" rIns="19050" wrap="square" tIns="19050">
            <a:noAutofit/>
          </a:bodyPr>
          <a:lstStyle/>
          <a:p>
            <a:pPr indent="-317500" lvl="0" marL="457200" rtl="0" algn="just">
              <a:spcBef>
                <a:spcPts val="2200"/>
              </a:spcBef>
              <a:spcAft>
                <a:spcPts val="0"/>
              </a:spcAft>
              <a:buClr>
                <a:srgbClr val="000000"/>
              </a:buClr>
              <a:buSzPts val="1400"/>
              <a:buFont typeface="Arial"/>
              <a:buChar char="●"/>
            </a:pPr>
            <a:r>
              <a:rPr lang="en" sz="1400">
                <a:solidFill>
                  <a:srgbClr val="000000"/>
                </a:solidFill>
                <a:latin typeface="Roboto"/>
                <a:ea typeface="Roboto"/>
                <a:cs typeface="Roboto"/>
                <a:sym typeface="Roboto"/>
              </a:rPr>
              <a:t>Given a training set, to learn a function h: </a:t>
            </a:r>
            <a:r>
              <a:rPr b="1" i="1" lang="en" sz="1400">
                <a:solidFill>
                  <a:srgbClr val="000000"/>
                </a:solidFill>
                <a:highlight>
                  <a:srgbClr val="FFFFFF"/>
                </a:highlight>
                <a:latin typeface="Roboto"/>
                <a:ea typeface="Roboto"/>
                <a:cs typeface="Roboto"/>
                <a:sym typeface="Roboto"/>
              </a:rPr>
              <a:t>χ</a:t>
            </a:r>
            <a:r>
              <a:rPr lang="en" sz="1400">
                <a:solidFill>
                  <a:srgbClr val="000000"/>
                </a:solidFill>
                <a:latin typeface="Roboto"/>
                <a:ea typeface="Roboto"/>
                <a:cs typeface="Roboto"/>
                <a:sym typeface="Roboto"/>
              </a:rPr>
              <a:t>→</a:t>
            </a:r>
            <a:r>
              <a:rPr b="1" lang="en" sz="1400">
                <a:solidFill>
                  <a:srgbClr val="000000"/>
                </a:solidFill>
                <a:highlight>
                  <a:srgbClr val="FFFFFF"/>
                </a:highlight>
                <a:latin typeface="Roboto"/>
                <a:ea typeface="Roboto"/>
                <a:cs typeface="Roboto"/>
                <a:sym typeface="Roboto"/>
              </a:rPr>
              <a:t>Υ</a:t>
            </a:r>
            <a:r>
              <a:rPr lang="en" sz="1400">
                <a:solidFill>
                  <a:srgbClr val="000000"/>
                </a:solidFill>
                <a:highlight>
                  <a:srgbClr val="FFFFFF"/>
                </a:highlight>
                <a:latin typeface="Roboto"/>
                <a:ea typeface="Roboto"/>
                <a:cs typeface="Roboto"/>
                <a:sym typeface="Roboto"/>
              </a:rPr>
              <a:t> </a:t>
            </a:r>
            <a:r>
              <a:rPr lang="en" sz="1400">
                <a:solidFill>
                  <a:srgbClr val="000000"/>
                </a:solidFill>
                <a:latin typeface="Roboto"/>
                <a:ea typeface="Roboto"/>
                <a:cs typeface="Roboto"/>
                <a:sym typeface="Roboto"/>
              </a:rPr>
              <a:t>so that h(x) is a “good” predictor for the corresponding value of y.</a:t>
            </a:r>
            <a:endParaRPr sz="1400">
              <a:solidFill>
                <a:srgbClr val="000000"/>
              </a:solidFill>
              <a:latin typeface="Roboto"/>
              <a:ea typeface="Roboto"/>
              <a:cs typeface="Roboto"/>
              <a:sym typeface="Roboto"/>
            </a:endParaRPr>
          </a:p>
          <a:p>
            <a:pPr indent="-317500" lvl="0" marL="4572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h is called hypothesis for historical reasons.</a:t>
            </a:r>
            <a:endParaRPr sz="1400">
              <a:solidFill>
                <a:srgbClr val="000000"/>
              </a:solidFill>
              <a:latin typeface="Roboto"/>
              <a:ea typeface="Roboto"/>
              <a:cs typeface="Roboto"/>
              <a:sym typeface="Roboto"/>
            </a:endParaRPr>
          </a:p>
          <a:p>
            <a:pPr indent="-317500" lvl="0" marL="4572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When the target variable that we’re trying to predict is continuous, in our case price, we will call the learning algorithm as regression.</a:t>
            </a:r>
            <a:endParaRPr sz="1400">
              <a:solidFill>
                <a:srgbClr val="000000"/>
              </a:solidFill>
              <a:latin typeface="Roboto"/>
              <a:ea typeface="Roboto"/>
              <a:cs typeface="Roboto"/>
              <a:sym typeface="Roboto"/>
            </a:endParaRPr>
          </a:p>
          <a:p>
            <a:pPr indent="-317500" lvl="0" marL="4572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When the target variable (y) takes discrete values, we will call the learning algorithm as classification.</a:t>
            </a:r>
            <a:endParaRPr sz="1400">
              <a:solidFill>
                <a:srgbClr val="000000"/>
              </a:solidFill>
              <a:latin typeface="Roboto"/>
              <a:ea typeface="Roboto"/>
              <a:cs typeface="Roboto"/>
              <a:sym typeface="Roboto"/>
            </a:endParaRPr>
          </a:p>
          <a:p>
            <a:pPr indent="0" lvl="0" marL="0" rtl="0" algn="just">
              <a:spcBef>
                <a:spcPts val="2200"/>
              </a:spcBef>
              <a:spcAft>
                <a:spcPts val="0"/>
              </a:spcAft>
              <a:buNone/>
            </a:pPr>
            <a:r>
              <a:t/>
            </a:r>
            <a:endParaRPr sz="1400">
              <a:latin typeface="Roboto Light"/>
              <a:ea typeface="Roboto Light"/>
              <a:cs typeface="Roboto Light"/>
              <a:sym typeface="Roboto Light"/>
            </a:endParaRPr>
          </a:p>
        </p:txBody>
      </p:sp>
      <p:pic>
        <p:nvPicPr>
          <p:cNvPr id="226" name="Shape 226"/>
          <p:cNvPicPr preferRelativeResize="0"/>
          <p:nvPr/>
        </p:nvPicPr>
        <p:blipFill>
          <a:blip r:embed="rId3">
            <a:alphaModFix/>
          </a:blip>
          <a:stretch>
            <a:fillRect/>
          </a:stretch>
        </p:blipFill>
        <p:spPr>
          <a:xfrm>
            <a:off x="755400" y="1340600"/>
            <a:ext cx="3016600" cy="2882550"/>
          </a:xfrm>
          <a:prstGeom prst="rect">
            <a:avLst/>
          </a:prstGeom>
          <a:noFill/>
          <a:ln>
            <a:noFill/>
          </a:ln>
        </p:spPr>
      </p:pic>
      <p:sp>
        <p:nvSpPr>
          <p:cNvPr id="227" name="Shape 227"/>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461225" y="1801775"/>
            <a:ext cx="3681301" cy="1539950"/>
          </a:xfrm>
          <a:prstGeom prst="rect">
            <a:avLst/>
          </a:prstGeom>
          <a:noFill/>
          <a:ln>
            <a:noFill/>
          </a:ln>
        </p:spPr>
      </p:pic>
      <p:sp>
        <p:nvSpPr>
          <p:cNvPr id="233" name="Shape 233"/>
          <p:cNvSpPr txBox="1"/>
          <p:nvPr>
            <p:ph idx="4294967295" type="body"/>
          </p:nvPr>
        </p:nvSpPr>
        <p:spPr>
          <a:xfrm>
            <a:off x="4315675" y="922825"/>
            <a:ext cx="4208700" cy="3080700"/>
          </a:xfrm>
          <a:prstGeom prst="rect">
            <a:avLst/>
          </a:prstGeom>
        </p:spPr>
        <p:txBody>
          <a:bodyPr anchorCtr="0" anchor="t" bIns="19050" lIns="19050" spcFirstLastPara="1" rIns="19050" wrap="square" tIns="19050">
            <a:noAutofit/>
          </a:bodyPr>
          <a:lstStyle/>
          <a:p>
            <a:pPr indent="-317500" lvl="0" marL="457200" rtl="0">
              <a:spcBef>
                <a:spcPts val="220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Only 2 features, so our space is limited to R</a:t>
            </a:r>
            <a:r>
              <a:rPr baseline="30000" lang="en" sz="1400">
                <a:solidFill>
                  <a:srgbClr val="000000"/>
                </a:solidFill>
                <a:highlight>
                  <a:srgbClr val="FFFFFF"/>
                </a:highlight>
                <a:latin typeface="Roboto"/>
                <a:ea typeface="Roboto"/>
                <a:cs typeface="Roboto"/>
                <a:sym typeface="Roboto"/>
              </a:rPr>
              <a:t>2</a:t>
            </a:r>
            <a:br>
              <a:rPr baseline="30000" lang="en" sz="1400">
                <a:solidFill>
                  <a:srgbClr val="000000"/>
                </a:solidFill>
                <a:highlight>
                  <a:srgbClr val="FFFFFF"/>
                </a:highlight>
                <a:latin typeface="Roboto"/>
                <a:ea typeface="Roboto"/>
                <a:cs typeface="Roboto"/>
                <a:sym typeface="Roboto"/>
              </a:rPr>
            </a:br>
            <a:endParaRPr sz="1400">
              <a:solidFill>
                <a:srgbClr val="000000"/>
              </a:solidFill>
              <a:highlight>
                <a:srgbClr val="FFFFFF"/>
              </a:highlight>
              <a:latin typeface="Roboto"/>
              <a:ea typeface="Roboto"/>
              <a:cs typeface="Roboto"/>
              <a:sym typeface="Roboto"/>
            </a:endParaRPr>
          </a:p>
          <a:p>
            <a:pPr indent="-317500" lvl="0" marL="457200" rtl="0">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x</a:t>
            </a:r>
            <a:r>
              <a:rPr baseline="-25000" lang="en" sz="1400">
                <a:solidFill>
                  <a:srgbClr val="000000"/>
                </a:solidFill>
                <a:highlight>
                  <a:srgbClr val="FFFFFF"/>
                </a:highlight>
                <a:latin typeface="Roboto"/>
                <a:ea typeface="Roboto"/>
                <a:cs typeface="Roboto"/>
                <a:sym typeface="Roboto"/>
              </a:rPr>
              <a:t>1</a:t>
            </a:r>
            <a:r>
              <a:rPr baseline="30000" lang="en" sz="1400">
                <a:solidFill>
                  <a:srgbClr val="000000"/>
                </a:solidFill>
                <a:highlight>
                  <a:srgbClr val="FFFFFF"/>
                </a:highlight>
                <a:latin typeface="Roboto"/>
                <a:ea typeface="Roboto"/>
                <a:cs typeface="Roboto"/>
                <a:sym typeface="Roboto"/>
              </a:rPr>
              <a:t>(i)</a:t>
            </a:r>
            <a:r>
              <a:rPr lang="en" sz="1400">
                <a:solidFill>
                  <a:srgbClr val="000000"/>
                </a:solidFill>
                <a:highlight>
                  <a:srgbClr val="FFFFFF"/>
                </a:highlight>
                <a:latin typeface="Roboto"/>
                <a:ea typeface="Roboto"/>
                <a:cs typeface="Roboto"/>
                <a:sym typeface="Roboto"/>
              </a:rPr>
              <a:t> : living area of i</a:t>
            </a:r>
            <a:r>
              <a:rPr baseline="30000" lang="en" sz="1400">
                <a:solidFill>
                  <a:srgbClr val="000000"/>
                </a:solidFill>
                <a:highlight>
                  <a:srgbClr val="FFFFFF"/>
                </a:highlight>
                <a:latin typeface="Roboto"/>
                <a:ea typeface="Roboto"/>
                <a:cs typeface="Roboto"/>
                <a:sym typeface="Roboto"/>
              </a:rPr>
              <a:t>th</a:t>
            </a:r>
            <a:r>
              <a:rPr lang="en" sz="1400">
                <a:solidFill>
                  <a:srgbClr val="000000"/>
                </a:solidFill>
                <a:highlight>
                  <a:srgbClr val="FFFFFF"/>
                </a:highlight>
                <a:latin typeface="Roboto"/>
                <a:ea typeface="Roboto"/>
                <a:cs typeface="Roboto"/>
                <a:sym typeface="Roboto"/>
              </a:rPr>
              <a:t> house</a:t>
            </a:r>
            <a:br>
              <a:rPr lang="en" sz="1400">
                <a:solidFill>
                  <a:srgbClr val="000000"/>
                </a:solidFill>
                <a:highlight>
                  <a:srgbClr val="FFFFFF"/>
                </a:highlight>
                <a:latin typeface="Roboto"/>
                <a:ea typeface="Roboto"/>
                <a:cs typeface="Roboto"/>
                <a:sym typeface="Roboto"/>
              </a:rPr>
            </a:br>
            <a:endParaRPr sz="1400">
              <a:solidFill>
                <a:srgbClr val="000000"/>
              </a:solidFill>
              <a:highlight>
                <a:srgbClr val="FFFFFF"/>
              </a:highlight>
              <a:latin typeface="Roboto"/>
              <a:ea typeface="Roboto"/>
              <a:cs typeface="Roboto"/>
              <a:sym typeface="Roboto"/>
            </a:endParaRPr>
          </a:p>
          <a:p>
            <a:pPr indent="-317500" lvl="0" marL="457200" rtl="0">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x</a:t>
            </a:r>
            <a:r>
              <a:rPr baseline="-25000" lang="en" sz="1400">
                <a:solidFill>
                  <a:srgbClr val="000000"/>
                </a:solidFill>
                <a:highlight>
                  <a:srgbClr val="FFFFFF"/>
                </a:highlight>
                <a:latin typeface="Roboto"/>
                <a:ea typeface="Roboto"/>
                <a:cs typeface="Roboto"/>
                <a:sym typeface="Roboto"/>
              </a:rPr>
              <a:t>2</a:t>
            </a:r>
            <a:r>
              <a:rPr baseline="30000" lang="en" sz="1400">
                <a:solidFill>
                  <a:srgbClr val="000000"/>
                </a:solidFill>
                <a:highlight>
                  <a:srgbClr val="FFFFFF"/>
                </a:highlight>
                <a:latin typeface="Roboto"/>
                <a:ea typeface="Roboto"/>
                <a:cs typeface="Roboto"/>
                <a:sym typeface="Roboto"/>
              </a:rPr>
              <a:t>(i)</a:t>
            </a:r>
            <a:r>
              <a:rPr lang="en" sz="1400">
                <a:solidFill>
                  <a:srgbClr val="000000"/>
                </a:solidFill>
                <a:highlight>
                  <a:srgbClr val="FFFFFF"/>
                </a:highlight>
                <a:latin typeface="Roboto"/>
                <a:ea typeface="Roboto"/>
                <a:cs typeface="Roboto"/>
                <a:sym typeface="Roboto"/>
              </a:rPr>
              <a:t> : #bedrooms of i</a:t>
            </a:r>
            <a:r>
              <a:rPr baseline="30000" lang="en" sz="1400">
                <a:solidFill>
                  <a:srgbClr val="000000"/>
                </a:solidFill>
                <a:highlight>
                  <a:srgbClr val="FFFFFF"/>
                </a:highlight>
                <a:latin typeface="Roboto"/>
                <a:ea typeface="Roboto"/>
                <a:cs typeface="Roboto"/>
                <a:sym typeface="Roboto"/>
              </a:rPr>
              <a:t>th</a:t>
            </a:r>
            <a:r>
              <a:rPr lang="en" sz="1400">
                <a:solidFill>
                  <a:srgbClr val="000000"/>
                </a:solidFill>
                <a:highlight>
                  <a:srgbClr val="FFFFFF"/>
                </a:highlight>
                <a:latin typeface="Roboto"/>
                <a:ea typeface="Roboto"/>
                <a:cs typeface="Roboto"/>
                <a:sym typeface="Roboto"/>
              </a:rPr>
              <a:t> house</a:t>
            </a:r>
            <a:br>
              <a:rPr lang="en" sz="1400">
                <a:solidFill>
                  <a:srgbClr val="000000"/>
                </a:solidFill>
                <a:highlight>
                  <a:srgbClr val="FFFFFF"/>
                </a:highlight>
                <a:latin typeface="Roboto"/>
                <a:ea typeface="Roboto"/>
                <a:cs typeface="Roboto"/>
                <a:sym typeface="Roboto"/>
              </a:rPr>
            </a:br>
            <a:endParaRPr sz="1400">
              <a:solidFill>
                <a:srgbClr val="000000"/>
              </a:solidFill>
              <a:highlight>
                <a:srgbClr val="FFFFFF"/>
              </a:highlight>
              <a:latin typeface="Roboto"/>
              <a:ea typeface="Roboto"/>
              <a:cs typeface="Roboto"/>
              <a:sym typeface="Roboto"/>
            </a:endParaRPr>
          </a:p>
          <a:p>
            <a:pPr indent="-317500" lvl="0" marL="457200" rtl="0">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hypothesis : </a:t>
            </a:r>
            <a:br>
              <a:rPr lang="en" sz="1400">
                <a:solidFill>
                  <a:srgbClr val="000000"/>
                </a:solidFill>
                <a:highlight>
                  <a:srgbClr val="FFFFFF"/>
                </a:highlight>
                <a:latin typeface="Roboto"/>
                <a:ea typeface="Roboto"/>
                <a:cs typeface="Roboto"/>
                <a:sym typeface="Roboto"/>
              </a:rPr>
            </a:br>
            <a:br>
              <a:rPr lang="en" sz="1400">
                <a:solidFill>
                  <a:srgbClr val="000000"/>
                </a:solidFill>
                <a:highlight>
                  <a:srgbClr val="FFFFFF"/>
                </a:highlight>
                <a:latin typeface="Roboto"/>
                <a:ea typeface="Roboto"/>
                <a:cs typeface="Roboto"/>
                <a:sym typeface="Roboto"/>
              </a:rPr>
            </a:br>
            <a:br>
              <a:rPr lang="en" sz="1400">
                <a:solidFill>
                  <a:srgbClr val="000000"/>
                </a:solidFill>
                <a:highlight>
                  <a:srgbClr val="FFFFFF"/>
                </a:highlight>
                <a:latin typeface="Roboto"/>
                <a:ea typeface="Roboto"/>
                <a:cs typeface="Roboto"/>
                <a:sym typeface="Roboto"/>
              </a:rPr>
            </a:br>
            <a:r>
              <a:rPr lang="en" sz="1400">
                <a:solidFill>
                  <a:srgbClr val="000000"/>
                </a:solidFill>
                <a:highlight>
                  <a:srgbClr val="FFFFFF"/>
                </a:highlight>
                <a:latin typeface="Roboto"/>
                <a:ea typeface="Roboto"/>
                <a:cs typeface="Roboto"/>
                <a:sym typeface="Roboto"/>
              </a:rPr>
              <a:t>	</a:t>
            </a:r>
            <a:br>
              <a:rPr lang="en" sz="1400">
                <a:solidFill>
                  <a:srgbClr val="000000"/>
                </a:solidFill>
                <a:highlight>
                  <a:srgbClr val="FFFFFF"/>
                </a:highlight>
                <a:latin typeface="Roboto"/>
                <a:ea typeface="Roboto"/>
                <a:cs typeface="Roboto"/>
                <a:sym typeface="Roboto"/>
              </a:rPr>
            </a:br>
            <a:endParaRPr sz="1400">
              <a:solidFill>
                <a:srgbClr val="000000"/>
              </a:solidFill>
              <a:highlight>
                <a:srgbClr val="FFFFFF"/>
              </a:highlight>
              <a:latin typeface="Roboto"/>
              <a:ea typeface="Roboto"/>
              <a:cs typeface="Roboto"/>
              <a:sym typeface="Roboto"/>
            </a:endParaRPr>
          </a:p>
          <a:p>
            <a:pPr indent="-317500" lvl="0" marL="457200" rtl="0">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Θi s are the weights/parameters</a:t>
            </a:r>
            <a:endParaRPr sz="1400">
              <a:solidFill>
                <a:srgbClr val="000000"/>
              </a:solidFill>
              <a:highlight>
                <a:srgbClr val="FFFFFF"/>
              </a:highlight>
              <a:latin typeface="Roboto"/>
              <a:ea typeface="Roboto"/>
              <a:cs typeface="Roboto"/>
              <a:sym typeface="Roboto"/>
            </a:endParaRPr>
          </a:p>
          <a:p>
            <a:pPr indent="0" lvl="0" marL="0" rtl="0">
              <a:spcBef>
                <a:spcPts val="2200"/>
              </a:spcBef>
              <a:spcAft>
                <a:spcPts val="0"/>
              </a:spcAft>
              <a:buNone/>
            </a:pPr>
            <a:r>
              <a:t/>
            </a:r>
            <a:endParaRPr sz="1400">
              <a:solidFill>
                <a:srgbClr val="000000"/>
              </a:solidFill>
              <a:highlight>
                <a:srgbClr val="FFFFFF"/>
              </a:highlight>
              <a:latin typeface="Roboto"/>
              <a:ea typeface="Roboto"/>
              <a:cs typeface="Roboto"/>
              <a:sym typeface="Roboto"/>
            </a:endParaRPr>
          </a:p>
        </p:txBody>
      </p:sp>
      <p:pic>
        <p:nvPicPr>
          <p:cNvPr id="234" name="Shape 234"/>
          <p:cNvPicPr preferRelativeResize="0"/>
          <p:nvPr/>
        </p:nvPicPr>
        <p:blipFill>
          <a:blip r:embed="rId4">
            <a:alphaModFix/>
          </a:blip>
          <a:stretch>
            <a:fillRect/>
          </a:stretch>
        </p:blipFill>
        <p:spPr>
          <a:xfrm>
            <a:off x="5840650" y="2513525"/>
            <a:ext cx="2039225" cy="252200"/>
          </a:xfrm>
          <a:prstGeom prst="rect">
            <a:avLst/>
          </a:prstGeom>
          <a:noFill/>
          <a:ln>
            <a:noFill/>
          </a:ln>
        </p:spPr>
      </p:pic>
      <p:pic>
        <p:nvPicPr>
          <p:cNvPr id="235" name="Shape 235"/>
          <p:cNvPicPr preferRelativeResize="0"/>
          <p:nvPr/>
        </p:nvPicPr>
        <p:blipFill>
          <a:blip r:embed="rId5">
            <a:alphaModFix/>
          </a:blip>
          <a:stretch>
            <a:fillRect/>
          </a:stretch>
        </p:blipFill>
        <p:spPr>
          <a:xfrm>
            <a:off x="5840650" y="2877350"/>
            <a:ext cx="1709648" cy="598025"/>
          </a:xfrm>
          <a:prstGeom prst="rect">
            <a:avLst/>
          </a:prstGeom>
          <a:noFill/>
          <a:ln>
            <a:noFill/>
          </a:ln>
        </p:spPr>
      </p:pic>
      <p:sp>
        <p:nvSpPr>
          <p:cNvPr id="236" name="Shape 236"/>
          <p:cNvSpPr txBox="1"/>
          <p:nvPr>
            <p:ph idx="4294967295" type="title"/>
          </p:nvPr>
        </p:nvSpPr>
        <p:spPr>
          <a:xfrm>
            <a:off x="727650" y="5151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Example</a:t>
            </a:r>
            <a:endParaRPr b="1">
              <a:latin typeface="Roboto"/>
              <a:ea typeface="Roboto"/>
              <a:cs typeface="Roboto"/>
              <a:sym typeface="Roboto"/>
            </a:endParaRPr>
          </a:p>
        </p:txBody>
      </p:sp>
      <p:sp>
        <p:nvSpPr>
          <p:cNvPr id="237" name="Shape 237"/>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idx="4294967295" type="title"/>
          </p:nvPr>
        </p:nvSpPr>
        <p:spPr>
          <a:xfrm>
            <a:off x="727650" y="477250"/>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Cost function</a:t>
            </a:r>
            <a:endParaRPr b="1">
              <a:latin typeface="Roboto"/>
              <a:ea typeface="Roboto"/>
              <a:cs typeface="Roboto"/>
              <a:sym typeface="Roboto"/>
            </a:endParaRPr>
          </a:p>
        </p:txBody>
      </p:sp>
      <p:pic>
        <p:nvPicPr>
          <p:cNvPr id="243" name="Shape 243"/>
          <p:cNvPicPr preferRelativeResize="0"/>
          <p:nvPr/>
        </p:nvPicPr>
        <p:blipFill>
          <a:blip r:embed="rId3">
            <a:alphaModFix/>
          </a:blip>
          <a:stretch>
            <a:fillRect/>
          </a:stretch>
        </p:blipFill>
        <p:spPr>
          <a:xfrm>
            <a:off x="727650" y="1878850"/>
            <a:ext cx="2882625" cy="776425"/>
          </a:xfrm>
          <a:prstGeom prst="rect">
            <a:avLst/>
          </a:prstGeom>
          <a:noFill/>
          <a:ln>
            <a:noFill/>
          </a:ln>
        </p:spPr>
      </p:pic>
      <p:sp>
        <p:nvSpPr>
          <p:cNvPr id="244" name="Shape 244"/>
          <p:cNvSpPr txBox="1"/>
          <p:nvPr>
            <p:ph idx="4294967295" type="body"/>
          </p:nvPr>
        </p:nvSpPr>
        <p:spPr>
          <a:xfrm>
            <a:off x="4247800" y="1136525"/>
            <a:ext cx="4369800" cy="2853300"/>
          </a:xfrm>
          <a:prstGeom prst="rect">
            <a:avLst/>
          </a:prstGeom>
        </p:spPr>
        <p:txBody>
          <a:bodyPr anchorCtr="0" anchor="t" bIns="19050" lIns="19050" spcFirstLastPara="1" rIns="19050" wrap="square" tIns="19050">
            <a:noAutofit/>
          </a:bodyPr>
          <a:lstStyle/>
          <a:p>
            <a:pPr indent="-317500" lvl="0" marL="457200" rtl="0" algn="just">
              <a:spcBef>
                <a:spcPts val="220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Why ½</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lgn="just">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Have you seen anything similar?</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lgn="just">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Ordinary least squares regression ?</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lgn="just">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Solution to least squares solves this problem.</a:t>
            </a:r>
            <a:endParaRPr>
              <a:solidFill>
                <a:srgbClr val="000000"/>
              </a:solidFill>
              <a:latin typeface="Roboto Light"/>
              <a:ea typeface="Roboto Light"/>
              <a:cs typeface="Roboto Light"/>
              <a:sym typeface="Roboto Light"/>
            </a:endParaRPr>
          </a:p>
        </p:txBody>
      </p:sp>
      <p:sp>
        <p:nvSpPr>
          <p:cNvPr id="245" name="Shape 245"/>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idx="4294967295" type="title"/>
          </p:nvPr>
        </p:nvSpPr>
        <p:spPr>
          <a:xfrm>
            <a:off x="727650" y="477250"/>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Gradient Descent method</a:t>
            </a:r>
            <a:endParaRPr b="1">
              <a:latin typeface="Roboto"/>
              <a:ea typeface="Roboto"/>
              <a:cs typeface="Roboto"/>
              <a:sym typeface="Roboto"/>
            </a:endParaRPr>
          </a:p>
        </p:txBody>
      </p:sp>
      <p:sp>
        <p:nvSpPr>
          <p:cNvPr id="251" name="Shape 251"/>
          <p:cNvSpPr txBox="1"/>
          <p:nvPr>
            <p:ph idx="4294967295" type="body"/>
          </p:nvPr>
        </p:nvSpPr>
        <p:spPr>
          <a:xfrm>
            <a:off x="660675" y="1012450"/>
            <a:ext cx="7688700" cy="3547500"/>
          </a:xfrm>
          <a:prstGeom prst="rect">
            <a:avLst/>
          </a:prstGeom>
        </p:spPr>
        <p:txBody>
          <a:bodyPr anchorCtr="0" anchor="t" bIns="19050" lIns="19050" spcFirstLastPara="1" rIns="19050" wrap="square" tIns="19050">
            <a:noAutofit/>
          </a:bodyPr>
          <a:lstStyle/>
          <a:p>
            <a:pPr indent="0" lvl="0" marL="0">
              <a:spcBef>
                <a:spcPts val="2200"/>
              </a:spcBef>
              <a:spcAft>
                <a:spcPts val="0"/>
              </a:spcAft>
              <a:buNone/>
            </a:pPr>
            <a:r>
              <a:rPr lang="en" sz="1600">
                <a:solidFill>
                  <a:srgbClr val="000000"/>
                </a:solidFill>
                <a:latin typeface="Roboto Light"/>
                <a:ea typeface="Roboto Light"/>
                <a:cs typeface="Roboto Light"/>
                <a:sym typeface="Roboto Light"/>
              </a:rPr>
              <a:t>Let’s have a function </a:t>
            </a:r>
            <a:r>
              <a:rPr b="1" i="1" lang="en" sz="1600">
                <a:solidFill>
                  <a:srgbClr val="000000"/>
                </a:solidFill>
                <a:latin typeface="Roboto"/>
                <a:ea typeface="Roboto"/>
                <a:cs typeface="Roboto"/>
                <a:sym typeface="Roboto"/>
              </a:rPr>
              <a:t> f </a:t>
            </a:r>
            <a:r>
              <a:rPr lang="en" sz="1600">
                <a:solidFill>
                  <a:srgbClr val="000000"/>
                </a:solidFill>
                <a:latin typeface="Roboto Light"/>
                <a:ea typeface="Roboto Light"/>
                <a:cs typeface="Roboto Light"/>
                <a:sym typeface="Roboto Light"/>
              </a:rPr>
              <a:t>: |R</a:t>
            </a:r>
            <a:r>
              <a:rPr baseline="30000" lang="en" sz="1600">
                <a:solidFill>
                  <a:srgbClr val="000000"/>
                </a:solidFill>
                <a:latin typeface="Roboto Light"/>
                <a:ea typeface="Roboto Light"/>
                <a:cs typeface="Roboto Light"/>
                <a:sym typeface="Roboto Light"/>
              </a:rPr>
              <a:t>n</a:t>
            </a:r>
            <a:r>
              <a:rPr lang="en" sz="1600">
                <a:solidFill>
                  <a:srgbClr val="000000"/>
                </a:solidFill>
                <a:latin typeface="Roboto Light"/>
                <a:ea typeface="Roboto Light"/>
                <a:cs typeface="Roboto Light"/>
                <a:sym typeface="Roboto Light"/>
              </a:rPr>
              <a:t> → |R, convex and differentiable, want to solve</a:t>
            </a:r>
            <a:endParaRPr sz="1600">
              <a:solidFill>
                <a:srgbClr val="000000"/>
              </a:solidFill>
              <a:latin typeface="Roboto Light"/>
              <a:ea typeface="Roboto Light"/>
              <a:cs typeface="Roboto Light"/>
              <a:sym typeface="Roboto Light"/>
            </a:endParaRPr>
          </a:p>
          <a:p>
            <a:pPr indent="0" lvl="0" marL="0">
              <a:spcBef>
                <a:spcPts val="2200"/>
              </a:spcBef>
              <a:spcAft>
                <a:spcPts val="0"/>
              </a:spcAft>
              <a:buNone/>
            </a:pPr>
            <a:r>
              <a:rPr lang="en" sz="1600">
                <a:solidFill>
                  <a:srgbClr val="000000"/>
                </a:solidFill>
                <a:latin typeface="Roboto Light"/>
                <a:ea typeface="Roboto Light"/>
                <a:cs typeface="Roboto Light"/>
                <a:sym typeface="Roboto Light"/>
              </a:rPr>
              <a:t>					</a:t>
            </a:r>
            <a:r>
              <a:rPr lang="en" sz="1600">
                <a:solidFill>
                  <a:srgbClr val="000000"/>
                </a:solidFill>
                <a:latin typeface="Roboto Light"/>
                <a:ea typeface="Roboto Light"/>
                <a:cs typeface="Roboto Light"/>
                <a:sym typeface="Roboto Light"/>
              </a:rPr>
              <a:t>min 	 </a:t>
            </a:r>
            <a:r>
              <a:rPr b="1" i="1" lang="en" sz="1600">
                <a:solidFill>
                  <a:srgbClr val="000000"/>
                </a:solidFill>
                <a:latin typeface="Roboto"/>
                <a:ea typeface="Roboto"/>
                <a:cs typeface="Roboto"/>
                <a:sym typeface="Roboto"/>
              </a:rPr>
              <a:t>f</a:t>
            </a:r>
            <a:r>
              <a:rPr lang="en" sz="1600">
                <a:solidFill>
                  <a:srgbClr val="000000"/>
                </a:solidFill>
                <a:latin typeface="Roboto Light"/>
                <a:ea typeface="Roboto Light"/>
                <a:cs typeface="Roboto Light"/>
                <a:sym typeface="Roboto Light"/>
              </a:rPr>
              <a:t>(x)</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xϵ|R</a:t>
            </a:r>
            <a:r>
              <a:rPr baseline="30000" lang="en" sz="1600">
                <a:solidFill>
                  <a:srgbClr val="000000"/>
                </a:solidFill>
                <a:latin typeface="Roboto Light"/>
                <a:ea typeface="Roboto Light"/>
                <a:cs typeface="Roboto Light"/>
                <a:sym typeface="Roboto Light"/>
              </a:rPr>
              <a:t>n</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i.e. find x* such that </a:t>
            </a:r>
            <a:r>
              <a:rPr b="1" i="1" lang="en" sz="1600">
                <a:solidFill>
                  <a:srgbClr val="000000"/>
                </a:solidFill>
                <a:latin typeface="Roboto"/>
                <a:ea typeface="Roboto"/>
                <a:cs typeface="Roboto"/>
                <a:sym typeface="Roboto"/>
              </a:rPr>
              <a:t>f</a:t>
            </a:r>
            <a:r>
              <a:rPr lang="en" sz="1600">
                <a:solidFill>
                  <a:srgbClr val="000000"/>
                </a:solidFill>
                <a:latin typeface="Roboto Light"/>
                <a:ea typeface="Roboto Light"/>
                <a:cs typeface="Roboto Light"/>
                <a:sym typeface="Roboto Light"/>
              </a:rPr>
              <a:t>(x*) = min </a:t>
            </a:r>
            <a:r>
              <a:rPr b="1" i="1" lang="en" sz="1600">
                <a:solidFill>
                  <a:srgbClr val="000000"/>
                </a:solidFill>
                <a:latin typeface="Roboto"/>
                <a:ea typeface="Roboto"/>
                <a:cs typeface="Roboto"/>
                <a:sym typeface="Roboto"/>
              </a:rPr>
              <a:t>f</a:t>
            </a:r>
            <a:r>
              <a:rPr lang="en" sz="1600">
                <a:solidFill>
                  <a:srgbClr val="000000"/>
                </a:solidFill>
                <a:latin typeface="Roboto Light"/>
                <a:ea typeface="Roboto Light"/>
                <a:cs typeface="Roboto Light"/>
                <a:sym typeface="Roboto Light"/>
              </a:rPr>
              <a:t>(x)</a:t>
            </a:r>
            <a:endParaRPr sz="1600">
              <a:solidFill>
                <a:srgbClr val="000000"/>
              </a:solidFill>
              <a:latin typeface="Roboto Light"/>
              <a:ea typeface="Roboto Light"/>
              <a:cs typeface="Roboto Light"/>
              <a:sym typeface="Roboto Light"/>
            </a:endParaRPr>
          </a:p>
          <a:p>
            <a:pPr indent="0" lvl="0" marL="0">
              <a:spcBef>
                <a:spcPts val="2200"/>
              </a:spcBef>
              <a:spcAft>
                <a:spcPts val="0"/>
              </a:spcAft>
              <a:buNone/>
            </a:pPr>
            <a:r>
              <a:rPr b="1" lang="en" sz="1600">
                <a:solidFill>
                  <a:srgbClr val="000000"/>
                </a:solidFill>
                <a:latin typeface="Roboto"/>
                <a:ea typeface="Roboto"/>
                <a:cs typeface="Roboto"/>
                <a:sym typeface="Roboto"/>
              </a:rPr>
              <a:t>Gradient descent</a:t>
            </a:r>
            <a:r>
              <a:rPr lang="en" sz="1600">
                <a:solidFill>
                  <a:srgbClr val="000000"/>
                </a:solidFill>
                <a:latin typeface="Roboto Light"/>
                <a:ea typeface="Roboto Light"/>
                <a:cs typeface="Roboto Light"/>
                <a:sym typeface="Roboto Light"/>
              </a:rPr>
              <a:t> : choose initial x</a:t>
            </a:r>
            <a:r>
              <a:rPr baseline="30000" lang="en" sz="1600">
                <a:solidFill>
                  <a:srgbClr val="000000"/>
                </a:solidFill>
                <a:latin typeface="Roboto Light"/>
                <a:ea typeface="Roboto Light"/>
                <a:cs typeface="Roboto Light"/>
                <a:sym typeface="Roboto Light"/>
              </a:rPr>
              <a:t>(0)</a:t>
            </a:r>
            <a:r>
              <a:rPr lang="en" sz="1600">
                <a:solidFill>
                  <a:srgbClr val="000000"/>
                </a:solidFill>
                <a:latin typeface="Roboto Light"/>
                <a:ea typeface="Roboto Light"/>
                <a:cs typeface="Roboto Light"/>
                <a:sym typeface="Roboto Light"/>
              </a:rPr>
              <a:t> </a:t>
            </a:r>
            <a:r>
              <a:rPr lang="en" sz="1600">
                <a:solidFill>
                  <a:schemeClr val="dk1"/>
                </a:solidFill>
                <a:latin typeface="Roboto Light"/>
                <a:ea typeface="Roboto Light"/>
                <a:cs typeface="Roboto Light"/>
                <a:sym typeface="Roboto Light"/>
              </a:rPr>
              <a:t>ϵ |R</a:t>
            </a:r>
            <a:r>
              <a:rPr baseline="30000" lang="en" sz="1600">
                <a:solidFill>
                  <a:schemeClr val="dk1"/>
                </a:solidFill>
                <a:latin typeface="Roboto Light"/>
                <a:ea typeface="Roboto Light"/>
                <a:cs typeface="Roboto Light"/>
                <a:sym typeface="Roboto Light"/>
              </a:rPr>
              <a:t>n</a:t>
            </a:r>
            <a:r>
              <a:rPr lang="en" sz="1600">
                <a:solidFill>
                  <a:schemeClr val="dk1"/>
                </a:solidFill>
                <a:latin typeface="Roboto Light"/>
                <a:ea typeface="Roboto Light"/>
                <a:cs typeface="Roboto Light"/>
                <a:sym typeface="Roboto Light"/>
              </a:rPr>
              <a:t>, repeat :</a:t>
            </a:r>
            <a:endParaRPr sz="1600">
              <a:solidFill>
                <a:schemeClr val="dk1"/>
              </a:solidFill>
              <a:latin typeface="Roboto Light"/>
              <a:ea typeface="Roboto Light"/>
              <a:cs typeface="Roboto Light"/>
              <a:sym typeface="Roboto Light"/>
            </a:endParaRPr>
          </a:p>
          <a:p>
            <a:pPr indent="0" lvl="0" marL="0">
              <a:spcBef>
                <a:spcPts val="2200"/>
              </a:spcBef>
              <a:spcAft>
                <a:spcPts val="0"/>
              </a:spcAft>
              <a:buNone/>
            </a:pPr>
            <a:r>
              <a:rPr lang="en" sz="1600">
                <a:solidFill>
                  <a:schemeClr val="dk1"/>
                </a:solidFill>
                <a:latin typeface="Roboto Light"/>
                <a:ea typeface="Roboto Light"/>
                <a:cs typeface="Roboto Light"/>
                <a:sym typeface="Roboto Light"/>
              </a:rPr>
              <a:t>	x</a:t>
            </a:r>
            <a:r>
              <a:rPr baseline="30000" lang="en" sz="1600">
                <a:solidFill>
                  <a:schemeClr val="dk1"/>
                </a:solidFill>
                <a:latin typeface="Roboto Light"/>
                <a:ea typeface="Roboto Light"/>
                <a:cs typeface="Roboto Light"/>
                <a:sym typeface="Roboto Light"/>
              </a:rPr>
              <a:t>(k)</a:t>
            </a:r>
            <a:r>
              <a:rPr lang="en" sz="1600">
                <a:solidFill>
                  <a:schemeClr val="dk1"/>
                </a:solidFill>
                <a:latin typeface="Roboto Light"/>
                <a:ea typeface="Roboto Light"/>
                <a:cs typeface="Roboto Light"/>
                <a:sym typeface="Roboto Light"/>
              </a:rPr>
              <a:t> = x</a:t>
            </a:r>
            <a:r>
              <a:rPr baseline="30000" lang="en" sz="1600">
                <a:solidFill>
                  <a:schemeClr val="dk1"/>
                </a:solidFill>
                <a:latin typeface="Roboto Light"/>
                <a:ea typeface="Roboto Light"/>
                <a:cs typeface="Roboto Light"/>
                <a:sym typeface="Roboto Light"/>
              </a:rPr>
              <a:t>(k-1)</a:t>
            </a:r>
            <a:r>
              <a:rPr lang="en" sz="1600">
                <a:solidFill>
                  <a:schemeClr val="dk1"/>
                </a:solidFill>
                <a:latin typeface="Roboto Light"/>
                <a:ea typeface="Roboto Light"/>
                <a:cs typeface="Roboto Light"/>
                <a:sym typeface="Roboto Light"/>
              </a:rPr>
              <a:t> - t</a:t>
            </a:r>
            <a:r>
              <a:rPr baseline="-25000" lang="en" sz="1600">
                <a:solidFill>
                  <a:schemeClr val="dk1"/>
                </a:solidFill>
                <a:latin typeface="Roboto Light"/>
                <a:ea typeface="Roboto Light"/>
                <a:cs typeface="Roboto Light"/>
                <a:sym typeface="Roboto Light"/>
              </a:rPr>
              <a:t>k</a:t>
            </a:r>
            <a:r>
              <a:rPr lang="en" sz="1600">
                <a:solidFill>
                  <a:schemeClr val="dk1"/>
                </a:solidFill>
                <a:latin typeface="Roboto Light"/>
                <a:ea typeface="Roboto Light"/>
                <a:cs typeface="Roboto Light"/>
                <a:sym typeface="Roboto Light"/>
              </a:rPr>
              <a:t>.∇</a:t>
            </a:r>
            <a:r>
              <a:rPr b="1" i="1" lang="en" sz="1600">
                <a:solidFill>
                  <a:schemeClr val="dk1"/>
                </a:solidFill>
                <a:latin typeface="Roboto"/>
                <a:ea typeface="Roboto"/>
                <a:cs typeface="Roboto"/>
                <a:sym typeface="Roboto"/>
              </a:rPr>
              <a:t>f</a:t>
            </a:r>
            <a:r>
              <a:rPr lang="en" sz="1600">
                <a:solidFill>
                  <a:schemeClr val="dk1"/>
                </a:solidFill>
                <a:latin typeface="Roboto Light"/>
                <a:ea typeface="Roboto Light"/>
                <a:cs typeface="Roboto Light"/>
                <a:sym typeface="Roboto Light"/>
              </a:rPr>
              <a:t>(x</a:t>
            </a:r>
            <a:r>
              <a:rPr baseline="30000" lang="en" sz="1600">
                <a:solidFill>
                  <a:schemeClr val="dk1"/>
                </a:solidFill>
                <a:latin typeface="Roboto Light"/>
                <a:ea typeface="Roboto Light"/>
                <a:cs typeface="Roboto Light"/>
                <a:sym typeface="Roboto Light"/>
              </a:rPr>
              <a:t>(k-1)</a:t>
            </a:r>
            <a:r>
              <a:rPr lang="en" sz="1600">
                <a:solidFill>
                  <a:schemeClr val="dk1"/>
                </a:solidFill>
                <a:latin typeface="Roboto Light"/>
                <a:ea typeface="Roboto Light"/>
                <a:cs typeface="Roboto Light"/>
                <a:sym typeface="Roboto Light"/>
              </a:rPr>
              <a:t>), 	k = 1, 2, 3, … </a:t>
            </a:r>
            <a:endParaRPr sz="1600">
              <a:solidFill>
                <a:schemeClr val="dk1"/>
              </a:solidFill>
              <a:latin typeface="Roboto Light"/>
              <a:ea typeface="Roboto Light"/>
              <a:cs typeface="Roboto Light"/>
              <a:sym typeface="Roboto Light"/>
            </a:endParaRPr>
          </a:p>
          <a:p>
            <a:pPr indent="0" lvl="0" marL="0" rtl="0">
              <a:spcBef>
                <a:spcPts val="2200"/>
              </a:spcBef>
              <a:spcAft>
                <a:spcPts val="0"/>
              </a:spcAft>
              <a:buNone/>
            </a:pPr>
            <a:r>
              <a:rPr lang="en" sz="1600">
                <a:solidFill>
                  <a:schemeClr val="dk1"/>
                </a:solidFill>
                <a:latin typeface="Roboto Light"/>
                <a:ea typeface="Roboto Light"/>
                <a:cs typeface="Roboto Light"/>
                <a:sym typeface="Roboto Light"/>
              </a:rPr>
              <a:t>Stop at some point. </a:t>
            </a:r>
            <a:endParaRPr sz="1600">
              <a:solidFill>
                <a:schemeClr val="dk1"/>
              </a:solidFill>
              <a:latin typeface="Roboto Light"/>
              <a:ea typeface="Roboto Light"/>
              <a:cs typeface="Roboto Light"/>
              <a:sym typeface="Roboto Light"/>
            </a:endParaRPr>
          </a:p>
        </p:txBody>
      </p:sp>
      <p:pic>
        <p:nvPicPr>
          <p:cNvPr id="252" name="Shape 252"/>
          <p:cNvPicPr preferRelativeResize="0"/>
          <p:nvPr/>
        </p:nvPicPr>
        <p:blipFill>
          <a:blip r:embed="rId3">
            <a:alphaModFix/>
          </a:blip>
          <a:stretch>
            <a:fillRect/>
          </a:stretch>
        </p:blipFill>
        <p:spPr>
          <a:xfrm>
            <a:off x="5415675" y="1755300"/>
            <a:ext cx="2933700" cy="2343150"/>
          </a:xfrm>
          <a:prstGeom prst="rect">
            <a:avLst/>
          </a:prstGeom>
          <a:noFill/>
          <a:ln>
            <a:noFill/>
          </a:ln>
        </p:spPr>
      </p:pic>
      <p:sp>
        <p:nvSpPr>
          <p:cNvPr id="253" name="Shape 253"/>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idx="4294967295" type="title"/>
          </p:nvPr>
        </p:nvSpPr>
        <p:spPr>
          <a:xfrm>
            <a:off x="727650" y="3633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Solution : Least Mean Squares</a:t>
            </a:r>
            <a:endParaRPr b="1">
              <a:latin typeface="Roboto"/>
              <a:ea typeface="Roboto"/>
              <a:cs typeface="Roboto"/>
              <a:sym typeface="Roboto"/>
            </a:endParaRPr>
          </a:p>
        </p:txBody>
      </p:sp>
      <p:sp>
        <p:nvSpPr>
          <p:cNvPr id="259" name="Shape 259"/>
          <p:cNvSpPr txBox="1"/>
          <p:nvPr>
            <p:ph idx="4294967295" type="body"/>
          </p:nvPr>
        </p:nvSpPr>
        <p:spPr>
          <a:xfrm>
            <a:off x="619075" y="1183575"/>
            <a:ext cx="4266600" cy="597600"/>
          </a:xfrm>
          <a:prstGeom prst="rect">
            <a:avLst/>
          </a:prstGeom>
        </p:spPr>
        <p:txBody>
          <a:bodyPr anchorCtr="0" anchor="t" bIns="19050" lIns="19050" spcFirstLastPara="1" rIns="19050" wrap="square" tIns="19050">
            <a:noAutofit/>
          </a:bodyPr>
          <a:lstStyle/>
          <a:p>
            <a:pPr indent="0" lvl="0" marL="0" rtl="0">
              <a:spcBef>
                <a:spcPts val="2200"/>
              </a:spcBef>
              <a:spcAft>
                <a:spcPts val="0"/>
              </a:spcAft>
              <a:buNone/>
            </a:pPr>
            <a:r>
              <a:rPr lang="en" sz="1400">
                <a:solidFill>
                  <a:srgbClr val="000000"/>
                </a:solidFill>
                <a:latin typeface="Roboto Light"/>
                <a:ea typeface="Roboto Light"/>
                <a:cs typeface="Roboto Light"/>
                <a:sym typeface="Roboto Light"/>
              </a:rPr>
              <a:t>We want to find out value of </a:t>
            </a:r>
            <a:r>
              <a:rPr lang="en" sz="1400">
                <a:solidFill>
                  <a:srgbClr val="000000"/>
                </a:solidFill>
                <a:highlight>
                  <a:schemeClr val="lt1"/>
                </a:highlight>
                <a:latin typeface="Roboto"/>
                <a:ea typeface="Roboto"/>
                <a:cs typeface="Roboto"/>
                <a:sym typeface="Roboto"/>
              </a:rPr>
              <a:t>Θ</a:t>
            </a:r>
            <a:r>
              <a:rPr lang="en" sz="1400">
                <a:solidFill>
                  <a:srgbClr val="000000"/>
                </a:solidFill>
                <a:latin typeface="Roboto Light"/>
                <a:ea typeface="Roboto Light"/>
                <a:cs typeface="Roboto Light"/>
                <a:sym typeface="Roboto Light"/>
              </a:rPr>
              <a:t> so as to minimize J(</a:t>
            </a:r>
            <a:r>
              <a:rPr lang="en" sz="1400">
                <a:solidFill>
                  <a:srgbClr val="000000"/>
                </a:solidFill>
                <a:highlight>
                  <a:schemeClr val="lt1"/>
                </a:highlight>
                <a:latin typeface="Roboto"/>
                <a:ea typeface="Roboto"/>
                <a:cs typeface="Roboto"/>
                <a:sym typeface="Roboto"/>
              </a:rPr>
              <a:t>Θ</a:t>
            </a:r>
            <a:r>
              <a:rPr lang="en" sz="1400">
                <a:solidFill>
                  <a:srgbClr val="000000"/>
                </a:solidFill>
                <a:latin typeface="Roboto Light"/>
                <a:ea typeface="Roboto Light"/>
                <a:cs typeface="Roboto Light"/>
                <a:sym typeface="Roboto Light"/>
              </a:rPr>
              <a:t>) </a:t>
            </a:r>
            <a:endParaRPr sz="1400">
              <a:solidFill>
                <a:srgbClr val="000000"/>
              </a:solidFill>
              <a:latin typeface="Roboto Light"/>
              <a:ea typeface="Roboto Light"/>
              <a:cs typeface="Roboto Light"/>
              <a:sym typeface="Roboto Light"/>
            </a:endParaRPr>
          </a:p>
        </p:txBody>
      </p:sp>
      <p:pic>
        <p:nvPicPr>
          <p:cNvPr id="260" name="Shape 260"/>
          <p:cNvPicPr preferRelativeResize="0"/>
          <p:nvPr/>
        </p:nvPicPr>
        <p:blipFill>
          <a:blip r:embed="rId3">
            <a:alphaModFix/>
          </a:blip>
          <a:stretch>
            <a:fillRect/>
          </a:stretch>
        </p:blipFill>
        <p:spPr>
          <a:xfrm>
            <a:off x="5598775" y="1972625"/>
            <a:ext cx="1825425" cy="597700"/>
          </a:xfrm>
          <a:prstGeom prst="rect">
            <a:avLst/>
          </a:prstGeom>
          <a:noFill/>
          <a:ln>
            <a:noFill/>
          </a:ln>
        </p:spPr>
      </p:pic>
      <p:pic>
        <p:nvPicPr>
          <p:cNvPr id="261" name="Shape 261"/>
          <p:cNvPicPr preferRelativeResize="0"/>
          <p:nvPr/>
        </p:nvPicPr>
        <p:blipFill>
          <a:blip r:embed="rId4">
            <a:alphaModFix/>
          </a:blip>
          <a:stretch>
            <a:fillRect/>
          </a:stretch>
        </p:blipFill>
        <p:spPr>
          <a:xfrm>
            <a:off x="859200" y="2314675"/>
            <a:ext cx="3496475" cy="1860700"/>
          </a:xfrm>
          <a:prstGeom prst="rect">
            <a:avLst/>
          </a:prstGeom>
          <a:noFill/>
          <a:ln>
            <a:noFill/>
          </a:ln>
        </p:spPr>
      </p:pic>
      <p:pic>
        <p:nvPicPr>
          <p:cNvPr id="262" name="Shape 262"/>
          <p:cNvPicPr preferRelativeResize="0"/>
          <p:nvPr/>
        </p:nvPicPr>
        <p:blipFill>
          <a:blip r:embed="rId5">
            <a:alphaModFix/>
          </a:blip>
          <a:stretch>
            <a:fillRect/>
          </a:stretch>
        </p:blipFill>
        <p:spPr>
          <a:xfrm>
            <a:off x="5357413" y="3994262"/>
            <a:ext cx="2690566" cy="573275"/>
          </a:xfrm>
          <a:prstGeom prst="rect">
            <a:avLst/>
          </a:prstGeom>
          <a:noFill/>
          <a:ln>
            <a:noFill/>
          </a:ln>
        </p:spPr>
      </p:pic>
      <p:sp>
        <p:nvSpPr>
          <p:cNvPr id="263" name="Shape 263"/>
          <p:cNvSpPr txBox="1"/>
          <p:nvPr/>
        </p:nvSpPr>
        <p:spPr>
          <a:xfrm>
            <a:off x="5434900" y="2595150"/>
            <a:ext cx="3046800" cy="46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Now we know that, </a:t>
            </a:r>
            <a:endParaRPr>
              <a:latin typeface="Roboto"/>
              <a:ea typeface="Roboto"/>
              <a:cs typeface="Roboto"/>
              <a:sym typeface="Roboto"/>
            </a:endParaRPr>
          </a:p>
        </p:txBody>
      </p:sp>
      <p:sp>
        <p:nvSpPr>
          <p:cNvPr id="264" name="Shape 264"/>
          <p:cNvSpPr txBox="1"/>
          <p:nvPr/>
        </p:nvSpPr>
        <p:spPr>
          <a:xfrm>
            <a:off x="5434900" y="1503425"/>
            <a:ext cx="3046800" cy="46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Let’s consider Gradient descent,</a:t>
            </a:r>
            <a:endParaRPr>
              <a:latin typeface="Roboto"/>
              <a:ea typeface="Roboto"/>
              <a:cs typeface="Roboto"/>
              <a:sym typeface="Roboto"/>
            </a:endParaRPr>
          </a:p>
        </p:txBody>
      </p:sp>
      <p:sp>
        <p:nvSpPr>
          <p:cNvPr id="265" name="Shape 265"/>
          <p:cNvSpPr/>
          <p:nvPr/>
        </p:nvSpPr>
        <p:spPr>
          <a:xfrm>
            <a:off x="5357350" y="4067150"/>
            <a:ext cx="2690700" cy="42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rot="801415">
            <a:off x="4521545" y="3088402"/>
            <a:ext cx="1073950" cy="186279"/>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rot="408767">
            <a:off x="3109387" y="4046119"/>
            <a:ext cx="2116746" cy="160453"/>
          </a:xfrm>
          <a:prstGeom prst="rightArrow">
            <a:avLst>
              <a:gd fmla="val 50000" name="adj1"/>
              <a:gd fmla="val 5313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txBox="1"/>
          <p:nvPr/>
        </p:nvSpPr>
        <p:spPr>
          <a:xfrm>
            <a:off x="5297925" y="3709550"/>
            <a:ext cx="2512500" cy="237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Repeat until convergence,</a:t>
            </a:r>
            <a:endParaRPr>
              <a:latin typeface="Roboto"/>
              <a:ea typeface="Roboto"/>
              <a:cs typeface="Roboto"/>
              <a:sym typeface="Roboto"/>
            </a:endParaRPr>
          </a:p>
        </p:txBody>
      </p:sp>
      <p:pic>
        <p:nvPicPr>
          <p:cNvPr id="269" name="Shape 269"/>
          <p:cNvPicPr preferRelativeResize="0"/>
          <p:nvPr/>
        </p:nvPicPr>
        <p:blipFill>
          <a:blip r:embed="rId6">
            <a:alphaModFix/>
          </a:blip>
          <a:stretch>
            <a:fillRect/>
          </a:stretch>
        </p:blipFill>
        <p:spPr>
          <a:xfrm>
            <a:off x="5761375" y="3019887"/>
            <a:ext cx="2219075" cy="597700"/>
          </a:xfrm>
          <a:prstGeom prst="rect">
            <a:avLst/>
          </a:prstGeom>
          <a:noFill/>
          <a:ln>
            <a:noFill/>
          </a:ln>
        </p:spPr>
      </p:pic>
      <p:sp>
        <p:nvSpPr>
          <p:cNvPr id="270" name="Shape 270"/>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idx="4294967295" type="title"/>
          </p:nvPr>
        </p:nvSpPr>
        <p:spPr>
          <a:xfrm>
            <a:off x="726750" y="304800"/>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Advantages and Disadvantages</a:t>
            </a:r>
            <a:endParaRPr b="1">
              <a:latin typeface="Roboto"/>
              <a:ea typeface="Roboto"/>
              <a:cs typeface="Roboto"/>
              <a:sym typeface="Roboto"/>
            </a:endParaRPr>
          </a:p>
        </p:txBody>
      </p:sp>
      <p:sp>
        <p:nvSpPr>
          <p:cNvPr id="276" name="Shape 276"/>
          <p:cNvSpPr txBox="1"/>
          <p:nvPr>
            <p:ph idx="4294967295" type="body"/>
          </p:nvPr>
        </p:nvSpPr>
        <p:spPr>
          <a:xfrm>
            <a:off x="660675" y="905500"/>
            <a:ext cx="7688700" cy="3654600"/>
          </a:xfrm>
          <a:prstGeom prst="rect">
            <a:avLst/>
          </a:prstGeom>
        </p:spPr>
        <p:txBody>
          <a:bodyPr anchorCtr="0" anchor="t" bIns="19050" lIns="19050" spcFirstLastPara="1" rIns="19050" wrap="square" tIns="19050">
            <a:noAutofit/>
          </a:bodyPr>
          <a:lstStyle/>
          <a:p>
            <a:pPr indent="-330200" lvl="0" marL="457200" rtl="0">
              <a:spcBef>
                <a:spcPts val="2200"/>
              </a:spcBef>
              <a:spcAft>
                <a:spcPts val="0"/>
              </a:spcAft>
              <a:buClr>
                <a:srgbClr val="000000"/>
              </a:buClr>
              <a:buSzPts val="1600"/>
              <a:buFont typeface="Roboto"/>
              <a:buChar char="●"/>
            </a:pPr>
            <a:r>
              <a:rPr lang="en" sz="1600">
                <a:solidFill>
                  <a:srgbClr val="000000"/>
                </a:solidFill>
                <a:latin typeface="Roboto Light"/>
                <a:ea typeface="Roboto Light"/>
                <a:cs typeface="Roboto Light"/>
                <a:sym typeface="Roboto Light"/>
              </a:rPr>
              <a:t>Advantages:</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Simple model</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Interpretable coefficients</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Can obtain good results with small data sets</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Many variations/extensions</a:t>
            </a:r>
            <a:br>
              <a:rPr lang="en" sz="1600">
                <a:solidFill>
                  <a:srgbClr val="000000"/>
                </a:solidFill>
                <a:latin typeface="Roboto Light"/>
                <a:ea typeface="Roboto Light"/>
                <a:cs typeface="Roboto Light"/>
                <a:sym typeface="Roboto Light"/>
              </a:rPr>
            </a:br>
            <a:endParaRPr sz="1600">
              <a:solidFill>
                <a:srgbClr val="000000"/>
              </a:solidFill>
              <a:latin typeface="Roboto Light"/>
              <a:ea typeface="Roboto Light"/>
              <a:cs typeface="Roboto Light"/>
              <a:sym typeface="Roboto Light"/>
            </a:endParaRPr>
          </a:p>
          <a:p>
            <a:pPr indent="-330200" lvl="0" marL="457200" rtl="0">
              <a:spcBef>
                <a:spcPts val="0"/>
              </a:spcBef>
              <a:spcAft>
                <a:spcPts val="0"/>
              </a:spcAft>
              <a:buClr>
                <a:srgbClr val="000000"/>
              </a:buClr>
              <a:buSzPts val="1600"/>
              <a:buFont typeface="Roboto"/>
              <a:buChar char="●"/>
            </a:pPr>
            <a:r>
              <a:rPr lang="en" sz="1600">
                <a:solidFill>
                  <a:srgbClr val="000000"/>
                </a:solidFill>
                <a:latin typeface="Roboto Light"/>
                <a:ea typeface="Roboto Light"/>
                <a:cs typeface="Roboto Light"/>
                <a:sym typeface="Roboto Light"/>
              </a:rPr>
              <a:t>Disadvantages:</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Model may be too simple to make accurate predictions over large range of values</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Poor extrapolation</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Sensitive to outliers in data </a:t>
            </a:r>
            <a:br>
              <a:rPr lang="en" sz="1600">
                <a:solidFill>
                  <a:srgbClr val="000000"/>
                </a:solidFill>
                <a:latin typeface="Roboto Light"/>
                <a:ea typeface="Roboto Light"/>
                <a:cs typeface="Roboto Light"/>
                <a:sym typeface="Roboto Light"/>
              </a:rPr>
            </a:br>
            <a:r>
              <a:rPr lang="en" sz="1600">
                <a:solidFill>
                  <a:srgbClr val="000000"/>
                </a:solidFill>
                <a:latin typeface="Roboto Light"/>
                <a:ea typeface="Roboto Light"/>
                <a:cs typeface="Roboto Light"/>
                <a:sym typeface="Roboto Light"/>
              </a:rPr>
              <a:t>– least squares error</a:t>
            </a:r>
            <a:endParaRPr sz="1600">
              <a:solidFill>
                <a:srgbClr val="000000"/>
              </a:solidFill>
              <a:latin typeface="Roboto Light"/>
              <a:ea typeface="Roboto Light"/>
              <a:cs typeface="Roboto Light"/>
              <a:sym typeface="Roboto Light"/>
            </a:endParaRPr>
          </a:p>
          <a:p>
            <a:pPr indent="0" lvl="0" marL="0" rtl="0">
              <a:spcBef>
                <a:spcPts val="2200"/>
              </a:spcBef>
              <a:spcAft>
                <a:spcPts val="0"/>
              </a:spcAft>
              <a:buNone/>
            </a:pPr>
            <a:r>
              <a:t/>
            </a:r>
            <a:endParaRPr sz="1600">
              <a:solidFill>
                <a:srgbClr val="000000"/>
              </a:solidFill>
              <a:latin typeface="Roboto Light"/>
              <a:ea typeface="Roboto Light"/>
              <a:cs typeface="Roboto Light"/>
              <a:sym typeface="Roboto Light"/>
            </a:endParaRPr>
          </a:p>
        </p:txBody>
      </p:sp>
      <p:sp>
        <p:nvSpPr>
          <p:cNvPr id="277" name="Shape 277"/>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nvSpPr>
        <p:spPr>
          <a:xfrm>
            <a:off x="2439575" y="1742550"/>
            <a:ext cx="4915200" cy="280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6000"/>
              <a:t>Questions?</a:t>
            </a:r>
            <a:endParaRPr sz="6000"/>
          </a:p>
        </p:txBody>
      </p:sp>
      <p:sp>
        <p:nvSpPr>
          <p:cNvPr id="283" name="Shape 283"/>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4294967295" type="title"/>
          </p:nvPr>
        </p:nvSpPr>
        <p:spPr>
          <a:xfrm>
            <a:off x="727650" y="4693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Mini Quiz</a:t>
            </a:r>
            <a:endParaRPr b="1">
              <a:latin typeface="Roboto"/>
              <a:ea typeface="Roboto"/>
              <a:cs typeface="Roboto"/>
              <a:sym typeface="Roboto"/>
            </a:endParaRPr>
          </a:p>
        </p:txBody>
      </p:sp>
      <p:sp>
        <p:nvSpPr>
          <p:cNvPr id="289" name="Shape 289"/>
          <p:cNvSpPr txBox="1"/>
          <p:nvPr>
            <p:ph idx="4294967295" type="body"/>
          </p:nvPr>
        </p:nvSpPr>
        <p:spPr>
          <a:xfrm>
            <a:off x="727650" y="1108500"/>
            <a:ext cx="7688700" cy="3641400"/>
          </a:xfrm>
          <a:prstGeom prst="rect">
            <a:avLst/>
          </a:prstGeom>
        </p:spPr>
        <p:txBody>
          <a:bodyPr anchorCtr="0" anchor="t" bIns="19050" lIns="19050" spcFirstLastPara="1" rIns="19050" wrap="square" tIns="19050">
            <a:noAutofit/>
          </a:bodyPr>
          <a:lstStyle/>
          <a:p>
            <a:pPr indent="0" lvl="0" marL="0" rtl="0">
              <a:spcBef>
                <a:spcPts val="2200"/>
              </a:spcBef>
              <a:spcAft>
                <a:spcPts val="0"/>
              </a:spcAft>
              <a:buClr>
                <a:schemeClr val="dk1"/>
              </a:buClr>
              <a:buSzPts val="1100"/>
              <a:buFont typeface="Arial"/>
              <a:buNone/>
            </a:pPr>
            <a:r>
              <a:rPr lang="en" sz="1400">
                <a:solidFill>
                  <a:srgbClr val="000000"/>
                </a:solidFill>
                <a:latin typeface="Roboto Light"/>
                <a:ea typeface="Roboto Light"/>
                <a:cs typeface="Roboto Light"/>
                <a:sym typeface="Roboto Light"/>
              </a:rPr>
              <a:t>We want to predict a patient’s medical condition based on symptoms.*</a:t>
            </a:r>
            <a:endParaRPr sz="1400">
              <a:solidFill>
                <a:srgbClr val="000000"/>
              </a:solidFill>
              <a:latin typeface="Roboto Light"/>
              <a:ea typeface="Roboto Light"/>
              <a:cs typeface="Roboto Light"/>
              <a:sym typeface="Roboto Light"/>
            </a:endParaRPr>
          </a:p>
          <a:p>
            <a:pPr indent="0" lvl="0" marL="0" rtl="0">
              <a:spcBef>
                <a:spcPts val="2200"/>
              </a:spcBef>
              <a:spcAft>
                <a:spcPts val="0"/>
              </a:spcAft>
              <a:buNone/>
            </a:pPr>
            <a:r>
              <a:rPr lang="en" sz="1400">
                <a:solidFill>
                  <a:srgbClr val="000000"/>
                </a:solidFill>
                <a:latin typeface="Roboto Light"/>
                <a:ea typeface="Roboto Light"/>
                <a:cs typeface="Roboto Light"/>
                <a:sym typeface="Roboto Light"/>
              </a:rPr>
              <a:t>– Suppose we code the three possible diagnoses as follows and use linear regression (ignoring the fact that Y is discrete-values) to build prediction model</a:t>
            </a:r>
            <a:endParaRPr sz="1400">
              <a:solidFill>
                <a:srgbClr val="000000"/>
              </a:solidFill>
              <a:latin typeface="Roboto Light"/>
              <a:ea typeface="Roboto Light"/>
              <a:cs typeface="Roboto Light"/>
              <a:sym typeface="Roboto Light"/>
            </a:endParaRPr>
          </a:p>
          <a:p>
            <a:pPr indent="0" lvl="0" marL="0" rtl="0">
              <a:spcBef>
                <a:spcPts val="2200"/>
              </a:spcBef>
              <a:spcAft>
                <a:spcPts val="0"/>
              </a:spcAft>
              <a:buNone/>
            </a:pPr>
            <a:r>
              <a:t/>
            </a:r>
            <a:endParaRPr sz="1400">
              <a:solidFill>
                <a:srgbClr val="000000"/>
              </a:solidFill>
              <a:latin typeface="Roboto Light"/>
              <a:ea typeface="Roboto Light"/>
              <a:cs typeface="Roboto Light"/>
              <a:sym typeface="Roboto Light"/>
            </a:endParaRPr>
          </a:p>
          <a:p>
            <a:pPr indent="0" lvl="0" marL="0" rtl="0">
              <a:spcBef>
                <a:spcPts val="2200"/>
              </a:spcBef>
              <a:spcAft>
                <a:spcPts val="0"/>
              </a:spcAft>
              <a:buNone/>
            </a:pPr>
            <a:r>
              <a:t/>
            </a:r>
            <a:endParaRPr sz="1400">
              <a:solidFill>
                <a:srgbClr val="000000"/>
              </a:solidFill>
              <a:latin typeface="Roboto"/>
              <a:ea typeface="Roboto"/>
              <a:cs typeface="Roboto"/>
              <a:sym typeface="Roboto"/>
            </a:endParaRPr>
          </a:p>
          <a:p>
            <a:pPr indent="0" lvl="0" marL="0" rtl="0">
              <a:spcBef>
                <a:spcPts val="2200"/>
              </a:spcBef>
              <a:spcAft>
                <a:spcPts val="0"/>
              </a:spcAft>
              <a:buNone/>
            </a:pPr>
            <a:r>
              <a:rPr lang="en" sz="1400">
                <a:solidFill>
                  <a:srgbClr val="000000"/>
                </a:solidFill>
                <a:latin typeface="Roboto"/>
                <a:ea typeface="Roboto"/>
                <a:cs typeface="Roboto"/>
                <a:sym typeface="Roboto"/>
              </a:rPr>
              <a:t>Q : Do you think this a good approach? Why? What are the flaws with using this method for predicting a qualitative response?</a:t>
            </a:r>
            <a:endParaRPr sz="1400">
              <a:solidFill>
                <a:srgbClr val="000000"/>
              </a:solidFill>
              <a:latin typeface="Roboto"/>
              <a:ea typeface="Roboto"/>
              <a:cs typeface="Roboto"/>
              <a:sym typeface="Roboto"/>
            </a:endParaRPr>
          </a:p>
        </p:txBody>
      </p:sp>
      <p:pic>
        <p:nvPicPr>
          <p:cNvPr id="290" name="Shape 290"/>
          <p:cNvPicPr preferRelativeResize="0"/>
          <p:nvPr/>
        </p:nvPicPr>
        <p:blipFill>
          <a:blip r:embed="rId3">
            <a:alphaModFix/>
          </a:blip>
          <a:stretch>
            <a:fillRect/>
          </a:stretch>
        </p:blipFill>
        <p:spPr>
          <a:xfrm>
            <a:off x="3109000" y="2571750"/>
            <a:ext cx="2289875" cy="763300"/>
          </a:xfrm>
          <a:prstGeom prst="rect">
            <a:avLst/>
          </a:prstGeom>
          <a:noFill/>
          <a:ln>
            <a:noFill/>
          </a:ln>
        </p:spPr>
      </p:pic>
      <p:sp>
        <p:nvSpPr>
          <p:cNvPr id="291" name="Shape 291"/>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Helvetica Neue"/>
                <a:ea typeface="Helvetica Neue"/>
                <a:cs typeface="Helvetica Neue"/>
                <a:sym typeface="Helvetica Neue"/>
              </a:rPr>
              <a:t>Possible Arguments</a:t>
            </a:r>
            <a:endParaRPr b="1">
              <a:latin typeface="Helvetica Neue"/>
              <a:ea typeface="Helvetica Neue"/>
              <a:cs typeface="Helvetica Neue"/>
              <a:sym typeface="Helvetica Neue"/>
            </a:endParaRPr>
          </a:p>
        </p:txBody>
      </p:sp>
      <p:sp>
        <p:nvSpPr>
          <p:cNvPr id="297" name="Shape 297"/>
          <p:cNvSpPr txBox="1"/>
          <p:nvPr>
            <p:ph idx="4294967295" type="body"/>
          </p:nvPr>
        </p:nvSpPr>
        <p:spPr>
          <a:xfrm>
            <a:off x="729450" y="1313500"/>
            <a:ext cx="7688700" cy="2890800"/>
          </a:xfrm>
          <a:prstGeom prst="rect">
            <a:avLst/>
          </a:prstGeom>
        </p:spPr>
        <p:txBody>
          <a:bodyPr anchorCtr="0" anchor="t" bIns="19050" lIns="19050" spcFirstLastPara="1" rIns="19050" wrap="square" tIns="19050">
            <a:noAutofit/>
          </a:bodyPr>
          <a:lstStyle/>
          <a:p>
            <a:pPr indent="-317500" lvl="0" marL="457200" rtl="0">
              <a:spcBef>
                <a:spcPts val="2200"/>
              </a:spcBef>
              <a:spcAft>
                <a:spcPts val="0"/>
              </a:spcAft>
              <a:buClr>
                <a:srgbClr val="000000"/>
              </a:buClr>
              <a:buSzPts val="1400"/>
              <a:buChar char="●"/>
            </a:pPr>
            <a:r>
              <a:rPr lang="en" sz="1400">
                <a:solidFill>
                  <a:srgbClr val="000000"/>
                </a:solidFill>
              </a:rPr>
              <a:t>Encoding outcomes creates an arbitrary ordering</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Linear model (and thus prediction results) depend on this ordering, via least squares penalty</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Coding qualitative responses may be reasonable if categories have natural ordering: e.g. “mild”, “moderate” and “severe”</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For binary response (two classes), method not sensitive to choice of coding</a:t>
            </a:r>
            <a:endParaRPr sz="1400">
              <a:solidFill>
                <a:srgbClr val="000000"/>
              </a:solidFill>
            </a:endParaRPr>
          </a:p>
          <a:p>
            <a:pPr indent="0" lvl="0" marL="0" rtl="0">
              <a:spcBef>
                <a:spcPts val="2200"/>
              </a:spcBef>
              <a:spcAft>
                <a:spcPts val="0"/>
              </a:spcAft>
              <a:buNone/>
            </a:pPr>
            <a:r>
              <a:rPr lang="en" sz="1400">
                <a:solidFill>
                  <a:srgbClr val="000000"/>
                </a:solidFill>
              </a:rPr>
              <a:t>	</a:t>
            </a:r>
            <a:endParaRPr sz="1400">
              <a:solidFill>
                <a:srgbClr val="000000"/>
              </a:solidFill>
            </a:endParaRPr>
          </a:p>
          <a:p>
            <a:pPr indent="-317500" lvl="0" marL="457200" rtl="0">
              <a:spcBef>
                <a:spcPts val="2200"/>
              </a:spcBef>
              <a:spcAft>
                <a:spcPts val="0"/>
              </a:spcAft>
              <a:buClr>
                <a:srgbClr val="000000"/>
              </a:buClr>
              <a:buSzPts val="1400"/>
              <a:buChar char="●"/>
            </a:pPr>
            <a:r>
              <a:rPr lang="en" sz="1400">
                <a:solidFill>
                  <a:srgbClr val="000000"/>
                </a:solidFill>
              </a:rPr>
              <a:t>Can use threshold on response to make predictions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Responses may not fall within [0, 1] interval, and can’t be interpreted as probabilities of belonging to a particular class</a:t>
            </a:r>
            <a:endParaRPr sz="1400">
              <a:solidFill>
                <a:srgbClr val="000000"/>
              </a:solidFill>
            </a:endParaRPr>
          </a:p>
        </p:txBody>
      </p:sp>
      <p:pic>
        <p:nvPicPr>
          <p:cNvPr id="298" name="Shape 298"/>
          <p:cNvPicPr preferRelativeResize="0"/>
          <p:nvPr/>
        </p:nvPicPr>
        <p:blipFill>
          <a:blip r:embed="rId3">
            <a:alphaModFix/>
          </a:blip>
          <a:stretch>
            <a:fillRect/>
          </a:stretch>
        </p:blipFill>
        <p:spPr>
          <a:xfrm>
            <a:off x="3297775" y="2934222"/>
            <a:ext cx="1586075" cy="507800"/>
          </a:xfrm>
          <a:prstGeom prst="rect">
            <a:avLst/>
          </a:prstGeom>
          <a:noFill/>
          <a:ln>
            <a:noFill/>
          </a:ln>
        </p:spPr>
      </p:pic>
      <p:sp>
        <p:nvSpPr>
          <p:cNvPr id="299" name="Shape 299"/>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idx="4294967295" type="ctrTitle"/>
          </p:nvPr>
        </p:nvSpPr>
        <p:spPr>
          <a:xfrm>
            <a:off x="729450" y="1322450"/>
            <a:ext cx="7688100" cy="1664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3600">
                <a:solidFill>
                  <a:srgbClr val="3C78D8"/>
                </a:solidFill>
                <a:latin typeface="Helvetica Neue"/>
                <a:ea typeface="Helvetica Neue"/>
                <a:cs typeface="Helvetica Neue"/>
                <a:sym typeface="Helvetica Neue"/>
              </a:rPr>
              <a:t>Logistic R</a:t>
            </a:r>
            <a:r>
              <a:rPr b="1" lang="en" sz="3600">
                <a:solidFill>
                  <a:srgbClr val="3C78D8"/>
                </a:solidFill>
                <a:latin typeface="Helvetica Neue"/>
                <a:ea typeface="Helvetica Neue"/>
                <a:cs typeface="Helvetica Neue"/>
                <a:sym typeface="Helvetica Neue"/>
              </a:rPr>
              <a:t>egression</a:t>
            </a:r>
            <a:endParaRPr b="1" sz="3600">
              <a:solidFill>
                <a:srgbClr val="3C78D8"/>
              </a:solidFill>
              <a:latin typeface="Helvetica Neue"/>
              <a:ea typeface="Helvetica Neue"/>
              <a:cs typeface="Helvetica Neue"/>
              <a:sym typeface="Helvetica Neue"/>
            </a:endParaRPr>
          </a:p>
          <a:p>
            <a:pPr indent="0" lvl="0" marL="0" rtl="0">
              <a:spcBef>
                <a:spcPts val="0"/>
              </a:spcBef>
              <a:spcAft>
                <a:spcPts val="0"/>
              </a:spcAft>
              <a:buNone/>
            </a:pPr>
            <a:r>
              <a:rPr lang="en"/>
              <a:t>Because simplicity does not work always</a:t>
            </a:r>
            <a:r>
              <a:rPr lang="en"/>
              <a:t>.</a:t>
            </a:r>
            <a:endParaRPr/>
          </a:p>
        </p:txBody>
      </p:sp>
      <p:sp>
        <p:nvSpPr>
          <p:cNvPr id="305" name="Shape 305"/>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4294967295" type="title"/>
          </p:nvPr>
        </p:nvSpPr>
        <p:spPr>
          <a:xfrm>
            <a:off x="593725" y="531950"/>
            <a:ext cx="7688700" cy="542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Machine Learning</a:t>
            </a:r>
            <a:endParaRPr b="1">
              <a:latin typeface="Roboto"/>
              <a:ea typeface="Roboto"/>
              <a:cs typeface="Roboto"/>
              <a:sym typeface="Roboto"/>
            </a:endParaRPr>
          </a:p>
        </p:txBody>
      </p:sp>
      <p:sp>
        <p:nvSpPr>
          <p:cNvPr id="151" name="Shape 151"/>
          <p:cNvSpPr txBox="1"/>
          <p:nvPr>
            <p:ph idx="4294967295" type="body"/>
          </p:nvPr>
        </p:nvSpPr>
        <p:spPr>
          <a:xfrm>
            <a:off x="593725" y="1074650"/>
            <a:ext cx="7688700" cy="3564000"/>
          </a:xfrm>
          <a:prstGeom prst="rect">
            <a:avLst/>
          </a:prstGeom>
        </p:spPr>
        <p:txBody>
          <a:bodyPr anchorCtr="0" anchor="t" bIns="19050" lIns="19050" spcFirstLastPara="1" rIns="19050" wrap="square" tIns="19050">
            <a:noAutofit/>
          </a:bodyPr>
          <a:lstStyle/>
          <a:p>
            <a:pPr indent="0" lvl="0" marL="0" rtl="0">
              <a:spcBef>
                <a:spcPts val="2200"/>
              </a:spcBef>
              <a:spcAft>
                <a:spcPts val="0"/>
              </a:spcAft>
              <a:buNone/>
            </a:pPr>
            <a:r>
              <a:rPr lang="en">
                <a:solidFill>
                  <a:srgbClr val="000000"/>
                </a:solidFill>
                <a:latin typeface="Roboto Light"/>
                <a:ea typeface="Roboto Light"/>
                <a:cs typeface="Roboto Light"/>
                <a:sym typeface="Roboto Light"/>
              </a:rPr>
              <a:t>A computer program is said to learn from experience E with respect to some class of tasks T and a performance measure P if it improves performance on T (according to P) with more E.</a:t>
            </a:r>
            <a:endParaRPr>
              <a:solidFill>
                <a:srgbClr val="000000"/>
              </a:solidFill>
              <a:latin typeface="Roboto Light"/>
              <a:ea typeface="Roboto Light"/>
              <a:cs typeface="Roboto Light"/>
              <a:sym typeface="Roboto Light"/>
            </a:endParaRPr>
          </a:p>
        </p:txBody>
      </p:sp>
      <p:sp>
        <p:nvSpPr>
          <p:cNvPr id="152" name="Shape 152"/>
          <p:cNvSpPr/>
          <p:nvPr/>
        </p:nvSpPr>
        <p:spPr>
          <a:xfrm>
            <a:off x="1793200" y="3359350"/>
            <a:ext cx="1394100" cy="8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Computer</a:t>
            </a:r>
            <a:endParaRPr/>
          </a:p>
        </p:txBody>
      </p:sp>
      <p:sp>
        <p:nvSpPr>
          <p:cNvPr id="153" name="Shape 153"/>
          <p:cNvSpPr/>
          <p:nvPr/>
        </p:nvSpPr>
        <p:spPr>
          <a:xfrm>
            <a:off x="5560700" y="3359350"/>
            <a:ext cx="1394100" cy="85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Computer</a:t>
            </a:r>
            <a:endParaRPr/>
          </a:p>
        </p:txBody>
      </p:sp>
      <p:cxnSp>
        <p:nvCxnSpPr>
          <p:cNvPr id="154" name="Shape 154"/>
          <p:cNvCxnSpPr/>
          <p:nvPr/>
        </p:nvCxnSpPr>
        <p:spPr>
          <a:xfrm>
            <a:off x="1413525" y="3592550"/>
            <a:ext cx="356100" cy="0"/>
          </a:xfrm>
          <a:prstGeom prst="straightConnector1">
            <a:avLst/>
          </a:prstGeom>
          <a:noFill/>
          <a:ln cap="flat" cmpd="sng" w="9525">
            <a:solidFill>
              <a:schemeClr val="dk2"/>
            </a:solidFill>
            <a:prstDash val="solid"/>
            <a:round/>
            <a:headEnd len="med" w="med" type="none"/>
            <a:tailEnd len="med" w="med" type="triangle"/>
          </a:ln>
        </p:spPr>
      </p:cxnSp>
      <p:cxnSp>
        <p:nvCxnSpPr>
          <p:cNvPr id="155" name="Shape 155"/>
          <p:cNvCxnSpPr/>
          <p:nvPr/>
        </p:nvCxnSpPr>
        <p:spPr>
          <a:xfrm>
            <a:off x="1425525" y="4037150"/>
            <a:ext cx="344100" cy="0"/>
          </a:xfrm>
          <a:prstGeom prst="straightConnector1">
            <a:avLst/>
          </a:prstGeom>
          <a:noFill/>
          <a:ln cap="flat" cmpd="sng" w="9525">
            <a:solidFill>
              <a:schemeClr val="dk2"/>
            </a:solidFill>
            <a:prstDash val="solid"/>
            <a:round/>
            <a:headEnd len="med" w="med" type="none"/>
            <a:tailEnd len="med" w="med" type="triangle"/>
          </a:ln>
        </p:spPr>
      </p:cxnSp>
      <p:sp>
        <p:nvSpPr>
          <p:cNvPr id="156" name="Shape 156"/>
          <p:cNvSpPr txBox="1"/>
          <p:nvPr/>
        </p:nvSpPr>
        <p:spPr>
          <a:xfrm>
            <a:off x="844050" y="3359350"/>
            <a:ext cx="733200" cy="30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Data</a:t>
            </a:r>
            <a:endParaRPr/>
          </a:p>
        </p:txBody>
      </p:sp>
      <p:sp>
        <p:nvSpPr>
          <p:cNvPr id="157" name="Shape 157"/>
          <p:cNvSpPr txBox="1"/>
          <p:nvPr/>
        </p:nvSpPr>
        <p:spPr>
          <a:xfrm>
            <a:off x="574650" y="3826900"/>
            <a:ext cx="1002600" cy="30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Program</a:t>
            </a:r>
            <a:endParaRPr/>
          </a:p>
        </p:txBody>
      </p:sp>
      <p:cxnSp>
        <p:nvCxnSpPr>
          <p:cNvPr id="158" name="Shape 158"/>
          <p:cNvCxnSpPr/>
          <p:nvPr/>
        </p:nvCxnSpPr>
        <p:spPr>
          <a:xfrm>
            <a:off x="5204600" y="3633875"/>
            <a:ext cx="356100" cy="0"/>
          </a:xfrm>
          <a:prstGeom prst="straightConnector1">
            <a:avLst/>
          </a:prstGeom>
          <a:noFill/>
          <a:ln cap="flat" cmpd="sng" w="9525">
            <a:solidFill>
              <a:schemeClr val="dk2"/>
            </a:solidFill>
            <a:prstDash val="solid"/>
            <a:round/>
            <a:headEnd len="med" w="med" type="none"/>
            <a:tailEnd len="med" w="med" type="triangle"/>
          </a:ln>
        </p:spPr>
      </p:cxnSp>
      <p:sp>
        <p:nvSpPr>
          <p:cNvPr id="159" name="Shape 159"/>
          <p:cNvSpPr txBox="1"/>
          <p:nvPr/>
        </p:nvSpPr>
        <p:spPr>
          <a:xfrm>
            <a:off x="4632625" y="3442400"/>
            <a:ext cx="733200" cy="30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Data</a:t>
            </a:r>
            <a:endParaRPr/>
          </a:p>
        </p:txBody>
      </p:sp>
      <p:sp>
        <p:nvSpPr>
          <p:cNvPr id="160" name="Shape 160"/>
          <p:cNvSpPr txBox="1"/>
          <p:nvPr/>
        </p:nvSpPr>
        <p:spPr>
          <a:xfrm>
            <a:off x="4497925" y="3826900"/>
            <a:ext cx="1002600" cy="30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Output</a:t>
            </a:r>
            <a:endParaRPr/>
          </a:p>
        </p:txBody>
      </p:sp>
      <p:cxnSp>
        <p:nvCxnSpPr>
          <p:cNvPr id="161" name="Shape 161"/>
          <p:cNvCxnSpPr/>
          <p:nvPr/>
        </p:nvCxnSpPr>
        <p:spPr>
          <a:xfrm>
            <a:off x="5210600" y="4037150"/>
            <a:ext cx="344100" cy="0"/>
          </a:xfrm>
          <a:prstGeom prst="straightConnector1">
            <a:avLst/>
          </a:prstGeom>
          <a:noFill/>
          <a:ln cap="flat" cmpd="sng" w="9525">
            <a:solidFill>
              <a:schemeClr val="dk2"/>
            </a:solidFill>
            <a:prstDash val="solid"/>
            <a:round/>
            <a:headEnd len="med" w="med" type="none"/>
            <a:tailEnd len="med" w="med" type="triangle"/>
          </a:ln>
        </p:spPr>
      </p:cxnSp>
      <p:cxnSp>
        <p:nvCxnSpPr>
          <p:cNvPr id="162" name="Shape 162"/>
          <p:cNvCxnSpPr/>
          <p:nvPr/>
        </p:nvCxnSpPr>
        <p:spPr>
          <a:xfrm>
            <a:off x="3187300" y="3784600"/>
            <a:ext cx="344100" cy="0"/>
          </a:xfrm>
          <a:prstGeom prst="straightConnector1">
            <a:avLst/>
          </a:prstGeom>
          <a:noFill/>
          <a:ln cap="flat" cmpd="sng" w="9525">
            <a:solidFill>
              <a:schemeClr val="dk2"/>
            </a:solidFill>
            <a:prstDash val="solid"/>
            <a:round/>
            <a:headEnd len="med" w="med" type="none"/>
            <a:tailEnd len="med" w="med" type="triangle"/>
          </a:ln>
        </p:spPr>
      </p:cxnSp>
      <p:cxnSp>
        <p:nvCxnSpPr>
          <p:cNvPr id="163" name="Shape 163"/>
          <p:cNvCxnSpPr/>
          <p:nvPr/>
        </p:nvCxnSpPr>
        <p:spPr>
          <a:xfrm>
            <a:off x="6954800" y="3784600"/>
            <a:ext cx="344100" cy="0"/>
          </a:xfrm>
          <a:prstGeom prst="straightConnector1">
            <a:avLst/>
          </a:prstGeom>
          <a:noFill/>
          <a:ln cap="flat" cmpd="sng" w="9525">
            <a:solidFill>
              <a:schemeClr val="dk2"/>
            </a:solidFill>
            <a:prstDash val="solid"/>
            <a:round/>
            <a:headEnd len="med" w="med" type="none"/>
            <a:tailEnd len="med" w="med" type="triangle"/>
          </a:ln>
        </p:spPr>
      </p:cxnSp>
      <p:sp>
        <p:nvSpPr>
          <p:cNvPr id="164" name="Shape 164"/>
          <p:cNvSpPr txBox="1"/>
          <p:nvPr/>
        </p:nvSpPr>
        <p:spPr>
          <a:xfrm>
            <a:off x="7298900" y="3592550"/>
            <a:ext cx="1002600" cy="30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Program</a:t>
            </a:r>
            <a:endParaRPr/>
          </a:p>
        </p:txBody>
      </p:sp>
      <p:sp>
        <p:nvSpPr>
          <p:cNvPr id="165" name="Shape 165"/>
          <p:cNvSpPr txBox="1"/>
          <p:nvPr/>
        </p:nvSpPr>
        <p:spPr>
          <a:xfrm>
            <a:off x="3531400" y="3592550"/>
            <a:ext cx="1002600" cy="30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Output</a:t>
            </a:r>
            <a:endParaRPr/>
          </a:p>
        </p:txBody>
      </p:sp>
      <p:cxnSp>
        <p:nvCxnSpPr>
          <p:cNvPr id="166" name="Shape 166"/>
          <p:cNvCxnSpPr/>
          <p:nvPr/>
        </p:nvCxnSpPr>
        <p:spPr>
          <a:xfrm flipH="1">
            <a:off x="4357550" y="2499650"/>
            <a:ext cx="4800" cy="1710300"/>
          </a:xfrm>
          <a:prstGeom prst="straightConnector1">
            <a:avLst/>
          </a:prstGeom>
          <a:noFill/>
          <a:ln cap="flat" cmpd="sng" w="9525">
            <a:solidFill>
              <a:schemeClr val="dk2"/>
            </a:solidFill>
            <a:prstDash val="solid"/>
            <a:round/>
            <a:headEnd len="med" w="med" type="none"/>
            <a:tailEnd len="med" w="med" type="none"/>
          </a:ln>
        </p:spPr>
      </p:cxnSp>
      <p:sp>
        <p:nvSpPr>
          <p:cNvPr id="167" name="Shape 167"/>
          <p:cNvSpPr txBox="1"/>
          <p:nvPr/>
        </p:nvSpPr>
        <p:spPr>
          <a:xfrm>
            <a:off x="1425525" y="2834000"/>
            <a:ext cx="2776200" cy="396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Standard programming</a:t>
            </a:r>
            <a:endParaRPr b="1"/>
          </a:p>
        </p:txBody>
      </p:sp>
      <p:sp>
        <p:nvSpPr>
          <p:cNvPr id="168" name="Shape 168"/>
          <p:cNvSpPr txBox="1"/>
          <p:nvPr/>
        </p:nvSpPr>
        <p:spPr>
          <a:xfrm>
            <a:off x="5437925" y="2834000"/>
            <a:ext cx="2776200" cy="39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Machine Learning</a:t>
            </a:r>
            <a:endParaRPr b="1"/>
          </a:p>
        </p:txBody>
      </p:sp>
      <p:sp>
        <p:nvSpPr>
          <p:cNvPr id="169" name="Shape 169"/>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solidFill>
                  <a:srgbClr val="1A1A1A"/>
                </a:solidFill>
                <a:latin typeface="Roboto"/>
                <a:ea typeface="Roboto"/>
                <a:cs typeface="Roboto"/>
                <a:sym typeface="Roboto"/>
              </a:rPr>
              <a:t>Logistic Regression</a:t>
            </a:r>
            <a:endParaRPr b="1" sz="2600">
              <a:solidFill>
                <a:srgbClr val="1A1A1A"/>
              </a:solidFill>
              <a:latin typeface="Roboto"/>
              <a:ea typeface="Roboto"/>
              <a:cs typeface="Roboto"/>
              <a:sym typeface="Roboto"/>
            </a:endParaRPr>
          </a:p>
        </p:txBody>
      </p:sp>
      <p:sp>
        <p:nvSpPr>
          <p:cNvPr id="311" name="Shape 311"/>
          <p:cNvSpPr txBox="1"/>
          <p:nvPr/>
        </p:nvSpPr>
        <p:spPr>
          <a:xfrm>
            <a:off x="727650" y="1249400"/>
            <a:ext cx="7688700" cy="3188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300">
                <a:latin typeface="Roboto"/>
                <a:ea typeface="Roboto"/>
                <a:cs typeface="Roboto"/>
                <a:sym typeface="Roboto"/>
              </a:rPr>
              <a:t>It’s not regression! It’s a classifier.</a:t>
            </a:r>
            <a:endParaRPr sz="1300">
              <a:latin typeface="Roboto"/>
              <a:ea typeface="Roboto"/>
              <a:cs typeface="Roboto"/>
              <a:sym typeface="Roboto"/>
            </a:endParaRPr>
          </a:p>
          <a:p>
            <a:pPr indent="0" lvl="0" marL="0" rtl="0">
              <a:lnSpc>
                <a:spcPct val="115000"/>
              </a:lnSpc>
              <a:spcBef>
                <a:spcPts val="1600"/>
              </a:spcBef>
              <a:spcAft>
                <a:spcPts val="0"/>
              </a:spcAft>
              <a:buClr>
                <a:schemeClr val="dk1"/>
              </a:buClr>
              <a:buSzPts val="1100"/>
              <a:buFont typeface="Arial"/>
              <a:buNone/>
            </a:pPr>
            <a:r>
              <a:rPr lang="en" sz="1300">
                <a:latin typeface="Roboto"/>
                <a:ea typeface="Roboto"/>
                <a:cs typeface="Roboto"/>
                <a:sym typeface="Roboto"/>
              </a:rPr>
              <a:t>Logistic regression : binary classifier</a:t>
            </a:r>
            <a:endParaRPr sz="1300">
              <a:latin typeface="Roboto"/>
              <a:ea typeface="Roboto"/>
              <a:cs typeface="Roboto"/>
              <a:sym typeface="Roboto"/>
            </a:endParaRPr>
          </a:p>
          <a:p>
            <a:pPr indent="0" lvl="0" marL="0" rtl="0">
              <a:lnSpc>
                <a:spcPct val="115000"/>
              </a:lnSpc>
              <a:spcBef>
                <a:spcPts val="1600"/>
              </a:spcBef>
              <a:spcAft>
                <a:spcPts val="0"/>
              </a:spcAft>
              <a:buClr>
                <a:schemeClr val="dk1"/>
              </a:buClr>
              <a:buSzPts val="1100"/>
              <a:buFont typeface="Arial"/>
              <a:buNone/>
            </a:pPr>
            <a:r>
              <a:rPr lang="en" sz="1300">
                <a:latin typeface="Roboto"/>
                <a:ea typeface="Roboto"/>
                <a:cs typeface="Roboto"/>
                <a:sym typeface="Roboto"/>
              </a:rPr>
              <a:t>Examples : </a:t>
            </a:r>
            <a:endParaRPr sz="1300">
              <a:latin typeface="Roboto"/>
              <a:ea typeface="Roboto"/>
              <a:cs typeface="Roboto"/>
              <a:sym typeface="Roboto"/>
            </a:endParaRPr>
          </a:p>
          <a:p>
            <a:pPr indent="457200" lvl="0" marL="0" rtl="0">
              <a:lnSpc>
                <a:spcPct val="115000"/>
              </a:lnSpc>
              <a:spcBef>
                <a:spcPts val="1600"/>
              </a:spcBef>
              <a:spcAft>
                <a:spcPts val="0"/>
              </a:spcAft>
              <a:buClr>
                <a:schemeClr val="dk1"/>
              </a:buClr>
              <a:buSzPts val="1100"/>
              <a:buFont typeface="Arial"/>
              <a:buNone/>
            </a:pPr>
            <a:r>
              <a:rPr lang="en" sz="1300">
                <a:latin typeface="Roboto"/>
                <a:ea typeface="Roboto"/>
                <a:cs typeface="Roboto"/>
                <a:sym typeface="Roboto"/>
              </a:rPr>
              <a:t>a) Email : spam/not spam</a:t>
            </a:r>
            <a:endParaRPr sz="1300">
              <a:latin typeface="Roboto"/>
              <a:ea typeface="Roboto"/>
              <a:cs typeface="Roboto"/>
              <a:sym typeface="Roboto"/>
            </a:endParaRPr>
          </a:p>
          <a:p>
            <a:pPr indent="457200" lvl="0" marL="0" rtl="0">
              <a:lnSpc>
                <a:spcPct val="115000"/>
              </a:lnSpc>
              <a:spcBef>
                <a:spcPts val="1600"/>
              </a:spcBef>
              <a:spcAft>
                <a:spcPts val="0"/>
              </a:spcAft>
              <a:buClr>
                <a:schemeClr val="dk1"/>
              </a:buClr>
              <a:buSzPts val="1100"/>
              <a:buFont typeface="Arial"/>
              <a:buNone/>
            </a:pPr>
            <a:r>
              <a:rPr lang="en" sz="1300">
                <a:latin typeface="Roboto"/>
                <a:ea typeface="Roboto"/>
                <a:cs typeface="Roboto"/>
                <a:sym typeface="Roboto"/>
              </a:rPr>
              <a:t>b) Online Transactions  fraudulent  : Yes/No</a:t>
            </a:r>
            <a:endParaRPr sz="1300">
              <a:latin typeface="Roboto"/>
              <a:ea typeface="Roboto"/>
              <a:cs typeface="Roboto"/>
              <a:sym typeface="Roboto"/>
            </a:endParaRPr>
          </a:p>
          <a:p>
            <a:pPr indent="457200" lvl="0" marL="0" rtl="0">
              <a:lnSpc>
                <a:spcPct val="115000"/>
              </a:lnSpc>
              <a:spcBef>
                <a:spcPts val="1600"/>
              </a:spcBef>
              <a:spcAft>
                <a:spcPts val="0"/>
              </a:spcAft>
              <a:buClr>
                <a:schemeClr val="dk1"/>
              </a:buClr>
              <a:buSzPts val="1100"/>
              <a:buFont typeface="Arial"/>
              <a:buNone/>
            </a:pPr>
            <a:r>
              <a:rPr lang="en" sz="1300">
                <a:latin typeface="Roboto"/>
                <a:ea typeface="Roboto"/>
                <a:cs typeface="Roboto"/>
                <a:sym typeface="Roboto"/>
              </a:rPr>
              <a:t>c) Tumor : malignant /benign</a:t>
            </a:r>
            <a:endParaRPr sz="1300">
              <a:latin typeface="Roboto"/>
              <a:ea typeface="Roboto"/>
              <a:cs typeface="Roboto"/>
              <a:sym typeface="Roboto"/>
            </a:endParaRPr>
          </a:p>
          <a:p>
            <a:pPr indent="0" lvl="0" marL="0" rtl="0">
              <a:lnSpc>
                <a:spcPct val="115000"/>
              </a:lnSpc>
              <a:spcBef>
                <a:spcPts val="1600"/>
              </a:spcBef>
              <a:spcAft>
                <a:spcPts val="1600"/>
              </a:spcAft>
              <a:buNone/>
            </a:pPr>
            <a:r>
              <a:rPr lang="en" sz="1300">
                <a:latin typeface="Roboto"/>
                <a:ea typeface="Roboto"/>
                <a:cs typeface="Roboto"/>
                <a:sym typeface="Roboto"/>
              </a:rPr>
              <a:t>Output : y belongs to {0,1}, where 0 represents negative class (absence of something) and 1 represents positive class (presence of something). </a:t>
            </a:r>
            <a:endParaRPr sz="1300">
              <a:latin typeface="Roboto"/>
              <a:ea typeface="Roboto"/>
              <a:cs typeface="Roboto"/>
              <a:sym typeface="Roboto"/>
            </a:endParaRPr>
          </a:p>
        </p:txBody>
      </p:sp>
      <p:sp>
        <p:nvSpPr>
          <p:cNvPr id="312" name="Shape 312"/>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p:nvPr/>
        </p:nvSpPr>
        <p:spPr>
          <a:xfrm flipH="1">
            <a:off x="2454625" y="986150"/>
            <a:ext cx="3735900" cy="2399400"/>
          </a:xfrm>
          <a:prstGeom prst="leftUpArrow">
            <a:avLst/>
          </a:prstGeom>
          <a:solidFill>
            <a:srgbClr val="00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flipH="1" rot="10800000">
            <a:off x="2775400" y="3183725"/>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flipH="1" rot="10800000">
            <a:off x="3048400" y="3183725"/>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flipH="1" rot="10800000">
            <a:off x="3268225" y="3183725"/>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flipH="1" rot="10800000">
            <a:off x="3689925" y="3183725"/>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flipH="1" rot="10800000">
            <a:off x="4054125" y="2102750"/>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flipH="1" rot="10800000">
            <a:off x="4331300" y="2102738"/>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flipH="1" rot="10800000">
            <a:off x="4788575" y="2102750"/>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flipH="1" rot="10800000">
            <a:off x="5095425" y="2102750"/>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26" name="Shape 326"/>
          <p:cNvCxnSpPr/>
          <p:nvPr/>
        </p:nvCxnSpPr>
        <p:spPr>
          <a:xfrm>
            <a:off x="2454633" y="2185844"/>
            <a:ext cx="240600" cy="0"/>
          </a:xfrm>
          <a:prstGeom prst="straightConnector1">
            <a:avLst/>
          </a:prstGeom>
          <a:noFill/>
          <a:ln cap="flat" cmpd="sng" w="9525">
            <a:solidFill>
              <a:srgbClr val="1A1A1A"/>
            </a:solidFill>
            <a:prstDash val="solid"/>
            <a:round/>
            <a:headEnd len="med" w="med" type="none"/>
            <a:tailEnd len="med" w="med" type="none"/>
          </a:ln>
        </p:spPr>
      </p:cxnSp>
      <p:sp>
        <p:nvSpPr>
          <p:cNvPr id="327" name="Shape 327"/>
          <p:cNvSpPr txBox="1"/>
          <p:nvPr/>
        </p:nvSpPr>
        <p:spPr>
          <a:xfrm>
            <a:off x="1791925" y="1960175"/>
            <a:ext cx="849300" cy="20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(Yes) 1</a:t>
            </a:r>
            <a:endParaRPr>
              <a:latin typeface="Roboto"/>
              <a:ea typeface="Roboto"/>
              <a:cs typeface="Roboto"/>
              <a:sym typeface="Roboto"/>
            </a:endParaRPr>
          </a:p>
        </p:txBody>
      </p:sp>
      <p:sp>
        <p:nvSpPr>
          <p:cNvPr id="328" name="Shape 328"/>
          <p:cNvSpPr txBox="1"/>
          <p:nvPr/>
        </p:nvSpPr>
        <p:spPr>
          <a:xfrm>
            <a:off x="1815700" y="3064925"/>
            <a:ext cx="697800" cy="20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(No) 0</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cxnSp>
        <p:nvCxnSpPr>
          <p:cNvPr id="329" name="Shape 329"/>
          <p:cNvCxnSpPr/>
          <p:nvPr/>
        </p:nvCxnSpPr>
        <p:spPr>
          <a:xfrm>
            <a:off x="2446008" y="3266819"/>
            <a:ext cx="240600" cy="0"/>
          </a:xfrm>
          <a:prstGeom prst="straightConnector1">
            <a:avLst/>
          </a:prstGeom>
          <a:noFill/>
          <a:ln cap="flat" cmpd="sng" w="9525">
            <a:solidFill>
              <a:srgbClr val="1A1A1A"/>
            </a:solidFill>
            <a:prstDash val="solid"/>
            <a:round/>
            <a:headEnd len="med" w="med" type="none"/>
            <a:tailEnd len="med" w="med" type="none"/>
          </a:ln>
        </p:spPr>
      </p:cxnSp>
      <p:sp>
        <p:nvSpPr>
          <p:cNvPr id="330" name="Shape 330"/>
          <p:cNvSpPr txBox="1"/>
          <p:nvPr/>
        </p:nvSpPr>
        <p:spPr>
          <a:xfrm>
            <a:off x="3530600" y="3266825"/>
            <a:ext cx="17856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Tumor size</a:t>
            </a:r>
            <a:endParaRPr>
              <a:latin typeface="Roboto"/>
              <a:ea typeface="Roboto"/>
              <a:cs typeface="Roboto"/>
              <a:sym typeface="Roboto"/>
            </a:endParaRPr>
          </a:p>
        </p:txBody>
      </p:sp>
      <p:sp>
        <p:nvSpPr>
          <p:cNvPr id="331" name="Shape 331"/>
          <p:cNvSpPr txBox="1"/>
          <p:nvPr/>
        </p:nvSpPr>
        <p:spPr>
          <a:xfrm>
            <a:off x="1497325" y="2411500"/>
            <a:ext cx="14385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Malignant?</a:t>
            </a:r>
            <a:endParaRPr>
              <a:latin typeface="Roboto"/>
              <a:ea typeface="Roboto"/>
              <a:cs typeface="Roboto"/>
              <a:sym typeface="Roboto"/>
            </a:endParaRPr>
          </a:p>
        </p:txBody>
      </p:sp>
      <p:cxnSp>
        <p:nvCxnSpPr>
          <p:cNvPr id="332" name="Shape 332"/>
          <p:cNvCxnSpPr/>
          <p:nvPr/>
        </p:nvCxnSpPr>
        <p:spPr>
          <a:xfrm flipH="1" rot="10800000">
            <a:off x="2513500" y="1588025"/>
            <a:ext cx="3221100" cy="2021700"/>
          </a:xfrm>
          <a:prstGeom prst="straightConnector1">
            <a:avLst/>
          </a:prstGeom>
          <a:noFill/>
          <a:ln cap="flat" cmpd="sng" w="9525">
            <a:solidFill>
              <a:srgbClr val="1A1A1A"/>
            </a:solidFill>
            <a:prstDash val="solid"/>
            <a:round/>
            <a:headEnd len="med" w="med" type="none"/>
            <a:tailEnd len="med" w="med" type="none"/>
          </a:ln>
        </p:spPr>
      </p:cxnSp>
      <p:sp>
        <p:nvSpPr>
          <p:cNvPr id="333" name="Shape 333"/>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p:nvPr/>
        </p:nvSpPr>
        <p:spPr>
          <a:xfrm flipH="1">
            <a:off x="2441000" y="1081125"/>
            <a:ext cx="5061000" cy="2399400"/>
          </a:xfrm>
          <a:prstGeom prst="leftUpArrow">
            <a:avLst/>
          </a:prstGeom>
          <a:solidFill>
            <a:srgbClr val="00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Shape 339"/>
          <p:cNvSpPr/>
          <p:nvPr/>
        </p:nvSpPr>
        <p:spPr>
          <a:xfrm flipH="1" rot="10800000">
            <a:off x="2761850" y="3278700"/>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flipH="1" rot="10800000">
            <a:off x="3034850" y="3278700"/>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flipH="1" rot="10800000">
            <a:off x="3254675" y="3278700"/>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p:nvPr/>
        </p:nvSpPr>
        <p:spPr>
          <a:xfrm flipH="1" rot="10800000">
            <a:off x="3676375" y="3278700"/>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flipH="1" rot="10800000">
            <a:off x="4040575" y="2197725"/>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flipH="1" rot="10800000">
            <a:off x="4317750" y="2197713"/>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flipH="1" rot="10800000">
            <a:off x="4775025" y="2197725"/>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flipH="1" rot="10800000">
            <a:off x="5081875" y="2197725"/>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47" name="Shape 347"/>
          <p:cNvCxnSpPr/>
          <p:nvPr/>
        </p:nvCxnSpPr>
        <p:spPr>
          <a:xfrm>
            <a:off x="2441083" y="2280819"/>
            <a:ext cx="240600" cy="0"/>
          </a:xfrm>
          <a:prstGeom prst="straightConnector1">
            <a:avLst/>
          </a:prstGeom>
          <a:noFill/>
          <a:ln cap="flat" cmpd="sng" w="9525">
            <a:solidFill>
              <a:srgbClr val="1A1A1A"/>
            </a:solidFill>
            <a:prstDash val="solid"/>
            <a:round/>
            <a:headEnd len="med" w="med" type="none"/>
            <a:tailEnd len="med" w="med" type="none"/>
          </a:ln>
        </p:spPr>
      </p:cxnSp>
      <p:sp>
        <p:nvSpPr>
          <p:cNvPr id="348" name="Shape 348"/>
          <p:cNvSpPr txBox="1"/>
          <p:nvPr/>
        </p:nvSpPr>
        <p:spPr>
          <a:xfrm>
            <a:off x="1778375" y="2055150"/>
            <a:ext cx="849300" cy="20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(Yes) 1</a:t>
            </a:r>
            <a:endParaRPr>
              <a:latin typeface="Roboto"/>
              <a:ea typeface="Roboto"/>
              <a:cs typeface="Roboto"/>
              <a:sym typeface="Roboto"/>
            </a:endParaRPr>
          </a:p>
        </p:txBody>
      </p:sp>
      <p:sp>
        <p:nvSpPr>
          <p:cNvPr id="349" name="Shape 349"/>
          <p:cNvSpPr txBox="1"/>
          <p:nvPr/>
        </p:nvSpPr>
        <p:spPr>
          <a:xfrm>
            <a:off x="1802150" y="3159900"/>
            <a:ext cx="697800" cy="20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(No) 0</a:t>
            </a:r>
            <a:endParaRPr>
              <a:latin typeface="Roboto"/>
              <a:ea typeface="Roboto"/>
              <a:cs typeface="Roboto"/>
              <a:sym typeface="Roboto"/>
            </a:endParaRPr>
          </a:p>
          <a:p>
            <a:pPr indent="0" lvl="0" marL="0" rtl="0">
              <a:spcBef>
                <a:spcPts val="0"/>
              </a:spcBef>
              <a:spcAft>
                <a:spcPts val="0"/>
              </a:spcAft>
              <a:buNone/>
            </a:pPr>
            <a:r>
              <a:t/>
            </a:r>
            <a:endParaRPr>
              <a:latin typeface="Roboto"/>
              <a:ea typeface="Roboto"/>
              <a:cs typeface="Roboto"/>
              <a:sym typeface="Roboto"/>
            </a:endParaRPr>
          </a:p>
        </p:txBody>
      </p:sp>
      <p:cxnSp>
        <p:nvCxnSpPr>
          <p:cNvPr id="350" name="Shape 350"/>
          <p:cNvCxnSpPr/>
          <p:nvPr/>
        </p:nvCxnSpPr>
        <p:spPr>
          <a:xfrm>
            <a:off x="2432458" y="3361794"/>
            <a:ext cx="240600" cy="0"/>
          </a:xfrm>
          <a:prstGeom prst="straightConnector1">
            <a:avLst/>
          </a:prstGeom>
          <a:noFill/>
          <a:ln cap="flat" cmpd="sng" w="9525">
            <a:solidFill>
              <a:srgbClr val="1A1A1A"/>
            </a:solidFill>
            <a:prstDash val="solid"/>
            <a:round/>
            <a:headEnd len="med" w="med" type="none"/>
            <a:tailEnd len="med" w="med" type="none"/>
          </a:ln>
        </p:spPr>
      </p:cxnSp>
      <p:sp>
        <p:nvSpPr>
          <p:cNvPr id="351" name="Shape 351"/>
          <p:cNvSpPr txBox="1"/>
          <p:nvPr/>
        </p:nvSpPr>
        <p:spPr>
          <a:xfrm>
            <a:off x="3517050" y="3361800"/>
            <a:ext cx="17856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Tumor size</a:t>
            </a:r>
            <a:endParaRPr>
              <a:latin typeface="Roboto"/>
              <a:ea typeface="Roboto"/>
              <a:cs typeface="Roboto"/>
              <a:sym typeface="Roboto"/>
            </a:endParaRPr>
          </a:p>
        </p:txBody>
      </p:sp>
      <p:sp>
        <p:nvSpPr>
          <p:cNvPr id="352" name="Shape 352"/>
          <p:cNvSpPr txBox="1"/>
          <p:nvPr/>
        </p:nvSpPr>
        <p:spPr>
          <a:xfrm>
            <a:off x="1483775" y="2506475"/>
            <a:ext cx="14385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Roboto"/>
                <a:ea typeface="Roboto"/>
                <a:cs typeface="Roboto"/>
                <a:sym typeface="Roboto"/>
              </a:rPr>
              <a:t>Malignant?</a:t>
            </a:r>
            <a:endParaRPr>
              <a:latin typeface="Roboto"/>
              <a:ea typeface="Roboto"/>
              <a:cs typeface="Roboto"/>
              <a:sym typeface="Roboto"/>
            </a:endParaRPr>
          </a:p>
        </p:txBody>
      </p:sp>
      <p:sp>
        <p:nvSpPr>
          <p:cNvPr id="353" name="Shape 353"/>
          <p:cNvSpPr/>
          <p:nvPr/>
        </p:nvSpPr>
        <p:spPr>
          <a:xfrm flipH="1" rot="10800000">
            <a:off x="6645775" y="2197725"/>
            <a:ext cx="184200" cy="166200"/>
          </a:xfrm>
          <a:prstGeom prst="flowChartSummingJunction">
            <a:avLst/>
          </a:prstGeom>
          <a:solidFill>
            <a:srgbClr val="FF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54" name="Shape 354"/>
          <p:cNvCxnSpPr/>
          <p:nvPr/>
        </p:nvCxnSpPr>
        <p:spPr>
          <a:xfrm flipH="1" rot="10800000">
            <a:off x="1368225" y="2096750"/>
            <a:ext cx="5971200" cy="1478100"/>
          </a:xfrm>
          <a:prstGeom prst="straightConnector1">
            <a:avLst/>
          </a:prstGeom>
          <a:noFill/>
          <a:ln cap="flat" cmpd="sng" w="9525">
            <a:solidFill>
              <a:srgbClr val="1A1A1A"/>
            </a:solidFill>
            <a:prstDash val="solid"/>
            <a:round/>
            <a:headEnd len="med" w="med" type="none"/>
            <a:tailEnd len="med" w="med" type="none"/>
          </a:ln>
        </p:spPr>
      </p:cxnSp>
      <p:sp>
        <p:nvSpPr>
          <p:cNvPr id="355" name="Shape 355"/>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solidFill>
                  <a:srgbClr val="1A1A1A"/>
                </a:solidFill>
                <a:latin typeface="Roboto"/>
                <a:ea typeface="Roboto"/>
                <a:cs typeface="Roboto"/>
                <a:sym typeface="Roboto"/>
              </a:rPr>
              <a:t>Why logistic regression?</a:t>
            </a:r>
            <a:endParaRPr b="1" sz="2600">
              <a:solidFill>
                <a:srgbClr val="1A1A1A"/>
              </a:solidFill>
              <a:latin typeface="Roboto"/>
              <a:ea typeface="Roboto"/>
              <a:cs typeface="Roboto"/>
              <a:sym typeface="Roboto"/>
            </a:endParaRPr>
          </a:p>
        </p:txBody>
      </p:sp>
      <p:sp>
        <p:nvSpPr>
          <p:cNvPr id="361" name="Shape 361"/>
          <p:cNvSpPr txBox="1"/>
          <p:nvPr/>
        </p:nvSpPr>
        <p:spPr>
          <a:xfrm>
            <a:off x="851575" y="1357975"/>
            <a:ext cx="7688700" cy="2982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600">
                <a:latin typeface="Roboto"/>
                <a:ea typeface="Roboto"/>
                <a:cs typeface="Roboto"/>
                <a:sym typeface="Roboto"/>
              </a:rPr>
              <a:t>One more reason why linear regression is a bad idea for classification : </a:t>
            </a:r>
            <a:endParaRPr sz="1600">
              <a:latin typeface="Roboto"/>
              <a:ea typeface="Roboto"/>
              <a:cs typeface="Roboto"/>
              <a:sym typeface="Roboto"/>
            </a:endParaRPr>
          </a:p>
          <a:p>
            <a:pPr indent="457200" lvl="0" marL="0" rtl="0">
              <a:lnSpc>
                <a:spcPct val="115000"/>
              </a:lnSpc>
              <a:spcBef>
                <a:spcPts val="1600"/>
              </a:spcBef>
              <a:spcAft>
                <a:spcPts val="0"/>
              </a:spcAft>
              <a:buClr>
                <a:schemeClr val="dk1"/>
              </a:buClr>
              <a:buSzPts val="1100"/>
              <a:buFont typeface="Arial"/>
              <a:buNone/>
            </a:pPr>
            <a:r>
              <a:rPr lang="en" sz="1600">
                <a:latin typeface="Roboto"/>
                <a:ea typeface="Roboto"/>
                <a:cs typeface="Roboto"/>
                <a:sym typeface="Roboto"/>
              </a:rPr>
              <a:t>In classification, y=0 or y=1, however h</a:t>
            </a:r>
            <a:r>
              <a:rPr baseline="-25000" lang="en" sz="1600">
                <a:latin typeface="Roboto"/>
                <a:ea typeface="Roboto"/>
                <a:cs typeface="Roboto"/>
                <a:sym typeface="Roboto"/>
              </a:rPr>
              <a:t>Θ</a:t>
            </a:r>
            <a:r>
              <a:rPr lang="en" sz="1600">
                <a:latin typeface="Roboto"/>
                <a:ea typeface="Roboto"/>
                <a:cs typeface="Roboto"/>
                <a:sym typeface="Roboto"/>
              </a:rPr>
              <a:t>(x) &lt;0 or h</a:t>
            </a:r>
            <a:r>
              <a:rPr baseline="-25000" lang="en" sz="1600">
                <a:latin typeface="Roboto"/>
                <a:ea typeface="Roboto"/>
                <a:cs typeface="Roboto"/>
                <a:sym typeface="Roboto"/>
              </a:rPr>
              <a:t>Θ</a:t>
            </a:r>
            <a:r>
              <a:rPr lang="en" sz="1600">
                <a:latin typeface="Roboto"/>
                <a:ea typeface="Roboto"/>
                <a:cs typeface="Roboto"/>
                <a:sym typeface="Roboto"/>
              </a:rPr>
              <a:t>(x) &gt;1</a:t>
            </a:r>
            <a:endParaRPr sz="1600">
              <a:latin typeface="Roboto"/>
              <a:ea typeface="Roboto"/>
              <a:cs typeface="Roboto"/>
              <a:sym typeface="Roboto"/>
            </a:endParaRPr>
          </a:p>
          <a:p>
            <a:pPr indent="0" lvl="0" marL="0" rtl="0">
              <a:lnSpc>
                <a:spcPct val="115000"/>
              </a:lnSpc>
              <a:spcBef>
                <a:spcPts val="1600"/>
              </a:spcBef>
              <a:spcAft>
                <a:spcPts val="1600"/>
              </a:spcAft>
              <a:buNone/>
            </a:pPr>
            <a:r>
              <a:rPr lang="en" sz="1600">
                <a:latin typeface="Roboto"/>
                <a:ea typeface="Roboto"/>
                <a:cs typeface="Roboto"/>
                <a:sym typeface="Roboto"/>
              </a:rPr>
              <a:t>Hence, we will develop an algorithm “Logistic regression” where 0 &lt;= h</a:t>
            </a:r>
            <a:r>
              <a:rPr baseline="-25000" lang="en" sz="1600">
                <a:latin typeface="Roboto"/>
                <a:ea typeface="Roboto"/>
                <a:cs typeface="Roboto"/>
                <a:sym typeface="Roboto"/>
              </a:rPr>
              <a:t>Θ</a:t>
            </a:r>
            <a:r>
              <a:rPr lang="en" sz="1600">
                <a:latin typeface="Roboto"/>
                <a:ea typeface="Roboto"/>
                <a:cs typeface="Roboto"/>
                <a:sym typeface="Roboto"/>
              </a:rPr>
              <a:t>(x) &lt;= 1</a:t>
            </a:r>
            <a:endParaRPr sz="1600">
              <a:latin typeface="Roboto"/>
              <a:ea typeface="Roboto"/>
              <a:cs typeface="Roboto"/>
              <a:sym typeface="Roboto"/>
            </a:endParaRPr>
          </a:p>
        </p:txBody>
      </p:sp>
      <p:sp>
        <p:nvSpPr>
          <p:cNvPr id="362" name="Shape 362"/>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solidFill>
                  <a:srgbClr val="1A1A1A"/>
                </a:solidFill>
                <a:latin typeface="Raleway"/>
                <a:ea typeface="Raleway"/>
                <a:cs typeface="Raleway"/>
                <a:sym typeface="Raleway"/>
              </a:rPr>
              <a:t>Logistic Regression Model</a:t>
            </a:r>
            <a:endParaRPr b="1" sz="2600">
              <a:solidFill>
                <a:srgbClr val="1A1A1A"/>
              </a:solidFill>
              <a:latin typeface="Raleway"/>
              <a:ea typeface="Raleway"/>
              <a:cs typeface="Raleway"/>
              <a:sym typeface="Raleway"/>
            </a:endParaRPr>
          </a:p>
        </p:txBody>
      </p:sp>
      <p:sp>
        <p:nvSpPr>
          <p:cNvPr id="368" name="Shape 368"/>
          <p:cNvSpPr txBox="1"/>
          <p:nvPr/>
        </p:nvSpPr>
        <p:spPr>
          <a:xfrm>
            <a:off x="727650" y="1553900"/>
            <a:ext cx="7688700" cy="2982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latin typeface="Roboto"/>
                <a:ea typeface="Roboto"/>
                <a:cs typeface="Roboto"/>
                <a:sym typeface="Roboto"/>
              </a:rPr>
              <a:t>In Linear regression, the hypothesis was defined as ,</a:t>
            </a:r>
            <a:endParaRPr sz="1600">
              <a:latin typeface="Roboto"/>
              <a:ea typeface="Roboto"/>
              <a:cs typeface="Roboto"/>
              <a:sym typeface="Roboto"/>
            </a:endParaRPr>
          </a:p>
          <a:p>
            <a:pPr indent="457200" lvl="0" marL="1828800" rtl="0">
              <a:lnSpc>
                <a:spcPct val="115000"/>
              </a:lnSpc>
              <a:spcBef>
                <a:spcPts val="1600"/>
              </a:spcBef>
              <a:spcAft>
                <a:spcPts val="0"/>
              </a:spcAft>
              <a:buNone/>
            </a:pPr>
            <a:r>
              <a:rPr lang="en" sz="1600">
                <a:latin typeface="Roboto"/>
                <a:ea typeface="Roboto"/>
                <a:cs typeface="Roboto"/>
                <a:sym typeface="Roboto"/>
              </a:rPr>
              <a:t>h</a:t>
            </a:r>
            <a:r>
              <a:rPr baseline="-25000" lang="en" sz="1600">
                <a:latin typeface="Roboto"/>
                <a:ea typeface="Roboto"/>
                <a:cs typeface="Roboto"/>
                <a:sym typeface="Roboto"/>
              </a:rPr>
              <a:t>Θ</a:t>
            </a:r>
            <a:r>
              <a:rPr lang="en" sz="1600">
                <a:latin typeface="Roboto"/>
                <a:ea typeface="Roboto"/>
                <a:cs typeface="Roboto"/>
                <a:sym typeface="Roboto"/>
              </a:rPr>
              <a:t>(x)  =  Θ</a:t>
            </a:r>
            <a:r>
              <a:rPr baseline="30000" lang="en" sz="1600">
                <a:latin typeface="Roboto"/>
                <a:ea typeface="Roboto"/>
                <a:cs typeface="Roboto"/>
                <a:sym typeface="Roboto"/>
              </a:rPr>
              <a:t>T</a:t>
            </a:r>
            <a:r>
              <a:rPr lang="en" sz="1600">
                <a:latin typeface="Roboto"/>
                <a:ea typeface="Roboto"/>
                <a:cs typeface="Roboto"/>
                <a:sym typeface="Roboto"/>
              </a:rPr>
              <a:t>x</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For Logistic regression, we will make a minor change as,</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					h</a:t>
            </a:r>
            <a:r>
              <a:rPr baseline="-25000" lang="en" sz="1600">
                <a:latin typeface="Roboto"/>
                <a:ea typeface="Roboto"/>
                <a:cs typeface="Roboto"/>
                <a:sym typeface="Roboto"/>
              </a:rPr>
              <a:t>Θ</a:t>
            </a:r>
            <a:r>
              <a:rPr lang="en" sz="1600">
                <a:latin typeface="Roboto"/>
                <a:ea typeface="Roboto"/>
                <a:cs typeface="Roboto"/>
                <a:sym typeface="Roboto"/>
              </a:rPr>
              <a:t>(x)  =  g(Θ</a:t>
            </a:r>
            <a:r>
              <a:rPr baseline="30000" lang="en" sz="1600">
                <a:latin typeface="Roboto"/>
                <a:ea typeface="Roboto"/>
                <a:cs typeface="Roboto"/>
                <a:sym typeface="Roboto"/>
              </a:rPr>
              <a:t>T</a:t>
            </a:r>
            <a:r>
              <a:rPr lang="en" sz="1600">
                <a:latin typeface="Roboto"/>
                <a:ea typeface="Roboto"/>
                <a:cs typeface="Roboto"/>
                <a:sym typeface="Roboto"/>
              </a:rPr>
              <a:t>x),</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Where g(z) = 1/(1+e</a:t>
            </a:r>
            <a:r>
              <a:rPr baseline="30000" lang="en" sz="1600">
                <a:latin typeface="Roboto"/>
                <a:ea typeface="Roboto"/>
                <a:cs typeface="Roboto"/>
                <a:sym typeface="Roboto"/>
              </a:rPr>
              <a:t>-z</a:t>
            </a:r>
            <a:r>
              <a:rPr lang="en" sz="1600">
                <a:latin typeface="Roboto"/>
                <a:ea typeface="Roboto"/>
                <a:cs typeface="Roboto"/>
                <a:sym typeface="Roboto"/>
              </a:rPr>
              <a:t>) : sigmoid function/logistic  function.</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1600"/>
              </a:spcAft>
              <a:buNone/>
            </a:pPr>
            <a:r>
              <a:t/>
            </a:r>
            <a:endParaRPr sz="1600">
              <a:latin typeface="Roboto"/>
              <a:ea typeface="Roboto"/>
              <a:cs typeface="Roboto"/>
              <a:sym typeface="Roboto"/>
            </a:endParaRPr>
          </a:p>
        </p:txBody>
      </p:sp>
      <p:sp>
        <p:nvSpPr>
          <p:cNvPr id="369" name="Shape 369"/>
          <p:cNvSpPr/>
          <p:nvPr/>
        </p:nvSpPr>
        <p:spPr>
          <a:xfrm>
            <a:off x="6184925" y="1330200"/>
            <a:ext cx="2579100" cy="2483100"/>
          </a:xfrm>
          <a:prstGeom prst="leftRightUpArrow">
            <a:avLst>
              <a:gd fmla="val 0" name="adj1"/>
              <a:gd fmla="val 1932" name="adj2"/>
              <a:gd fmla="val 5058" name="adj3"/>
            </a:avLst>
          </a:prstGeom>
          <a:solidFill>
            <a:srgbClr val="000000"/>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0" name="Shape 370"/>
          <p:cNvCxnSpPr/>
          <p:nvPr/>
        </p:nvCxnSpPr>
        <p:spPr>
          <a:xfrm>
            <a:off x="7354183" y="2848369"/>
            <a:ext cx="240600" cy="0"/>
          </a:xfrm>
          <a:prstGeom prst="straightConnector1">
            <a:avLst/>
          </a:prstGeom>
          <a:noFill/>
          <a:ln cap="flat" cmpd="sng" w="9525">
            <a:solidFill>
              <a:srgbClr val="1A1A1A"/>
            </a:solidFill>
            <a:prstDash val="solid"/>
            <a:round/>
            <a:headEnd len="med" w="med" type="none"/>
            <a:tailEnd len="med" w="med" type="none"/>
          </a:ln>
        </p:spPr>
      </p:cxnSp>
      <p:cxnSp>
        <p:nvCxnSpPr>
          <p:cNvPr id="371" name="Shape 371"/>
          <p:cNvCxnSpPr/>
          <p:nvPr/>
        </p:nvCxnSpPr>
        <p:spPr>
          <a:xfrm>
            <a:off x="7354183" y="2030244"/>
            <a:ext cx="240600" cy="0"/>
          </a:xfrm>
          <a:prstGeom prst="straightConnector1">
            <a:avLst/>
          </a:prstGeom>
          <a:noFill/>
          <a:ln cap="flat" cmpd="sng" w="9525">
            <a:solidFill>
              <a:srgbClr val="1A1A1A"/>
            </a:solidFill>
            <a:prstDash val="solid"/>
            <a:round/>
            <a:headEnd len="med" w="med" type="none"/>
            <a:tailEnd len="med" w="med" type="none"/>
          </a:ln>
        </p:spPr>
      </p:cxnSp>
      <p:sp>
        <p:nvSpPr>
          <p:cNvPr id="372" name="Shape 372"/>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solidFill>
                  <a:srgbClr val="1A1A1A"/>
                </a:solidFill>
                <a:latin typeface="Roboto"/>
                <a:ea typeface="Roboto"/>
                <a:cs typeface="Roboto"/>
                <a:sym typeface="Roboto"/>
              </a:rPr>
              <a:t>Interpretation of the model</a:t>
            </a:r>
            <a:endParaRPr b="1" sz="2600">
              <a:solidFill>
                <a:srgbClr val="1A1A1A"/>
              </a:solidFill>
              <a:latin typeface="Roboto"/>
              <a:ea typeface="Roboto"/>
              <a:cs typeface="Roboto"/>
              <a:sym typeface="Roboto"/>
            </a:endParaRPr>
          </a:p>
        </p:txBody>
      </p:sp>
      <p:sp>
        <p:nvSpPr>
          <p:cNvPr id="378" name="Shape 378"/>
          <p:cNvSpPr txBox="1"/>
          <p:nvPr/>
        </p:nvSpPr>
        <p:spPr>
          <a:xfrm>
            <a:off x="727650" y="1553900"/>
            <a:ext cx="7688700" cy="2748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latin typeface="Roboto"/>
                <a:ea typeface="Roboto"/>
                <a:cs typeface="Roboto"/>
                <a:sym typeface="Roboto"/>
              </a:rPr>
              <a:t>h</a:t>
            </a:r>
            <a:r>
              <a:rPr baseline="-25000" lang="en" sz="1600">
                <a:latin typeface="Roboto"/>
                <a:ea typeface="Roboto"/>
                <a:cs typeface="Roboto"/>
                <a:sym typeface="Roboto"/>
              </a:rPr>
              <a:t>Θ</a:t>
            </a:r>
            <a:r>
              <a:rPr lang="en" sz="1600">
                <a:latin typeface="Roboto"/>
                <a:ea typeface="Roboto"/>
                <a:cs typeface="Roboto"/>
                <a:sym typeface="Roboto"/>
              </a:rPr>
              <a:t>(x) = estimated probability that y=1 on input x.</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Mathematically,  </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	P(y=1|x;Θ) = probability that y=1, given x; parameterized by Θ</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Also,</a:t>
            </a:r>
            <a:endParaRPr sz="1600">
              <a:latin typeface="Roboto"/>
              <a:ea typeface="Roboto"/>
              <a:cs typeface="Roboto"/>
              <a:sym typeface="Roboto"/>
            </a:endParaRPr>
          </a:p>
          <a:p>
            <a:pPr indent="0" lvl="0" marL="0" rtl="0">
              <a:lnSpc>
                <a:spcPct val="115000"/>
              </a:lnSpc>
              <a:spcBef>
                <a:spcPts val="1600"/>
              </a:spcBef>
              <a:spcAft>
                <a:spcPts val="1600"/>
              </a:spcAft>
              <a:buNone/>
            </a:pPr>
            <a:r>
              <a:rPr lang="en" sz="1600">
                <a:latin typeface="Roboto"/>
                <a:ea typeface="Roboto"/>
                <a:cs typeface="Roboto"/>
                <a:sym typeface="Roboto"/>
              </a:rPr>
              <a:t>	P(y=1|x;Θ) + P(y=0|x;Θ) = 1 ⇒ P(y=0|x;Θ) = 1 - P(y=1|x;Θ)</a:t>
            </a:r>
            <a:endParaRPr sz="1600">
              <a:latin typeface="Roboto"/>
              <a:ea typeface="Roboto"/>
              <a:cs typeface="Roboto"/>
              <a:sym typeface="Roboto"/>
            </a:endParaRPr>
          </a:p>
        </p:txBody>
      </p:sp>
      <p:sp>
        <p:nvSpPr>
          <p:cNvPr id="379" name="Shape 379"/>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solidFill>
                  <a:srgbClr val="1A1A1A"/>
                </a:solidFill>
                <a:latin typeface="Roboto"/>
                <a:ea typeface="Roboto"/>
                <a:cs typeface="Roboto"/>
                <a:sym typeface="Roboto"/>
              </a:rPr>
              <a:t>The problem statement</a:t>
            </a:r>
            <a:endParaRPr b="1" sz="2600">
              <a:latin typeface="Roboto"/>
              <a:ea typeface="Roboto"/>
              <a:cs typeface="Roboto"/>
              <a:sym typeface="Roboto"/>
            </a:endParaRPr>
          </a:p>
        </p:txBody>
      </p:sp>
      <p:sp>
        <p:nvSpPr>
          <p:cNvPr id="385" name="Shape 385"/>
          <p:cNvSpPr txBox="1"/>
          <p:nvPr/>
        </p:nvSpPr>
        <p:spPr>
          <a:xfrm>
            <a:off x="851575" y="1357975"/>
            <a:ext cx="7688700" cy="2982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latin typeface="Roboto"/>
                <a:ea typeface="Roboto"/>
                <a:cs typeface="Roboto"/>
                <a:sym typeface="Roboto"/>
              </a:rPr>
              <a:t>Training set : {(x</a:t>
            </a:r>
            <a:r>
              <a:rPr baseline="30000" lang="en" sz="1600">
                <a:latin typeface="Roboto"/>
                <a:ea typeface="Roboto"/>
                <a:cs typeface="Roboto"/>
                <a:sym typeface="Roboto"/>
              </a:rPr>
              <a:t>(1)</a:t>
            </a:r>
            <a:r>
              <a:rPr lang="en" sz="1600">
                <a:latin typeface="Roboto"/>
                <a:ea typeface="Roboto"/>
                <a:cs typeface="Roboto"/>
                <a:sym typeface="Roboto"/>
              </a:rPr>
              <a:t>, y</a:t>
            </a:r>
            <a:r>
              <a:rPr baseline="30000" lang="en" sz="1600">
                <a:latin typeface="Roboto"/>
                <a:ea typeface="Roboto"/>
                <a:cs typeface="Roboto"/>
                <a:sym typeface="Roboto"/>
              </a:rPr>
              <a:t>(1)</a:t>
            </a:r>
            <a:r>
              <a:rPr lang="en" sz="1600">
                <a:latin typeface="Roboto"/>
                <a:ea typeface="Roboto"/>
                <a:cs typeface="Roboto"/>
                <a:sym typeface="Roboto"/>
              </a:rPr>
              <a:t>), (x</a:t>
            </a:r>
            <a:r>
              <a:rPr baseline="30000" lang="en" sz="1600">
                <a:latin typeface="Roboto"/>
                <a:ea typeface="Roboto"/>
                <a:cs typeface="Roboto"/>
                <a:sym typeface="Roboto"/>
              </a:rPr>
              <a:t>(2)</a:t>
            </a:r>
            <a:r>
              <a:rPr lang="en" sz="1600">
                <a:latin typeface="Roboto"/>
                <a:ea typeface="Roboto"/>
                <a:cs typeface="Roboto"/>
                <a:sym typeface="Roboto"/>
              </a:rPr>
              <a:t>, y</a:t>
            </a:r>
            <a:r>
              <a:rPr baseline="30000" lang="en" sz="1600">
                <a:latin typeface="Roboto"/>
                <a:ea typeface="Roboto"/>
                <a:cs typeface="Roboto"/>
                <a:sym typeface="Roboto"/>
              </a:rPr>
              <a:t>(2)</a:t>
            </a:r>
            <a:r>
              <a:rPr lang="en" sz="1600">
                <a:latin typeface="Roboto"/>
                <a:ea typeface="Roboto"/>
                <a:cs typeface="Roboto"/>
                <a:sym typeface="Roboto"/>
              </a:rPr>
              <a:t>), (x</a:t>
            </a:r>
            <a:r>
              <a:rPr baseline="30000" lang="en" sz="1600">
                <a:latin typeface="Roboto"/>
                <a:ea typeface="Roboto"/>
                <a:cs typeface="Roboto"/>
                <a:sym typeface="Roboto"/>
              </a:rPr>
              <a:t>(3)</a:t>
            </a:r>
            <a:r>
              <a:rPr lang="en" sz="1600">
                <a:latin typeface="Roboto"/>
                <a:ea typeface="Roboto"/>
                <a:cs typeface="Roboto"/>
                <a:sym typeface="Roboto"/>
              </a:rPr>
              <a:t>, y</a:t>
            </a:r>
            <a:r>
              <a:rPr baseline="30000" lang="en" sz="1600">
                <a:latin typeface="Roboto"/>
                <a:ea typeface="Roboto"/>
                <a:cs typeface="Roboto"/>
                <a:sym typeface="Roboto"/>
              </a:rPr>
              <a:t>(3)</a:t>
            </a:r>
            <a:r>
              <a:rPr lang="en" sz="1600">
                <a:latin typeface="Roboto"/>
                <a:ea typeface="Roboto"/>
                <a:cs typeface="Roboto"/>
                <a:sym typeface="Roboto"/>
              </a:rPr>
              <a:t>), . . . , (x</a:t>
            </a:r>
            <a:r>
              <a:rPr baseline="30000" lang="en" sz="1600">
                <a:latin typeface="Roboto"/>
                <a:ea typeface="Roboto"/>
                <a:cs typeface="Roboto"/>
                <a:sym typeface="Roboto"/>
              </a:rPr>
              <a:t>(m)</a:t>
            </a:r>
            <a:r>
              <a:rPr lang="en" sz="1600">
                <a:latin typeface="Roboto"/>
                <a:ea typeface="Roboto"/>
                <a:cs typeface="Roboto"/>
                <a:sym typeface="Roboto"/>
              </a:rPr>
              <a:t>, y</a:t>
            </a:r>
            <a:r>
              <a:rPr baseline="30000" lang="en" sz="1600">
                <a:latin typeface="Roboto"/>
                <a:ea typeface="Roboto"/>
                <a:cs typeface="Roboto"/>
                <a:sym typeface="Roboto"/>
              </a:rPr>
              <a:t>(m)</a:t>
            </a:r>
            <a:r>
              <a:rPr lang="en" sz="1600">
                <a:latin typeface="Roboto"/>
                <a:ea typeface="Roboto"/>
                <a:cs typeface="Roboto"/>
                <a:sym typeface="Roboto"/>
              </a:rPr>
              <a:t>)}  </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m-examples 			x ϵ 				and 	y ϵ {0, 1}</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Q : How to choose the parameters Θ?</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1600"/>
              </a:spcAft>
              <a:buNone/>
            </a:pPr>
            <a:r>
              <a:t/>
            </a:r>
            <a:endParaRPr sz="1600">
              <a:latin typeface="Roboto"/>
              <a:ea typeface="Roboto"/>
              <a:cs typeface="Roboto"/>
              <a:sym typeface="Roboto"/>
            </a:endParaRPr>
          </a:p>
        </p:txBody>
      </p:sp>
      <p:sp>
        <p:nvSpPr>
          <p:cNvPr id="386" name="Shape 386"/>
          <p:cNvSpPr/>
          <p:nvPr/>
        </p:nvSpPr>
        <p:spPr>
          <a:xfrm>
            <a:off x="3562450" y="1994850"/>
            <a:ext cx="1153800" cy="1153800"/>
          </a:xfrm>
          <a:prstGeom prst="bracketPair">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r>
              <a:rPr baseline="-25000" lang="en"/>
              <a:t>0</a:t>
            </a:r>
            <a:endParaRPr baseline="-25000"/>
          </a:p>
          <a:p>
            <a:pPr indent="0" lvl="0" marL="0" rtl="0" algn="ctr">
              <a:spcBef>
                <a:spcPts val="0"/>
              </a:spcBef>
              <a:spcAft>
                <a:spcPts val="0"/>
              </a:spcAft>
              <a:buNone/>
            </a:pPr>
            <a:r>
              <a:rPr lang="en"/>
              <a:t>x</a:t>
            </a:r>
            <a:r>
              <a:rPr baseline="-25000" lang="en"/>
              <a:t>1</a:t>
            </a:r>
            <a:endParaRPr baseline="-25000"/>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x</a:t>
            </a:r>
            <a:r>
              <a:rPr baseline="-25000" lang="en"/>
              <a:t>n</a:t>
            </a:r>
            <a:endParaRPr baseline="-25000"/>
          </a:p>
        </p:txBody>
      </p:sp>
      <p:pic>
        <p:nvPicPr>
          <p:cNvPr id="387" name="Shape 387"/>
          <p:cNvPicPr preferRelativeResize="0"/>
          <p:nvPr/>
        </p:nvPicPr>
        <p:blipFill>
          <a:blip r:embed="rId3">
            <a:alphaModFix/>
          </a:blip>
          <a:stretch>
            <a:fillRect/>
          </a:stretch>
        </p:blipFill>
        <p:spPr>
          <a:xfrm>
            <a:off x="851575" y="3392725"/>
            <a:ext cx="2769475" cy="789425"/>
          </a:xfrm>
          <a:prstGeom prst="rect">
            <a:avLst/>
          </a:prstGeom>
          <a:noFill/>
          <a:ln>
            <a:noFill/>
          </a:ln>
        </p:spPr>
      </p:pic>
      <p:sp>
        <p:nvSpPr>
          <p:cNvPr id="388" name="Shape 388"/>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solidFill>
                  <a:srgbClr val="1A1A1A"/>
                </a:solidFill>
                <a:latin typeface="Roboto"/>
                <a:ea typeface="Roboto"/>
                <a:cs typeface="Roboto"/>
                <a:sym typeface="Roboto"/>
              </a:rPr>
              <a:t>Logistic Regression </a:t>
            </a:r>
            <a:r>
              <a:rPr b="1" lang="en" sz="2600">
                <a:solidFill>
                  <a:srgbClr val="1A1A1A"/>
                </a:solidFill>
                <a:latin typeface="Roboto"/>
                <a:ea typeface="Roboto"/>
                <a:cs typeface="Roboto"/>
                <a:sym typeface="Roboto"/>
              </a:rPr>
              <a:t>Cost function</a:t>
            </a:r>
            <a:endParaRPr b="1" sz="2600">
              <a:latin typeface="Roboto"/>
              <a:ea typeface="Roboto"/>
              <a:cs typeface="Roboto"/>
              <a:sym typeface="Roboto"/>
            </a:endParaRPr>
          </a:p>
        </p:txBody>
      </p:sp>
      <p:sp>
        <p:nvSpPr>
          <p:cNvPr id="394" name="Shape 394"/>
          <p:cNvSpPr txBox="1"/>
          <p:nvPr/>
        </p:nvSpPr>
        <p:spPr>
          <a:xfrm>
            <a:off x="850600" y="1357975"/>
            <a:ext cx="7831500" cy="2982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latin typeface="Roboto"/>
                <a:ea typeface="Roboto"/>
                <a:cs typeface="Roboto"/>
                <a:sym typeface="Roboto"/>
              </a:rPr>
              <a:t>Can’t simply use squared loss as in linear regression:</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Using the logistic regression model</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0" lvl="0" marL="0" rtl="0">
              <a:lnSpc>
                <a:spcPct val="115000"/>
              </a:lnSpc>
              <a:spcBef>
                <a:spcPts val="1600"/>
              </a:spcBef>
              <a:spcAft>
                <a:spcPts val="0"/>
              </a:spcAft>
              <a:buNone/>
            </a:pPr>
            <a:r>
              <a:t/>
            </a:r>
            <a:endParaRPr sz="1600">
              <a:latin typeface="Roboto"/>
              <a:ea typeface="Roboto"/>
              <a:cs typeface="Roboto"/>
              <a:sym typeface="Roboto"/>
            </a:endParaRPr>
          </a:p>
          <a:p>
            <a:pPr indent="457200" lvl="0" marL="0" rtl="0">
              <a:lnSpc>
                <a:spcPct val="115000"/>
              </a:lnSpc>
              <a:spcBef>
                <a:spcPts val="1600"/>
              </a:spcBef>
              <a:spcAft>
                <a:spcPts val="0"/>
              </a:spcAft>
              <a:buNone/>
            </a:pPr>
            <a:r>
              <a:rPr lang="en" sz="1600">
                <a:latin typeface="Roboto"/>
                <a:ea typeface="Roboto"/>
                <a:cs typeface="Roboto"/>
                <a:sym typeface="Roboto"/>
              </a:rPr>
              <a:t>results in a non-convex optimization.</a:t>
            </a:r>
            <a:endParaRPr sz="1600">
              <a:latin typeface="Roboto"/>
              <a:ea typeface="Roboto"/>
              <a:cs typeface="Roboto"/>
              <a:sym typeface="Roboto"/>
            </a:endParaRPr>
          </a:p>
          <a:p>
            <a:pPr indent="0" lvl="0" marL="0" rtl="0">
              <a:lnSpc>
                <a:spcPct val="115000"/>
              </a:lnSpc>
              <a:spcBef>
                <a:spcPts val="1600"/>
              </a:spcBef>
              <a:spcAft>
                <a:spcPts val="0"/>
              </a:spcAft>
              <a:buNone/>
            </a:pPr>
            <a:r>
              <a:rPr lang="en" sz="1600">
                <a:latin typeface="Roboto"/>
                <a:ea typeface="Roboto"/>
                <a:cs typeface="Roboto"/>
                <a:sym typeface="Roboto"/>
              </a:rPr>
              <a:t>	</a:t>
            </a:r>
            <a:endParaRPr sz="1600">
              <a:latin typeface="Roboto"/>
              <a:ea typeface="Roboto"/>
              <a:cs typeface="Roboto"/>
              <a:sym typeface="Roboto"/>
            </a:endParaRPr>
          </a:p>
          <a:p>
            <a:pPr indent="0" lvl="0" marL="0" rtl="0">
              <a:lnSpc>
                <a:spcPct val="115000"/>
              </a:lnSpc>
              <a:spcBef>
                <a:spcPts val="1600"/>
              </a:spcBef>
              <a:spcAft>
                <a:spcPts val="1600"/>
              </a:spcAft>
              <a:buNone/>
            </a:pPr>
            <a:r>
              <a:rPr lang="en" sz="1600">
                <a:latin typeface="Roboto"/>
                <a:ea typeface="Roboto"/>
                <a:cs typeface="Roboto"/>
                <a:sym typeface="Roboto"/>
              </a:rPr>
              <a:t>	</a:t>
            </a:r>
            <a:endParaRPr sz="1600">
              <a:latin typeface="Roboto"/>
              <a:ea typeface="Roboto"/>
              <a:cs typeface="Roboto"/>
              <a:sym typeface="Roboto"/>
            </a:endParaRPr>
          </a:p>
        </p:txBody>
      </p:sp>
      <p:pic>
        <p:nvPicPr>
          <p:cNvPr id="395" name="Shape 395"/>
          <p:cNvPicPr preferRelativeResize="0"/>
          <p:nvPr/>
        </p:nvPicPr>
        <p:blipFill>
          <a:blip r:embed="rId3">
            <a:alphaModFix/>
          </a:blip>
          <a:stretch>
            <a:fillRect/>
          </a:stretch>
        </p:blipFill>
        <p:spPr>
          <a:xfrm>
            <a:off x="2641325" y="1770250"/>
            <a:ext cx="4109200" cy="1106825"/>
          </a:xfrm>
          <a:prstGeom prst="rect">
            <a:avLst/>
          </a:prstGeom>
          <a:noFill/>
          <a:ln>
            <a:noFill/>
          </a:ln>
        </p:spPr>
      </p:pic>
      <p:pic>
        <p:nvPicPr>
          <p:cNvPr id="396" name="Shape 396"/>
          <p:cNvPicPr preferRelativeResize="0"/>
          <p:nvPr/>
        </p:nvPicPr>
        <p:blipFill>
          <a:blip r:embed="rId4">
            <a:alphaModFix/>
          </a:blip>
          <a:stretch>
            <a:fillRect/>
          </a:stretch>
        </p:blipFill>
        <p:spPr>
          <a:xfrm>
            <a:off x="2641325" y="3268950"/>
            <a:ext cx="3037950" cy="865950"/>
          </a:xfrm>
          <a:prstGeom prst="rect">
            <a:avLst/>
          </a:prstGeom>
          <a:noFill/>
          <a:ln>
            <a:noFill/>
          </a:ln>
        </p:spPr>
      </p:pic>
      <p:sp>
        <p:nvSpPr>
          <p:cNvPr id="397" name="Shape 397"/>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latin typeface="Roboto"/>
                <a:ea typeface="Roboto"/>
                <a:cs typeface="Roboto"/>
                <a:sym typeface="Roboto"/>
              </a:rPr>
              <a:t>Maximum Likelihood Estimation (MLE)</a:t>
            </a:r>
            <a:endParaRPr b="1" sz="2600">
              <a:latin typeface="Roboto"/>
              <a:ea typeface="Roboto"/>
              <a:cs typeface="Roboto"/>
              <a:sym typeface="Roboto"/>
            </a:endParaRPr>
          </a:p>
        </p:txBody>
      </p:sp>
      <p:sp>
        <p:nvSpPr>
          <p:cNvPr id="403" name="Shape 403"/>
          <p:cNvSpPr txBox="1"/>
          <p:nvPr/>
        </p:nvSpPr>
        <p:spPr>
          <a:xfrm>
            <a:off x="850600" y="1357975"/>
            <a:ext cx="7831500" cy="2982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In statistics, maximum likelihood estimation (MLE) is a method of estimating the parameters of a statistical model, given observations. MLE attempts to find the parameter values that maximize the likelihood function, given the observations. The resulting estimate is called a maximum likelihood estimate, which is also abbreviated as MLE.</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Suppose we are interested in the heights of adult female penguins, but are unable to measure the height of every penguin in a population (due to cost or time constraints). Assuming that the heights are normally distributed with some unknown mean and variance, the mean and variance can be estimated with MLE while only knowing the heights of some sample of the overall population</a:t>
            </a:r>
            <a:endParaRPr>
              <a:latin typeface="Roboto"/>
              <a:ea typeface="Roboto"/>
              <a:cs typeface="Roboto"/>
              <a:sym typeface="Roboto"/>
            </a:endParaRPr>
          </a:p>
          <a:p>
            <a:pPr indent="-317500" lvl="0" marL="457200" rtl="0" algn="just">
              <a:lnSpc>
                <a:spcPct val="115000"/>
              </a:lnSpc>
              <a:spcBef>
                <a:spcPts val="0"/>
              </a:spcBef>
              <a:spcAft>
                <a:spcPts val="0"/>
              </a:spcAft>
              <a:buSzPts val="1400"/>
              <a:buFont typeface="Roboto"/>
              <a:buChar char="●"/>
            </a:pPr>
            <a:r>
              <a:rPr lang="en">
                <a:latin typeface="Roboto"/>
                <a:ea typeface="Roboto"/>
                <a:cs typeface="Roboto"/>
                <a:sym typeface="Roboto"/>
              </a:rPr>
              <a:t>In mathematical sense, it is easier to deal with log likelihood than likelihood, so you will see that often. </a:t>
            </a:r>
            <a:endParaRPr>
              <a:latin typeface="Roboto"/>
              <a:ea typeface="Roboto"/>
              <a:cs typeface="Roboto"/>
              <a:sym typeface="Roboto"/>
            </a:endParaRPr>
          </a:p>
        </p:txBody>
      </p:sp>
      <p:sp>
        <p:nvSpPr>
          <p:cNvPr id="404" name="Shape 404"/>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fld id="{00000000-1234-1234-1234-123412341234}" type="slidenum">
              <a:rPr lang="en"/>
              <a:t>‹#›</a:t>
            </a:fld>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nvSpPr>
        <p:spPr>
          <a:xfrm>
            <a:off x="464325" y="4612975"/>
            <a:ext cx="6560400" cy="41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Slide courtesy : Andrew Ng’s notes : http://cs229.stanford.edu/notes/cs229-notes1.pdf</a:t>
            </a:r>
            <a:endParaRPr sz="1100"/>
          </a:p>
        </p:txBody>
      </p:sp>
      <p:pic>
        <p:nvPicPr>
          <p:cNvPr id="410" name="Shape 410"/>
          <p:cNvPicPr preferRelativeResize="0"/>
          <p:nvPr/>
        </p:nvPicPr>
        <p:blipFill>
          <a:blip r:embed="rId3">
            <a:alphaModFix/>
          </a:blip>
          <a:stretch>
            <a:fillRect/>
          </a:stretch>
        </p:blipFill>
        <p:spPr>
          <a:xfrm>
            <a:off x="1688350" y="0"/>
            <a:ext cx="5336376" cy="4612974"/>
          </a:xfrm>
          <a:prstGeom prst="rect">
            <a:avLst/>
          </a:prstGeom>
          <a:noFill/>
          <a:ln>
            <a:noFill/>
          </a:ln>
        </p:spPr>
      </p:pic>
      <p:sp>
        <p:nvSpPr>
          <p:cNvPr id="411" name="Shape 411"/>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4294967295" type="title"/>
          </p:nvPr>
        </p:nvSpPr>
        <p:spPr>
          <a:xfrm>
            <a:off x="593725" y="531950"/>
            <a:ext cx="7688700" cy="542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Types of Learning</a:t>
            </a:r>
            <a:endParaRPr b="1">
              <a:latin typeface="Roboto"/>
              <a:ea typeface="Roboto"/>
              <a:cs typeface="Roboto"/>
              <a:sym typeface="Roboto"/>
            </a:endParaRPr>
          </a:p>
        </p:txBody>
      </p:sp>
      <p:sp>
        <p:nvSpPr>
          <p:cNvPr id="175" name="Shape 175"/>
          <p:cNvSpPr txBox="1"/>
          <p:nvPr>
            <p:ph idx="4294967295" type="body"/>
          </p:nvPr>
        </p:nvSpPr>
        <p:spPr>
          <a:xfrm>
            <a:off x="593725" y="1074650"/>
            <a:ext cx="7688700" cy="3564000"/>
          </a:xfrm>
          <a:prstGeom prst="rect">
            <a:avLst/>
          </a:prstGeom>
        </p:spPr>
        <p:txBody>
          <a:bodyPr anchorCtr="0" anchor="t" bIns="19050" lIns="19050" spcFirstLastPara="1" rIns="19050" wrap="square" tIns="19050">
            <a:noAutofit/>
          </a:bodyPr>
          <a:lstStyle/>
          <a:p>
            <a:pPr indent="-317500" lvl="0" marL="457200" rtl="0">
              <a:spcBef>
                <a:spcPts val="2200"/>
              </a:spcBef>
              <a:spcAft>
                <a:spcPts val="0"/>
              </a:spcAft>
              <a:buClr>
                <a:srgbClr val="000000"/>
              </a:buClr>
              <a:buSzPts val="1400"/>
              <a:buFont typeface="Roboto"/>
              <a:buChar char="●"/>
            </a:pPr>
            <a:r>
              <a:rPr b="1" lang="en">
                <a:solidFill>
                  <a:srgbClr val="000000"/>
                </a:solidFill>
                <a:latin typeface="Roboto"/>
                <a:ea typeface="Roboto"/>
                <a:cs typeface="Roboto"/>
                <a:sym typeface="Roboto"/>
              </a:rPr>
              <a:t>Supervised (inductive) Learning</a:t>
            </a:r>
            <a:endParaRPr>
              <a:solidFill>
                <a:srgbClr val="000000"/>
              </a:solidFill>
              <a:latin typeface="Roboto Light"/>
              <a:ea typeface="Roboto Light"/>
              <a:cs typeface="Roboto Light"/>
              <a:sym typeface="Roboto Light"/>
            </a:endParaRPr>
          </a:p>
          <a:p>
            <a:pPr indent="-317500" lvl="1" marL="914400" rtl="0">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Training data includes desired outputs</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spcBef>
                <a:spcPts val="0"/>
              </a:spcBef>
              <a:spcAft>
                <a:spcPts val="0"/>
              </a:spcAft>
              <a:buClr>
                <a:srgbClr val="000000"/>
              </a:buClr>
              <a:buSzPts val="1400"/>
              <a:buFont typeface="Roboto"/>
              <a:buChar char="●"/>
            </a:pPr>
            <a:r>
              <a:rPr b="1" lang="en">
                <a:solidFill>
                  <a:srgbClr val="000000"/>
                </a:solidFill>
                <a:latin typeface="Roboto"/>
                <a:ea typeface="Roboto"/>
                <a:cs typeface="Roboto"/>
                <a:sym typeface="Roboto"/>
              </a:rPr>
              <a:t>Unsupervised learning</a:t>
            </a:r>
            <a:endParaRPr>
              <a:solidFill>
                <a:srgbClr val="000000"/>
              </a:solidFill>
              <a:latin typeface="Roboto Light"/>
              <a:ea typeface="Roboto Light"/>
              <a:cs typeface="Roboto Light"/>
              <a:sym typeface="Roboto Light"/>
            </a:endParaRPr>
          </a:p>
          <a:p>
            <a:pPr indent="-317500" lvl="1" marL="914400">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Training data does not include desired outputs</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spcBef>
                <a:spcPts val="0"/>
              </a:spcBef>
              <a:spcAft>
                <a:spcPts val="0"/>
              </a:spcAft>
              <a:buClr>
                <a:srgbClr val="000000"/>
              </a:buClr>
              <a:buSzPts val="1400"/>
              <a:buFont typeface="Roboto"/>
              <a:buChar char="●"/>
            </a:pPr>
            <a:r>
              <a:rPr b="1" lang="en">
                <a:solidFill>
                  <a:srgbClr val="000000"/>
                </a:solidFill>
                <a:latin typeface="Roboto"/>
                <a:ea typeface="Roboto"/>
                <a:cs typeface="Roboto"/>
                <a:sym typeface="Roboto"/>
              </a:rPr>
              <a:t>Semi-supervised learning</a:t>
            </a:r>
            <a:endParaRPr>
              <a:solidFill>
                <a:srgbClr val="000000"/>
              </a:solidFill>
              <a:latin typeface="Roboto Light"/>
              <a:ea typeface="Roboto Light"/>
              <a:cs typeface="Roboto Light"/>
              <a:sym typeface="Roboto Light"/>
            </a:endParaRPr>
          </a:p>
          <a:p>
            <a:pPr indent="-317500" lvl="1" marL="914400">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Training data includes a few desired outputs</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spcBef>
                <a:spcPts val="0"/>
              </a:spcBef>
              <a:spcAft>
                <a:spcPts val="0"/>
              </a:spcAft>
              <a:buClr>
                <a:srgbClr val="000000"/>
              </a:buClr>
              <a:buSzPts val="1400"/>
              <a:buFont typeface="Roboto"/>
              <a:buChar char="●"/>
            </a:pPr>
            <a:r>
              <a:rPr b="1" lang="en">
                <a:solidFill>
                  <a:srgbClr val="000000"/>
                </a:solidFill>
                <a:latin typeface="Roboto"/>
                <a:ea typeface="Roboto"/>
                <a:cs typeface="Roboto"/>
                <a:sym typeface="Roboto"/>
              </a:rPr>
              <a:t>Reinforcement Learning</a:t>
            </a:r>
            <a:endParaRPr b="1">
              <a:solidFill>
                <a:srgbClr val="000000"/>
              </a:solidFill>
              <a:latin typeface="Roboto"/>
              <a:ea typeface="Roboto"/>
              <a:cs typeface="Roboto"/>
              <a:sym typeface="Roboto"/>
            </a:endParaRPr>
          </a:p>
          <a:p>
            <a:pPr indent="-317500" lvl="1" marL="914400" rtl="0">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Rewards from sequence of actions.</a:t>
            </a:r>
            <a:endParaRPr>
              <a:solidFill>
                <a:srgbClr val="000000"/>
              </a:solidFill>
              <a:latin typeface="Roboto Light"/>
              <a:ea typeface="Roboto Light"/>
              <a:cs typeface="Roboto Light"/>
              <a:sym typeface="Roboto Light"/>
            </a:endParaRPr>
          </a:p>
        </p:txBody>
      </p:sp>
      <p:sp>
        <p:nvSpPr>
          <p:cNvPr id="176" name="Shape 176"/>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nvSpPr>
        <p:spPr>
          <a:xfrm>
            <a:off x="464325" y="4560100"/>
            <a:ext cx="6560400" cy="41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Slide courtesy : Eric Keaton, https://www.cc.gatech.edu/~bboots3/CS4641-Fall2016/Lectures/Lecture6.pdf</a:t>
            </a:r>
            <a:endParaRPr sz="1100"/>
          </a:p>
        </p:txBody>
      </p:sp>
      <p:pic>
        <p:nvPicPr>
          <p:cNvPr id="417" name="Shape 417"/>
          <p:cNvPicPr preferRelativeResize="0"/>
          <p:nvPr/>
        </p:nvPicPr>
        <p:blipFill>
          <a:blip r:embed="rId3">
            <a:alphaModFix/>
          </a:blip>
          <a:stretch>
            <a:fillRect/>
          </a:stretch>
        </p:blipFill>
        <p:spPr>
          <a:xfrm>
            <a:off x="982300" y="1170388"/>
            <a:ext cx="6253550" cy="1955000"/>
          </a:xfrm>
          <a:prstGeom prst="rect">
            <a:avLst/>
          </a:prstGeom>
          <a:noFill/>
          <a:ln>
            <a:noFill/>
          </a:ln>
        </p:spPr>
      </p:pic>
      <p:sp>
        <p:nvSpPr>
          <p:cNvPr id="418" name="Shape 418"/>
          <p:cNvSpPr txBox="1"/>
          <p:nvPr/>
        </p:nvSpPr>
        <p:spPr>
          <a:xfrm>
            <a:off x="922725" y="723925"/>
            <a:ext cx="5643600" cy="41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On differentiating with respect to the parameters, we get</a:t>
            </a:r>
            <a:endParaRPr/>
          </a:p>
        </p:txBody>
      </p:sp>
      <p:sp>
        <p:nvSpPr>
          <p:cNvPr id="419" name="Shape 419"/>
          <p:cNvSpPr txBox="1"/>
          <p:nvPr/>
        </p:nvSpPr>
        <p:spPr>
          <a:xfrm>
            <a:off x="922725" y="3155150"/>
            <a:ext cx="5643600" cy="41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This therefore gives us the stochastic ascent rule as,</a:t>
            </a:r>
            <a:endParaRPr/>
          </a:p>
        </p:txBody>
      </p:sp>
      <p:pic>
        <p:nvPicPr>
          <p:cNvPr id="420" name="Shape 420"/>
          <p:cNvPicPr preferRelativeResize="0"/>
          <p:nvPr/>
        </p:nvPicPr>
        <p:blipFill>
          <a:blip r:embed="rId4">
            <a:alphaModFix/>
          </a:blip>
          <a:stretch>
            <a:fillRect/>
          </a:stretch>
        </p:blipFill>
        <p:spPr>
          <a:xfrm>
            <a:off x="2208075" y="3610575"/>
            <a:ext cx="3072900" cy="464350"/>
          </a:xfrm>
          <a:prstGeom prst="rect">
            <a:avLst/>
          </a:prstGeom>
          <a:noFill/>
          <a:ln>
            <a:noFill/>
          </a:ln>
        </p:spPr>
      </p:pic>
      <p:sp>
        <p:nvSpPr>
          <p:cNvPr id="421" name="Shape 421"/>
          <p:cNvSpPr txBox="1"/>
          <p:nvPr/>
        </p:nvSpPr>
        <p:spPr>
          <a:xfrm>
            <a:off x="5667375" y="3409700"/>
            <a:ext cx="2797800" cy="86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0000"/>
                </a:solidFill>
              </a:rPr>
              <a:t>Voila, Exactly the same as seen in Linear Regression !</a:t>
            </a:r>
            <a:endParaRPr b="1">
              <a:solidFill>
                <a:srgbClr val="FF0000"/>
              </a:solidFill>
            </a:endParaRPr>
          </a:p>
        </p:txBody>
      </p:sp>
      <p:sp>
        <p:nvSpPr>
          <p:cNvPr id="422" name="Shape 422"/>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idx="4294967295" type="ctrTitle"/>
          </p:nvPr>
        </p:nvSpPr>
        <p:spPr>
          <a:xfrm>
            <a:off x="729450" y="1322450"/>
            <a:ext cx="7688100" cy="1664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3600">
                <a:solidFill>
                  <a:srgbClr val="3C78D8"/>
                </a:solidFill>
                <a:latin typeface="Helvetica Neue"/>
                <a:ea typeface="Helvetica Neue"/>
                <a:cs typeface="Helvetica Neue"/>
                <a:sym typeface="Helvetica Neue"/>
              </a:rPr>
              <a:t>Multi-class classification</a:t>
            </a:r>
            <a:endParaRPr b="1" sz="3600">
              <a:solidFill>
                <a:srgbClr val="3C78D8"/>
              </a:solidFill>
              <a:latin typeface="Helvetica Neue"/>
              <a:ea typeface="Helvetica Neue"/>
              <a:cs typeface="Helvetica Neue"/>
              <a:sym typeface="Helvetica Neue"/>
            </a:endParaRPr>
          </a:p>
          <a:p>
            <a:pPr indent="0" lvl="0" marL="0" rtl="0">
              <a:spcBef>
                <a:spcPts val="0"/>
              </a:spcBef>
              <a:spcAft>
                <a:spcPts val="0"/>
              </a:spcAft>
              <a:buNone/>
            </a:pPr>
            <a:r>
              <a:rPr lang="en"/>
              <a:t>If only things were binary in this universe</a:t>
            </a:r>
            <a:r>
              <a:rPr lang="en"/>
              <a:t>.</a:t>
            </a:r>
            <a:endParaRPr/>
          </a:p>
        </p:txBody>
      </p:sp>
      <p:sp>
        <p:nvSpPr>
          <p:cNvPr id="428" name="Shape 428"/>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solidFill>
                  <a:srgbClr val="1A1A1A"/>
                </a:solidFill>
                <a:latin typeface="Raleway"/>
                <a:ea typeface="Raleway"/>
                <a:cs typeface="Raleway"/>
                <a:sym typeface="Raleway"/>
              </a:rPr>
              <a:t>Multi-class classification Examples</a:t>
            </a:r>
            <a:endParaRPr b="1" sz="2600">
              <a:solidFill>
                <a:srgbClr val="1A1A1A"/>
              </a:solidFill>
              <a:latin typeface="Raleway"/>
              <a:ea typeface="Raleway"/>
              <a:cs typeface="Raleway"/>
              <a:sym typeface="Raleway"/>
            </a:endParaRPr>
          </a:p>
        </p:txBody>
      </p:sp>
      <p:sp>
        <p:nvSpPr>
          <p:cNvPr id="434" name="Shape 434"/>
          <p:cNvSpPr txBox="1"/>
          <p:nvPr/>
        </p:nvSpPr>
        <p:spPr>
          <a:xfrm>
            <a:off x="851575" y="1357975"/>
            <a:ext cx="7688700" cy="29820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rgbClr val="000000"/>
              </a:buClr>
              <a:buSzPts val="1400"/>
              <a:buFont typeface="Helvetica Neue"/>
              <a:buChar char="●"/>
            </a:pPr>
            <a:r>
              <a:rPr lang="en">
                <a:latin typeface="Helvetica Neue"/>
                <a:ea typeface="Helvetica Neue"/>
                <a:cs typeface="Helvetica Neue"/>
                <a:sym typeface="Helvetica Neue"/>
              </a:rPr>
              <a:t>Email foldering/tagging : Friends, family, work, hobby</a:t>
            </a:r>
            <a:endParaRPr>
              <a:latin typeface="Helvetica Neue"/>
              <a:ea typeface="Helvetica Neue"/>
              <a:cs typeface="Helvetica Neue"/>
              <a:sym typeface="Helvetica Neue"/>
            </a:endParaRPr>
          </a:p>
          <a:p>
            <a:pPr indent="-317500" lvl="0" marL="457200" rtl="0">
              <a:lnSpc>
                <a:spcPct val="115000"/>
              </a:lnSpc>
              <a:spcBef>
                <a:spcPts val="0"/>
              </a:spcBef>
              <a:spcAft>
                <a:spcPts val="0"/>
              </a:spcAft>
              <a:buClr>
                <a:srgbClr val="000000"/>
              </a:buClr>
              <a:buSzPts val="1400"/>
              <a:buFont typeface="Helvetica Neue"/>
              <a:buChar char="●"/>
            </a:pPr>
            <a:r>
              <a:rPr lang="en">
                <a:latin typeface="Helvetica Neue"/>
                <a:ea typeface="Helvetica Neue"/>
                <a:cs typeface="Helvetica Neue"/>
                <a:sym typeface="Helvetica Neue"/>
              </a:rPr>
              <a:t>Medical Diagnosis : Not ill, cold, flu</a:t>
            </a:r>
            <a:endParaRPr>
              <a:latin typeface="Helvetica Neue"/>
              <a:ea typeface="Helvetica Neue"/>
              <a:cs typeface="Helvetica Neue"/>
              <a:sym typeface="Helvetica Neue"/>
            </a:endParaRPr>
          </a:p>
          <a:p>
            <a:pPr indent="-317500" lvl="0" marL="457200" rtl="0">
              <a:lnSpc>
                <a:spcPct val="115000"/>
              </a:lnSpc>
              <a:spcBef>
                <a:spcPts val="0"/>
              </a:spcBef>
              <a:spcAft>
                <a:spcPts val="0"/>
              </a:spcAft>
              <a:buClr>
                <a:srgbClr val="000000"/>
              </a:buClr>
              <a:buSzPts val="1400"/>
              <a:buFont typeface="Helvetica Neue"/>
              <a:buChar char="●"/>
            </a:pPr>
            <a:r>
              <a:rPr lang="en">
                <a:latin typeface="Helvetica Neue"/>
                <a:ea typeface="Helvetica Neue"/>
                <a:cs typeface="Helvetica Neue"/>
                <a:sym typeface="Helvetica Neue"/>
              </a:rPr>
              <a:t>Weather : sunny, cloudy, rainy, snow </a:t>
            </a:r>
            <a:endParaRPr>
              <a:latin typeface="Helvetica Neue"/>
              <a:ea typeface="Helvetica Neue"/>
              <a:cs typeface="Helvetica Neue"/>
              <a:sym typeface="Helvetica Neue"/>
            </a:endParaRPr>
          </a:p>
        </p:txBody>
      </p:sp>
      <p:sp>
        <p:nvSpPr>
          <p:cNvPr id="435" name="Shape 435"/>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pic>
        <p:nvPicPr>
          <p:cNvPr id="440" name="Shape 440"/>
          <p:cNvPicPr preferRelativeResize="0"/>
          <p:nvPr/>
        </p:nvPicPr>
        <p:blipFill>
          <a:blip r:embed="rId3">
            <a:alphaModFix/>
          </a:blip>
          <a:stretch>
            <a:fillRect/>
          </a:stretch>
        </p:blipFill>
        <p:spPr>
          <a:xfrm>
            <a:off x="667675" y="378800"/>
            <a:ext cx="7366499" cy="3960651"/>
          </a:xfrm>
          <a:prstGeom prst="rect">
            <a:avLst/>
          </a:prstGeom>
          <a:noFill/>
          <a:ln>
            <a:noFill/>
          </a:ln>
        </p:spPr>
      </p:pic>
      <p:sp>
        <p:nvSpPr>
          <p:cNvPr id="441" name="Shape 441"/>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txBox="1"/>
          <p:nvPr>
            <p:ph idx="4294967295" type="title"/>
          </p:nvPr>
        </p:nvSpPr>
        <p:spPr>
          <a:xfrm>
            <a:off x="729450" y="6118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2600">
                <a:solidFill>
                  <a:srgbClr val="1A1A1A"/>
                </a:solidFill>
                <a:latin typeface="Raleway"/>
                <a:ea typeface="Raleway"/>
                <a:cs typeface="Raleway"/>
                <a:sym typeface="Raleway"/>
              </a:rPr>
              <a:t>One versus all (one versus rest)</a:t>
            </a:r>
            <a:endParaRPr b="1" sz="2600">
              <a:solidFill>
                <a:srgbClr val="1A1A1A"/>
              </a:solidFill>
              <a:latin typeface="Raleway"/>
              <a:ea typeface="Raleway"/>
              <a:cs typeface="Raleway"/>
              <a:sym typeface="Raleway"/>
            </a:endParaRPr>
          </a:p>
        </p:txBody>
      </p:sp>
      <p:sp>
        <p:nvSpPr>
          <p:cNvPr id="447" name="Shape 447"/>
          <p:cNvSpPr txBox="1"/>
          <p:nvPr/>
        </p:nvSpPr>
        <p:spPr>
          <a:xfrm>
            <a:off x="851575" y="1357975"/>
            <a:ext cx="7688700" cy="2982000"/>
          </a:xfrm>
          <a:prstGeom prst="rect">
            <a:avLst/>
          </a:prstGeom>
          <a:noFill/>
          <a:ln>
            <a:noFill/>
          </a:ln>
        </p:spPr>
        <p:txBody>
          <a:bodyPr anchorCtr="0" anchor="t" bIns="91425" lIns="91425" spcFirstLastPara="1" rIns="91425" wrap="square" tIns="91425">
            <a:noAutofit/>
          </a:bodyPr>
          <a:lstStyle/>
          <a:p>
            <a:pPr indent="-311150" lvl="0" marL="457200" rtl="0">
              <a:lnSpc>
                <a:spcPct val="115000"/>
              </a:lnSpc>
              <a:spcBef>
                <a:spcPts val="0"/>
              </a:spcBef>
              <a:spcAft>
                <a:spcPts val="0"/>
              </a:spcAft>
              <a:buClr>
                <a:srgbClr val="000000"/>
              </a:buClr>
              <a:buSzPts val="1300"/>
              <a:buFont typeface="Helvetica Neue"/>
              <a:buChar char="●"/>
            </a:pPr>
            <a:r>
              <a:rPr lang="en" sz="1300">
                <a:solidFill>
                  <a:srgbClr val="595959"/>
                </a:solidFill>
                <a:latin typeface="Helvetica Neue"/>
                <a:ea typeface="Helvetica Neue"/>
                <a:cs typeface="Helvetica Neue"/>
                <a:sym typeface="Helvetica Neue"/>
              </a:rPr>
              <a:t>3 separate binary classification  problem.</a:t>
            </a:r>
            <a:endParaRPr sz="1300">
              <a:solidFill>
                <a:srgbClr val="595959"/>
              </a:solidFill>
              <a:latin typeface="Helvetica Neue"/>
              <a:ea typeface="Helvetica Neue"/>
              <a:cs typeface="Helvetica Neue"/>
              <a:sym typeface="Helvetica Neue"/>
            </a:endParaRPr>
          </a:p>
          <a:p>
            <a:pPr indent="-311150" lvl="0" marL="457200" rtl="0">
              <a:lnSpc>
                <a:spcPct val="115000"/>
              </a:lnSpc>
              <a:spcBef>
                <a:spcPts val="1600"/>
              </a:spcBef>
              <a:spcAft>
                <a:spcPts val="0"/>
              </a:spcAft>
              <a:buClr>
                <a:srgbClr val="000000"/>
              </a:buClr>
              <a:buSzPts val="1300"/>
              <a:buFont typeface="Helvetica Neue"/>
              <a:buChar char="●"/>
            </a:pPr>
            <a:r>
              <a:rPr lang="en" sz="1300">
                <a:solidFill>
                  <a:srgbClr val="595959"/>
                </a:solidFill>
                <a:latin typeface="Helvetica Neue"/>
                <a:ea typeface="Helvetica Neue"/>
                <a:cs typeface="Helvetica Neue"/>
                <a:sym typeface="Helvetica Neue"/>
              </a:rPr>
              <a:t>Create fake-training set with class-1 as class A and class-2 and class-3 (combined) as class B. </a:t>
            </a:r>
            <a:endParaRPr sz="1300">
              <a:solidFill>
                <a:srgbClr val="595959"/>
              </a:solidFill>
              <a:latin typeface="Helvetica Neue"/>
              <a:ea typeface="Helvetica Neue"/>
              <a:cs typeface="Helvetica Neue"/>
              <a:sym typeface="Helvetica Neue"/>
            </a:endParaRPr>
          </a:p>
          <a:p>
            <a:pPr indent="-311150" lvl="0" marL="457200" rtl="0">
              <a:lnSpc>
                <a:spcPct val="115000"/>
              </a:lnSpc>
              <a:spcBef>
                <a:spcPts val="1600"/>
              </a:spcBef>
              <a:spcAft>
                <a:spcPts val="0"/>
              </a:spcAft>
              <a:buClr>
                <a:srgbClr val="000000"/>
              </a:buClr>
              <a:buSzPts val="1300"/>
              <a:buFont typeface="Helvetica Neue"/>
              <a:buChar char="●"/>
            </a:pPr>
            <a:r>
              <a:rPr lang="en" sz="1300">
                <a:solidFill>
                  <a:srgbClr val="595959"/>
                </a:solidFill>
                <a:latin typeface="Helvetica Neue"/>
                <a:ea typeface="Helvetica Neue"/>
                <a:cs typeface="Helvetica Neue"/>
                <a:sym typeface="Helvetica Neue"/>
              </a:rPr>
              <a:t>Train the standard logistic regression for binary classification  problem : Class A v/s Class B. Let’s say the decision boundary is defined by h1</a:t>
            </a:r>
            <a:endParaRPr sz="1300">
              <a:solidFill>
                <a:srgbClr val="595959"/>
              </a:solidFill>
              <a:latin typeface="Helvetica Neue"/>
              <a:ea typeface="Helvetica Neue"/>
              <a:cs typeface="Helvetica Neue"/>
              <a:sym typeface="Helvetica Neue"/>
            </a:endParaRPr>
          </a:p>
          <a:p>
            <a:pPr indent="-311150" lvl="0" marL="457200" rtl="0">
              <a:lnSpc>
                <a:spcPct val="115000"/>
              </a:lnSpc>
              <a:spcBef>
                <a:spcPts val="1600"/>
              </a:spcBef>
              <a:spcAft>
                <a:spcPts val="0"/>
              </a:spcAft>
              <a:buClr>
                <a:srgbClr val="000000"/>
              </a:buClr>
              <a:buSzPts val="1300"/>
              <a:buFont typeface="Helvetica Neue"/>
              <a:buChar char="●"/>
            </a:pPr>
            <a:r>
              <a:rPr lang="en" sz="1300">
                <a:solidFill>
                  <a:srgbClr val="595959"/>
                </a:solidFill>
                <a:latin typeface="Helvetica Neue"/>
                <a:ea typeface="Helvetica Neue"/>
                <a:cs typeface="Helvetica Neue"/>
                <a:sym typeface="Helvetica Neue"/>
              </a:rPr>
              <a:t>Repeat the same process with class-1 replaced by class-2 and class-3.  Decision boundaries are h2 and h3 respectively</a:t>
            </a:r>
            <a:endParaRPr sz="1300">
              <a:solidFill>
                <a:srgbClr val="595959"/>
              </a:solidFill>
              <a:latin typeface="Helvetica Neue"/>
              <a:ea typeface="Helvetica Neue"/>
              <a:cs typeface="Helvetica Neue"/>
              <a:sym typeface="Helvetica Neue"/>
            </a:endParaRPr>
          </a:p>
          <a:p>
            <a:pPr indent="-311150" lvl="0" marL="457200" rtl="0">
              <a:lnSpc>
                <a:spcPct val="115000"/>
              </a:lnSpc>
              <a:spcBef>
                <a:spcPts val="1600"/>
              </a:spcBef>
              <a:spcAft>
                <a:spcPts val="0"/>
              </a:spcAft>
              <a:buClr>
                <a:srgbClr val="000000"/>
              </a:buClr>
              <a:buSzPts val="1300"/>
              <a:buFont typeface="Helvetica Neue"/>
              <a:buChar char="●"/>
            </a:pPr>
            <a:r>
              <a:rPr lang="en" sz="1300">
                <a:solidFill>
                  <a:srgbClr val="595959"/>
                </a:solidFill>
                <a:latin typeface="Helvetica Neue"/>
                <a:ea typeface="Helvetica Neue"/>
                <a:cs typeface="Helvetica Neue"/>
                <a:sym typeface="Helvetica Neue"/>
              </a:rPr>
              <a:t>What this means : Train a logistic regression classifier  h</a:t>
            </a:r>
            <a:r>
              <a:rPr baseline="-25000" lang="en" sz="1300">
                <a:solidFill>
                  <a:srgbClr val="595959"/>
                </a:solidFill>
                <a:latin typeface="Helvetica Neue"/>
                <a:ea typeface="Helvetica Neue"/>
                <a:cs typeface="Helvetica Neue"/>
                <a:sym typeface="Helvetica Neue"/>
              </a:rPr>
              <a:t>Θ</a:t>
            </a:r>
            <a:r>
              <a:rPr baseline="30000" lang="en" sz="1300">
                <a:solidFill>
                  <a:srgbClr val="595959"/>
                </a:solidFill>
                <a:latin typeface="Helvetica Neue"/>
                <a:ea typeface="Helvetica Neue"/>
                <a:cs typeface="Helvetica Neue"/>
                <a:sym typeface="Helvetica Neue"/>
              </a:rPr>
              <a:t>(i)</a:t>
            </a:r>
            <a:r>
              <a:rPr lang="en" sz="1300">
                <a:solidFill>
                  <a:srgbClr val="595959"/>
                </a:solidFill>
                <a:latin typeface="Helvetica Neue"/>
                <a:ea typeface="Helvetica Neue"/>
                <a:cs typeface="Helvetica Neue"/>
                <a:sym typeface="Helvetica Neue"/>
              </a:rPr>
              <a:t>(x) for each class </a:t>
            </a:r>
            <a:r>
              <a:rPr i="1" lang="en" sz="1300">
                <a:solidFill>
                  <a:srgbClr val="595959"/>
                </a:solidFill>
                <a:latin typeface="Helvetica Neue"/>
                <a:ea typeface="Helvetica Neue"/>
                <a:cs typeface="Helvetica Neue"/>
                <a:sym typeface="Helvetica Neue"/>
              </a:rPr>
              <a:t>i</a:t>
            </a:r>
            <a:r>
              <a:rPr lang="en" sz="1300">
                <a:solidFill>
                  <a:srgbClr val="595959"/>
                </a:solidFill>
                <a:latin typeface="Helvetica Neue"/>
                <a:ea typeface="Helvetica Neue"/>
                <a:cs typeface="Helvetica Neue"/>
                <a:sym typeface="Helvetica Neue"/>
              </a:rPr>
              <a:t> to predict the probability that </a:t>
            </a:r>
            <a:r>
              <a:rPr i="1" lang="en" sz="1300">
                <a:solidFill>
                  <a:srgbClr val="595959"/>
                </a:solidFill>
                <a:latin typeface="Helvetica Neue"/>
                <a:ea typeface="Helvetica Neue"/>
                <a:cs typeface="Helvetica Neue"/>
                <a:sym typeface="Helvetica Neue"/>
              </a:rPr>
              <a:t>y=i</a:t>
            </a:r>
            <a:r>
              <a:rPr lang="en" sz="1300">
                <a:solidFill>
                  <a:schemeClr val="dk1"/>
                </a:solidFill>
                <a:highlight>
                  <a:schemeClr val="lt1"/>
                </a:highlight>
                <a:latin typeface="Helvetica Neue"/>
                <a:ea typeface="Helvetica Neue"/>
                <a:cs typeface="Helvetica Neue"/>
                <a:sym typeface="Helvetica Neue"/>
              </a:rPr>
              <a:t>. </a:t>
            </a:r>
            <a:endParaRPr sz="1300">
              <a:solidFill>
                <a:schemeClr val="dk1"/>
              </a:solidFill>
              <a:highlight>
                <a:schemeClr val="lt1"/>
              </a:highlight>
              <a:latin typeface="Helvetica Neue"/>
              <a:ea typeface="Helvetica Neue"/>
              <a:cs typeface="Helvetica Neue"/>
              <a:sym typeface="Helvetica Neue"/>
            </a:endParaRPr>
          </a:p>
          <a:p>
            <a:pPr indent="-311150" lvl="0" marL="457200" rtl="0">
              <a:lnSpc>
                <a:spcPct val="115000"/>
              </a:lnSpc>
              <a:spcBef>
                <a:spcPts val="1600"/>
              </a:spcBef>
              <a:spcAft>
                <a:spcPts val="1600"/>
              </a:spcAft>
              <a:buClr>
                <a:srgbClr val="000000"/>
              </a:buClr>
              <a:buSzPts val="1300"/>
              <a:buFont typeface="Helvetica Neue"/>
              <a:buChar char="●"/>
            </a:pPr>
            <a:r>
              <a:rPr lang="en" sz="1300">
                <a:solidFill>
                  <a:srgbClr val="595959"/>
                </a:solidFill>
                <a:latin typeface="Helvetica Neue"/>
                <a:ea typeface="Helvetica Neue"/>
                <a:cs typeface="Helvetica Neue"/>
                <a:sym typeface="Helvetica Neue"/>
              </a:rPr>
              <a:t>On a new input x, for prediction pick the class i that maximizes h</a:t>
            </a:r>
            <a:r>
              <a:rPr baseline="-25000" lang="en" sz="1300">
                <a:solidFill>
                  <a:srgbClr val="595959"/>
                </a:solidFill>
                <a:latin typeface="Helvetica Neue"/>
                <a:ea typeface="Helvetica Neue"/>
                <a:cs typeface="Helvetica Neue"/>
                <a:sym typeface="Helvetica Neue"/>
              </a:rPr>
              <a:t>Θ</a:t>
            </a:r>
            <a:r>
              <a:rPr baseline="30000" lang="en" sz="1300">
                <a:solidFill>
                  <a:srgbClr val="595959"/>
                </a:solidFill>
                <a:latin typeface="Helvetica Neue"/>
                <a:ea typeface="Helvetica Neue"/>
                <a:cs typeface="Helvetica Neue"/>
                <a:sym typeface="Helvetica Neue"/>
              </a:rPr>
              <a:t>(i)</a:t>
            </a:r>
            <a:r>
              <a:rPr lang="en" sz="1300">
                <a:solidFill>
                  <a:srgbClr val="595959"/>
                </a:solidFill>
                <a:latin typeface="Helvetica Neue"/>
                <a:ea typeface="Helvetica Neue"/>
                <a:cs typeface="Helvetica Neue"/>
                <a:sym typeface="Helvetica Neue"/>
              </a:rPr>
              <a:t>(x) </a:t>
            </a:r>
            <a:endParaRPr sz="1300">
              <a:latin typeface="Helvetica Neue"/>
              <a:ea typeface="Helvetica Neue"/>
              <a:cs typeface="Helvetica Neue"/>
              <a:sym typeface="Helvetica Neue"/>
            </a:endParaRPr>
          </a:p>
        </p:txBody>
      </p:sp>
      <p:sp>
        <p:nvSpPr>
          <p:cNvPr id="448" name="Shape 448"/>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4294967295" type="title"/>
          </p:nvPr>
        </p:nvSpPr>
        <p:spPr>
          <a:xfrm>
            <a:off x="593725" y="248425"/>
            <a:ext cx="7688700" cy="542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Supervised Learning</a:t>
            </a:r>
            <a:endParaRPr b="1">
              <a:latin typeface="Roboto"/>
              <a:ea typeface="Roboto"/>
              <a:cs typeface="Roboto"/>
              <a:sym typeface="Roboto"/>
            </a:endParaRPr>
          </a:p>
        </p:txBody>
      </p:sp>
      <p:sp>
        <p:nvSpPr>
          <p:cNvPr id="182" name="Shape 182"/>
          <p:cNvSpPr txBox="1"/>
          <p:nvPr>
            <p:ph idx="4294967295" type="body"/>
          </p:nvPr>
        </p:nvSpPr>
        <p:spPr>
          <a:xfrm>
            <a:off x="593725" y="791125"/>
            <a:ext cx="7688700" cy="3769200"/>
          </a:xfrm>
          <a:prstGeom prst="rect">
            <a:avLst/>
          </a:prstGeom>
        </p:spPr>
        <p:txBody>
          <a:bodyPr anchorCtr="0" anchor="t" bIns="19050" lIns="19050" spcFirstLastPara="1" rIns="19050" wrap="square" tIns="19050">
            <a:noAutofit/>
          </a:bodyPr>
          <a:lstStyle/>
          <a:p>
            <a:pPr indent="-317500" lvl="0" marL="457200" marR="0" rtl="0" algn="l">
              <a:lnSpc>
                <a:spcPct val="100000"/>
              </a:lnSpc>
              <a:spcBef>
                <a:spcPts val="2200"/>
              </a:spcBef>
              <a:spcAft>
                <a:spcPts val="0"/>
              </a:spcAft>
              <a:buClr>
                <a:srgbClr val="000000"/>
              </a:buClr>
              <a:buSzPts val="1400"/>
              <a:buFont typeface="Helvetica Neue"/>
              <a:buChar char="●"/>
            </a:pPr>
            <a:r>
              <a:rPr b="1" lang="en">
                <a:solidFill>
                  <a:srgbClr val="000000"/>
                </a:solidFill>
                <a:latin typeface="Roboto"/>
                <a:ea typeface="Roboto"/>
                <a:cs typeface="Roboto"/>
                <a:sym typeface="Roboto"/>
              </a:rPr>
              <a:t>Given : </a:t>
            </a:r>
            <a:r>
              <a:rPr lang="en">
                <a:solidFill>
                  <a:srgbClr val="000000"/>
                </a:solidFill>
                <a:latin typeface="Roboto Light"/>
                <a:ea typeface="Roboto Light"/>
                <a:cs typeface="Roboto Light"/>
                <a:sym typeface="Roboto Light"/>
              </a:rPr>
              <a:t>Training examples &lt;</a:t>
            </a:r>
            <a:r>
              <a:rPr b="1" lang="en">
                <a:solidFill>
                  <a:srgbClr val="000000"/>
                </a:solidFill>
                <a:latin typeface="Roboto"/>
                <a:ea typeface="Roboto"/>
                <a:cs typeface="Roboto"/>
                <a:sym typeface="Roboto"/>
              </a:rPr>
              <a:t>x, </a:t>
            </a:r>
            <a:r>
              <a:rPr b="1" i="1" lang="en">
                <a:solidFill>
                  <a:srgbClr val="000000"/>
                </a:solidFill>
                <a:latin typeface="Roboto"/>
                <a:ea typeface="Roboto"/>
                <a:cs typeface="Roboto"/>
                <a:sym typeface="Roboto"/>
              </a:rPr>
              <a:t>f</a:t>
            </a:r>
            <a:r>
              <a:rPr b="1" lang="en">
                <a:solidFill>
                  <a:srgbClr val="000000"/>
                </a:solidFill>
                <a:latin typeface="Roboto"/>
                <a:ea typeface="Roboto"/>
                <a:cs typeface="Roboto"/>
                <a:sym typeface="Roboto"/>
              </a:rPr>
              <a:t>(x)</a:t>
            </a:r>
            <a:r>
              <a:rPr lang="en">
                <a:solidFill>
                  <a:srgbClr val="000000"/>
                </a:solidFill>
                <a:latin typeface="Roboto Light"/>
                <a:ea typeface="Roboto Light"/>
                <a:cs typeface="Roboto Light"/>
                <a:sym typeface="Roboto Light"/>
              </a:rPr>
              <a:t>&gt; for some unknown function </a:t>
            </a:r>
            <a:r>
              <a:rPr b="1" i="1" lang="en">
                <a:solidFill>
                  <a:srgbClr val="000000"/>
                </a:solidFill>
                <a:latin typeface="Roboto"/>
                <a:ea typeface="Roboto"/>
                <a:cs typeface="Roboto"/>
                <a:sym typeface="Roboto"/>
              </a:rPr>
              <a:t>f</a:t>
            </a:r>
            <a:r>
              <a:rPr b="1" lang="en">
                <a:solidFill>
                  <a:srgbClr val="000000"/>
                </a:solidFill>
                <a:latin typeface="Roboto"/>
                <a:ea typeface="Roboto"/>
                <a:cs typeface="Roboto"/>
                <a:sym typeface="Roboto"/>
              </a:rPr>
              <a:t>.</a:t>
            </a:r>
            <a:endParaRPr b="1">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Helvetica Neue"/>
              <a:buChar char="●"/>
            </a:pPr>
            <a:r>
              <a:rPr b="1" lang="en">
                <a:solidFill>
                  <a:srgbClr val="000000"/>
                </a:solidFill>
                <a:latin typeface="Roboto"/>
                <a:ea typeface="Roboto"/>
                <a:cs typeface="Roboto"/>
                <a:sym typeface="Roboto"/>
              </a:rPr>
              <a:t>Find : </a:t>
            </a:r>
            <a:r>
              <a:rPr lang="en">
                <a:solidFill>
                  <a:srgbClr val="000000"/>
                </a:solidFill>
                <a:latin typeface="Roboto Light"/>
                <a:ea typeface="Roboto Light"/>
                <a:cs typeface="Roboto Light"/>
                <a:sym typeface="Roboto Light"/>
              </a:rPr>
              <a:t>A good approximation to </a:t>
            </a:r>
            <a:r>
              <a:rPr b="1" i="1" lang="en">
                <a:solidFill>
                  <a:srgbClr val="000000"/>
                </a:solidFill>
                <a:latin typeface="Roboto"/>
                <a:ea typeface="Roboto"/>
                <a:cs typeface="Roboto"/>
                <a:sym typeface="Roboto"/>
              </a:rPr>
              <a:t>f</a:t>
            </a:r>
            <a:r>
              <a:rPr lang="en">
                <a:solidFill>
                  <a:srgbClr val="000000"/>
                </a:solidFill>
                <a:latin typeface="Roboto Light"/>
                <a:ea typeface="Roboto Light"/>
                <a:cs typeface="Roboto Light"/>
                <a:sym typeface="Roboto Light"/>
              </a:rPr>
              <a:t>.</a:t>
            </a:r>
            <a:endParaRPr>
              <a:solidFill>
                <a:srgbClr val="000000"/>
              </a:solidFill>
              <a:latin typeface="Roboto Light"/>
              <a:ea typeface="Roboto Light"/>
              <a:cs typeface="Roboto Light"/>
              <a:sym typeface="Roboto Light"/>
            </a:endParaRPr>
          </a:p>
          <a:p>
            <a:pPr indent="0" lvl="0" marL="0" marR="0" rtl="0" algn="l">
              <a:lnSpc>
                <a:spcPct val="100000"/>
              </a:lnSpc>
              <a:spcBef>
                <a:spcPts val="2200"/>
              </a:spcBef>
              <a:spcAft>
                <a:spcPts val="0"/>
              </a:spcAft>
              <a:buNone/>
            </a:pPr>
            <a:r>
              <a:rPr lang="en">
                <a:solidFill>
                  <a:srgbClr val="000000"/>
                </a:solidFill>
                <a:latin typeface="Roboto Light"/>
                <a:ea typeface="Roboto Light"/>
                <a:cs typeface="Roboto Light"/>
                <a:sym typeface="Roboto Light"/>
              </a:rPr>
              <a:t>Examples :</a:t>
            </a:r>
            <a:br>
              <a:rPr lang="en">
                <a:solidFill>
                  <a:srgbClr val="000000"/>
                </a:solidFill>
                <a:latin typeface="Roboto Light"/>
                <a:ea typeface="Roboto Light"/>
                <a:cs typeface="Roboto Light"/>
                <a:sym typeface="Roboto Light"/>
              </a:rPr>
            </a:br>
            <a:br>
              <a:rPr lang="en">
                <a:solidFill>
                  <a:srgbClr val="000000"/>
                </a:solidFill>
                <a:latin typeface="Roboto Light"/>
                <a:ea typeface="Roboto Light"/>
                <a:cs typeface="Roboto Light"/>
                <a:sym typeface="Roboto Light"/>
              </a:rPr>
            </a:br>
            <a:r>
              <a:rPr lang="en">
                <a:solidFill>
                  <a:srgbClr val="000000"/>
                </a:solidFill>
                <a:latin typeface="Roboto Light"/>
                <a:ea typeface="Roboto Light"/>
                <a:cs typeface="Roboto Light"/>
                <a:sym typeface="Roboto Light"/>
              </a:rPr>
              <a:t>1. Credit risk assessment</a:t>
            </a:r>
            <a:br>
              <a:rPr lang="en">
                <a:solidFill>
                  <a:srgbClr val="000000"/>
                </a:solidFill>
                <a:latin typeface="Roboto Light"/>
                <a:ea typeface="Roboto Light"/>
                <a:cs typeface="Roboto Light"/>
                <a:sym typeface="Roboto Light"/>
              </a:rPr>
            </a:br>
            <a:r>
              <a:rPr lang="en">
                <a:solidFill>
                  <a:srgbClr val="000000"/>
                </a:solidFill>
                <a:latin typeface="Roboto Light"/>
                <a:ea typeface="Roboto Light"/>
                <a:cs typeface="Roboto Light"/>
                <a:sym typeface="Roboto Light"/>
              </a:rPr>
              <a:t>	</a:t>
            </a:r>
            <a:r>
              <a:rPr b="1" lang="en">
                <a:solidFill>
                  <a:srgbClr val="000000"/>
                </a:solidFill>
                <a:latin typeface="Roboto"/>
                <a:ea typeface="Roboto"/>
                <a:cs typeface="Roboto"/>
                <a:sym typeface="Roboto"/>
              </a:rPr>
              <a:t>x : </a:t>
            </a:r>
            <a:r>
              <a:rPr lang="en">
                <a:solidFill>
                  <a:srgbClr val="000000"/>
                </a:solidFill>
                <a:latin typeface="Roboto Light"/>
                <a:ea typeface="Roboto Light"/>
                <a:cs typeface="Roboto Light"/>
                <a:sym typeface="Roboto Light"/>
              </a:rPr>
              <a:t>Properties of customer and proposed purchase.</a:t>
            </a:r>
            <a:br>
              <a:rPr lang="en">
                <a:solidFill>
                  <a:srgbClr val="000000"/>
                </a:solidFill>
                <a:latin typeface="Roboto Light"/>
                <a:ea typeface="Roboto Light"/>
                <a:cs typeface="Roboto Light"/>
                <a:sym typeface="Roboto Light"/>
              </a:rPr>
            </a:br>
            <a:r>
              <a:rPr lang="en">
                <a:solidFill>
                  <a:srgbClr val="000000"/>
                </a:solidFill>
                <a:latin typeface="Roboto Light"/>
                <a:ea typeface="Roboto Light"/>
                <a:cs typeface="Roboto Light"/>
                <a:sym typeface="Roboto Light"/>
              </a:rPr>
              <a:t>	</a:t>
            </a:r>
            <a:r>
              <a:rPr b="1" i="1" lang="en">
                <a:solidFill>
                  <a:srgbClr val="000000"/>
                </a:solidFill>
                <a:latin typeface="Roboto"/>
                <a:ea typeface="Roboto"/>
                <a:cs typeface="Roboto"/>
                <a:sym typeface="Roboto"/>
              </a:rPr>
              <a:t>f</a:t>
            </a:r>
            <a:r>
              <a:rPr lang="en">
                <a:solidFill>
                  <a:srgbClr val="000000"/>
                </a:solidFill>
                <a:latin typeface="Roboto Light"/>
                <a:ea typeface="Roboto Light"/>
                <a:cs typeface="Roboto Light"/>
                <a:sym typeface="Roboto Light"/>
              </a:rPr>
              <a:t>(</a:t>
            </a:r>
            <a:r>
              <a:rPr b="1" lang="en">
                <a:solidFill>
                  <a:srgbClr val="000000"/>
                </a:solidFill>
                <a:latin typeface="Roboto"/>
                <a:ea typeface="Roboto"/>
                <a:cs typeface="Roboto"/>
                <a:sym typeface="Roboto"/>
              </a:rPr>
              <a:t>x</a:t>
            </a:r>
            <a:r>
              <a:rPr lang="en">
                <a:solidFill>
                  <a:srgbClr val="000000"/>
                </a:solidFill>
                <a:latin typeface="Roboto Light"/>
                <a:ea typeface="Roboto Light"/>
                <a:cs typeface="Roboto Light"/>
                <a:sym typeface="Roboto Light"/>
              </a:rPr>
              <a:t>) : Approve purchase or not.</a:t>
            </a:r>
            <a:endParaRPr>
              <a:solidFill>
                <a:srgbClr val="000000"/>
              </a:solidFill>
              <a:latin typeface="Roboto Light"/>
              <a:ea typeface="Roboto Light"/>
              <a:cs typeface="Roboto Light"/>
              <a:sym typeface="Roboto Light"/>
            </a:endParaRPr>
          </a:p>
          <a:p>
            <a:pPr indent="0" lvl="0" marL="0" marR="0" rtl="0" algn="l">
              <a:lnSpc>
                <a:spcPct val="100000"/>
              </a:lnSpc>
              <a:spcBef>
                <a:spcPts val="2200"/>
              </a:spcBef>
              <a:spcAft>
                <a:spcPts val="0"/>
              </a:spcAft>
              <a:buNone/>
            </a:pPr>
            <a:r>
              <a:rPr lang="en">
                <a:solidFill>
                  <a:srgbClr val="000000"/>
                </a:solidFill>
                <a:latin typeface="Roboto Light"/>
                <a:ea typeface="Roboto Light"/>
                <a:cs typeface="Roboto Light"/>
                <a:sym typeface="Roboto Light"/>
              </a:rPr>
              <a:t>2. Face recognition</a:t>
            </a:r>
            <a:br>
              <a:rPr lang="en">
                <a:solidFill>
                  <a:srgbClr val="000000"/>
                </a:solidFill>
                <a:latin typeface="Roboto Light"/>
                <a:ea typeface="Roboto Light"/>
                <a:cs typeface="Roboto Light"/>
                <a:sym typeface="Roboto Light"/>
              </a:rPr>
            </a:br>
            <a:r>
              <a:rPr lang="en">
                <a:solidFill>
                  <a:srgbClr val="000000"/>
                </a:solidFill>
                <a:latin typeface="Roboto Light"/>
                <a:ea typeface="Roboto Light"/>
                <a:cs typeface="Roboto Light"/>
                <a:sym typeface="Roboto Light"/>
              </a:rPr>
              <a:t>	</a:t>
            </a:r>
            <a:r>
              <a:rPr b="1" lang="en">
                <a:solidFill>
                  <a:schemeClr val="dk1"/>
                </a:solidFill>
                <a:latin typeface="Roboto"/>
                <a:ea typeface="Roboto"/>
                <a:cs typeface="Roboto"/>
                <a:sym typeface="Roboto"/>
              </a:rPr>
              <a:t>x : </a:t>
            </a:r>
            <a:r>
              <a:rPr lang="en">
                <a:solidFill>
                  <a:schemeClr val="dk1"/>
                </a:solidFill>
                <a:latin typeface="Roboto Light"/>
                <a:ea typeface="Roboto Light"/>
                <a:cs typeface="Roboto Light"/>
                <a:sym typeface="Roboto Light"/>
              </a:rPr>
              <a:t>Bitmap picture of person’s face.</a:t>
            </a:r>
            <a:br>
              <a:rPr lang="en">
                <a:solidFill>
                  <a:schemeClr val="dk1"/>
                </a:solidFill>
                <a:latin typeface="Roboto Light"/>
                <a:ea typeface="Roboto Light"/>
                <a:cs typeface="Roboto Light"/>
                <a:sym typeface="Roboto Light"/>
              </a:rPr>
            </a:br>
            <a:r>
              <a:rPr lang="en">
                <a:solidFill>
                  <a:schemeClr val="dk1"/>
                </a:solidFill>
                <a:latin typeface="Roboto Light"/>
                <a:ea typeface="Roboto Light"/>
                <a:cs typeface="Roboto Light"/>
                <a:sym typeface="Roboto Light"/>
              </a:rPr>
              <a:t>	</a:t>
            </a:r>
            <a:r>
              <a:rPr b="1" i="1" lang="en">
                <a:solidFill>
                  <a:schemeClr val="dk1"/>
                </a:solidFill>
                <a:latin typeface="Roboto"/>
                <a:ea typeface="Roboto"/>
                <a:cs typeface="Roboto"/>
                <a:sym typeface="Roboto"/>
              </a:rPr>
              <a:t>f</a:t>
            </a:r>
            <a:r>
              <a:rPr lang="en">
                <a:solidFill>
                  <a:schemeClr val="dk1"/>
                </a:solidFill>
                <a:latin typeface="Roboto Light"/>
                <a:ea typeface="Roboto Light"/>
                <a:cs typeface="Roboto Light"/>
                <a:sym typeface="Roboto Light"/>
              </a:rPr>
              <a:t>(</a:t>
            </a:r>
            <a:r>
              <a:rPr b="1" lang="en">
                <a:solidFill>
                  <a:schemeClr val="dk1"/>
                </a:solidFill>
                <a:latin typeface="Roboto"/>
                <a:ea typeface="Roboto"/>
                <a:cs typeface="Roboto"/>
                <a:sym typeface="Roboto"/>
              </a:rPr>
              <a:t>x</a:t>
            </a:r>
            <a:r>
              <a:rPr lang="en">
                <a:solidFill>
                  <a:schemeClr val="dk1"/>
                </a:solidFill>
                <a:latin typeface="Roboto Light"/>
                <a:ea typeface="Roboto Light"/>
                <a:cs typeface="Roboto Light"/>
                <a:sym typeface="Roboto Light"/>
              </a:rPr>
              <a:t>) :Name of the person..</a:t>
            </a:r>
            <a:endParaRPr>
              <a:solidFill>
                <a:schemeClr val="dk1"/>
              </a:solidFill>
              <a:latin typeface="Roboto Light"/>
              <a:ea typeface="Roboto Light"/>
              <a:cs typeface="Roboto Light"/>
              <a:sym typeface="Roboto Light"/>
            </a:endParaRPr>
          </a:p>
          <a:p>
            <a:pPr indent="0" lvl="0" marL="0" marR="0" rtl="0" algn="l">
              <a:lnSpc>
                <a:spcPct val="100000"/>
              </a:lnSpc>
              <a:spcBef>
                <a:spcPts val="2200"/>
              </a:spcBef>
              <a:spcAft>
                <a:spcPts val="0"/>
              </a:spcAft>
              <a:buNone/>
            </a:pPr>
            <a:r>
              <a:t/>
            </a:r>
            <a:endParaRPr>
              <a:solidFill>
                <a:srgbClr val="000000"/>
              </a:solidFill>
              <a:latin typeface="Roboto Light"/>
              <a:ea typeface="Roboto Light"/>
              <a:cs typeface="Roboto Light"/>
              <a:sym typeface="Roboto Light"/>
            </a:endParaRPr>
          </a:p>
        </p:txBody>
      </p:sp>
      <p:sp>
        <p:nvSpPr>
          <p:cNvPr id="183" name="Shape 183"/>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4294967295" type="title"/>
          </p:nvPr>
        </p:nvSpPr>
        <p:spPr>
          <a:xfrm>
            <a:off x="593725" y="130275"/>
            <a:ext cx="7688700" cy="542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Terminology</a:t>
            </a:r>
            <a:endParaRPr b="1">
              <a:latin typeface="Roboto"/>
              <a:ea typeface="Roboto"/>
              <a:cs typeface="Roboto"/>
              <a:sym typeface="Roboto"/>
            </a:endParaRPr>
          </a:p>
        </p:txBody>
      </p:sp>
      <p:sp>
        <p:nvSpPr>
          <p:cNvPr id="189" name="Shape 189"/>
          <p:cNvSpPr txBox="1"/>
          <p:nvPr>
            <p:ph idx="4294967295" type="body"/>
          </p:nvPr>
        </p:nvSpPr>
        <p:spPr>
          <a:xfrm>
            <a:off x="593725" y="554850"/>
            <a:ext cx="7688700" cy="3769200"/>
          </a:xfrm>
          <a:prstGeom prst="rect">
            <a:avLst/>
          </a:prstGeom>
        </p:spPr>
        <p:txBody>
          <a:bodyPr anchorCtr="0" anchor="t" bIns="19050" lIns="19050" spcFirstLastPara="1" rIns="19050" wrap="square" tIns="19050">
            <a:noAutofit/>
          </a:bodyPr>
          <a:lstStyle/>
          <a:p>
            <a:pPr indent="-317500" lvl="0" marL="457200" marR="0" rtl="0" algn="l">
              <a:lnSpc>
                <a:spcPct val="100000"/>
              </a:lnSpc>
              <a:spcBef>
                <a:spcPts val="2200"/>
              </a:spcBef>
              <a:spcAft>
                <a:spcPts val="0"/>
              </a:spcAft>
              <a:buClr>
                <a:srgbClr val="000000"/>
              </a:buClr>
              <a:buSzPts val="1400"/>
              <a:buChar char="●"/>
            </a:pPr>
            <a:r>
              <a:rPr b="1" i="1" lang="en">
                <a:solidFill>
                  <a:srgbClr val="000000"/>
                </a:solidFill>
                <a:latin typeface="Roboto"/>
                <a:ea typeface="Roboto"/>
                <a:cs typeface="Roboto"/>
                <a:sym typeface="Roboto"/>
              </a:rPr>
              <a:t>Training example</a:t>
            </a:r>
            <a:r>
              <a:rPr lang="en">
                <a:solidFill>
                  <a:srgbClr val="000000"/>
                </a:solidFill>
                <a:latin typeface="Roboto Light"/>
                <a:ea typeface="Roboto Light"/>
                <a:cs typeface="Roboto Light"/>
                <a:sym typeface="Roboto Light"/>
              </a:rPr>
              <a:t> : An example / object / instance of the form </a:t>
            </a:r>
            <a:r>
              <a:rPr b="1" i="1" lang="en">
                <a:solidFill>
                  <a:srgbClr val="000000"/>
                </a:solidFill>
                <a:latin typeface="Roboto"/>
                <a:ea typeface="Roboto"/>
                <a:cs typeface="Roboto"/>
                <a:sym typeface="Roboto"/>
              </a:rPr>
              <a:t>(x,y)</a:t>
            </a:r>
            <a:br>
              <a:rPr b="1" i="1" lang="en">
                <a:solidFill>
                  <a:srgbClr val="000000"/>
                </a:solidFill>
                <a:latin typeface="Roboto"/>
                <a:ea typeface="Roboto"/>
                <a:cs typeface="Roboto"/>
                <a:sym typeface="Roboto"/>
              </a:rPr>
            </a:br>
            <a:endParaRPr>
              <a:solidFill>
                <a:srgbClr val="000000"/>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rgbClr val="000000"/>
              </a:buClr>
              <a:buSzPts val="1400"/>
              <a:buChar char="●"/>
            </a:pPr>
            <a:r>
              <a:rPr b="1" i="1" lang="en">
                <a:solidFill>
                  <a:srgbClr val="000000"/>
                </a:solidFill>
                <a:latin typeface="Roboto"/>
                <a:ea typeface="Roboto"/>
                <a:cs typeface="Roboto"/>
                <a:sym typeface="Roboto"/>
              </a:rPr>
              <a:t>Target function (target concept)</a:t>
            </a:r>
            <a:r>
              <a:rPr lang="en">
                <a:solidFill>
                  <a:srgbClr val="000000"/>
                </a:solidFill>
                <a:latin typeface="Roboto Light"/>
                <a:ea typeface="Roboto Light"/>
                <a:cs typeface="Roboto Light"/>
                <a:sym typeface="Roboto Light"/>
              </a:rPr>
              <a:t> : The true function </a:t>
            </a:r>
            <a:r>
              <a:rPr b="1" i="1" lang="en">
                <a:solidFill>
                  <a:srgbClr val="000000"/>
                </a:solidFill>
                <a:latin typeface="Roboto"/>
                <a:ea typeface="Roboto"/>
                <a:cs typeface="Roboto"/>
                <a:sym typeface="Roboto"/>
              </a:rPr>
              <a:t>f</a:t>
            </a:r>
            <a:r>
              <a:rPr lang="en">
                <a:solidFill>
                  <a:srgbClr val="000000"/>
                </a:solidFill>
                <a:latin typeface="Roboto Light"/>
                <a:ea typeface="Roboto Light"/>
                <a:cs typeface="Roboto Light"/>
                <a:sym typeface="Roboto Light"/>
              </a:rPr>
              <a:t>.</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rgbClr val="000000"/>
              </a:buClr>
              <a:buSzPts val="1400"/>
              <a:buChar char="●"/>
            </a:pPr>
            <a:r>
              <a:rPr b="1" i="1" lang="en">
                <a:solidFill>
                  <a:srgbClr val="000000"/>
                </a:solidFill>
                <a:latin typeface="Roboto"/>
                <a:ea typeface="Roboto"/>
                <a:cs typeface="Roboto"/>
                <a:sym typeface="Roboto"/>
              </a:rPr>
              <a:t>Hypothesis</a:t>
            </a:r>
            <a:r>
              <a:rPr lang="en">
                <a:solidFill>
                  <a:srgbClr val="000000"/>
                </a:solidFill>
                <a:latin typeface="Roboto Light"/>
                <a:ea typeface="Roboto Light"/>
                <a:cs typeface="Roboto Light"/>
                <a:sym typeface="Roboto Light"/>
              </a:rPr>
              <a:t> : A proposed function h believed to be similar to </a:t>
            </a:r>
            <a:r>
              <a:rPr b="1" i="1" lang="en">
                <a:solidFill>
                  <a:srgbClr val="000000"/>
                </a:solidFill>
                <a:latin typeface="Roboto"/>
                <a:ea typeface="Roboto"/>
                <a:cs typeface="Roboto"/>
                <a:sym typeface="Roboto"/>
              </a:rPr>
              <a:t>f</a:t>
            </a:r>
            <a:r>
              <a:rPr lang="en">
                <a:solidFill>
                  <a:srgbClr val="000000"/>
                </a:solidFill>
                <a:latin typeface="Roboto Light"/>
                <a:ea typeface="Roboto Light"/>
                <a:cs typeface="Roboto Light"/>
                <a:sym typeface="Roboto Light"/>
              </a:rPr>
              <a:t>.</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rgbClr val="000000"/>
              </a:buClr>
              <a:buSzPts val="1400"/>
              <a:buChar char="●"/>
            </a:pPr>
            <a:r>
              <a:rPr b="1" i="1" lang="en">
                <a:solidFill>
                  <a:srgbClr val="000000"/>
                </a:solidFill>
                <a:latin typeface="Roboto"/>
                <a:ea typeface="Roboto"/>
                <a:cs typeface="Roboto"/>
                <a:sym typeface="Roboto"/>
              </a:rPr>
              <a:t>Concept</a:t>
            </a:r>
            <a:r>
              <a:rPr lang="en">
                <a:solidFill>
                  <a:srgbClr val="000000"/>
                </a:solidFill>
                <a:latin typeface="Roboto Light"/>
                <a:ea typeface="Roboto Light"/>
                <a:cs typeface="Roboto Light"/>
                <a:sym typeface="Roboto Light"/>
              </a:rPr>
              <a:t> : A boolean function. Examples of which </a:t>
            </a:r>
            <a:r>
              <a:rPr i="1" lang="en">
                <a:solidFill>
                  <a:srgbClr val="000000"/>
                </a:solidFill>
                <a:latin typeface="Roboto Light"/>
                <a:ea typeface="Roboto Light"/>
                <a:cs typeface="Roboto Light"/>
                <a:sym typeface="Roboto Light"/>
              </a:rPr>
              <a:t>f</a:t>
            </a:r>
            <a:r>
              <a:rPr lang="en">
                <a:solidFill>
                  <a:srgbClr val="000000"/>
                </a:solidFill>
                <a:latin typeface="Roboto Light"/>
                <a:ea typeface="Roboto Light"/>
                <a:cs typeface="Roboto Light"/>
                <a:sym typeface="Roboto Light"/>
              </a:rPr>
              <a:t>(</a:t>
            </a:r>
            <a:r>
              <a:rPr b="1" lang="en">
                <a:solidFill>
                  <a:srgbClr val="000000"/>
                </a:solidFill>
                <a:latin typeface="Roboto"/>
                <a:ea typeface="Roboto"/>
                <a:cs typeface="Roboto"/>
                <a:sym typeface="Roboto"/>
              </a:rPr>
              <a:t>x</a:t>
            </a:r>
            <a:r>
              <a:rPr lang="en">
                <a:solidFill>
                  <a:srgbClr val="000000"/>
                </a:solidFill>
                <a:latin typeface="Roboto Light"/>
                <a:ea typeface="Roboto Light"/>
                <a:cs typeface="Roboto Light"/>
                <a:sym typeface="Roboto Light"/>
              </a:rPr>
              <a:t>) = 1 are called positive examples / instances and </a:t>
            </a:r>
            <a:r>
              <a:rPr i="1" lang="en">
                <a:solidFill>
                  <a:srgbClr val="000000"/>
                </a:solidFill>
                <a:latin typeface="Roboto Light"/>
                <a:ea typeface="Roboto Light"/>
                <a:cs typeface="Roboto Light"/>
                <a:sym typeface="Roboto Light"/>
              </a:rPr>
              <a:t>f</a:t>
            </a:r>
            <a:r>
              <a:rPr lang="en">
                <a:solidFill>
                  <a:srgbClr val="000000"/>
                </a:solidFill>
                <a:latin typeface="Roboto Light"/>
                <a:ea typeface="Roboto Light"/>
                <a:cs typeface="Roboto Light"/>
                <a:sym typeface="Roboto Light"/>
              </a:rPr>
              <a:t>(</a:t>
            </a:r>
            <a:r>
              <a:rPr b="1" lang="en">
                <a:solidFill>
                  <a:srgbClr val="000000"/>
                </a:solidFill>
                <a:latin typeface="Roboto"/>
                <a:ea typeface="Roboto"/>
                <a:cs typeface="Roboto"/>
                <a:sym typeface="Roboto"/>
              </a:rPr>
              <a:t>x</a:t>
            </a:r>
            <a:r>
              <a:rPr lang="en">
                <a:solidFill>
                  <a:srgbClr val="000000"/>
                </a:solidFill>
                <a:latin typeface="Roboto Light"/>
                <a:ea typeface="Roboto Light"/>
                <a:cs typeface="Roboto Light"/>
                <a:sym typeface="Roboto Light"/>
              </a:rPr>
              <a:t>) = 0 are called negative examples / instances</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marR="0" rtl="0" algn="l">
              <a:lnSpc>
                <a:spcPct val="100000"/>
              </a:lnSpc>
              <a:spcBef>
                <a:spcPts val="0"/>
              </a:spcBef>
              <a:spcAft>
                <a:spcPts val="0"/>
              </a:spcAft>
              <a:buClr>
                <a:srgbClr val="000000"/>
              </a:buClr>
              <a:buSzPts val="1400"/>
              <a:buChar char="●"/>
            </a:pPr>
            <a:r>
              <a:rPr b="1" i="1" lang="en">
                <a:solidFill>
                  <a:srgbClr val="000000"/>
                </a:solidFill>
                <a:latin typeface="Roboto"/>
                <a:ea typeface="Roboto"/>
                <a:cs typeface="Roboto"/>
                <a:sym typeface="Roboto"/>
              </a:rPr>
              <a:t>Features</a:t>
            </a:r>
            <a:r>
              <a:rPr lang="en">
                <a:solidFill>
                  <a:srgbClr val="000000"/>
                </a:solidFill>
                <a:latin typeface="Roboto Light"/>
                <a:ea typeface="Roboto Light"/>
                <a:cs typeface="Roboto Light"/>
                <a:sym typeface="Roboto Light"/>
              </a:rPr>
              <a:t> : the set of attributes, often represented as a vector, associated to an example, e.g., height and weight for gender prediction.</a:t>
            </a:r>
            <a:endParaRPr>
              <a:solidFill>
                <a:srgbClr val="000000"/>
              </a:solidFill>
              <a:latin typeface="Roboto Light"/>
              <a:ea typeface="Roboto Light"/>
              <a:cs typeface="Roboto Light"/>
              <a:sym typeface="Roboto Light"/>
            </a:endParaRPr>
          </a:p>
        </p:txBody>
      </p:sp>
      <p:sp>
        <p:nvSpPr>
          <p:cNvPr id="190" name="Shape 190"/>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4294967295" type="title"/>
          </p:nvPr>
        </p:nvSpPr>
        <p:spPr>
          <a:xfrm>
            <a:off x="593725" y="248425"/>
            <a:ext cx="7688700" cy="542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Terminology (contd.)</a:t>
            </a:r>
            <a:endParaRPr b="1">
              <a:latin typeface="Roboto"/>
              <a:ea typeface="Roboto"/>
              <a:cs typeface="Roboto"/>
              <a:sym typeface="Roboto"/>
            </a:endParaRPr>
          </a:p>
        </p:txBody>
      </p:sp>
      <p:sp>
        <p:nvSpPr>
          <p:cNvPr id="196" name="Shape 196"/>
          <p:cNvSpPr txBox="1"/>
          <p:nvPr>
            <p:ph idx="4294967295" type="body"/>
          </p:nvPr>
        </p:nvSpPr>
        <p:spPr>
          <a:xfrm>
            <a:off x="593725" y="791125"/>
            <a:ext cx="7688700" cy="3769200"/>
          </a:xfrm>
          <a:prstGeom prst="rect">
            <a:avLst/>
          </a:prstGeom>
        </p:spPr>
        <p:txBody>
          <a:bodyPr anchorCtr="0" anchor="t" bIns="19050" lIns="19050" spcFirstLastPara="1" rIns="19050" wrap="square" tIns="19050">
            <a:noAutofit/>
          </a:bodyPr>
          <a:lstStyle/>
          <a:p>
            <a:pPr indent="-317500" lvl="0" marL="457200" rtl="0">
              <a:spcBef>
                <a:spcPts val="2200"/>
              </a:spcBef>
              <a:spcAft>
                <a:spcPts val="0"/>
              </a:spcAft>
              <a:buClr>
                <a:srgbClr val="000000"/>
              </a:buClr>
              <a:buSzPts val="1400"/>
              <a:buChar char="●"/>
            </a:pPr>
            <a:r>
              <a:rPr b="1" i="1" lang="en">
                <a:solidFill>
                  <a:schemeClr val="dk1"/>
                </a:solidFill>
                <a:latin typeface="Roboto"/>
                <a:ea typeface="Roboto"/>
                <a:cs typeface="Roboto"/>
                <a:sym typeface="Roboto"/>
              </a:rPr>
              <a:t>Labels</a:t>
            </a:r>
            <a:r>
              <a:rPr lang="en">
                <a:solidFill>
                  <a:schemeClr val="dk1"/>
                </a:solidFill>
                <a:latin typeface="Roboto Light"/>
                <a:ea typeface="Roboto Light"/>
                <a:cs typeface="Roboto Light"/>
                <a:sym typeface="Roboto Light"/>
              </a:rPr>
              <a:t> : The possible values </a:t>
            </a:r>
            <a:r>
              <a:rPr i="1" lang="en">
                <a:solidFill>
                  <a:schemeClr val="dk1"/>
                </a:solidFill>
                <a:latin typeface="Roboto Light"/>
                <a:ea typeface="Roboto Light"/>
                <a:cs typeface="Roboto Light"/>
                <a:sym typeface="Roboto Light"/>
              </a:rPr>
              <a:t>f</a:t>
            </a:r>
            <a:r>
              <a:rPr lang="en">
                <a:solidFill>
                  <a:schemeClr val="dk1"/>
                </a:solidFill>
                <a:latin typeface="Roboto Light"/>
                <a:ea typeface="Roboto Light"/>
                <a:cs typeface="Roboto Light"/>
                <a:sym typeface="Roboto Light"/>
              </a:rPr>
              <a:t>(</a:t>
            </a:r>
            <a:r>
              <a:rPr b="1" i="1" lang="en">
                <a:solidFill>
                  <a:schemeClr val="dk1"/>
                </a:solidFill>
                <a:latin typeface="Roboto"/>
                <a:ea typeface="Roboto"/>
                <a:cs typeface="Roboto"/>
                <a:sym typeface="Roboto"/>
              </a:rPr>
              <a:t>x</a:t>
            </a:r>
            <a:r>
              <a:rPr lang="en">
                <a:solidFill>
                  <a:schemeClr val="dk1"/>
                </a:solidFill>
                <a:latin typeface="Roboto Light"/>
                <a:ea typeface="Roboto Light"/>
                <a:cs typeface="Roboto Light"/>
                <a:sym typeface="Roboto Light"/>
              </a:rPr>
              <a:t>) ϵ {1,2,...,K} are called </a:t>
            </a:r>
            <a:r>
              <a:rPr b="1" lang="en">
                <a:solidFill>
                  <a:schemeClr val="dk1"/>
                </a:solidFill>
                <a:latin typeface="Roboto"/>
                <a:ea typeface="Roboto"/>
                <a:cs typeface="Roboto"/>
                <a:sym typeface="Roboto"/>
              </a:rPr>
              <a:t>classes </a:t>
            </a:r>
            <a:r>
              <a:rPr lang="en">
                <a:solidFill>
                  <a:schemeClr val="dk1"/>
                </a:solidFill>
                <a:latin typeface="Roboto Light"/>
                <a:ea typeface="Roboto Light"/>
                <a:cs typeface="Roboto Light"/>
                <a:sym typeface="Roboto Light"/>
              </a:rPr>
              <a:t> or </a:t>
            </a:r>
            <a:r>
              <a:rPr b="1" lang="en">
                <a:solidFill>
                  <a:schemeClr val="dk1"/>
                </a:solidFill>
                <a:latin typeface="Roboto"/>
                <a:ea typeface="Roboto"/>
                <a:cs typeface="Roboto"/>
                <a:sym typeface="Roboto"/>
              </a:rPr>
              <a:t>class labels</a:t>
            </a:r>
            <a:r>
              <a:rPr lang="en">
                <a:solidFill>
                  <a:schemeClr val="dk1"/>
                </a:solidFill>
                <a:latin typeface="Roboto Light"/>
                <a:ea typeface="Roboto Light"/>
                <a:cs typeface="Roboto Light"/>
                <a:sym typeface="Roboto Light"/>
              </a:rPr>
              <a:t>. In classification, these are categories, while in regression they are real-values numbers. </a:t>
            </a:r>
            <a:br>
              <a:rPr lang="en">
                <a:solidFill>
                  <a:schemeClr val="dk1"/>
                </a:solidFill>
                <a:latin typeface="Roboto Light"/>
                <a:ea typeface="Roboto Light"/>
                <a:cs typeface="Roboto Light"/>
                <a:sym typeface="Roboto Light"/>
              </a:rPr>
            </a:br>
            <a:endParaRPr>
              <a:solidFill>
                <a:schemeClr val="dk1"/>
              </a:solidFill>
              <a:latin typeface="Roboto Light"/>
              <a:ea typeface="Roboto Light"/>
              <a:cs typeface="Roboto Light"/>
              <a:sym typeface="Roboto Light"/>
            </a:endParaRPr>
          </a:p>
          <a:p>
            <a:pPr indent="-317500" lvl="0" marL="457200" rtl="0">
              <a:spcBef>
                <a:spcPts val="0"/>
              </a:spcBef>
              <a:spcAft>
                <a:spcPts val="0"/>
              </a:spcAft>
              <a:buClr>
                <a:schemeClr val="dk1"/>
              </a:buClr>
              <a:buSzPts val="1400"/>
              <a:buFont typeface="Roboto"/>
              <a:buChar char="●"/>
            </a:pPr>
            <a:r>
              <a:rPr b="1" i="1" lang="en">
                <a:solidFill>
                  <a:schemeClr val="dk1"/>
                </a:solidFill>
                <a:latin typeface="Roboto"/>
                <a:ea typeface="Roboto"/>
                <a:cs typeface="Roboto"/>
                <a:sym typeface="Roboto"/>
              </a:rPr>
              <a:t>Training Data </a:t>
            </a:r>
            <a:r>
              <a:rPr lang="en">
                <a:solidFill>
                  <a:schemeClr val="dk1"/>
                </a:solidFill>
                <a:latin typeface="Roboto Light"/>
                <a:ea typeface="Roboto Light"/>
                <a:cs typeface="Roboto Light"/>
                <a:sym typeface="Roboto Light"/>
              </a:rPr>
              <a:t>: Data used for training the algorithm</a:t>
            </a:r>
            <a:br>
              <a:rPr lang="en">
                <a:solidFill>
                  <a:schemeClr val="dk1"/>
                </a:solidFill>
                <a:latin typeface="Roboto Light"/>
                <a:ea typeface="Roboto Light"/>
                <a:cs typeface="Roboto Light"/>
                <a:sym typeface="Roboto Light"/>
              </a:rPr>
            </a:br>
            <a:endParaRPr>
              <a:solidFill>
                <a:schemeClr val="dk1"/>
              </a:solidFill>
              <a:latin typeface="Roboto Light"/>
              <a:ea typeface="Roboto Light"/>
              <a:cs typeface="Roboto Light"/>
              <a:sym typeface="Roboto Light"/>
            </a:endParaRPr>
          </a:p>
          <a:p>
            <a:pPr indent="-317500" lvl="0" marL="457200" rtl="0">
              <a:spcBef>
                <a:spcPts val="0"/>
              </a:spcBef>
              <a:spcAft>
                <a:spcPts val="0"/>
              </a:spcAft>
              <a:buClr>
                <a:schemeClr val="dk1"/>
              </a:buClr>
              <a:buSzPts val="1400"/>
              <a:buFont typeface="Roboto"/>
              <a:buChar char="●"/>
            </a:pPr>
            <a:r>
              <a:rPr b="1" i="1" lang="en">
                <a:solidFill>
                  <a:schemeClr val="dk1"/>
                </a:solidFill>
                <a:latin typeface="Roboto"/>
                <a:ea typeface="Roboto"/>
                <a:cs typeface="Roboto"/>
                <a:sym typeface="Roboto"/>
              </a:rPr>
              <a:t>Test Data </a:t>
            </a:r>
            <a:r>
              <a:rPr lang="en">
                <a:solidFill>
                  <a:schemeClr val="dk1"/>
                </a:solidFill>
                <a:latin typeface="Roboto Light"/>
                <a:ea typeface="Roboto Light"/>
                <a:cs typeface="Roboto Light"/>
                <a:sym typeface="Roboto Light"/>
              </a:rPr>
              <a:t>: Data used exclusively for testing the algorithm</a:t>
            </a:r>
            <a:br>
              <a:rPr lang="en">
                <a:solidFill>
                  <a:schemeClr val="dk1"/>
                </a:solidFill>
                <a:latin typeface="Roboto Light"/>
                <a:ea typeface="Roboto Light"/>
                <a:cs typeface="Roboto Light"/>
                <a:sym typeface="Roboto Light"/>
              </a:rPr>
            </a:br>
            <a:endParaRPr>
              <a:solidFill>
                <a:schemeClr val="dk1"/>
              </a:solidFill>
              <a:latin typeface="Roboto Light"/>
              <a:ea typeface="Roboto Light"/>
              <a:cs typeface="Roboto Light"/>
              <a:sym typeface="Roboto Light"/>
            </a:endParaRPr>
          </a:p>
          <a:p>
            <a:pPr indent="-317500" lvl="0" marL="457200" rtl="0">
              <a:spcBef>
                <a:spcPts val="0"/>
              </a:spcBef>
              <a:spcAft>
                <a:spcPts val="0"/>
              </a:spcAft>
              <a:buClr>
                <a:schemeClr val="dk1"/>
              </a:buClr>
              <a:buSzPts val="1400"/>
              <a:buFont typeface="Roboto"/>
              <a:buChar char="●"/>
            </a:pPr>
            <a:r>
              <a:rPr b="1" i="1" lang="en">
                <a:solidFill>
                  <a:schemeClr val="dk1"/>
                </a:solidFill>
                <a:latin typeface="Roboto"/>
                <a:ea typeface="Roboto"/>
                <a:cs typeface="Roboto"/>
                <a:sym typeface="Roboto"/>
              </a:rPr>
              <a:t>Validation Data </a:t>
            </a:r>
            <a:r>
              <a:rPr lang="en">
                <a:solidFill>
                  <a:schemeClr val="dk1"/>
                </a:solidFill>
                <a:latin typeface="Roboto Light"/>
                <a:ea typeface="Roboto Light"/>
                <a:cs typeface="Roboto Light"/>
                <a:sym typeface="Roboto Light"/>
              </a:rPr>
              <a:t>: Data that is used to make the model better on the unseen data without using the test data. Once can bypass this data for smaller / problems involving less complex data.</a:t>
            </a:r>
            <a:endParaRPr>
              <a:solidFill>
                <a:schemeClr val="dk1"/>
              </a:solidFill>
              <a:latin typeface="Roboto Light"/>
              <a:ea typeface="Roboto Light"/>
              <a:cs typeface="Roboto Light"/>
              <a:sym typeface="Roboto Light"/>
            </a:endParaRPr>
          </a:p>
          <a:p>
            <a:pPr indent="0" lvl="0" marL="0" marR="0" rtl="0" algn="l">
              <a:lnSpc>
                <a:spcPct val="100000"/>
              </a:lnSpc>
              <a:spcBef>
                <a:spcPts val="2200"/>
              </a:spcBef>
              <a:spcAft>
                <a:spcPts val="0"/>
              </a:spcAft>
              <a:buNone/>
            </a:pPr>
            <a:r>
              <a:t/>
            </a:r>
            <a:endParaRPr>
              <a:solidFill>
                <a:srgbClr val="000000"/>
              </a:solidFill>
              <a:latin typeface="Roboto Light"/>
              <a:ea typeface="Roboto Light"/>
              <a:cs typeface="Roboto Light"/>
              <a:sym typeface="Roboto Light"/>
            </a:endParaRPr>
          </a:p>
        </p:txBody>
      </p:sp>
      <p:sp>
        <p:nvSpPr>
          <p:cNvPr id="197" name="Shape 197"/>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4294967295" type="title"/>
          </p:nvPr>
        </p:nvSpPr>
        <p:spPr>
          <a:xfrm>
            <a:off x="593725" y="531950"/>
            <a:ext cx="7688700" cy="542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Why Linear Regression?</a:t>
            </a:r>
            <a:endParaRPr b="1">
              <a:latin typeface="Roboto"/>
              <a:ea typeface="Roboto"/>
              <a:cs typeface="Roboto"/>
              <a:sym typeface="Roboto"/>
            </a:endParaRPr>
          </a:p>
        </p:txBody>
      </p:sp>
      <p:sp>
        <p:nvSpPr>
          <p:cNvPr id="203" name="Shape 203"/>
          <p:cNvSpPr txBox="1"/>
          <p:nvPr>
            <p:ph idx="4294967295" type="body"/>
          </p:nvPr>
        </p:nvSpPr>
        <p:spPr>
          <a:xfrm>
            <a:off x="593725" y="1074650"/>
            <a:ext cx="7688700" cy="3200400"/>
          </a:xfrm>
          <a:prstGeom prst="rect">
            <a:avLst/>
          </a:prstGeom>
        </p:spPr>
        <p:txBody>
          <a:bodyPr anchorCtr="0" anchor="t" bIns="19050" lIns="19050" spcFirstLastPara="1" rIns="19050" wrap="square" tIns="19050">
            <a:noAutofit/>
          </a:bodyPr>
          <a:lstStyle/>
          <a:p>
            <a:pPr indent="-317500" lvl="0" marL="457200" rtl="0">
              <a:spcBef>
                <a:spcPts val="220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Assumption of linear relationship  -- simplest non-trivial relationship</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Many relationships,  even if nonlinear,  are locally linear in range of interest</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Variables can often be transformed in such a way to make the relationship linear</a:t>
            </a:r>
            <a:br>
              <a:rPr lang="en">
                <a:solidFill>
                  <a:srgbClr val="000000"/>
                </a:solidFill>
                <a:latin typeface="Roboto Light"/>
                <a:ea typeface="Roboto Light"/>
                <a:cs typeface="Roboto Light"/>
                <a:sym typeface="Roboto Light"/>
              </a:rPr>
            </a:br>
            <a:endParaRPr>
              <a:solidFill>
                <a:srgbClr val="000000"/>
              </a:solidFill>
              <a:latin typeface="Roboto Light"/>
              <a:ea typeface="Roboto Light"/>
              <a:cs typeface="Roboto Light"/>
              <a:sym typeface="Roboto Light"/>
            </a:endParaRPr>
          </a:p>
          <a:p>
            <a:pPr indent="-317500" lvl="0" marL="457200" rtl="0">
              <a:spcBef>
                <a:spcPts val="0"/>
              </a:spcBef>
              <a:spcAft>
                <a:spcPts val="0"/>
              </a:spcAft>
              <a:buClr>
                <a:srgbClr val="000000"/>
              </a:buClr>
              <a:buSzPts val="1400"/>
              <a:buFont typeface="Roboto"/>
              <a:buChar char="●"/>
            </a:pPr>
            <a:r>
              <a:rPr lang="en">
                <a:solidFill>
                  <a:srgbClr val="000000"/>
                </a:solidFill>
                <a:latin typeface="Roboto Light"/>
                <a:ea typeface="Roboto Light"/>
                <a:cs typeface="Roboto Light"/>
                <a:sym typeface="Roboto Light"/>
              </a:rPr>
              <a:t>Relationships  between predictors and response are very easy to interpret – useful for inference</a:t>
            </a:r>
            <a:endParaRPr>
              <a:solidFill>
                <a:srgbClr val="000000"/>
              </a:solidFill>
              <a:latin typeface="Roboto Light"/>
              <a:ea typeface="Roboto Light"/>
              <a:cs typeface="Roboto Light"/>
              <a:sym typeface="Roboto Light"/>
            </a:endParaRPr>
          </a:p>
          <a:p>
            <a:pPr indent="0" lvl="0" marL="0" rtl="0">
              <a:spcBef>
                <a:spcPts val="2200"/>
              </a:spcBef>
              <a:spcAft>
                <a:spcPts val="0"/>
              </a:spcAft>
              <a:buNone/>
            </a:pPr>
            <a:r>
              <a:t/>
            </a:r>
            <a:endParaRPr>
              <a:solidFill>
                <a:srgbClr val="000000"/>
              </a:solidFill>
              <a:latin typeface="Roboto Light"/>
              <a:ea typeface="Roboto Light"/>
              <a:cs typeface="Roboto Light"/>
              <a:sym typeface="Roboto Light"/>
            </a:endParaRPr>
          </a:p>
        </p:txBody>
      </p:sp>
      <p:sp>
        <p:nvSpPr>
          <p:cNvPr id="204" name="Shape 204"/>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4294967295" type="title"/>
          </p:nvPr>
        </p:nvSpPr>
        <p:spPr>
          <a:xfrm>
            <a:off x="632650" y="59937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Supervised learning problem</a:t>
            </a:r>
            <a:endParaRPr b="1">
              <a:latin typeface="Roboto"/>
              <a:ea typeface="Roboto"/>
              <a:cs typeface="Roboto"/>
              <a:sym typeface="Roboto"/>
            </a:endParaRPr>
          </a:p>
        </p:txBody>
      </p:sp>
      <p:graphicFrame>
        <p:nvGraphicFramePr>
          <p:cNvPr id="210" name="Shape 210"/>
          <p:cNvGraphicFramePr/>
          <p:nvPr/>
        </p:nvGraphicFramePr>
        <p:xfrm>
          <a:off x="2363750" y="1835050"/>
          <a:ext cx="3000000" cy="3000000"/>
        </p:xfrm>
        <a:graphic>
          <a:graphicData uri="http://schemas.openxmlformats.org/drawingml/2006/table">
            <a:tbl>
              <a:tblPr>
                <a:noFill/>
                <a:tableStyleId>{25F09D63-D055-4D07-A50D-FDD54B683154}</a:tableStyleId>
              </a:tblPr>
              <a:tblGrid>
                <a:gridCol w="1794225"/>
                <a:gridCol w="1794225"/>
              </a:tblGrid>
              <a:tr h="381000">
                <a:tc>
                  <a:txBody>
                    <a:bodyPr>
                      <a:noAutofit/>
                    </a:bodyPr>
                    <a:lstStyle/>
                    <a:p>
                      <a:pPr indent="0" lvl="0" marL="0" rtl="0">
                        <a:spcBef>
                          <a:spcPts val="0"/>
                        </a:spcBef>
                        <a:spcAft>
                          <a:spcPts val="0"/>
                        </a:spcAft>
                        <a:buNone/>
                      </a:pPr>
                      <a:r>
                        <a:rPr lang="en">
                          <a:latin typeface="Roboto"/>
                          <a:ea typeface="Roboto"/>
                          <a:cs typeface="Roboto"/>
                          <a:sym typeface="Roboto"/>
                        </a:rPr>
                        <a:t>Living Area (feet</a:t>
                      </a:r>
                      <a:r>
                        <a:rPr baseline="30000" lang="en">
                          <a:latin typeface="Roboto"/>
                          <a:ea typeface="Roboto"/>
                          <a:cs typeface="Roboto"/>
                          <a:sym typeface="Roboto"/>
                        </a:rPr>
                        <a:t>2</a:t>
                      </a: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latin typeface="Roboto"/>
                          <a:ea typeface="Roboto"/>
                          <a:cs typeface="Roboto"/>
                          <a:sym typeface="Roboto"/>
                        </a:rPr>
                        <a:t>Price (1000$s)</a:t>
                      </a:r>
                      <a:endParaRPr>
                        <a:latin typeface="Roboto"/>
                        <a:ea typeface="Roboto"/>
                        <a:cs typeface="Roboto"/>
                        <a:sym typeface="Roboto"/>
                      </a:endParaRPr>
                    </a:p>
                  </a:txBody>
                  <a:tcPr marT="91425" marB="91425" marR="91425" marL="91425"/>
                </a:tc>
              </a:tr>
              <a:tr h="381000">
                <a:tc>
                  <a:txBody>
                    <a:bodyPr>
                      <a:noAutofit/>
                    </a:bodyPr>
                    <a:lstStyle/>
                    <a:p>
                      <a:pPr indent="0" lvl="0" marL="0" rtl="0">
                        <a:spcBef>
                          <a:spcPts val="0"/>
                        </a:spcBef>
                        <a:spcAft>
                          <a:spcPts val="0"/>
                        </a:spcAft>
                        <a:buNone/>
                      </a:pPr>
                      <a:r>
                        <a:rPr lang="en">
                          <a:latin typeface="Roboto"/>
                          <a:ea typeface="Roboto"/>
                          <a:cs typeface="Roboto"/>
                          <a:sym typeface="Roboto"/>
                        </a:rPr>
                        <a:t>2104</a:t>
                      </a:r>
                      <a:endParaRPr>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latin typeface="Roboto"/>
                          <a:ea typeface="Roboto"/>
                          <a:cs typeface="Roboto"/>
                          <a:sym typeface="Roboto"/>
                        </a:rPr>
                        <a:t>400</a:t>
                      </a:r>
                      <a:endParaRPr>
                        <a:latin typeface="Roboto"/>
                        <a:ea typeface="Roboto"/>
                        <a:cs typeface="Roboto"/>
                        <a:sym typeface="Roboto"/>
                      </a:endParaRPr>
                    </a:p>
                  </a:txBody>
                  <a:tcPr marT="91425" marB="91425" marR="91425" marL="91425"/>
                </a:tc>
              </a:tr>
              <a:tr h="381000">
                <a:tc>
                  <a:txBody>
                    <a:bodyPr>
                      <a:noAutofit/>
                    </a:bodyPr>
                    <a:lstStyle/>
                    <a:p>
                      <a:pPr indent="0" lvl="0" marL="0" rtl="0">
                        <a:spcBef>
                          <a:spcPts val="0"/>
                        </a:spcBef>
                        <a:spcAft>
                          <a:spcPts val="0"/>
                        </a:spcAft>
                        <a:buNone/>
                      </a:pPr>
                      <a:r>
                        <a:rPr lang="en">
                          <a:latin typeface="Roboto"/>
                          <a:ea typeface="Roboto"/>
                          <a:cs typeface="Roboto"/>
                          <a:sym typeface="Roboto"/>
                        </a:rPr>
                        <a:t>1600</a:t>
                      </a:r>
                      <a:endParaRPr>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latin typeface="Roboto"/>
                          <a:ea typeface="Roboto"/>
                          <a:cs typeface="Roboto"/>
                          <a:sym typeface="Roboto"/>
                        </a:rPr>
                        <a:t>330</a:t>
                      </a:r>
                      <a:endParaRPr>
                        <a:latin typeface="Roboto"/>
                        <a:ea typeface="Roboto"/>
                        <a:cs typeface="Roboto"/>
                        <a:sym typeface="Roboto"/>
                      </a:endParaRPr>
                    </a:p>
                  </a:txBody>
                  <a:tcPr marT="91425" marB="91425" marR="91425" marL="91425"/>
                </a:tc>
              </a:tr>
              <a:tr h="381000">
                <a:tc>
                  <a:txBody>
                    <a:bodyPr>
                      <a:noAutofit/>
                    </a:bodyPr>
                    <a:lstStyle/>
                    <a:p>
                      <a:pPr indent="0" lvl="0" marL="0" rtl="0">
                        <a:spcBef>
                          <a:spcPts val="0"/>
                        </a:spcBef>
                        <a:spcAft>
                          <a:spcPts val="0"/>
                        </a:spcAft>
                        <a:buNone/>
                      </a:pPr>
                      <a:r>
                        <a:rPr lang="en">
                          <a:latin typeface="Roboto"/>
                          <a:ea typeface="Roboto"/>
                          <a:cs typeface="Roboto"/>
                          <a:sym typeface="Roboto"/>
                        </a:rPr>
                        <a:t>2400</a:t>
                      </a:r>
                      <a:endParaRPr>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latin typeface="Roboto"/>
                          <a:ea typeface="Roboto"/>
                          <a:cs typeface="Roboto"/>
                          <a:sym typeface="Roboto"/>
                        </a:rPr>
                        <a:t>369</a:t>
                      </a:r>
                      <a:endParaRPr>
                        <a:latin typeface="Roboto"/>
                        <a:ea typeface="Roboto"/>
                        <a:cs typeface="Roboto"/>
                        <a:sym typeface="Roboto"/>
                      </a:endParaRPr>
                    </a:p>
                  </a:txBody>
                  <a:tcPr marT="91425" marB="91425" marR="91425" marL="91425"/>
                </a:tc>
              </a:tr>
              <a:tr h="381000">
                <a:tc>
                  <a:txBody>
                    <a:bodyPr>
                      <a:noAutofit/>
                    </a:bodyPr>
                    <a:lstStyle/>
                    <a:p>
                      <a:pPr indent="0" lvl="0" marL="0"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c>
                  <a:txBody>
                    <a:bodyPr>
                      <a:noAutofit/>
                    </a:bodyPr>
                    <a:lstStyle/>
                    <a:p>
                      <a:pPr indent="0" lvl="0" marL="0" rtl="0">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91425" marB="91425" marR="91425" marL="91425"/>
                </a:tc>
              </a:tr>
            </a:tbl>
          </a:graphicData>
        </a:graphic>
      </p:graphicFrame>
      <p:sp>
        <p:nvSpPr>
          <p:cNvPr id="211" name="Shape 211"/>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4294967295" type="title"/>
          </p:nvPr>
        </p:nvSpPr>
        <p:spPr>
          <a:xfrm>
            <a:off x="526675" y="496925"/>
            <a:ext cx="7688700" cy="5352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a:latin typeface="Roboto"/>
                <a:ea typeface="Roboto"/>
                <a:cs typeface="Roboto"/>
                <a:sym typeface="Roboto"/>
              </a:rPr>
              <a:t>Supervised learning problem</a:t>
            </a:r>
            <a:endParaRPr b="1">
              <a:latin typeface="Roboto"/>
              <a:ea typeface="Roboto"/>
              <a:cs typeface="Roboto"/>
              <a:sym typeface="Roboto"/>
            </a:endParaRPr>
          </a:p>
        </p:txBody>
      </p:sp>
      <p:sp>
        <p:nvSpPr>
          <p:cNvPr id="217" name="Shape 217"/>
          <p:cNvSpPr txBox="1"/>
          <p:nvPr>
            <p:ph idx="4294967295" type="body"/>
          </p:nvPr>
        </p:nvSpPr>
        <p:spPr>
          <a:xfrm>
            <a:off x="4816075" y="1372025"/>
            <a:ext cx="3399300" cy="2595000"/>
          </a:xfrm>
          <a:prstGeom prst="rect">
            <a:avLst/>
          </a:prstGeom>
        </p:spPr>
        <p:txBody>
          <a:bodyPr anchorCtr="0" anchor="t" bIns="19050" lIns="19050" spcFirstLastPara="1" rIns="19050" wrap="square" tIns="19050">
            <a:noAutofit/>
          </a:bodyPr>
          <a:lstStyle/>
          <a:p>
            <a:pPr indent="0" lvl="0" marL="0" rtl="0">
              <a:spcBef>
                <a:spcPts val="2200"/>
              </a:spcBef>
              <a:spcAft>
                <a:spcPts val="0"/>
              </a:spcAft>
              <a:buNone/>
            </a:pPr>
            <a:r>
              <a:rPr i="1" lang="en" sz="1400">
                <a:solidFill>
                  <a:srgbClr val="000000"/>
                </a:solidFill>
                <a:latin typeface="Roboto"/>
                <a:ea typeface="Roboto"/>
                <a:cs typeface="Roboto"/>
                <a:sym typeface="Roboto"/>
              </a:rPr>
              <a:t>x</a:t>
            </a:r>
            <a:r>
              <a:rPr baseline="30000" lang="en" sz="1400">
                <a:solidFill>
                  <a:srgbClr val="000000"/>
                </a:solidFill>
                <a:latin typeface="Roboto"/>
                <a:ea typeface="Roboto"/>
                <a:cs typeface="Roboto"/>
                <a:sym typeface="Roboto"/>
              </a:rPr>
              <a:t>(i)</a:t>
            </a:r>
            <a:r>
              <a:rPr lang="en" sz="1400">
                <a:solidFill>
                  <a:srgbClr val="000000"/>
                </a:solidFill>
                <a:latin typeface="Roboto"/>
                <a:ea typeface="Roboto"/>
                <a:cs typeface="Roboto"/>
                <a:sym typeface="Roboto"/>
              </a:rPr>
              <a:t> = input variable/feature (living area)</a:t>
            </a:r>
            <a:endParaRPr sz="1400">
              <a:solidFill>
                <a:srgbClr val="000000"/>
              </a:solidFill>
              <a:latin typeface="Roboto"/>
              <a:ea typeface="Roboto"/>
              <a:cs typeface="Roboto"/>
              <a:sym typeface="Roboto"/>
            </a:endParaRPr>
          </a:p>
          <a:p>
            <a:pPr indent="0" lvl="0" marL="0" rtl="0">
              <a:spcBef>
                <a:spcPts val="2200"/>
              </a:spcBef>
              <a:spcAft>
                <a:spcPts val="0"/>
              </a:spcAft>
              <a:buNone/>
            </a:pPr>
            <a:r>
              <a:rPr i="1" lang="en" sz="1400">
                <a:solidFill>
                  <a:srgbClr val="000000"/>
                </a:solidFill>
                <a:latin typeface="Roboto"/>
                <a:ea typeface="Roboto"/>
                <a:cs typeface="Roboto"/>
                <a:sym typeface="Roboto"/>
              </a:rPr>
              <a:t>y</a:t>
            </a:r>
            <a:r>
              <a:rPr baseline="30000" lang="en" sz="1400">
                <a:solidFill>
                  <a:srgbClr val="000000"/>
                </a:solidFill>
                <a:latin typeface="Roboto"/>
                <a:ea typeface="Roboto"/>
                <a:cs typeface="Roboto"/>
                <a:sym typeface="Roboto"/>
              </a:rPr>
              <a:t>(i)</a:t>
            </a:r>
            <a:r>
              <a:rPr lang="en" sz="1400">
                <a:solidFill>
                  <a:srgbClr val="000000"/>
                </a:solidFill>
                <a:latin typeface="Roboto"/>
                <a:ea typeface="Roboto"/>
                <a:cs typeface="Roboto"/>
                <a:sym typeface="Roboto"/>
              </a:rPr>
              <a:t> = output/target</a:t>
            </a:r>
            <a:endParaRPr sz="1400">
              <a:solidFill>
                <a:srgbClr val="000000"/>
              </a:solidFill>
              <a:latin typeface="Roboto"/>
              <a:ea typeface="Roboto"/>
              <a:cs typeface="Roboto"/>
              <a:sym typeface="Roboto"/>
            </a:endParaRPr>
          </a:p>
          <a:p>
            <a:pPr indent="0" lvl="0" marL="0" rtl="0">
              <a:spcBef>
                <a:spcPts val="2200"/>
              </a:spcBef>
              <a:spcAft>
                <a:spcPts val="0"/>
              </a:spcAft>
              <a:buNone/>
            </a:pPr>
            <a:r>
              <a:rPr lang="en" sz="1400">
                <a:solidFill>
                  <a:srgbClr val="000000"/>
                </a:solidFill>
                <a:latin typeface="Roboto"/>
                <a:ea typeface="Roboto"/>
                <a:cs typeface="Roboto"/>
                <a:sym typeface="Roboto"/>
              </a:rPr>
              <a:t>(</a:t>
            </a:r>
            <a:r>
              <a:rPr i="1" lang="en" sz="1400">
                <a:solidFill>
                  <a:srgbClr val="000000"/>
                </a:solidFill>
                <a:latin typeface="Roboto"/>
                <a:ea typeface="Roboto"/>
                <a:cs typeface="Roboto"/>
                <a:sym typeface="Roboto"/>
              </a:rPr>
              <a:t>x</a:t>
            </a:r>
            <a:r>
              <a:rPr baseline="30000" lang="en" sz="1400">
                <a:solidFill>
                  <a:srgbClr val="000000"/>
                </a:solidFill>
                <a:latin typeface="Roboto"/>
                <a:ea typeface="Roboto"/>
                <a:cs typeface="Roboto"/>
                <a:sym typeface="Roboto"/>
              </a:rPr>
              <a:t>(i)</a:t>
            </a:r>
            <a:r>
              <a:rPr lang="en" sz="1400">
                <a:solidFill>
                  <a:srgbClr val="000000"/>
                </a:solidFill>
                <a:latin typeface="Roboto"/>
                <a:ea typeface="Roboto"/>
                <a:cs typeface="Roboto"/>
                <a:sym typeface="Roboto"/>
              </a:rPr>
              <a:t>,</a:t>
            </a:r>
            <a:r>
              <a:rPr i="1" lang="en" sz="1400">
                <a:solidFill>
                  <a:srgbClr val="000000"/>
                </a:solidFill>
                <a:latin typeface="Roboto"/>
                <a:ea typeface="Roboto"/>
                <a:cs typeface="Roboto"/>
                <a:sym typeface="Roboto"/>
              </a:rPr>
              <a:t>y</a:t>
            </a:r>
            <a:r>
              <a:rPr baseline="30000" lang="en" sz="1400">
                <a:solidFill>
                  <a:srgbClr val="000000"/>
                </a:solidFill>
                <a:latin typeface="Roboto"/>
                <a:ea typeface="Roboto"/>
                <a:cs typeface="Roboto"/>
                <a:sym typeface="Roboto"/>
              </a:rPr>
              <a:t>(i)</a:t>
            </a:r>
            <a:r>
              <a:rPr lang="en" sz="1400">
                <a:solidFill>
                  <a:srgbClr val="000000"/>
                </a:solidFill>
                <a:latin typeface="Roboto"/>
                <a:ea typeface="Roboto"/>
                <a:cs typeface="Roboto"/>
                <a:sym typeface="Roboto"/>
              </a:rPr>
              <a:t>) = training example</a:t>
            </a:r>
            <a:endParaRPr sz="1400">
              <a:solidFill>
                <a:srgbClr val="000000"/>
              </a:solidFill>
              <a:latin typeface="Roboto"/>
              <a:ea typeface="Roboto"/>
              <a:cs typeface="Roboto"/>
              <a:sym typeface="Roboto"/>
            </a:endParaRPr>
          </a:p>
          <a:p>
            <a:pPr indent="0" lvl="0" marL="0" rtl="0">
              <a:spcBef>
                <a:spcPts val="2200"/>
              </a:spcBef>
              <a:spcAft>
                <a:spcPts val="0"/>
              </a:spcAft>
              <a:buNone/>
            </a:pPr>
            <a:r>
              <a:rPr lang="en" sz="1400">
                <a:solidFill>
                  <a:srgbClr val="000000"/>
                </a:solidFill>
                <a:latin typeface="Roboto"/>
                <a:ea typeface="Roboto"/>
                <a:cs typeface="Roboto"/>
                <a:sym typeface="Roboto"/>
              </a:rPr>
              <a:t>A list of m such training examples is called training dataset.</a:t>
            </a:r>
            <a:endParaRPr sz="1400">
              <a:solidFill>
                <a:srgbClr val="000000"/>
              </a:solidFill>
              <a:latin typeface="Roboto"/>
              <a:ea typeface="Roboto"/>
              <a:cs typeface="Roboto"/>
              <a:sym typeface="Roboto"/>
            </a:endParaRPr>
          </a:p>
        </p:txBody>
      </p:sp>
      <p:pic>
        <p:nvPicPr>
          <p:cNvPr id="218" name="Shape 218"/>
          <p:cNvPicPr preferRelativeResize="0"/>
          <p:nvPr/>
        </p:nvPicPr>
        <p:blipFill>
          <a:blip r:embed="rId3">
            <a:alphaModFix/>
          </a:blip>
          <a:stretch>
            <a:fillRect/>
          </a:stretch>
        </p:blipFill>
        <p:spPr>
          <a:xfrm>
            <a:off x="526675" y="1104504"/>
            <a:ext cx="4226450" cy="3336822"/>
          </a:xfrm>
          <a:prstGeom prst="rect">
            <a:avLst/>
          </a:prstGeom>
          <a:noFill/>
          <a:ln>
            <a:noFill/>
          </a:ln>
        </p:spPr>
      </p:pic>
      <p:sp>
        <p:nvSpPr>
          <p:cNvPr id="219" name="Shape 219"/>
          <p:cNvSpPr txBox="1"/>
          <p:nvPr>
            <p:ph idx="12" type="sldNum"/>
          </p:nvPr>
        </p:nvSpPr>
        <p:spPr>
          <a:xfrm>
            <a:off x="127767" y="4907955"/>
            <a:ext cx="138300" cy="140400"/>
          </a:xfrm>
          <a:prstGeom prst="rect">
            <a:avLst/>
          </a:prstGeom>
        </p:spPr>
        <p:txBody>
          <a:bodyPr anchorCtr="0" anchor="b" bIns="19050" lIns="19050" spcFirstLastPara="1" rIns="19050" wrap="square" tIns="19050">
            <a:noAutofit/>
          </a:bodyPr>
          <a:lstStyle/>
          <a:p>
            <a:pPr indent="0" lvl="0" mar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