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Montserrat SemiBold"/>
      <p:regular r:id="rId45"/>
      <p:bold r:id="rId46"/>
      <p:italic r:id="rId47"/>
      <p:boldItalic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SemiBold-bold.fntdata"/><Relationship Id="rId45" Type="http://schemas.openxmlformats.org/officeDocument/2006/relationships/font" Target="fonts/Montserrat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SemiBold-boldItalic.fntdata"/><Relationship Id="rId47" Type="http://schemas.openxmlformats.org/officeDocument/2006/relationships/font" Target="fonts/MontserratSemiBold-italic.fntdata"/><Relationship Id="rId49"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43" name="Shape 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2" name="Shape 4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7"/>
          </a:xfrm>
          <a:prstGeom prst="rect">
            <a:avLst/>
          </a:prstGeom>
          <a:noFill/>
          <a:ln>
            <a:noFill/>
          </a:ln>
        </p:spPr>
      </p:pic>
      <p:sp>
        <p:nvSpPr>
          <p:cNvPr id="60" name="Shape 60"/>
          <p:cNvSpPr/>
          <p:nvPr/>
        </p:nvSpPr>
        <p:spPr>
          <a:xfrm>
            <a:off x="354257" y="4923522"/>
            <a:ext cx="2341824" cy="139065"/>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754" cy="68"/>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37"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37" cy="538163"/>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161"/>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26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37" cy="89535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387"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37"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230" cy="7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75"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75" cy="3514725"/>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5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flipH="1">
            <a:off x="5929402" y="266700"/>
            <a:ext cx="0" cy="4178852"/>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157"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350" cy="41767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35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063" cy="242888"/>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063" cy="354215"/>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762" cy="68"/>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abhishek@infocusp.in" TargetMode="External"/><Relationship Id="rId5" Type="http://schemas.openxmlformats.org/officeDocument/2006/relationships/hyperlink" Target="https://www.linkedin.com/in/parikhabhi00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mailto:abhishek@infocusp.in" TargetMode="External"/><Relationship Id="rId5" Type="http://schemas.openxmlformats.org/officeDocument/2006/relationships/hyperlink" Target="https://www.linkedin.com/in/parikhabhi00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13" name="Shape 113"/>
          <p:cNvSpPr/>
          <p:nvPr/>
        </p:nvSpPr>
        <p:spPr>
          <a:xfrm>
            <a:off x="332375" y="57826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Bias Variance Trade-off</a:t>
            </a:r>
            <a:endParaRPr sz="500">
              <a:latin typeface="Montserrat SemiBold"/>
              <a:ea typeface="Montserrat SemiBold"/>
              <a:cs typeface="Montserrat SemiBold"/>
              <a:sym typeface="Montserrat SemiBold"/>
            </a:endParaRPr>
          </a:p>
        </p:txBody>
      </p:sp>
      <p:pic>
        <p:nvPicPr>
          <p:cNvPr id="114" name="Shape 114"/>
          <p:cNvPicPr preferRelativeResize="0"/>
          <p:nvPr/>
        </p:nvPicPr>
        <p:blipFill rotWithShape="1">
          <a:blip r:embed="rId3">
            <a:alphaModFix/>
          </a:blip>
          <a:srcRect b="0" l="0" r="0" t="0"/>
          <a:stretch/>
        </p:blipFill>
        <p:spPr>
          <a:xfrm>
            <a:off x="7401318" y="4313921"/>
            <a:ext cx="1543585" cy="611497"/>
          </a:xfrm>
          <a:prstGeom prst="rect">
            <a:avLst/>
          </a:prstGeom>
          <a:noFill/>
          <a:ln>
            <a:noFill/>
          </a:ln>
        </p:spPr>
      </p:pic>
      <p:sp>
        <p:nvSpPr>
          <p:cNvPr id="115" name="Shape 115"/>
          <p:cNvSpPr/>
          <p:nvPr/>
        </p:nvSpPr>
        <p:spPr>
          <a:xfrm>
            <a:off x="332375" y="1826899"/>
            <a:ext cx="5967900" cy="1393500"/>
          </a:xfrm>
          <a:prstGeom prst="rect">
            <a:avLst/>
          </a:prstGeom>
          <a:noFill/>
          <a:ln>
            <a:noFill/>
          </a:ln>
        </p:spPr>
        <p:txBody>
          <a:bodyPr anchorCtr="0" anchor="ctr" bIns="19050" lIns="19050" spcFirstLastPara="1" rIns="19050" wrap="square" tIns="19050">
            <a:noAutofit/>
          </a:bodyPr>
          <a:lstStyle/>
          <a:p>
            <a:pPr indent="0" lvl="0" marL="0" marR="0" rtl="0" algn="just">
              <a:lnSpc>
                <a:spcPct val="150000"/>
              </a:lnSpc>
              <a:spcBef>
                <a:spcPts val="0"/>
              </a:spcBef>
              <a:spcAft>
                <a:spcPts val="0"/>
              </a:spcAft>
              <a:buClr>
                <a:srgbClr val="515151"/>
              </a:buClr>
              <a:buSzPts val="1100"/>
              <a:buFont typeface="Calibri"/>
              <a:buNone/>
            </a:pPr>
            <a:r>
              <a:t/>
            </a:r>
            <a:endParaRPr sz="500"/>
          </a:p>
        </p:txBody>
      </p:sp>
      <p:cxnSp>
        <p:nvCxnSpPr>
          <p:cNvPr id="116" name="Shape 116"/>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117" name="Shape 117"/>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18" name="Shape 118"/>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500"/>
          </a:p>
        </p:txBody>
      </p:sp>
      <p:sp>
        <p:nvSpPr>
          <p:cNvPr id="119" name="Shape 119"/>
          <p:cNvSpPr/>
          <p:nvPr/>
        </p:nvSpPr>
        <p:spPr>
          <a:xfrm>
            <a:off x="266075" y="182691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Speaker: Abhishek Parikh, Software Engineer, InFoCusp</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Email Id: </a:t>
            </a:r>
            <a:r>
              <a:rPr lang="en" sz="1200" u="sng">
                <a:solidFill>
                  <a:schemeClr val="hlink"/>
                </a:solidFill>
                <a:latin typeface="Montserrat SemiBold"/>
                <a:ea typeface="Montserrat SemiBold"/>
                <a:cs typeface="Montserrat SemiBold"/>
                <a:sym typeface="Montserrat SemiBold"/>
                <a:hlinkClick r:id="rId4"/>
              </a:rPr>
              <a:t>abhishek@infocusp.in</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Linked In: </a:t>
            </a:r>
            <a:r>
              <a:rPr lang="en" sz="1200" u="sng">
                <a:solidFill>
                  <a:schemeClr val="hlink"/>
                </a:solidFill>
                <a:latin typeface="Montserrat SemiBold"/>
                <a:ea typeface="Montserrat SemiBold"/>
                <a:cs typeface="Montserrat SemiBold"/>
                <a:sym typeface="Montserrat SemiBold"/>
                <a:hlinkClick r:id="rId5"/>
              </a:rPr>
              <a:t>https://www.linkedin.com/in/parikhabhi007/</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t/>
            </a:r>
            <a:endParaRPr sz="1200">
              <a:solidFill>
                <a:srgbClr val="448AFF"/>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98" name="Shape 19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199" name="Shape 19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00" name="Shape 20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01" name="Shape 20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Regularization</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Keep all the parameters, but reduce the magnitude/values/weight.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Works extremely well when we have a lot of features and each of them contributes to predicting or estimating the output.</a:t>
            </a:r>
            <a:endParaRPr>
              <a:solidFill>
                <a:srgbClr val="515151"/>
              </a:solidFill>
              <a:latin typeface="Calibri"/>
              <a:ea typeface="Calibri"/>
              <a:cs typeface="Calibri"/>
              <a:sym typeface="Calibri"/>
            </a:endParaRPr>
          </a:p>
        </p:txBody>
      </p:sp>
      <p:pic>
        <p:nvPicPr>
          <p:cNvPr id="202" name="Shape 202"/>
          <p:cNvPicPr preferRelativeResize="0"/>
          <p:nvPr/>
        </p:nvPicPr>
        <p:blipFill>
          <a:blip r:embed="rId4">
            <a:alphaModFix/>
          </a:blip>
          <a:stretch>
            <a:fillRect/>
          </a:stretch>
        </p:blipFill>
        <p:spPr>
          <a:xfrm>
            <a:off x="2761828" y="2549275"/>
            <a:ext cx="3620350" cy="106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08" name="Shape 20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09" name="Shape 20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10" name="Shape 21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11" name="Shape 21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Overfitting:</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b="1" lang="en">
                <a:solidFill>
                  <a:srgbClr val="515151"/>
                </a:solidFill>
                <a:latin typeface="Calibri"/>
                <a:ea typeface="Calibri"/>
                <a:cs typeface="Calibri"/>
                <a:sym typeface="Calibri"/>
              </a:rPr>
              <a:t>In Regularization, we penalize the parameters those who are responsible for increasing the error in the prediction.</a:t>
            </a:r>
            <a:endParaRPr b="1">
              <a:solidFill>
                <a:srgbClr val="515151"/>
              </a:solidFill>
              <a:latin typeface="Calibri"/>
              <a:ea typeface="Calibri"/>
              <a:cs typeface="Calibri"/>
              <a:sym typeface="Calibri"/>
            </a:endParaRPr>
          </a:p>
        </p:txBody>
      </p:sp>
      <p:pic>
        <p:nvPicPr>
          <p:cNvPr id="212" name="Shape 212"/>
          <p:cNvPicPr preferRelativeResize="0"/>
          <p:nvPr/>
        </p:nvPicPr>
        <p:blipFill>
          <a:blip r:embed="rId4">
            <a:alphaModFix/>
          </a:blip>
          <a:stretch>
            <a:fillRect/>
          </a:stretch>
        </p:blipFill>
        <p:spPr>
          <a:xfrm>
            <a:off x="1759075" y="1265488"/>
            <a:ext cx="5543550" cy="141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18" name="Shape 21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19" name="Shape 21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20" name="Shape 22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21" name="Shape 22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Lambda: </a:t>
            </a:r>
            <a:r>
              <a:rPr lang="en">
                <a:solidFill>
                  <a:srgbClr val="515151"/>
                </a:solidFill>
                <a:latin typeface="Calibri"/>
                <a:ea typeface="Calibri"/>
                <a:cs typeface="Calibri"/>
                <a:sym typeface="Calibri"/>
              </a:rPr>
              <a:t>It is called the Regularization Parameter.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tries to balance or trade-off between two goals: Perform well on training data and keeping hypothesis simple to avoid overfitting. </a:t>
            </a:r>
            <a:endParaRPr>
              <a:solidFill>
                <a:srgbClr val="515151"/>
              </a:solidFill>
              <a:latin typeface="Calibri"/>
              <a:ea typeface="Calibri"/>
              <a:cs typeface="Calibri"/>
              <a:sym typeface="Calibri"/>
            </a:endParaRPr>
          </a:p>
        </p:txBody>
      </p:sp>
      <p:pic>
        <p:nvPicPr>
          <p:cNvPr id="222" name="Shape 222"/>
          <p:cNvPicPr preferRelativeResize="0"/>
          <p:nvPr/>
        </p:nvPicPr>
        <p:blipFill>
          <a:blip r:embed="rId4">
            <a:alphaModFix/>
          </a:blip>
          <a:stretch>
            <a:fillRect/>
          </a:stretch>
        </p:blipFill>
        <p:spPr>
          <a:xfrm>
            <a:off x="1409428" y="1075025"/>
            <a:ext cx="5991901" cy="102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28" name="Shape 22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29" name="Shape 22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30" name="Shape 23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31" name="Shape 23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Lambda: </a:t>
            </a:r>
            <a:r>
              <a:rPr lang="en">
                <a:solidFill>
                  <a:srgbClr val="515151"/>
                </a:solidFill>
                <a:latin typeface="Calibri"/>
                <a:ea typeface="Calibri"/>
                <a:cs typeface="Calibri"/>
                <a:sym typeface="Calibri"/>
              </a:rPr>
              <a:t>It is called the Regularization Parameter.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If lambda is set to extremely large value, we end up penalizing all the parameters and we end up with a straight line Y = C</a:t>
            </a:r>
            <a:r>
              <a:rPr baseline="-25000" lang="en">
                <a:solidFill>
                  <a:srgbClr val="515151"/>
                </a:solidFill>
                <a:latin typeface="Calibri"/>
                <a:ea typeface="Calibri"/>
                <a:cs typeface="Calibri"/>
                <a:sym typeface="Calibri"/>
              </a:rPr>
              <a:t>0</a:t>
            </a:r>
            <a:r>
              <a:rPr lang="en">
                <a:solidFill>
                  <a:srgbClr val="515151"/>
                </a:solidFill>
                <a:latin typeface="Calibri"/>
                <a:ea typeface="Calibri"/>
                <a:cs typeface="Calibri"/>
                <a:sym typeface="Calibri"/>
              </a:rPr>
              <a:t>. This will definitely lead to under-fitting. </a:t>
            </a:r>
            <a:endParaRPr>
              <a:solidFill>
                <a:srgbClr val="515151"/>
              </a:solidFill>
              <a:latin typeface="Calibri"/>
              <a:ea typeface="Calibri"/>
              <a:cs typeface="Calibri"/>
              <a:sym typeface="Calibri"/>
            </a:endParaRPr>
          </a:p>
          <a:p>
            <a:pPr indent="-317500" lvl="1" marL="91440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If lambda is set to extremely small value, we end up ignoring the regularization term and lead to over-fitting (back to square-one!)</a:t>
            </a:r>
            <a:endParaRPr>
              <a:solidFill>
                <a:srgbClr val="515151"/>
              </a:solidFill>
              <a:latin typeface="Calibri"/>
              <a:ea typeface="Calibri"/>
              <a:cs typeface="Calibri"/>
              <a:sym typeface="Calibri"/>
            </a:endParaRPr>
          </a:p>
        </p:txBody>
      </p:sp>
      <p:pic>
        <p:nvPicPr>
          <p:cNvPr id="232" name="Shape 232"/>
          <p:cNvPicPr preferRelativeResize="0"/>
          <p:nvPr/>
        </p:nvPicPr>
        <p:blipFill>
          <a:blip r:embed="rId4">
            <a:alphaModFix/>
          </a:blip>
          <a:stretch>
            <a:fillRect/>
          </a:stretch>
        </p:blipFill>
        <p:spPr>
          <a:xfrm>
            <a:off x="1409428" y="1075025"/>
            <a:ext cx="5991901" cy="102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38" name="Shape 23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39" name="Shape 23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40" name="Shape 24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241" name="Shape 241"/>
          <p:cNvPicPr preferRelativeResize="0"/>
          <p:nvPr/>
        </p:nvPicPr>
        <p:blipFill>
          <a:blip r:embed="rId4">
            <a:alphaModFix/>
          </a:blip>
          <a:stretch>
            <a:fillRect/>
          </a:stretch>
        </p:blipFill>
        <p:spPr>
          <a:xfrm>
            <a:off x="827150" y="1053499"/>
            <a:ext cx="7314050" cy="302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47" name="Shape 24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48" name="Shape 24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49" name="Shape 249"/>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250" name="Shape 250"/>
          <p:cNvPicPr preferRelativeResize="0"/>
          <p:nvPr/>
        </p:nvPicPr>
        <p:blipFill>
          <a:blip r:embed="rId4">
            <a:alphaModFix/>
          </a:blip>
          <a:stretch>
            <a:fillRect/>
          </a:stretch>
        </p:blipFill>
        <p:spPr>
          <a:xfrm>
            <a:off x="533400" y="1391700"/>
            <a:ext cx="810577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56" name="Shape 256"/>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57" name="Shape 25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58" name="Shape 258"/>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259" name="Shape 259"/>
          <p:cNvPicPr preferRelativeResize="0"/>
          <p:nvPr/>
        </p:nvPicPr>
        <p:blipFill>
          <a:blip r:embed="rId4">
            <a:alphaModFix/>
          </a:blip>
          <a:stretch>
            <a:fillRect/>
          </a:stretch>
        </p:blipFill>
        <p:spPr>
          <a:xfrm>
            <a:off x="1485275" y="858300"/>
            <a:ext cx="5571100" cy="369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65" name="Shape 26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66" name="Shape 26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67" name="Shape 26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68" name="Shape 26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Bias Region: </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High 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Cross Validation Error == Training Error</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Variance Region</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Low 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Cross-validation Error &gt;&gt; Training Error</a:t>
            </a:r>
            <a:endParaRPr>
              <a:solidFill>
                <a:srgbClr val="51515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74" name="Shape 27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75" name="Shape 27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76" name="Shape 276"/>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
        <p:nvSpPr>
          <p:cNvPr id="277" name="Shape 277"/>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Effect of Regularization on Bias Variance:</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pic>
        <p:nvPicPr>
          <p:cNvPr id="278" name="Shape 278"/>
          <p:cNvPicPr preferRelativeResize="0"/>
          <p:nvPr/>
        </p:nvPicPr>
        <p:blipFill>
          <a:blip r:embed="rId4">
            <a:alphaModFix/>
          </a:blip>
          <a:stretch>
            <a:fillRect/>
          </a:stretch>
        </p:blipFill>
        <p:spPr>
          <a:xfrm>
            <a:off x="700088" y="1366838"/>
            <a:ext cx="7134225" cy="210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84" name="Shape 28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85" name="Shape 28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86" name="Shape 286"/>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287" name="Shape 287"/>
          <p:cNvPicPr preferRelativeResize="0"/>
          <p:nvPr/>
        </p:nvPicPr>
        <p:blipFill rotWithShape="1">
          <a:blip r:embed="rId4">
            <a:alphaModFix/>
          </a:blip>
          <a:srcRect b="9272" l="3437" r="0" t="12876"/>
          <a:stretch/>
        </p:blipFill>
        <p:spPr>
          <a:xfrm>
            <a:off x="1090425" y="992700"/>
            <a:ext cx="5657851" cy="3421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25" name="Shape 12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26" name="Shape 126"/>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 machine learning and statistics, a fit refers to how well you approximate a function.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terminology is in accordance with the Supervised Learning Algorithms, which tries to approximate the unknown underlying mapping function for the output variables given the input variables.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“Goodness of Fit”: How well your function is approximated.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Cost functions / Error functions are used to calculate the goodness of fit.</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27" name="Shape 12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28" name="Shape 128"/>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93" name="Shape 29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94" name="Shape 29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95" name="Shape 295"/>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Deciding What To Try Next!</a:t>
            </a:r>
            <a:endParaRPr sz="1800"/>
          </a:p>
        </p:txBody>
      </p:sp>
      <p:sp>
        <p:nvSpPr>
          <p:cNvPr id="296" name="Shape 296"/>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Suppose you have implemented a supervised learning algorithm, say a linear regression to predict the houses</a:t>
            </a:r>
            <a:r>
              <a:rPr b="1" lang="en">
                <a:solidFill>
                  <a:srgbClr val="515151"/>
                </a:solidFill>
                <a:latin typeface="Calibri"/>
                <a:ea typeface="Calibri"/>
                <a:cs typeface="Calibri"/>
                <a:sym typeface="Calibri"/>
              </a:rPr>
              <a:t>.</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You chose certain features, certain parameters and you have the results and you want to know what to try next.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Get more training examples.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smaller set of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getting additional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adding more polynomial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a:t>
            </a:r>
            <a:r>
              <a:rPr lang="en">
                <a:solidFill>
                  <a:srgbClr val="515151"/>
                </a:solidFill>
                <a:latin typeface="Calibri"/>
                <a:ea typeface="Calibri"/>
                <a:cs typeface="Calibri"/>
                <a:sym typeface="Calibri"/>
              </a:rPr>
              <a:t>nd etc. etc.</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02" name="Shape 30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03" name="Shape 30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04" name="Shape 304"/>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a:t>
            </a:r>
            <a:endParaRPr sz="1800"/>
          </a:p>
        </p:txBody>
      </p:sp>
      <p:pic>
        <p:nvPicPr>
          <p:cNvPr id="305" name="Shape 305"/>
          <p:cNvPicPr preferRelativeResize="0"/>
          <p:nvPr/>
        </p:nvPicPr>
        <p:blipFill>
          <a:blip r:embed="rId4">
            <a:alphaModFix/>
          </a:blip>
          <a:stretch>
            <a:fillRect/>
          </a:stretch>
        </p:blipFill>
        <p:spPr>
          <a:xfrm>
            <a:off x="533400" y="1391700"/>
            <a:ext cx="8105775" cy="162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11" name="Shape 31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12" name="Shape 31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13" name="Shape 313"/>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a:t>
            </a:r>
            <a:endParaRPr sz="1800"/>
          </a:p>
        </p:txBody>
      </p:sp>
      <p:pic>
        <p:nvPicPr>
          <p:cNvPr id="314" name="Shape 314"/>
          <p:cNvPicPr preferRelativeResize="0"/>
          <p:nvPr/>
        </p:nvPicPr>
        <p:blipFill>
          <a:blip r:embed="rId4">
            <a:alphaModFix/>
          </a:blip>
          <a:stretch>
            <a:fillRect/>
          </a:stretch>
        </p:blipFill>
        <p:spPr>
          <a:xfrm>
            <a:off x="2323475" y="934500"/>
            <a:ext cx="3272650" cy="369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20" name="Shape 32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21" name="Shape 32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22" name="Shape 322"/>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a:t>
            </a:r>
            <a:endParaRPr sz="1800"/>
          </a:p>
        </p:txBody>
      </p:sp>
      <p:pic>
        <p:nvPicPr>
          <p:cNvPr id="323" name="Shape 323"/>
          <p:cNvPicPr preferRelativeResize="0"/>
          <p:nvPr/>
        </p:nvPicPr>
        <p:blipFill>
          <a:blip r:embed="rId4">
            <a:alphaModFix/>
          </a:blip>
          <a:stretch>
            <a:fillRect/>
          </a:stretch>
        </p:blipFill>
        <p:spPr>
          <a:xfrm>
            <a:off x="1219200" y="934500"/>
            <a:ext cx="6184400" cy="359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29" name="Shape 32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30" name="Shape 33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31" name="Shape 331"/>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 with High Bias</a:t>
            </a:r>
            <a:endParaRPr sz="1800"/>
          </a:p>
        </p:txBody>
      </p:sp>
      <p:pic>
        <p:nvPicPr>
          <p:cNvPr id="332" name="Shape 332"/>
          <p:cNvPicPr preferRelativeResize="0"/>
          <p:nvPr/>
        </p:nvPicPr>
        <p:blipFill rotWithShape="1">
          <a:blip r:embed="rId4">
            <a:alphaModFix/>
          </a:blip>
          <a:srcRect b="42811" l="2201" r="2095" t="0"/>
          <a:stretch/>
        </p:blipFill>
        <p:spPr>
          <a:xfrm>
            <a:off x="956700" y="1188225"/>
            <a:ext cx="3116950" cy="2767050"/>
          </a:xfrm>
          <a:prstGeom prst="rect">
            <a:avLst/>
          </a:prstGeom>
          <a:noFill/>
          <a:ln>
            <a:noFill/>
          </a:ln>
        </p:spPr>
      </p:pic>
      <p:pic>
        <p:nvPicPr>
          <p:cNvPr id="333" name="Shape 333"/>
          <p:cNvPicPr preferRelativeResize="0"/>
          <p:nvPr/>
        </p:nvPicPr>
        <p:blipFill rotWithShape="1">
          <a:blip r:embed="rId5">
            <a:alphaModFix/>
          </a:blip>
          <a:srcRect b="1274" l="3132" r="2528" t="56805"/>
          <a:stretch/>
        </p:blipFill>
        <p:spPr>
          <a:xfrm>
            <a:off x="4690875" y="1188225"/>
            <a:ext cx="3365700" cy="2420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39" name="Shape 33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40" name="Shape 34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41" name="Shape 341"/>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 with High Bias</a:t>
            </a:r>
            <a:endParaRPr sz="1800"/>
          </a:p>
        </p:txBody>
      </p:sp>
      <p:pic>
        <p:nvPicPr>
          <p:cNvPr id="342" name="Shape 342"/>
          <p:cNvPicPr preferRelativeResize="0"/>
          <p:nvPr/>
        </p:nvPicPr>
        <p:blipFill>
          <a:blip r:embed="rId4">
            <a:alphaModFix/>
          </a:blip>
          <a:stretch>
            <a:fillRect/>
          </a:stretch>
        </p:blipFill>
        <p:spPr>
          <a:xfrm>
            <a:off x="1805000" y="900125"/>
            <a:ext cx="5241600" cy="374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48" name="Shape 34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49" name="Shape 34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50" name="Shape 350"/>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 with High Bias</a:t>
            </a:r>
            <a:endParaRPr sz="1800"/>
          </a:p>
        </p:txBody>
      </p:sp>
      <p:sp>
        <p:nvSpPr>
          <p:cNvPr id="351" name="Shape 35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High </a:t>
            </a:r>
            <a:r>
              <a:rPr b="1" lang="en">
                <a:solidFill>
                  <a:srgbClr val="515151"/>
                </a:solidFill>
                <a:latin typeface="Calibri"/>
                <a:ea typeface="Calibri"/>
                <a:cs typeface="Calibri"/>
                <a:sym typeface="Calibri"/>
              </a:rPr>
              <a:t>Bias: </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High 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Cross Validation Error == 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More number of example is not going to help much.</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Getting more features will help.</a:t>
            </a:r>
            <a:endParaRPr>
              <a:solidFill>
                <a:srgbClr val="51515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57" name="Shape 35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58" name="Shape 35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59" name="Shape 359"/>
          <p:cNvSpPr/>
          <p:nvPr/>
        </p:nvSpPr>
        <p:spPr>
          <a:xfrm>
            <a:off x="237125" y="528000"/>
            <a:ext cx="548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 with High Variance</a:t>
            </a:r>
            <a:endParaRPr sz="1800"/>
          </a:p>
        </p:txBody>
      </p:sp>
      <p:pic>
        <p:nvPicPr>
          <p:cNvPr id="360" name="Shape 360"/>
          <p:cNvPicPr preferRelativeResize="0"/>
          <p:nvPr/>
        </p:nvPicPr>
        <p:blipFill rotWithShape="1">
          <a:blip r:embed="rId4">
            <a:alphaModFix/>
          </a:blip>
          <a:srcRect b="44217" l="2135" r="1664" t="1259"/>
          <a:stretch/>
        </p:blipFill>
        <p:spPr>
          <a:xfrm>
            <a:off x="646175" y="1214100"/>
            <a:ext cx="3394700" cy="2211701"/>
          </a:xfrm>
          <a:prstGeom prst="rect">
            <a:avLst/>
          </a:prstGeom>
          <a:noFill/>
          <a:ln>
            <a:noFill/>
          </a:ln>
        </p:spPr>
      </p:pic>
      <p:pic>
        <p:nvPicPr>
          <p:cNvPr id="361" name="Shape 361"/>
          <p:cNvPicPr preferRelativeResize="0"/>
          <p:nvPr/>
        </p:nvPicPr>
        <p:blipFill rotWithShape="1">
          <a:blip r:embed="rId5">
            <a:alphaModFix/>
          </a:blip>
          <a:srcRect b="0" l="2949" r="2219" t="59958"/>
          <a:stretch/>
        </p:blipFill>
        <p:spPr>
          <a:xfrm>
            <a:off x="4821175" y="1621775"/>
            <a:ext cx="3042300" cy="1843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67" name="Shape 36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68" name="Shape 36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69" name="Shape 369"/>
          <p:cNvSpPr/>
          <p:nvPr/>
        </p:nvSpPr>
        <p:spPr>
          <a:xfrm>
            <a:off x="237125" y="528000"/>
            <a:ext cx="548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 with High Variance</a:t>
            </a:r>
            <a:endParaRPr sz="1800"/>
          </a:p>
        </p:txBody>
      </p:sp>
      <p:pic>
        <p:nvPicPr>
          <p:cNvPr id="370" name="Shape 370"/>
          <p:cNvPicPr preferRelativeResize="0"/>
          <p:nvPr/>
        </p:nvPicPr>
        <p:blipFill rotWithShape="1">
          <a:blip r:embed="rId4">
            <a:alphaModFix/>
          </a:blip>
          <a:srcRect b="51214" l="1996" r="5126" t="1713"/>
          <a:stretch/>
        </p:blipFill>
        <p:spPr>
          <a:xfrm>
            <a:off x="721400" y="1537450"/>
            <a:ext cx="3459800" cy="1909575"/>
          </a:xfrm>
          <a:prstGeom prst="rect">
            <a:avLst/>
          </a:prstGeom>
          <a:noFill/>
          <a:ln>
            <a:noFill/>
          </a:ln>
        </p:spPr>
      </p:pic>
      <p:pic>
        <p:nvPicPr>
          <p:cNvPr id="371" name="Shape 371"/>
          <p:cNvPicPr preferRelativeResize="0"/>
          <p:nvPr/>
        </p:nvPicPr>
        <p:blipFill rotWithShape="1">
          <a:blip r:embed="rId5">
            <a:alphaModFix/>
          </a:blip>
          <a:srcRect b="1493" l="2645" r="1495" t="49547"/>
          <a:stretch/>
        </p:blipFill>
        <p:spPr>
          <a:xfrm>
            <a:off x="4856050" y="1635000"/>
            <a:ext cx="3082675" cy="174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77" name="Shape 37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78" name="Shape 37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79" name="Shape 379"/>
          <p:cNvSpPr/>
          <p:nvPr/>
        </p:nvSpPr>
        <p:spPr>
          <a:xfrm>
            <a:off x="237125" y="528000"/>
            <a:ext cx="548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Curves with High Variance</a:t>
            </a:r>
            <a:endParaRPr sz="1800"/>
          </a:p>
        </p:txBody>
      </p:sp>
      <p:pic>
        <p:nvPicPr>
          <p:cNvPr id="380" name="Shape 380"/>
          <p:cNvPicPr preferRelativeResize="0"/>
          <p:nvPr/>
        </p:nvPicPr>
        <p:blipFill>
          <a:blip r:embed="rId4">
            <a:alphaModFix/>
          </a:blip>
          <a:stretch>
            <a:fillRect/>
          </a:stretch>
        </p:blipFill>
        <p:spPr>
          <a:xfrm>
            <a:off x="1838375" y="858300"/>
            <a:ext cx="5175900" cy="369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34" name="Shape 13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35" name="Shape 135"/>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Underfitting</a:t>
            </a:r>
            <a:r>
              <a:rPr lang="en">
                <a:solidFill>
                  <a:srgbClr val="515151"/>
                </a:solidFill>
                <a:latin typeface="Calibri"/>
                <a:ea typeface="Calibri"/>
                <a:cs typeface="Calibri"/>
                <a:sym typeface="Calibri"/>
              </a:rPr>
              <a:t>: Underfitting refers to a model that can neither model the training data nor generalize the new data.</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An Underfit machine learning algorithm is not a suitable model as it will poorly perform on training data and testing data.</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Overfitting</a:t>
            </a:r>
            <a:r>
              <a:rPr lang="en">
                <a:solidFill>
                  <a:srgbClr val="515151"/>
                </a:solidFill>
                <a:latin typeface="Calibri"/>
                <a:ea typeface="Calibri"/>
                <a:cs typeface="Calibri"/>
                <a:sym typeface="Calibri"/>
              </a:rPr>
              <a:t>: Overfitting refers to a model that fits well on the training too well.</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Overfitting happens when a model learns the detail and noise in the training data to the extent that it negatively impacts the performance of the model on new data.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This means that the noise or random fluctuations in the training data is picked up and learned as concepts by the model. The problem is that these concepts do not apply to new data and negatively impact the models ability to generalize.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36" name="Shape 13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37" name="Shape 13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86" name="Shape 386"/>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87" name="Shape 38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88" name="Shape 388"/>
          <p:cNvSpPr/>
          <p:nvPr/>
        </p:nvSpPr>
        <p:spPr>
          <a:xfrm>
            <a:off x="237125" y="528000"/>
            <a:ext cx="43350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Learning Curve with High Variance</a:t>
            </a:r>
            <a:endParaRPr sz="1800"/>
          </a:p>
        </p:txBody>
      </p:sp>
      <p:sp>
        <p:nvSpPr>
          <p:cNvPr id="389" name="Shape 389"/>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High Variance: </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Low </a:t>
            </a:r>
            <a:r>
              <a:rPr lang="en">
                <a:solidFill>
                  <a:srgbClr val="515151"/>
                </a:solidFill>
                <a:latin typeface="Calibri"/>
                <a:ea typeface="Calibri"/>
                <a:cs typeface="Calibri"/>
                <a:sym typeface="Calibri"/>
              </a:rPr>
              <a:t>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Cross Validation Error &gt;&gt; Training Error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More number of example is likely to help.</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Reducing the feature might also help.</a:t>
            </a:r>
            <a:endParaRPr>
              <a:solidFill>
                <a:srgbClr val="51515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95" name="Shape 39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96" name="Shape 39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97" name="Shape 39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Deciding What To Try Next!</a:t>
            </a:r>
            <a:endParaRPr sz="1800"/>
          </a:p>
        </p:txBody>
      </p:sp>
      <p:sp>
        <p:nvSpPr>
          <p:cNvPr id="398" name="Shape 39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Suppose you have implemented a supervised learning algorithm, say a linear regression to predict the houses</a:t>
            </a:r>
            <a:r>
              <a:rPr b="1" lang="en">
                <a:solidFill>
                  <a:srgbClr val="515151"/>
                </a:solidFill>
                <a:latin typeface="Calibri"/>
                <a:ea typeface="Calibri"/>
                <a:cs typeface="Calibri"/>
                <a:sym typeface="Calibri"/>
              </a:rPr>
              <a:t>.</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You chose certain features, certain parameters and you have the results and you want to know what to try next.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Get more training examples.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smaller set of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getting additional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adding more polynomial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Decreasing lambda</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Increasing lamba</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404" name="Shape 40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405" name="Shape 40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06" name="Shape 406"/>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Deciding What To Try Next!</a:t>
            </a:r>
            <a:endParaRPr sz="1800"/>
          </a:p>
        </p:txBody>
      </p:sp>
      <p:sp>
        <p:nvSpPr>
          <p:cNvPr id="407" name="Shape 407"/>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Which helps what: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Get more training examples. - fixes High Variance</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smaller set of features. - fixes High Variance</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getting additional features. - fixes High Bias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adding more polynomial features. - fixes High Bias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Decreasing lambda - fixes High Bias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Increasing lamba - fixes High Variance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413" name="Shape 413"/>
          <p:cNvSpPr/>
          <p:nvPr/>
        </p:nvSpPr>
        <p:spPr>
          <a:xfrm>
            <a:off x="332375" y="578250"/>
            <a:ext cx="78501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How to measure a Model performance?</a:t>
            </a:r>
            <a:endParaRPr sz="500">
              <a:latin typeface="Montserrat SemiBold"/>
              <a:ea typeface="Montserrat SemiBold"/>
              <a:cs typeface="Montserrat SemiBold"/>
              <a:sym typeface="Montserrat SemiBold"/>
            </a:endParaRPr>
          </a:p>
        </p:txBody>
      </p:sp>
      <p:pic>
        <p:nvPicPr>
          <p:cNvPr id="414" name="Shape 41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415" name="Shape 415"/>
          <p:cNvSpPr/>
          <p:nvPr/>
        </p:nvSpPr>
        <p:spPr>
          <a:xfrm>
            <a:off x="332375" y="1826899"/>
            <a:ext cx="5967900" cy="1393500"/>
          </a:xfrm>
          <a:prstGeom prst="rect">
            <a:avLst/>
          </a:prstGeom>
          <a:noFill/>
          <a:ln>
            <a:noFill/>
          </a:ln>
        </p:spPr>
        <p:txBody>
          <a:bodyPr anchorCtr="0" anchor="ctr" bIns="19050" lIns="19050" spcFirstLastPara="1" rIns="19050" wrap="square" tIns="19050">
            <a:noAutofit/>
          </a:bodyPr>
          <a:lstStyle/>
          <a:p>
            <a:pPr indent="0" lvl="0" marL="0" marR="0" rtl="0" algn="just">
              <a:lnSpc>
                <a:spcPct val="150000"/>
              </a:lnSpc>
              <a:spcBef>
                <a:spcPts val="0"/>
              </a:spcBef>
              <a:spcAft>
                <a:spcPts val="0"/>
              </a:spcAft>
              <a:buClr>
                <a:srgbClr val="515151"/>
              </a:buClr>
              <a:buSzPts val="1100"/>
              <a:buFont typeface="Calibri"/>
              <a:buNone/>
            </a:pPr>
            <a:r>
              <a:t/>
            </a:r>
            <a:endParaRPr sz="500"/>
          </a:p>
        </p:txBody>
      </p:sp>
      <p:cxnSp>
        <p:nvCxnSpPr>
          <p:cNvPr id="416" name="Shape 416"/>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417" name="Shape 417"/>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18" name="Shape 418"/>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500"/>
          </a:p>
        </p:txBody>
      </p:sp>
      <p:sp>
        <p:nvSpPr>
          <p:cNvPr id="419" name="Shape 419"/>
          <p:cNvSpPr/>
          <p:nvPr/>
        </p:nvSpPr>
        <p:spPr>
          <a:xfrm>
            <a:off x="266075" y="182691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Speaker: Abhishek Parikh, Software Engineer, InFoCusp</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Email Id: </a:t>
            </a:r>
            <a:r>
              <a:rPr lang="en" sz="1200" u="sng">
                <a:solidFill>
                  <a:schemeClr val="hlink"/>
                </a:solidFill>
                <a:latin typeface="Montserrat SemiBold"/>
                <a:ea typeface="Montserrat SemiBold"/>
                <a:cs typeface="Montserrat SemiBold"/>
                <a:sym typeface="Montserrat SemiBold"/>
                <a:hlinkClick r:id="rId4"/>
              </a:rPr>
              <a:t>abhishek@infocusp.in</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Linked In: </a:t>
            </a:r>
            <a:r>
              <a:rPr lang="en" sz="1200" u="sng">
                <a:solidFill>
                  <a:schemeClr val="hlink"/>
                </a:solidFill>
                <a:latin typeface="Montserrat SemiBold"/>
                <a:ea typeface="Montserrat SemiBold"/>
                <a:cs typeface="Montserrat SemiBold"/>
                <a:sym typeface="Montserrat SemiBold"/>
                <a:hlinkClick r:id="rId5"/>
              </a:rPr>
              <a:t>https://www.linkedin.com/in/parikhabhi007/</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t/>
            </a:r>
            <a:endParaRPr sz="1200">
              <a:solidFill>
                <a:srgbClr val="448AFF"/>
              </a:solidFill>
              <a:latin typeface="Montserrat SemiBold"/>
              <a:ea typeface="Montserrat SemiBold"/>
              <a:cs typeface="Montserrat SemiBold"/>
              <a:sym typeface="Montserrat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425" name="Shape 42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426" name="Shape 42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27" name="Shape 42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Model Performance Metrics</a:t>
            </a:r>
            <a:endParaRPr sz="1800"/>
          </a:p>
        </p:txBody>
      </p:sp>
      <p:sp>
        <p:nvSpPr>
          <p:cNvPr id="428" name="Shape 42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Confusion Matrix:</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pic>
        <p:nvPicPr>
          <p:cNvPr descr="Selection_116.png" id="429" name="Shape 429"/>
          <p:cNvPicPr preferRelativeResize="0"/>
          <p:nvPr/>
        </p:nvPicPr>
        <p:blipFill>
          <a:blip r:embed="rId4">
            <a:alphaModFix/>
          </a:blip>
          <a:stretch>
            <a:fillRect/>
          </a:stretch>
        </p:blipFill>
        <p:spPr>
          <a:xfrm>
            <a:off x="2595982" y="1187107"/>
            <a:ext cx="3555250" cy="309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435" name="Shape 43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436" name="Shape 43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37" name="Shape 43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Model Performance Metrics</a:t>
            </a:r>
            <a:endParaRPr sz="1800"/>
          </a:p>
        </p:txBody>
      </p:sp>
      <p:sp>
        <p:nvSpPr>
          <p:cNvPr id="438" name="Shape 43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Confusion Matrix:</a:t>
            </a:r>
            <a:endParaRPr b="1">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pic>
        <p:nvPicPr>
          <p:cNvPr descr="Selection_116.png" id="439" name="Shape 439"/>
          <p:cNvPicPr preferRelativeResize="0"/>
          <p:nvPr/>
        </p:nvPicPr>
        <p:blipFill>
          <a:blip r:embed="rId4">
            <a:alphaModFix/>
          </a:blip>
          <a:stretch>
            <a:fillRect/>
          </a:stretch>
        </p:blipFill>
        <p:spPr>
          <a:xfrm>
            <a:off x="884777" y="1394027"/>
            <a:ext cx="2718050" cy="2363050"/>
          </a:xfrm>
          <a:prstGeom prst="rect">
            <a:avLst/>
          </a:prstGeom>
          <a:noFill/>
          <a:ln>
            <a:noFill/>
          </a:ln>
        </p:spPr>
      </p:pic>
      <p:pic>
        <p:nvPicPr>
          <p:cNvPr id="440" name="Shape 440"/>
          <p:cNvPicPr preferRelativeResize="0"/>
          <p:nvPr/>
        </p:nvPicPr>
        <p:blipFill>
          <a:blip r:embed="rId5">
            <a:alphaModFix/>
          </a:blip>
          <a:stretch>
            <a:fillRect/>
          </a:stretch>
        </p:blipFill>
        <p:spPr>
          <a:xfrm>
            <a:off x="4572000" y="1121750"/>
            <a:ext cx="4019550" cy="2952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446" name="Shape 446"/>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447" name="Shape 44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48" name="Shape 448"/>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Model Performance Metrics</a:t>
            </a:r>
            <a:endParaRPr sz="1800"/>
          </a:p>
        </p:txBody>
      </p:sp>
      <p:pic>
        <p:nvPicPr>
          <p:cNvPr descr="ConfMat_Multilabel_SVM.png" id="449" name="Shape 449"/>
          <p:cNvPicPr preferRelativeResize="0"/>
          <p:nvPr/>
        </p:nvPicPr>
        <p:blipFill>
          <a:blip r:embed="rId4">
            <a:alphaModFix/>
          </a:blip>
          <a:stretch>
            <a:fillRect/>
          </a:stretch>
        </p:blipFill>
        <p:spPr>
          <a:xfrm>
            <a:off x="1855875" y="937050"/>
            <a:ext cx="4964576" cy="3567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455" name="Shape 45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456" name="Shape 45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57" name="Shape 457"/>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Model Performance Metrics</a:t>
            </a:r>
            <a:endParaRPr sz="1800"/>
          </a:p>
        </p:txBody>
      </p:sp>
      <p:sp>
        <p:nvSpPr>
          <p:cNvPr id="458" name="Shape 45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Some more metrics</a:t>
            </a:r>
            <a:r>
              <a:rPr b="1" lang="en">
                <a:solidFill>
                  <a:srgbClr val="515151"/>
                </a:solidFill>
                <a:latin typeface="Calibri"/>
                <a:ea typeface="Calibri"/>
                <a:cs typeface="Calibri"/>
                <a:sym typeface="Calibri"/>
              </a:rPr>
              <a:t>:</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top-N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scoreX</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etc. etc.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a:solidFill>
                <a:srgbClr val="51515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nvSpPr>
        <p:spPr>
          <a:xfrm>
            <a:off x="3843525" y="2219850"/>
            <a:ext cx="2125200" cy="69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43" name="Shape 14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44" name="Shape 144"/>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Bias: </a:t>
            </a:r>
            <a:r>
              <a:rPr lang="en">
                <a:solidFill>
                  <a:srgbClr val="515151"/>
                </a:solidFill>
                <a:latin typeface="Calibri"/>
                <a:ea typeface="Calibri"/>
                <a:cs typeface="Calibri"/>
                <a:sym typeface="Calibri"/>
              </a:rPr>
              <a:t>Bias are the simplifying assumptions made by a model to make the target function easier to learn.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bias is an error from erroneous assumptions in the learning algorithm.</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They have lower predictive performance on the complex problems that cannot be simplified.</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Low Bias</a:t>
            </a:r>
            <a:r>
              <a:rPr lang="en">
                <a:solidFill>
                  <a:srgbClr val="515151"/>
                </a:solidFill>
                <a:latin typeface="Calibri"/>
                <a:ea typeface="Calibri"/>
                <a:cs typeface="Calibri"/>
                <a:sym typeface="Calibri"/>
              </a:rPr>
              <a:t>: Less assumptions about the target function.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High Bias</a:t>
            </a:r>
            <a:r>
              <a:rPr lang="en">
                <a:solidFill>
                  <a:srgbClr val="515151"/>
                </a:solidFill>
                <a:latin typeface="Calibri"/>
                <a:ea typeface="Calibri"/>
                <a:cs typeface="Calibri"/>
                <a:sym typeface="Calibri"/>
              </a:rPr>
              <a:t>: More assumption about the target function.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Examples of Low Bias Machine Learning Algorithms: Decision Trees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Examples of High Bias Machine Learning Algorithms: Linear Regression, Logistic Regression</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45" name="Shape 14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46" name="Shape 146"/>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52" name="Shape 15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53" name="Shape 153"/>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Variance: </a:t>
            </a:r>
            <a:r>
              <a:rPr lang="en">
                <a:solidFill>
                  <a:srgbClr val="515151"/>
                </a:solidFill>
                <a:latin typeface="Calibri"/>
                <a:ea typeface="Calibri"/>
                <a:cs typeface="Calibri"/>
                <a:sym typeface="Calibri"/>
              </a:rPr>
              <a:t>Variance is the amount that the estimate of the target function will change if different training data was used.</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variance is an error from sensitivity to small fluctuations in the training set.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Machine learning algorithms that have a high variance are strongly influenced by the specifics of the training data.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This means that the specifics of the training have influenced the number and types of parameters used to characterize the mapping function.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Low Variance: </a:t>
            </a:r>
            <a:r>
              <a:rPr lang="en">
                <a:solidFill>
                  <a:srgbClr val="515151"/>
                </a:solidFill>
                <a:latin typeface="Calibri"/>
                <a:ea typeface="Calibri"/>
                <a:cs typeface="Calibri"/>
                <a:sym typeface="Calibri"/>
              </a:rPr>
              <a:t>Small changes to the estimate of the target function with changes to the training dataset.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High Variance</a:t>
            </a:r>
            <a:r>
              <a:rPr lang="en">
                <a:solidFill>
                  <a:srgbClr val="515151"/>
                </a:solidFill>
                <a:latin typeface="Calibri"/>
                <a:ea typeface="Calibri"/>
                <a:cs typeface="Calibri"/>
                <a:sym typeface="Calibri"/>
              </a:rPr>
              <a:t>: Large changes to the estimate of the target function with changes to the training dataset.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Examples of High Variance: Decision Trees</a:t>
            </a:r>
            <a:endParaRPr>
              <a:solidFill>
                <a:srgbClr val="515151"/>
              </a:solidFill>
              <a:latin typeface="Calibri"/>
              <a:ea typeface="Calibri"/>
              <a:cs typeface="Calibri"/>
              <a:sym typeface="Calibri"/>
            </a:endParaRPr>
          </a:p>
        </p:txBody>
      </p:sp>
      <p:cxnSp>
        <p:nvCxnSpPr>
          <p:cNvPr id="154" name="Shape 15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55" name="Shape 155"/>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61" name="Shape 16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162" name="Shape 16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63" name="Shape 163"/>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164" name="Shape 164"/>
          <p:cNvPicPr preferRelativeResize="0"/>
          <p:nvPr/>
        </p:nvPicPr>
        <p:blipFill>
          <a:blip r:embed="rId4">
            <a:alphaModFix/>
          </a:blip>
          <a:stretch>
            <a:fillRect/>
          </a:stretch>
        </p:blipFill>
        <p:spPr>
          <a:xfrm>
            <a:off x="533400" y="1391625"/>
            <a:ext cx="8095475" cy="262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70" name="Shape 17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171" name="Shape 17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72" name="Shape 172"/>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173" name="Shape 173"/>
          <p:cNvPicPr preferRelativeResize="0"/>
          <p:nvPr/>
        </p:nvPicPr>
        <p:blipFill>
          <a:blip r:embed="rId4">
            <a:alphaModFix/>
          </a:blip>
          <a:stretch>
            <a:fillRect/>
          </a:stretch>
        </p:blipFill>
        <p:spPr>
          <a:xfrm>
            <a:off x="381000" y="991049"/>
            <a:ext cx="8313201" cy="301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79" name="Shape 17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80" name="Shape 180"/>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A Good Fit in Machine Learning!</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There is no escaping the relationship between bias and variance in machine learning.</a:t>
            </a:r>
            <a:endParaRPr>
              <a:solidFill>
                <a:srgbClr val="515151"/>
              </a:solidFill>
              <a:latin typeface="Calibri"/>
              <a:ea typeface="Calibri"/>
              <a:cs typeface="Calibri"/>
              <a:sym typeface="Calibri"/>
            </a:endParaRPr>
          </a:p>
          <a:p>
            <a:pPr indent="-317500" lvl="2" marL="13716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Increasing the bias will decrease the variance.</a:t>
            </a:r>
            <a:endParaRPr>
              <a:solidFill>
                <a:srgbClr val="515151"/>
              </a:solidFill>
              <a:latin typeface="Calibri"/>
              <a:ea typeface="Calibri"/>
              <a:cs typeface="Calibri"/>
              <a:sym typeface="Calibri"/>
            </a:endParaRPr>
          </a:p>
          <a:p>
            <a:pPr indent="-317500" lvl="2" marL="13716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Increasing the variance will decrease the bias.</a:t>
            </a:r>
            <a:endParaRPr>
              <a:solidFill>
                <a:srgbClr val="515151"/>
              </a:solidFill>
              <a:latin typeface="Calibri"/>
              <a:ea typeface="Calibri"/>
              <a:cs typeface="Calibri"/>
              <a:sym typeface="Calibri"/>
            </a:endParaRPr>
          </a:p>
          <a:p>
            <a:pPr indent="-317500" lvl="1" marL="91440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Ideally, one will want to select a model at the sweet spot between underfitting and overfitting and maintain the right balance between Bias and Variance. That’s Bias-Variance tradeoff for you!</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81" name="Shape 18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82" name="Shape 182"/>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88" name="Shape 18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89" name="Shape 189"/>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Let’s talk about features, parameters (weight) etc.</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To address the problem of fitting we have few ways: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Select just the perfect set of 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Select just the right model algorithm.</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Regularization</a:t>
            </a:r>
            <a:endParaRPr>
              <a:solidFill>
                <a:srgbClr val="515151"/>
              </a:solidFill>
              <a:latin typeface="Calibri"/>
              <a:ea typeface="Calibri"/>
              <a:cs typeface="Calibri"/>
              <a:sym typeface="Calibri"/>
            </a:endParaRPr>
          </a:p>
        </p:txBody>
      </p:sp>
      <p:cxnSp>
        <p:nvCxnSpPr>
          <p:cNvPr id="190" name="Shape 19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91" name="Shape 191"/>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Bias-Variance Trade-off</a:t>
            </a:r>
            <a:endParaRPr sz="1800"/>
          </a:p>
        </p:txBody>
      </p:sp>
      <p:pic>
        <p:nvPicPr>
          <p:cNvPr id="192" name="Shape 192"/>
          <p:cNvPicPr preferRelativeResize="0"/>
          <p:nvPr/>
        </p:nvPicPr>
        <p:blipFill>
          <a:blip r:embed="rId4">
            <a:alphaModFix/>
          </a:blip>
          <a:stretch>
            <a:fillRect/>
          </a:stretch>
        </p:blipFill>
        <p:spPr>
          <a:xfrm>
            <a:off x="1269475" y="2660338"/>
            <a:ext cx="5543550"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