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Montserrat SemiBold"/>
      <p:regular r:id="rId25"/>
      <p:bold r:id="rId26"/>
      <p:italic r:id="rId27"/>
      <p:boldItalic r:id="rId28"/>
    </p:embeddedFont>
    <p:embeddedFont>
      <p:font typeface="Roboto"/>
      <p:regular r:id="rId29"/>
      <p:bold r:id="rId30"/>
      <p:italic r:id="rId31"/>
      <p:boldItalic r:id="rId32"/>
    </p:embeddedFont>
    <p:embeddedFont>
      <p:font typeface="Montserrat"/>
      <p:regular r:id="rId33"/>
      <p:bold r:id="rId34"/>
      <p:italic r:id="rId35"/>
      <p:boldItalic r:id="rId36"/>
    </p:embeddedFont>
    <p:embeddedFont>
      <p:font typeface="Montserrat Medium"/>
      <p:regular r:id="rId37"/>
      <p:bold r:id="rId38"/>
      <p:italic r:id="rId39"/>
      <p:boldItalic r:id="rId40"/>
    </p:embeddedFont>
    <p:embeddedFont>
      <p:font typeface="Helvetica Neue"/>
      <p:regular r:id="rId41"/>
      <p:bold r:id="rId42"/>
      <p:italic r:id="rId43"/>
      <p:boldItalic r:id="rId44"/>
    </p:embeddedFont>
    <p:embeddedFont>
      <p:font typeface="Helvetica Neue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0F16D0-C6B8-4D99-BFD5-82E7B462D0B0}">
  <a:tblStyle styleId="{200F16D0-C6B8-4D99-BFD5-82E7B462D0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3.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5.xml"/><Relationship Id="rId44" Type="http://schemas.openxmlformats.org/officeDocument/2006/relationships/font" Target="fonts/HelveticaNeue-boldItalic.fntdata"/><Relationship Id="rId21" Type="http://schemas.openxmlformats.org/officeDocument/2006/relationships/slide" Target="slides/slide14.xml"/><Relationship Id="rId43" Type="http://schemas.openxmlformats.org/officeDocument/2006/relationships/font" Target="fonts/HelveticaNeue-italic.fntdata"/><Relationship Id="rId24" Type="http://schemas.openxmlformats.org/officeDocument/2006/relationships/slide" Target="slides/slide17.xml"/><Relationship Id="rId46" Type="http://schemas.openxmlformats.org/officeDocument/2006/relationships/font" Target="fonts/HelveticaNeueLight-bold.fntdata"/><Relationship Id="rId23" Type="http://schemas.openxmlformats.org/officeDocument/2006/relationships/slide" Target="slides/slide16.xml"/><Relationship Id="rId45" Type="http://schemas.openxmlformats.org/officeDocument/2006/relationships/font" Target="fonts/HelveticaNeue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ontserratSemiBold-bold.fntdata"/><Relationship Id="rId48" Type="http://schemas.openxmlformats.org/officeDocument/2006/relationships/font" Target="fonts/HelveticaNeueLight-boldItalic.fntdata"/><Relationship Id="rId25" Type="http://schemas.openxmlformats.org/officeDocument/2006/relationships/font" Target="fonts/MontserratSemiBold-regular.fntdata"/><Relationship Id="rId47" Type="http://schemas.openxmlformats.org/officeDocument/2006/relationships/font" Target="fonts/HelveticaNeueLight-italic.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font" Target="fonts/Roboto-boldItalic.fntdata"/><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schemas.openxmlformats.org/officeDocument/2006/relationships/font" Target="fonts/MontserratMedium-regular.fnt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39" Type="http://schemas.openxmlformats.org/officeDocument/2006/relationships/font" Target="fonts/MontserratMedium-italic.fntdata"/><Relationship Id="rId16" Type="http://schemas.openxmlformats.org/officeDocument/2006/relationships/slide" Target="slides/slide9.xml"/><Relationship Id="rId38" Type="http://schemas.openxmlformats.org/officeDocument/2006/relationships/font" Target="fonts/MontserratMedium-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www.infocusp.in"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Vertical" showMasterSp="0" type="tx">
  <p:cSld name="TITLE_AND_BODY">
    <p:spTree>
      <p:nvGrpSpPr>
        <p:cNvPr id="55" name="Shape 55"/>
        <p:cNvGrpSpPr/>
        <p:nvPr/>
      </p:nvGrpSpPr>
      <p:grpSpPr>
        <a:xfrm>
          <a:off x="0" y="0"/>
          <a:ext cx="0" cy="0"/>
          <a:chOff x="0" y="0"/>
          <a:chExt cx="0" cy="0"/>
        </a:xfrm>
      </p:grpSpPr>
      <p:sp>
        <p:nvSpPr>
          <p:cNvPr id="56" name="Shape 56"/>
          <p:cNvSpPr/>
          <p:nvPr/>
        </p:nvSpPr>
        <p:spPr>
          <a:xfrm>
            <a:off x="0" y="4259400"/>
            <a:ext cx="9213156" cy="894888"/>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7" name="Shape 57"/>
          <p:cNvSpPr/>
          <p:nvPr/>
        </p:nvSpPr>
        <p:spPr>
          <a:xfrm rot="10800000">
            <a:off x="7000941" y="2"/>
            <a:ext cx="2138292" cy="778356"/>
          </a:xfrm>
          <a:custGeom>
            <a:pathLst>
              <a:path extrusionOk="0" h="21600" w="21600">
                <a:moveTo>
                  <a:pt x="0" y="0"/>
                </a:moveTo>
                <a:cubicBezTo>
                  <a:pt x="101" y="327"/>
                  <a:pt x="84" y="764"/>
                  <a:pt x="117" y="1127"/>
                </a:cubicBezTo>
                <a:cubicBezTo>
                  <a:pt x="436" y="4436"/>
                  <a:pt x="1290" y="7018"/>
                  <a:pt x="2430" y="9200"/>
                </a:cubicBezTo>
                <a:cubicBezTo>
                  <a:pt x="3871" y="11964"/>
                  <a:pt x="5563" y="13782"/>
                  <a:pt x="7340" y="15273"/>
                </a:cubicBezTo>
                <a:cubicBezTo>
                  <a:pt x="9870" y="17382"/>
                  <a:pt x="12484" y="18727"/>
                  <a:pt x="15148" y="19745"/>
                </a:cubicBezTo>
                <a:cubicBezTo>
                  <a:pt x="17277" y="20545"/>
                  <a:pt x="19405" y="21091"/>
                  <a:pt x="21550" y="21491"/>
                </a:cubicBezTo>
                <a:cubicBezTo>
                  <a:pt x="21566" y="21491"/>
                  <a:pt x="21566" y="21527"/>
                  <a:pt x="21600" y="21600"/>
                </a:cubicBezTo>
                <a:cubicBezTo>
                  <a:pt x="14378" y="21600"/>
                  <a:pt x="7189" y="21600"/>
                  <a:pt x="0" y="21600"/>
                </a:cubicBezTo>
                <a:cubicBezTo>
                  <a:pt x="0" y="14400"/>
                  <a:pt x="0" y="7200"/>
                  <a:pt x="0" y="0"/>
                </a:cubicBezTo>
                <a:close/>
              </a:path>
            </a:pathLst>
          </a:custGeom>
          <a:solidFill>
            <a:srgbClr val="448AFF"/>
          </a:solid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1F5AD0"/>
              </a:buClr>
              <a:buSzPts val="1900"/>
              <a:buFont typeface="Helvetica Neue Light"/>
              <a:buNone/>
            </a:pPr>
            <a:r>
              <a:t/>
            </a:r>
            <a:endParaRPr b="0" i="0" sz="1900" u="none" cap="none" strike="noStrike">
              <a:solidFill>
                <a:srgbClr val="1F5AD0"/>
              </a:solidFill>
              <a:latin typeface="Helvetica Neue Light"/>
              <a:ea typeface="Helvetica Neue Light"/>
              <a:cs typeface="Helvetica Neue Light"/>
              <a:sym typeface="Helvetica Neue Light"/>
            </a:endParaRPr>
          </a:p>
        </p:txBody>
      </p:sp>
      <p:sp>
        <p:nvSpPr>
          <p:cNvPr id="58" name="Shape 58"/>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700"/>
              <a:buFont typeface="Helvetica Neue"/>
              <a:buNone/>
              <a:defRPr b="0" i="0" sz="700" u="none" cap="none" strike="noStrike">
                <a:solidFill>
                  <a:srgbClr val="FFFFFF"/>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solidFill>
                <a:srgbClr val="000000"/>
              </a:solidFill>
            </a:endParaRPr>
          </a:p>
        </p:txBody>
      </p:sp>
      <p:pic>
        <p:nvPicPr>
          <p:cNvPr id="59" name="Shape 59"/>
          <p:cNvPicPr preferRelativeResize="0"/>
          <p:nvPr/>
        </p:nvPicPr>
        <p:blipFill rotWithShape="1">
          <a:blip r:embed="rId2">
            <a:alphaModFix/>
          </a:blip>
          <a:srcRect b="0" l="0" r="0" t="0"/>
          <a:stretch/>
        </p:blipFill>
        <p:spPr>
          <a:xfrm>
            <a:off x="7401318" y="4313921"/>
            <a:ext cx="1543585" cy="611498"/>
          </a:xfrm>
          <a:prstGeom prst="rect">
            <a:avLst/>
          </a:prstGeom>
          <a:noFill/>
          <a:ln>
            <a:noFill/>
          </a:ln>
        </p:spPr>
      </p:pic>
      <p:sp>
        <p:nvSpPr>
          <p:cNvPr id="60" name="Shape 60"/>
          <p:cNvSpPr/>
          <p:nvPr/>
        </p:nvSpPr>
        <p:spPr>
          <a:xfrm>
            <a:off x="354257" y="4923522"/>
            <a:ext cx="2341800" cy="139200"/>
          </a:xfrm>
          <a:prstGeom prst="rect">
            <a:avLst/>
          </a:prstGeom>
          <a:noFill/>
          <a:ln>
            <a:noFill/>
          </a:ln>
        </p:spPr>
        <p:txBody>
          <a:bodyPr anchorCtr="0" anchor="t" bIns="17150" lIns="17150" spcFirstLastPara="1" rIns="17150" wrap="square" tIns="17150">
            <a:noAutofit/>
          </a:bodyPr>
          <a:lstStyle/>
          <a:p>
            <a:pPr indent="0" lvl="0" marL="0" marR="0" rtl="0" algn="l">
              <a:lnSpc>
                <a:spcPct val="100000"/>
              </a:lnSpc>
              <a:spcBef>
                <a:spcPts val="0"/>
              </a:spcBef>
              <a:spcAft>
                <a:spcPts val="0"/>
              </a:spcAft>
              <a:buClr>
                <a:srgbClr val="FFFFFF"/>
              </a:buClr>
              <a:buSzPts val="700"/>
              <a:buFont typeface="Calibri"/>
              <a:buNone/>
            </a:pPr>
            <a:r>
              <a:rPr b="0" i="0" lang="en" sz="700" u="none" cap="none" strike="noStrike">
                <a:solidFill>
                  <a:srgbClr val="FFFFFF"/>
                </a:solidFill>
                <a:latin typeface="Calibri"/>
                <a:ea typeface="Calibri"/>
                <a:cs typeface="Calibri"/>
                <a:sym typeface="Calibri"/>
              </a:rPr>
              <a:t>©InFoCusp Innovations Pvt. Ltd. 2018          </a:t>
            </a:r>
            <a:r>
              <a:rPr b="0" i="0" lang="en" sz="700" u="sng" cap="none" strike="noStrike">
                <a:solidFill>
                  <a:schemeClr val="hlink"/>
                </a:solidFill>
                <a:latin typeface="Calibri"/>
                <a:ea typeface="Calibri"/>
                <a:cs typeface="Calibri"/>
                <a:sym typeface="Calibri"/>
                <a:hlinkClick r:id="rId3"/>
              </a:rPr>
              <a:t>www.infocusp.in</a:t>
            </a:r>
            <a:endParaRPr sz="5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showMasterSp="0" type="title">
  <p:cSld name="TITLE">
    <p:spTree>
      <p:nvGrpSpPr>
        <p:cNvPr id="61" name="Shape 61"/>
        <p:cNvGrpSpPr/>
        <p:nvPr/>
      </p:nvGrpSpPr>
      <p:grpSpPr>
        <a:xfrm>
          <a:off x="0" y="0"/>
          <a:ext cx="0" cy="0"/>
          <a:chOff x="0" y="0"/>
          <a:chExt cx="0" cy="0"/>
        </a:xfrm>
      </p:grpSpPr>
      <p:cxnSp>
        <p:nvCxnSpPr>
          <p:cNvPr id="62" name="Shape 62"/>
          <p:cNvCxnSpPr/>
          <p:nvPr/>
        </p:nvCxnSpPr>
        <p:spPr>
          <a:xfrm>
            <a:off x="400050" y="250507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63" name="Shape 63"/>
          <p:cNvSpPr txBox="1"/>
          <p:nvPr>
            <p:ph type="title"/>
          </p:nvPr>
        </p:nvSpPr>
        <p:spPr>
          <a:xfrm>
            <a:off x="400050" y="695325"/>
            <a:ext cx="8339100" cy="16764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64" name="Shape 64"/>
          <p:cNvSpPr txBox="1"/>
          <p:nvPr>
            <p:ph idx="1" type="body"/>
          </p:nvPr>
        </p:nvSpPr>
        <p:spPr>
          <a:xfrm>
            <a:off x="400050" y="2643188"/>
            <a:ext cx="8339100" cy="5382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5" name="Shape 6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Horizontal" showMasterSp="0">
  <p:cSld name="Photo - Horizontal">
    <p:spTree>
      <p:nvGrpSpPr>
        <p:cNvPr id="66" name="Shape 66"/>
        <p:cNvGrpSpPr/>
        <p:nvPr/>
      </p:nvGrpSpPr>
      <p:grpSpPr>
        <a:xfrm>
          <a:off x="0" y="0"/>
          <a:ext cx="0" cy="0"/>
          <a:chOff x="0" y="0"/>
          <a:chExt cx="0" cy="0"/>
        </a:xfrm>
      </p:grpSpPr>
      <p:cxnSp>
        <p:nvCxnSpPr>
          <p:cNvPr id="67" name="Shape 67"/>
          <p:cNvCxnSpPr/>
          <p:nvPr/>
        </p:nvCxnSpPr>
        <p:spPr>
          <a:xfrm>
            <a:off x="5305425" y="4205288"/>
            <a:ext cx="0" cy="750300"/>
          </a:xfrm>
          <a:prstGeom prst="straightConnector1">
            <a:avLst/>
          </a:prstGeom>
          <a:noFill/>
          <a:ln cap="flat" cmpd="sng" w="12700">
            <a:solidFill>
              <a:srgbClr val="9A9A9A"/>
            </a:solidFill>
            <a:prstDash val="solid"/>
            <a:miter lim="400000"/>
            <a:headEnd len="sm" w="sm" type="none"/>
            <a:tailEnd len="sm" w="sm" type="none"/>
          </a:ln>
        </p:spPr>
      </p:cxnSp>
      <p:sp>
        <p:nvSpPr>
          <p:cNvPr id="68" name="Shape 68"/>
          <p:cNvSpPr/>
          <p:nvPr>
            <p:ph idx="2" type="pic"/>
          </p:nvPr>
        </p:nvSpPr>
        <p:spPr>
          <a:xfrm>
            <a:off x="0" y="0"/>
            <a:ext cx="9144000" cy="40053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69" name="Shape 69"/>
          <p:cNvSpPr txBox="1"/>
          <p:nvPr>
            <p:ph type="title"/>
          </p:nvPr>
        </p:nvSpPr>
        <p:spPr>
          <a:xfrm>
            <a:off x="990600" y="4105275"/>
            <a:ext cx="4071900" cy="895500"/>
          </a:xfrm>
          <a:prstGeom prst="rect">
            <a:avLst/>
          </a:prstGeom>
          <a:noFill/>
          <a:ln>
            <a:noFill/>
          </a:ln>
        </p:spPr>
        <p:txBody>
          <a:bodyPr anchorCtr="0" anchor="ctr" bIns="19050" lIns="19050" spcFirstLastPara="1" rIns="19050" wrap="square" tIns="19050"/>
          <a:lstStyle>
            <a:lvl1pPr lvl="0" marR="0" rtl="0" algn="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0" name="Shape 70"/>
          <p:cNvSpPr txBox="1"/>
          <p:nvPr>
            <p:ph idx="1" type="body"/>
          </p:nvPr>
        </p:nvSpPr>
        <p:spPr>
          <a:xfrm>
            <a:off x="5519738" y="4476750"/>
            <a:ext cx="3481500" cy="2667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71" name="Shape 71"/>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72" name="Shape 72"/>
        <p:cNvGrpSpPr/>
        <p:nvPr/>
      </p:nvGrpSpPr>
      <p:grpSpPr>
        <a:xfrm>
          <a:off x="0" y="0"/>
          <a:ext cx="0" cy="0"/>
          <a:chOff x="0" y="0"/>
          <a:chExt cx="0" cy="0"/>
        </a:xfrm>
      </p:grpSpPr>
      <p:sp>
        <p:nvSpPr>
          <p:cNvPr id="73" name="Shape 73"/>
          <p:cNvSpPr txBox="1"/>
          <p:nvPr>
            <p:ph type="title"/>
          </p:nvPr>
        </p:nvSpPr>
        <p:spPr>
          <a:xfrm>
            <a:off x="400050" y="1733550"/>
            <a:ext cx="8339100" cy="1676400"/>
          </a:xfrm>
          <a:prstGeom prst="rect">
            <a:avLst/>
          </a:prstGeom>
          <a:noFill/>
          <a:ln>
            <a:noFill/>
          </a:ln>
        </p:spPr>
        <p:txBody>
          <a:bodyPr anchorCtr="0" anchor="ctr"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4" name="Shape 7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op">
  <p:cSld name="Title - Top">
    <p:spTree>
      <p:nvGrpSpPr>
        <p:cNvPr id="75" name="Shape 75"/>
        <p:cNvGrpSpPr/>
        <p:nvPr/>
      </p:nvGrpSpPr>
      <p:grpSpPr>
        <a:xfrm>
          <a:off x="0" y="0"/>
          <a:ext cx="0" cy="0"/>
          <a:chOff x="0" y="0"/>
          <a:chExt cx="0" cy="0"/>
        </a:xfrm>
      </p:grpSpPr>
      <p:sp>
        <p:nvSpPr>
          <p:cNvPr id="76" name="Shape 76"/>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77" name="Shape 7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Bullets">
  <p:cSld name="Title &amp; Bullets">
    <p:spTree>
      <p:nvGrpSpPr>
        <p:cNvPr id="78" name="Shape 78"/>
        <p:cNvGrpSpPr/>
        <p:nvPr/>
      </p:nvGrpSpPr>
      <p:grpSpPr>
        <a:xfrm>
          <a:off x="0" y="0"/>
          <a:ext cx="0" cy="0"/>
          <a:chOff x="0" y="0"/>
          <a:chExt cx="0" cy="0"/>
        </a:xfrm>
      </p:grpSpPr>
      <p:sp>
        <p:nvSpPr>
          <p:cNvPr id="79" name="Shape 79"/>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0" name="Shape 80"/>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1" name="Shape 81"/>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ullets &amp; Photo" showMasterSp="0">
  <p:cSld name="Title, Bullets &amp; Photo">
    <p:spTree>
      <p:nvGrpSpPr>
        <p:cNvPr id="82" name="Shape 82"/>
        <p:cNvGrpSpPr/>
        <p:nvPr/>
      </p:nvGrpSpPr>
      <p:grpSpPr>
        <a:xfrm>
          <a:off x="0" y="0"/>
          <a:ext cx="0" cy="0"/>
          <a:chOff x="0" y="0"/>
          <a:chExt cx="0" cy="0"/>
        </a:xfrm>
      </p:grpSpPr>
      <p:cxnSp>
        <p:nvCxnSpPr>
          <p:cNvPr id="83" name="Shape 83"/>
          <p:cNvCxnSpPr/>
          <p:nvPr/>
        </p:nvCxnSpPr>
        <p:spPr>
          <a:xfrm>
            <a:off x="400050" y="1038225"/>
            <a:ext cx="3567300" cy="0"/>
          </a:xfrm>
          <a:prstGeom prst="straightConnector1">
            <a:avLst/>
          </a:prstGeom>
          <a:noFill/>
          <a:ln cap="flat" cmpd="sng" w="12700">
            <a:solidFill>
              <a:srgbClr val="9A9A9A"/>
            </a:solidFill>
            <a:prstDash val="solid"/>
            <a:miter lim="400000"/>
            <a:headEnd len="sm" w="sm" type="none"/>
            <a:tailEnd len="sm" w="sm" type="none"/>
          </a:ln>
        </p:spPr>
      </p:cxnSp>
      <p:sp>
        <p:nvSpPr>
          <p:cNvPr id="84" name="Shape 84"/>
          <p:cNvSpPr/>
          <p:nvPr>
            <p:ph idx="2" type="pic"/>
          </p:nvPr>
        </p:nvSpPr>
        <p:spPr>
          <a:xfrm>
            <a:off x="4572000" y="0"/>
            <a:ext cx="4572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5" name="Shape 85"/>
          <p:cNvSpPr txBox="1"/>
          <p:nvPr>
            <p:ph type="title"/>
          </p:nvPr>
        </p:nvSpPr>
        <p:spPr>
          <a:xfrm>
            <a:off x="400050" y="176213"/>
            <a:ext cx="35718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86" name="Shape 86"/>
          <p:cNvSpPr txBox="1"/>
          <p:nvPr>
            <p:ph idx="1" type="body"/>
          </p:nvPr>
        </p:nvSpPr>
        <p:spPr>
          <a:xfrm>
            <a:off x="400050" y="1171575"/>
            <a:ext cx="3571800" cy="3514800"/>
          </a:xfrm>
          <a:prstGeom prst="rect">
            <a:avLst/>
          </a:prstGeom>
          <a:noFill/>
          <a:ln>
            <a:noFill/>
          </a:ln>
        </p:spPr>
        <p:txBody>
          <a:bodyPr anchorCtr="0" anchor="t" bIns="19050" lIns="19050" spcFirstLastPara="1" rIns="19050" wrap="square" tIns="19050"/>
          <a:lstStyle>
            <a:lvl1pPr indent="-292100" lvl="0" marL="4572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1pPr>
            <a:lvl2pPr indent="-292100" lvl="1" marL="9144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2pPr>
            <a:lvl3pPr indent="-292100" lvl="2" marL="13716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3pPr>
            <a:lvl4pPr indent="-292100" lvl="3" marL="18288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4pPr>
            <a:lvl5pPr indent="-292100" lvl="4" marL="2286000" marR="0" rtl="0" algn="l">
              <a:lnSpc>
                <a:spcPct val="100000"/>
              </a:lnSpc>
              <a:spcBef>
                <a:spcPts val="1600"/>
              </a:spcBef>
              <a:spcAft>
                <a:spcPts val="0"/>
              </a:spcAft>
              <a:buClr>
                <a:srgbClr val="747474"/>
              </a:buClr>
              <a:buSzPts val="1000"/>
              <a:buFont typeface="Helvetica Neue"/>
              <a:buChar char="•"/>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87" name="Shape 87"/>
          <p:cNvSpPr txBox="1"/>
          <p:nvPr>
            <p:ph idx="12" type="sldNum"/>
          </p:nvPr>
        </p:nvSpPr>
        <p:spPr>
          <a:xfrm>
            <a:off x="359116"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showMasterSp="0">
  <p:cSld name="Bullets">
    <p:spTree>
      <p:nvGrpSpPr>
        <p:cNvPr id="88" name="Shape 88"/>
        <p:cNvGrpSpPr/>
        <p:nvPr/>
      </p:nvGrpSpPr>
      <p:grpSpPr>
        <a:xfrm>
          <a:off x="0" y="0"/>
          <a:ext cx="0" cy="0"/>
          <a:chOff x="0" y="0"/>
          <a:chExt cx="0" cy="0"/>
        </a:xfrm>
      </p:grpSpPr>
      <p:sp>
        <p:nvSpPr>
          <p:cNvPr id="89" name="Shape 89"/>
          <p:cNvSpPr txBox="1"/>
          <p:nvPr>
            <p:ph idx="1" type="body"/>
          </p:nvPr>
        </p:nvSpPr>
        <p:spPr>
          <a:xfrm>
            <a:off x="623888" y="466725"/>
            <a:ext cx="7886700" cy="42006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0" name="Shape 90"/>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 3 Up" showMasterSp="0">
  <p:cSld name="Photo - 3 Up">
    <p:spTree>
      <p:nvGrpSpPr>
        <p:cNvPr id="91" name="Shape 91"/>
        <p:cNvGrpSpPr/>
        <p:nvPr/>
      </p:nvGrpSpPr>
      <p:grpSpPr>
        <a:xfrm>
          <a:off x="0" y="0"/>
          <a:ext cx="0" cy="0"/>
          <a:chOff x="0" y="0"/>
          <a:chExt cx="0" cy="0"/>
        </a:xfrm>
      </p:grpSpPr>
      <p:cxnSp>
        <p:nvCxnSpPr>
          <p:cNvPr id="92" name="Shape 92"/>
          <p:cNvCxnSpPr/>
          <p:nvPr/>
        </p:nvCxnSpPr>
        <p:spPr>
          <a:xfrm>
            <a:off x="5929403" y="266700"/>
            <a:ext cx="0" cy="4179000"/>
          </a:xfrm>
          <a:prstGeom prst="straightConnector1">
            <a:avLst/>
          </a:prstGeom>
          <a:noFill/>
          <a:ln cap="flat" cmpd="sng" w="12700">
            <a:solidFill>
              <a:srgbClr val="9A9A9A"/>
            </a:solidFill>
            <a:prstDash val="solid"/>
            <a:miter lim="400000"/>
            <a:headEnd len="sm" w="sm" type="none"/>
            <a:tailEnd len="sm" w="sm" type="none"/>
          </a:ln>
        </p:spPr>
      </p:cxnSp>
      <p:cxnSp>
        <p:nvCxnSpPr>
          <p:cNvPr id="93" name="Shape 93"/>
          <p:cNvCxnSpPr/>
          <p:nvPr/>
        </p:nvCxnSpPr>
        <p:spPr>
          <a:xfrm>
            <a:off x="5929313" y="2354089"/>
            <a:ext cx="2911200" cy="0"/>
          </a:xfrm>
          <a:prstGeom prst="straightConnector1">
            <a:avLst/>
          </a:prstGeom>
          <a:noFill/>
          <a:ln cap="flat" cmpd="sng" w="12700">
            <a:solidFill>
              <a:srgbClr val="9A9A9A"/>
            </a:solidFill>
            <a:prstDash val="solid"/>
            <a:miter lim="400000"/>
            <a:headEnd len="sm" w="sm" type="none"/>
            <a:tailEnd len="sm" w="sm" type="none"/>
          </a:ln>
        </p:spPr>
      </p:cxnSp>
      <p:sp>
        <p:nvSpPr>
          <p:cNvPr id="94" name="Shape 94"/>
          <p:cNvSpPr/>
          <p:nvPr>
            <p:ph idx="2" type="pic"/>
          </p:nvPr>
        </p:nvSpPr>
        <p:spPr>
          <a:xfrm>
            <a:off x="6005513" y="2438400"/>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5" name="Shape 95"/>
          <p:cNvSpPr/>
          <p:nvPr>
            <p:ph idx="3" type="pic"/>
          </p:nvPr>
        </p:nvSpPr>
        <p:spPr>
          <a:xfrm>
            <a:off x="6005513" y="265952"/>
            <a:ext cx="2838600" cy="20049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6" name="Shape 96"/>
          <p:cNvSpPr/>
          <p:nvPr>
            <p:ph idx="4" type="pic"/>
          </p:nvPr>
        </p:nvSpPr>
        <p:spPr>
          <a:xfrm>
            <a:off x="366713" y="267636"/>
            <a:ext cx="5467200" cy="41766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7" name="Shape 97"/>
          <p:cNvSpPr txBox="1"/>
          <p:nvPr>
            <p:ph idx="1" type="body"/>
          </p:nvPr>
        </p:nvSpPr>
        <p:spPr>
          <a:xfrm>
            <a:off x="366713" y="4567238"/>
            <a:ext cx="5467200" cy="495300"/>
          </a:xfrm>
          <a:prstGeom prst="rect">
            <a:avLst/>
          </a:prstGeom>
          <a:noFill/>
          <a:ln>
            <a:noFill/>
          </a:ln>
        </p:spPr>
        <p:txBody>
          <a:bodyPr anchorCtr="0" anchor="t" bIns="19050" lIns="19050" spcFirstLastPara="1" rIns="19050" wrap="square" tIns="19050"/>
          <a:lstStyle>
            <a:lvl1pPr indent="-228600" lvl="0" marL="4572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747474"/>
              </a:buClr>
              <a:buSzPts val="1400"/>
              <a:buFont typeface="Helvetica Neue"/>
              <a:buNone/>
              <a:defRPr b="0" i="0" sz="1400" u="none" cap="none" strike="noStrike">
                <a:solidFill>
                  <a:srgbClr val="747474"/>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98" name="Shape 98"/>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99" name="Shape 99"/>
        <p:cNvGrpSpPr/>
        <p:nvPr/>
      </p:nvGrpSpPr>
      <p:grpSpPr>
        <a:xfrm>
          <a:off x="0" y="0"/>
          <a:ext cx="0" cy="0"/>
          <a:chOff x="0" y="0"/>
          <a:chExt cx="0" cy="0"/>
        </a:xfrm>
      </p:grpSpPr>
      <p:sp>
        <p:nvSpPr>
          <p:cNvPr id="100" name="Shape 100"/>
          <p:cNvSpPr txBox="1"/>
          <p:nvPr>
            <p:ph idx="1" type="body"/>
          </p:nvPr>
        </p:nvSpPr>
        <p:spPr>
          <a:xfrm>
            <a:off x="895350" y="3357563"/>
            <a:ext cx="7358100" cy="243000"/>
          </a:xfrm>
          <a:prstGeom prst="rect">
            <a:avLst/>
          </a:prstGeom>
          <a:noFill/>
          <a:ln>
            <a:noFill/>
          </a:ln>
        </p:spPr>
        <p:txBody>
          <a:bodyPr anchorCtr="0" anchor="t" bIns="19050" lIns="19050" spcFirstLastPara="1" rIns="19050" wrap="square" tIns="19050"/>
          <a:lstStyle>
            <a:lvl1pPr indent="-228600" lvl="0" marL="457200" marR="0" rtl="0" algn="ct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1" name="Shape 101"/>
          <p:cNvSpPr txBox="1"/>
          <p:nvPr>
            <p:ph idx="2" type="body"/>
          </p:nvPr>
        </p:nvSpPr>
        <p:spPr>
          <a:xfrm>
            <a:off x="895350" y="2273199"/>
            <a:ext cx="7358100" cy="354300"/>
          </a:xfrm>
          <a:prstGeom prst="rect">
            <a:avLst/>
          </a:prstGeom>
          <a:noFill/>
          <a:ln>
            <a:noFill/>
          </a:ln>
        </p:spPr>
        <p:txBody>
          <a:bodyPr anchorCtr="0" anchor="ctr" bIns="19050" lIns="19050" spcFirstLastPara="1" rIns="19050" wrap="square" tIns="19050"/>
          <a:lstStyle>
            <a:lvl1pPr indent="-228600" lvl="0" marL="457200" marR="0" rtl="0" algn="ctr">
              <a:lnSpc>
                <a:spcPct val="100000"/>
              </a:lnSpc>
              <a:spcBef>
                <a:spcPts val="1300"/>
              </a:spcBef>
              <a:spcAft>
                <a:spcPts val="0"/>
              </a:spcAft>
              <a:buClr>
                <a:srgbClr val="747474"/>
              </a:buClr>
              <a:buSzPts val="2100"/>
              <a:buFont typeface="Helvetica Neue"/>
              <a:buNone/>
              <a:defRPr b="0" i="0" sz="21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2" name="Shape 102"/>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showMasterSp="0">
  <p:cSld name="Photo">
    <p:spTree>
      <p:nvGrpSpPr>
        <p:cNvPr id="103" name="Shape 103"/>
        <p:cNvGrpSpPr/>
        <p:nvPr/>
      </p:nvGrpSpPr>
      <p:grpSpPr>
        <a:xfrm>
          <a:off x="0" y="0"/>
          <a:ext cx="0" cy="0"/>
          <a:chOff x="0" y="0"/>
          <a:chExt cx="0" cy="0"/>
        </a:xfrm>
      </p:grpSpPr>
      <p:sp>
        <p:nvSpPr>
          <p:cNvPr id="104" name="Shape 104"/>
          <p:cNvSpPr/>
          <p:nvPr>
            <p:ph idx="2" type="pic"/>
          </p:nvPr>
        </p:nvSpPr>
        <p:spPr>
          <a:xfrm>
            <a:off x="0" y="0"/>
            <a:ext cx="9144000" cy="5143500"/>
          </a:xfrm>
          <a:prstGeom prst="rect">
            <a:avLst/>
          </a:prstGeom>
          <a:noFill/>
          <a:ln>
            <a:noFill/>
          </a:ln>
        </p:spPr>
        <p:txBody>
          <a:bodyPr anchorCtr="0" anchor="t" bIns="17150" lIns="34275" spcFirstLastPara="1" rIns="34275" wrap="square" tIns="17150"/>
          <a:lstStyle>
            <a:lvl1pPr lvl="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lvl="1"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lvl="2"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lvl="3"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lvl="4"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lvl="5"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lvl="6"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lvl="7"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lvl="8"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105" name="Shape 105"/>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6" name="Shape 106"/>
        <p:cNvGrpSpPr/>
        <p:nvPr/>
      </p:nvGrpSpPr>
      <p:grpSpPr>
        <a:xfrm>
          <a:off x="0" y="0"/>
          <a:ext cx="0" cy="0"/>
          <a:chOff x="0" y="0"/>
          <a:chExt cx="0" cy="0"/>
        </a:xfrm>
      </p:grpSpPr>
      <p:sp>
        <p:nvSpPr>
          <p:cNvPr id="107" name="Shape 107"/>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cxnSp>
        <p:nvCxnSpPr>
          <p:cNvPr id="51" name="Shape 51"/>
          <p:cNvCxnSpPr/>
          <p:nvPr/>
        </p:nvCxnSpPr>
        <p:spPr>
          <a:xfrm>
            <a:off x="400050" y="1038225"/>
            <a:ext cx="8344800" cy="0"/>
          </a:xfrm>
          <a:prstGeom prst="straightConnector1">
            <a:avLst/>
          </a:prstGeom>
          <a:noFill/>
          <a:ln cap="flat" cmpd="sng" w="12700">
            <a:solidFill>
              <a:srgbClr val="9A9A9A"/>
            </a:solidFill>
            <a:prstDash val="solid"/>
            <a:miter lim="400000"/>
            <a:headEnd len="sm" w="sm" type="none"/>
            <a:tailEnd len="sm" w="sm" type="none"/>
          </a:ln>
        </p:spPr>
      </p:cxnSp>
      <p:sp>
        <p:nvSpPr>
          <p:cNvPr id="52" name="Shape 52"/>
          <p:cNvSpPr txBox="1"/>
          <p:nvPr>
            <p:ph type="title"/>
          </p:nvPr>
        </p:nvSpPr>
        <p:spPr>
          <a:xfrm>
            <a:off x="400050" y="176213"/>
            <a:ext cx="8339100" cy="738300"/>
          </a:xfrm>
          <a:prstGeom prst="rect">
            <a:avLst/>
          </a:prstGeom>
          <a:noFill/>
          <a:ln>
            <a:noFill/>
          </a:ln>
        </p:spPr>
        <p:txBody>
          <a:bodyPr anchorCtr="0" anchor="b" bIns="19050" lIns="19050" spcFirstLastPara="1" rIns="19050" wrap="square" tIns="19050"/>
          <a:lstStyle>
            <a:lvl1pPr lvl="0"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p:txBody>
      </p:sp>
      <p:sp>
        <p:nvSpPr>
          <p:cNvPr id="53" name="Shape 53"/>
          <p:cNvSpPr txBox="1"/>
          <p:nvPr>
            <p:ph idx="1" type="body"/>
          </p:nvPr>
        </p:nvSpPr>
        <p:spPr>
          <a:xfrm>
            <a:off x="400050" y="1171575"/>
            <a:ext cx="8339100" cy="3514800"/>
          </a:xfrm>
          <a:prstGeom prst="rect">
            <a:avLst/>
          </a:prstGeom>
          <a:noFill/>
          <a:ln>
            <a:noFill/>
          </a:ln>
        </p:spPr>
        <p:txBody>
          <a:bodyPr anchorCtr="0" anchor="t" bIns="19050" lIns="19050" spcFirstLastPara="1" rIns="19050" wrap="square" tIns="19050"/>
          <a:lstStyle>
            <a:lvl1pPr indent="-317500" lvl="0" marL="457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1pPr>
            <a:lvl2pPr indent="-317500" lvl="1" marL="914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2pPr>
            <a:lvl3pPr indent="-317500" lvl="2" marL="1371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3pPr>
            <a:lvl4pPr indent="-317500" lvl="3" marL="1828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4pPr>
            <a:lvl5pPr indent="-317500" lvl="4" marL="22860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5pPr>
            <a:lvl6pPr indent="-317500" lvl="5" marL="27432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6pPr>
            <a:lvl7pPr indent="-317500" lvl="6" marL="32004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7pPr>
            <a:lvl8pPr indent="-317500" lvl="7" marL="36576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8pPr>
            <a:lvl9pPr indent="-317500" lvl="8" marL="4114800" marR="0" rtl="0" algn="l">
              <a:lnSpc>
                <a:spcPct val="100000"/>
              </a:lnSpc>
              <a:spcBef>
                <a:spcPts val="2200"/>
              </a:spcBef>
              <a:spcAft>
                <a:spcPts val="0"/>
              </a:spcAft>
              <a:buClr>
                <a:srgbClr val="747474"/>
              </a:buClr>
              <a:buSzPts val="1400"/>
              <a:buFont typeface="Helvetica Neue"/>
              <a:buChar char="•"/>
              <a:defRPr b="0" i="0" sz="1900" u="none" cap="none" strike="noStrike">
                <a:solidFill>
                  <a:srgbClr val="747474"/>
                </a:solidFill>
                <a:latin typeface="Helvetica Neue Light"/>
                <a:ea typeface="Helvetica Neue Light"/>
                <a:cs typeface="Helvetica Neue Light"/>
                <a:sym typeface="Helvetica Neue Light"/>
              </a:defRPr>
            </a:lvl9pPr>
          </a:lstStyle>
          <a:p/>
        </p:txBody>
      </p:sp>
      <p:sp>
        <p:nvSpPr>
          <p:cNvPr id="54" name="Shape 54"/>
          <p:cNvSpPr txBox="1"/>
          <p:nvPr>
            <p:ph idx="12" type="sldNum"/>
          </p:nvPr>
        </p:nvSpPr>
        <p:spPr>
          <a:xfrm>
            <a:off x="8706083" y="4869675"/>
            <a:ext cx="138300" cy="140400"/>
          </a:xfrm>
          <a:prstGeom prst="rect">
            <a:avLst/>
          </a:prstGeom>
          <a:noFill/>
          <a:ln>
            <a:noFill/>
          </a:ln>
        </p:spPr>
        <p:txBody>
          <a:bodyPr anchorCtr="0" anchor="b" bIns="19050" lIns="19050" spcFirstLastPara="1" rIns="19050" wrap="square" tIns="19050">
            <a:noAutofit/>
          </a:bodyPr>
          <a:lstStyle>
            <a:lvl1pPr indent="0" lvl="0"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cikit-learn.org/stable/modules/ensemble.html#bagging" TargetMode="External"/><Relationship Id="rId4" Type="http://schemas.openxmlformats.org/officeDocument/2006/relationships/hyperlink" Target="http://scikit-learn.org/stable/modules/ensemble.html#forest" TargetMode="External"/><Relationship Id="rId5" Type="http://schemas.openxmlformats.org/officeDocument/2006/relationships/hyperlink" Target="http://scikit-learn.org/stable/modules/ensemble.html#b1999" TargetMode="External"/><Relationship Id="rId6" Type="http://schemas.openxmlformats.org/officeDocument/2006/relationships/hyperlink" Target="http://scikit-learn.org/stable/modules/ensemble.html#b1996" TargetMode="External"/><Relationship Id="rId7" Type="http://schemas.openxmlformats.org/officeDocument/2006/relationships/hyperlink" Target="http://scikit-learn.org/stable/modules/ensemble.html#h1998" TargetMode="External"/><Relationship Id="rId8" Type="http://schemas.openxmlformats.org/officeDocument/2006/relationships/hyperlink" Target="http://scikit-learn.org/stable/modules/ensemble.html#lg201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cikit-learn.org/stable/modules/ensemble.html#adaboost" TargetMode="External"/><Relationship Id="rId4" Type="http://schemas.openxmlformats.org/officeDocument/2006/relationships/hyperlink" Target="http://scikit-learn.org/stable/modules/ensemble.html#gradient-boos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cikit-learn.org/stable/modules/ensemble.html#ht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en.wikipedia.org/wiki/Gradient_boo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127767" y="4907955"/>
            <a:ext cx="138300" cy="140400"/>
          </a:xfrm>
          <a:prstGeom prst="rect">
            <a:avLst/>
          </a:prstGeom>
          <a:noFill/>
          <a:ln>
            <a:noFill/>
          </a:ln>
        </p:spPr>
        <p:txBody>
          <a:bodyPr anchorCtr="0" anchor="b" bIns="19050" lIns="19050" spcFirstLastPara="1" rIns="19050" wrap="square" tIns="19050">
            <a:noAutofit/>
          </a:bodyPr>
          <a:lstStyle/>
          <a:p>
            <a:pPr indent="0" lvl="0" marL="0" rtl="0">
              <a:spcBef>
                <a:spcPts val="0"/>
              </a:spcBef>
              <a:spcAft>
                <a:spcPts val="0"/>
              </a:spcAft>
              <a:buClr>
                <a:srgbClr val="FFFFFF"/>
              </a:buClr>
              <a:buSzPts val="700"/>
              <a:buFont typeface="Helvetica Neue"/>
              <a:buNone/>
            </a:pPr>
            <a:fld id="{00000000-1234-1234-1234-123412341234}" type="slidenum">
              <a:rPr lang="en"/>
              <a:t>‹#›</a:t>
            </a:fld>
            <a:endParaRPr>
              <a:solidFill>
                <a:srgbClr val="000000"/>
              </a:solidFill>
            </a:endParaRPr>
          </a:p>
        </p:txBody>
      </p:sp>
      <p:sp>
        <p:nvSpPr>
          <p:cNvPr id="113" name="Shape 113"/>
          <p:cNvSpPr/>
          <p:nvPr/>
        </p:nvSpPr>
        <p:spPr>
          <a:xfrm>
            <a:off x="332375" y="579986"/>
            <a:ext cx="5642400" cy="9990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448AFF"/>
              </a:buClr>
              <a:buSzPts val="3000"/>
              <a:buFont typeface="Helvetica Neue"/>
              <a:buNone/>
            </a:pPr>
            <a:r>
              <a:rPr lang="en" sz="3000">
                <a:solidFill>
                  <a:srgbClr val="448AFF"/>
                </a:solidFill>
                <a:latin typeface="Montserrat SemiBold"/>
                <a:ea typeface="Montserrat SemiBold"/>
                <a:cs typeface="Montserrat SemiBold"/>
                <a:sym typeface="Montserrat SemiBold"/>
              </a:rPr>
              <a:t>Tree Based Methods</a:t>
            </a:r>
            <a:endParaRPr sz="3000">
              <a:solidFill>
                <a:srgbClr val="448AFF"/>
              </a:solidFill>
              <a:latin typeface="Montserrat SemiBold"/>
              <a:ea typeface="Montserrat SemiBold"/>
              <a:cs typeface="Montserrat SemiBold"/>
              <a:sym typeface="Montserrat SemiBold"/>
            </a:endParaRPr>
          </a:p>
        </p:txBody>
      </p:sp>
      <p:pic>
        <p:nvPicPr>
          <p:cNvPr id="114" name="Shape 114"/>
          <p:cNvPicPr preferRelativeResize="0"/>
          <p:nvPr/>
        </p:nvPicPr>
        <p:blipFill rotWithShape="1">
          <a:blip r:embed="rId3">
            <a:alphaModFix/>
          </a:blip>
          <a:srcRect b="0" l="0" r="0" t="0"/>
          <a:stretch/>
        </p:blipFill>
        <p:spPr>
          <a:xfrm>
            <a:off x="7401318" y="4313921"/>
            <a:ext cx="1543585" cy="611498"/>
          </a:xfrm>
          <a:prstGeom prst="rect">
            <a:avLst/>
          </a:prstGeom>
          <a:noFill/>
          <a:ln>
            <a:noFill/>
          </a:ln>
        </p:spPr>
      </p:pic>
      <p:cxnSp>
        <p:nvCxnSpPr>
          <p:cNvPr id="115" name="Shape 115"/>
          <p:cNvCxnSpPr/>
          <p:nvPr/>
        </p:nvCxnSpPr>
        <p:spPr>
          <a:xfrm>
            <a:off x="237119" y="1669262"/>
            <a:ext cx="6634200" cy="0"/>
          </a:xfrm>
          <a:prstGeom prst="straightConnector1">
            <a:avLst/>
          </a:prstGeom>
          <a:noFill/>
          <a:ln cap="flat" cmpd="sng" w="12700">
            <a:solidFill>
              <a:srgbClr val="448AFF"/>
            </a:solidFill>
            <a:prstDash val="solid"/>
            <a:miter lim="400000"/>
            <a:headEnd len="sm" w="sm" type="none"/>
            <a:tailEnd len="sm" w="sm" type="none"/>
          </a:ln>
        </p:spPr>
      </p:cxnSp>
      <p:cxnSp>
        <p:nvCxnSpPr>
          <p:cNvPr id="116" name="Shape 116"/>
          <p:cNvCxnSpPr/>
          <p:nvPr/>
        </p:nvCxnSpPr>
        <p:spPr>
          <a:xfrm>
            <a:off x="237119" y="486266"/>
            <a:ext cx="6634200" cy="0"/>
          </a:xfrm>
          <a:prstGeom prst="straightConnector1">
            <a:avLst/>
          </a:prstGeom>
          <a:noFill/>
          <a:ln cap="flat" cmpd="sng" w="12700">
            <a:solidFill>
              <a:srgbClr val="448AFF"/>
            </a:solidFill>
            <a:prstDash val="solid"/>
            <a:miter lim="400000"/>
            <a:headEnd len="sm" w="sm" type="none"/>
            <a:tailEnd len="sm" w="sm" type="none"/>
          </a:ln>
        </p:spPr>
      </p:cxnSp>
      <p:sp>
        <p:nvSpPr>
          <p:cNvPr id="117" name="Shape 117"/>
          <p:cNvSpPr/>
          <p:nvPr/>
        </p:nvSpPr>
        <p:spPr>
          <a:xfrm>
            <a:off x="332375" y="232174"/>
            <a:ext cx="652500" cy="254100"/>
          </a:xfrm>
          <a:prstGeom prst="rect">
            <a:avLst/>
          </a:prstGeom>
          <a:noFill/>
          <a:ln>
            <a:noFill/>
          </a:ln>
        </p:spPr>
        <p:txBody>
          <a:bodyPr anchorCtr="0" anchor="ctr" bIns="19050" lIns="19050" spcFirstLastPara="1" rIns="19050" wrap="square" tIns="19050">
            <a:noAutofit/>
          </a:bodyPr>
          <a:lstStyle/>
          <a:p>
            <a:pPr indent="0" lvl="0" marL="0" marR="0" rtl="0" algn="l">
              <a:lnSpc>
                <a:spcPct val="191666"/>
              </a:lnSpc>
              <a:spcBef>
                <a:spcPts val="0"/>
              </a:spcBef>
              <a:spcAft>
                <a:spcPts val="0"/>
              </a:spcAft>
              <a:buClr>
                <a:srgbClr val="1F5AD0"/>
              </a:buClr>
              <a:buSzPts val="900"/>
              <a:buFont typeface="Helvetica Neue"/>
              <a:buNone/>
            </a:pPr>
            <a:r>
              <a:rPr b="0" i="0" lang="en" sz="900" u="none" cap="none" strike="noStrike">
                <a:solidFill>
                  <a:srgbClr val="1F5AD0"/>
                </a:solidFill>
                <a:latin typeface="Helvetica Neue"/>
                <a:ea typeface="Helvetica Neue"/>
                <a:cs typeface="Helvetica Neue"/>
                <a:sym typeface="Helvetica Neue"/>
              </a:rPr>
              <a:t>Our mission</a:t>
            </a:r>
            <a:endParaRPr sz="500"/>
          </a:p>
        </p:txBody>
      </p:sp>
      <p:sp>
        <p:nvSpPr>
          <p:cNvPr id="118" name="Shape 118"/>
          <p:cNvSpPr txBox="1"/>
          <p:nvPr/>
        </p:nvSpPr>
        <p:spPr>
          <a:xfrm>
            <a:off x="469600" y="1827000"/>
            <a:ext cx="3250500" cy="260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latin typeface="Montserrat Medium"/>
                <a:ea typeface="Montserrat Medium"/>
                <a:cs typeface="Montserrat Medium"/>
                <a:sym typeface="Montserrat Medium"/>
              </a:rPr>
              <a:t>Agenda</a:t>
            </a:r>
            <a:endParaRPr>
              <a:solidFill>
                <a:srgbClr val="0000FF"/>
              </a:solidFill>
              <a:latin typeface="Montserrat Medium"/>
              <a:ea typeface="Montserrat Medium"/>
              <a:cs typeface="Montserrat Medium"/>
              <a:sym typeface="Montserrat Medium"/>
            </a:endParaRPr>
          </a:p>
          <a:p>
            <a:pPr indent="0" lvl="0" marL="0">
              <a:spcBef>
                <a:spcPts val="0"/>
              </a:spcBef>
              <a:spcAft>
                <a:spcPts val="0"/>
              </a:spcAft>
              <a:buNone/>
            </a:pPr>
            <a:r>
              <a:t/>
            </a:r>
            <a:endParaRPr>
              <a:solidFill>
                <a:srgbClr val="0000FF"/>
              </a:solidFill>
              <a:latin typeface="Montserrat Medium"/>
              <a:ea typeface="Montserrat Medium"/>
              <a:cs typeface="Montserrat Medium"/>
              <a:sym typeface="Montserrat Medium"/>
            </a:endParaRPr>
          </a:p>
          <a:p>
            <a:pPr indent="-317500" lvl="0" marL="457200">
              <a:spcBef>
                <a:spcPts val="0"/>
              </a:spcBef>
              <a:spcAft>
                <a:spcPts val="0"/>
              </a:spcAft>
              <a:buClr>
                <a:srgbClr val="0000FF"/>
              </a:buClr>
              <a:buSzPts val="1400"/>
              <a:buFont typeface="Montserrat Medium"/>
              <a:buChar char="●"/>
            </a:pPr>
            <a:r>
              <a:rPr lang="en">
                <a:solidFill>
                  <a:srgbClr val="0000FF"/>
                </a:solidFill>
                <a:latin typeface="Montserrat Medium"/>
                <a:ea typeface="Montserrat Medium"/>
                <a:cs typeface="Montserrat Medium"/>
                <a:sym typeface="Montserrat Medium"/>
              </a:rPr>
              <a:t>Information / entropy</a:t>
            </a:r>
            <a:endParaRPr>
              <a:solidFill>
                <a:srgbClr val="0000FF"/>
              </a:solidFill>
              <a:latin typeface="Montserrat Medium"/>
              <a:ea typeface="Montserrat Medium"/>
              <a:cs typeface="Montserrat Medium"/>
              <a:sym typeface="Montserrat Medium"/>
            </a:endParaRPr>
          </a:p>
          <a:p>
            <a:pPr indent="-317500" lvl="0" marL="457200">
              <a:spcBef>
                <a:spcPts val="0"/>
              </a:spcBef>
              <a:spcAft>
                <a:spcPts val="0"/>
              </a:spcAft>
              <a:buClr>
                <a:srgbClr val="0000FF"/>
              </a:buClr>
              <a:buSzPts val="1400"/>
              <a:buFont typeface="Montserrat Medium"/>
              <a:buChar char="●"/>
            </a:pPr>
            <a:r>
              <a:rPr lang="en">
                <a:solidFill>
                  <a:srgbClr val="0000FF"/>
                </a:solidFill>
                <a:latin typeface="Montserrat Medium"/>
                <a:ea typeface="Montserrat Medium"/>
                <a:cs typeface="Montserrat Medium"/>
                <a:sym typeface="Montserrat Medium"/>
              </a:rPr>
              <a:t>Decision Trees</a:t>
            </a:r>
            <a:endParaRPr>
              <a:solidFill>
                <a:srgbClr val="0000FF"/>
              </a:solidFill>
              <a:latin typeface="Montserrat Medium"/>
              <a:ea typeface="Montserrat Medium"/>
              <a:cs typeface="Montserrat Medium"/>
              <a:sym typeface="Montserrat Medium"/>
            </a:endParaRPr>
          </a:p>
          <a:p>
            <a:pPr indent="-317500" lvl="0" marL="457200">
              <a:spcBef>
                <a:spcPts val="0"/>
              </a:spcBef>
              <a:spcAft>
                <a:spcPts val="0"/>
              </a:spcAft>
              <a:buClr>
                <a:srgbClr val="0000FF"/>
              </a:buClr>
              <a:buSzPts val="1400"/>
              <a:buFont typeface="Montserrat Medium"/>
              <a:buChar char="●"/>
            </a:pPr>
            <a:r>
              <a:rPr lang="en">
                <a:solidFill>
                  <a:srgbClr val="0000FF"/>
                </a:solidFill>
                <a:latin typeface="Montserrat Medium"/>
                <a:ea typeface="Montserrat Medium"/>
                <a:cs typeface="Montserrat Medium"/>
                <a:sym typeface="Montserrat Medium"/>
              </a:rPr>
              <a:t>Random Forests</a:t>
            </a:r>
            <a:endParaRPr>
              <a:solidFill>
                <a:srgbClr val="0000FF"/>
              </a:solidFill>
              <a:latin typeface="Montserrat Medium"/>
              <a:ea typeface="Montserrat Medium"/>
              <a:cs typeface="Montserrat Medium"/>
              <a:sym typeface="Montserrat Medium"/>
            </a:endParaRPr>
          </a:p>
          <a:p>
            <a:pPr indent="-317500" lvl="0" marL="457200">
              <a:spcBef>
                <a:spcPts val="0"/>
              </a:spcBef>
              <a:spcAft>
                <a:spcPts val="0"/>
              </a:spcAft>
              <a:buClr>
                <a:srgbClr val="0000FF"/>
              </a:buClr>
              <a:buSzPts val="1400"/>
              <a:buFont typeface="Montserrat Medium"/>
              <a:buChar char="●"/>
            </a:pPr>
            <a:r>
              <a:rPr lang="en">
                <a:solidFill>
                  <a:srgbClr val="0000FF"/>
                </a:solidFill>
                <a:latin typeface="Montserrat Medium"/>
                <a:ea typeface="Montserrat Medium"/>
                <a:cs typeface="Montserrat Medium"/>
                <a:sym typeface="Montserrat Medium"/>
              </a:rPr>
              <a:t>Boosting</a:t>
            </a:r>
            <a:endParaRPr>
              <a:solidFill>
                <a:srgbClr val="0000FF"/>
              </a:solidFill>
              <a:latin typeface="Montserrat Medium"/>
              <a:ea typeface="Montserrat Medium"/>
              <a:cs typeface="Montserrat Medium"/>
              <a:sym typeface="Montserrat Medium"/>
            </a:endParaRPr>
          </a:p>
          <a:p>
            <a:pPr indent="-317500" lvl="0" marL="457200">
              <a:spcBef>
                <a:spcPts val="0"/>
              </a:spcBef>
              <a:spcAft>
                <a:spcPts val="0"/>
              </a:spcAft>
              <a:buClr>
                <a:srgbClr val="0000FF"/>
              </a:buClr>
              <a:buSzPts val="1400"/>
              <a:buFont typeface="Montserrat Medium"/>
              <a:buChar char="●"/>
            </a:pPr>
            <a:r>
              <a:rPr lang="en">
                <a:solidFill>
                  <a:srgbClr val="0000FF"/>
                </a:solidFill>
                <a:latin typeface="Montserrat Medium"/>
                <a:ea typeface="Montserrat Medium"/>
                <a:cs typeface="Montserrat Medium"/>
                <a:sym typeface="Montserrat Medium"/>
              </a:rPr>
              <a:t>Bagging</a:t>
            </a:r>
            <a:endParaRPr>
              <a:solidFill>
                <a:srgbClr val="0000FF"/>
              </a:solidFill>
              <a:latin typeface="Montserrat Medium"/>
              <a:ea typeface="Montserrat Medium"/>
              <a:cs typeface="Montserrat Medium"/>
              <a:sym typeface="Montserrat Medium"/>
            </a:endParaRPr>
          </a:p>
        </p:txBody>
      </p:sp>
      <p:pic>
        <p:nvPicPr>
          <p:cNvPr id="119" name="Shape 119"/>
          <p:cNvPicPr preferRelativeResize="0"/>
          <p:nvPr/>
        </p:nvPicPr>
        <p:blipFill>
          <a:blip r:embed="rId4">
            <a:alphaModFix/>
          </a:blip>
          <a:stretch>
            <a:fillRect/>
          </a:stretch>
        </p:blipFill>
        <p:spPr>
          <a:xfrm>
            <a:off x="3872500" y="1731386"/>
            <a:ext cx="3376417" cy="32042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1487650" y="824025"/>
            <a:ext cx="7656350" cy="286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2883600" y="366875"/>
            <a:ext cx="4226400" cy="49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Overfitting</a:t>
            </a:r>
            <a:endParaRPr/>
          </a:p>
        </p:txBody>
      </p:sp>
      <p:pic>
        <p:nvPicPr>
          <p:cNvPr id="178" name="Shape 178"/>
          <p:cNvPicPr preferRelativeResize="0"/>
          <p:nvPr/>
        </p:nvPicPr>
        <p:blipFill>
          <a:blip r:embed="rId3">
            <a:alphaModFix/>
          </a:blip>
          <a:stretch>
            <a:fillRect/>
          </a:stretch>
        </p:blipFill>
        <p:spPr>
          <a:xfrm>
            <a:off x="152400" y="1012475"/>
            <a:ext cx="28575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3749400" y="65975"/>
            <a:ext cx="5304900" cy="43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448AFF"/>
                </a:solidFill>
                <a:latin typeface="Montserrat"/>
                <a:ea typeface="Montserrat"/>
                <a:cs typeface="Montserrat"/>
                <a:sym typeface="Montserrat"/>
              </a:rPr>
              <a:t>Pruning</a:t>
            </a:r>
            <a:endParaRPr sz="1800">
              <a:solidFill>
                <a:srgbClr val="448AFF"/>
              </a:solidFill>
              <a:latin typeface="Montserrat"/>
              <a:ea typeface="Montserrat"/>
              <a:cs typeface="Montserrat"/>
              <a:sym typeface="Montserrat"/>
            </a:endParaRPr>
          </a:p>
          <a:p>
            <a:pPr indent="0" lvl="0" marL="0">
              <a:spcBef>
                <a:spcPts val="0"/>
              </a:spcBef>
              <a:spcAft>
                <a:spcPts val="0"/>
              </a:spcAft>
              <a:buNone/>
            </a:pPr>
            <a:r>
              <a:t/>
            </a:r>
            <a:endParaRPr>
              <a:latin typeface="Montserrat"/>
              <a:ea typeface="Montserrat"/>
              <a:cs typeface="Montserrat"/>
              <a:sym typeface="Montserrat"/>
            </a:endParaRPr>
          </a:p>
          <a:p>
            <a:pPr indent="-317500" lvl="0" marL="457200">
              <a:spcBef>
                <a:spcPts val="0"/>
              </a:spcBef>
              <a:spcAft>
                <a:spcPts val="0"/>
              </a:spcAft>
              <a:buSzPts val="1400"/>
              <a:buFont typeface="Montserrat"/>
              <a:buChar char="●"/>
            </a:pPr>
            <a:r>
              <a:rPr lang="en">
                <a:latin typeface="Montserrat"/>
                <a:ea typeface="Montserrat"/>
                <a:cs typeface="Montserrat"/>
                <a:sym typeface="Montserrat"/>
              </a:rPr>
              <a:t>Pre-</a:t>
            </a:r>
            <a:r>
              <a:rPr lang="en">
                <a:latin typeface="Montserrat"/>
                <a:ea typeface="Montserrat"/>
                <a:cs typeface="Montserrat"/>
                <a:sym typeface="Montserrat"/>
              </a:rPr>
              <a:t>pruning</a:t>
            </a:r>
            <a:endParaRPr>
              <a:latin typeface="Montserrat"/>
              <a:ea typeface="Montserrat"/>
              <a:cs typeface="Montserrat"/>
              <a:sym typeface="Montserrat"/>
            </a:endParaRPr>
          </a:p>
          <a:p>
            <a:pPr indent="-317500" lvl="1" marL="914400">
              <a:spcBef>
                <a:spcPts val="0"/>
              </a:spcBef>
              <a:spcAft>
                <a:spcPts val="0"/>
              </a:spcAft>
              <a:buSzPts val="1400"/>
              <a:buFont typeface="Montserrat"/>
              <a:buChar char="○"/>
            </a:pPr>
            <a:r>
              <a:rPr lang="en">
                <a:latin typeface="Montserrat"/>
                <a:ea typeface="Montserrat"/>
                <a:cs typeface="Montserrat"/>
                <a:sym typeface="Montserrat"/>
              </a:rPr>
              <a:t>Halting sub-tree construction at some node after checking some measures</a:t>
            </a:r>
            <a:endParaRPr>
              <a:latin typeface="Montserrat"/>
              <a:ea typeface="Montserrat"/>
              <a:cs typeface="Montserrat"/>
              <a:sym typeface="Montserrat"/>
            </a:endParaRPr>
          </a:p>
          <a:p>
            <a:pPr indent="-317500" lvl="1" marL="914400">
              <a:spcBef>
                <a:spcPts val="0"/>
              </a:spcBef>
              <a:spcAft>
                <a:spcPts val="0"/>
              </a:spcAft>
              <a:buSzPts val="1400"/>
              <a:buChar char="○"/>
            </a:pPr>
            <a:r>
              <a:rPr lang="en">
                <a:latin typeface="Montserrat"/>
                <a:ea typeface="Montserrat"/>
                <a:cs typeface="Montserrat"/>
                <a:sym typeface="Montserrat"/>
              </a:rPr>
              <a:t>Max-depth, min-entropy, </a:t>
            </a:r>
            <a:r>
              <a:rPr lang="en">
                <a:solidFill>
                  <a:srgbClr val="1D1F22"/>
                </a:solidFill>
                <a:highlight>
                  <a:srgbClr val="FFFFFF"/>
                </a:highlight>
                <a:latin typeface="Montserrat"/>
                <a:ea typeface="Montserrat"/>
                <a:cs typeface="Montserrat"/>
                <a:sym typeface="Montserrat"/>
              </a:rPr>
              <a:t>min_samples_split,</a:t>
            </a:r>
            <a:r>
              <a:rPr b="1" lang="en">
                <a:solidFill>
                  <a:srgbClr val="1D1F22"/>
                </a:solidFill>
                <a:highlight>
                  <a:srgbClr val="FFFFFF"/>
                </a:highlight>
                <a:latin typeface="Montserrat"/>
                <a:ea typeface="Montserrat"/>
                <a:cs typeface="Montserrat"/>
                <a:sym typeface="Montserrat"/>
              </a:rPr>
              <a:t> </a:t>
            </a:r>
            <a:r>
              <a:rPr lang="en">
                <a:solidFill>
                  <a:srgbClr val="1D1F22"/>
                </a:solidFill>
                <a:highlight>
                  <a:srgbClr val="FFFFFF"/>
                </a:highlight>
                <a:latin typeface="Montserrat"/>
                <a:ea typeface="Montserrat"/>
                <a:cs typeface="Montserrat"/>
                <a:sym typeface="Montserrat"/>
              </a:rPr>
              <a:t>max-</a:t>
            </a:r>
            <a:r>
              <a:rPr lang="en">
                <a:solidFill>
                  <a:srgbClr val="1D1F22"/>
                </a:solidFill>
                <a:highlight>
                  <a:srgbClr val="FFFFFF"/>
                </a:highlight>
                <a:latin typeface="Montserrat"/>
                <a:ea typeface="Montserrat"/>
                <a:cs typeface="Montserrat"/>
                <a:sym typeface="Montserrat"/>
              </a:rPr>
              <a:t>features, ….</a:t>
            </a:r>
            <a:endParaRPr>
              <a:latin typeface="Montserrat"/>
              <a:ea typeface="Montserrat"/>
              <a:cs typeface="Montserrat"/>
              <a:sym typeface="Montserrat"/>
            </a:endParaRPr>
          </a:p>
          <a:p>
            <a:pPr indent="-317500" lvl="0" marL="457200">
              <a:spcBef>
                <a:spcPts val="0"/>
              </a:spcBef>
              <a:spcAft>
                <a:spcPts val="0"/>
              </a:spcAft>
              <a:buSzPts val="1400"/>
              <a:buFont typeface="Montserrat"/>
              <a:buChar char="●"/>
            </a:pPr>
            <a:r>
              <a:rPr lang="en">
                <a:latin typeface="Montserrat"/>
                <a:ea typeface="Montserrat"/>
                <a:cs typeface="Montserrat"/>
                <a:sym typeface="Montserrat"/>
              </a:rPr>
              <a:t>Post-pruning</a:t>
            </a:r>
            <a:endParaRPr>
              <a:latin typeface="Montserrat"/>
              <a:ea typeface="Montserrat"/>
              <a:cs typeface="Montserrat"/>
              <a:sym typeface="Montserrat"/>
            </a:endParaRPr>
          </a:p>
          <a:p>
            <a:pPr indent="-317500" lvl="1" marL="914400">
              <a:spcBef>
                <a:spcPts val="0"/>
              </a:spcBef>
              <a:spcAft>
                <a:spcPts val="0"/>
              </a:spcAft>
              <a:buSzPts val="1400"/>
              <a:buFont typeface="Montserrat"/>
              <a:buChar char="○"/>
            </a:pPr>
            <a:r>
              <a:rPr lang="en">
                <a:latin typeface="Montserrat"/>
                <a:ea typeface="Montserrat"/>
                <a:cs typeface="Montserrat"/>
                <a:sym typeface="Montserrat"/>
              </a:rPr>
              <a:t>Grow </a:t>
            </a:r>
            <a:r>
              <a:rPr lang="en">
                <a:latin typeface="Montserrat"/>
                <a:ea typeface="Montserrat"/>
                <a:cs typeface="Montserrat"/>
                <a:sym typeface="Montserrat"/>
              </a:rPr>
              <a:t>Decision</a:t>
            </a:r>
            <a:r>
              <a:rPr lang="en">
                <a:latin typeface="Montserrat"/>
                <a:ea typeface="Montserrat"/>
                <a:cs typeface="Montserrat"/>
                <a:sym typeface="Montserrat"/>
              </a:rPr>
              <a:t> Tree Entirely and trim nodes in bottom up fashion in way that it doesn’t hurt the predictive power</a:t>
            </a:r>
            <a:endParaRPr>
              <a:latin typeface="Montserrat"/>
              <a:ea typeface="Montserrat"/>
              <a:cs typeface="Montserrat"/>
              <a:sym typeface="Montserrat"/>
            </a:endParaRPr>
          </a:p>
          <a:p>
            <a:pPr indent="-317500" lvl="1" marL="914400">
              <a:spcBef>
                <a:spcPts val="0"/>
              </a:spcBef>
              <a:spcAft>
                <a:spcPts val="0"/>
              </a:spcAft>
              <a:buSzPts val="1400"/>
              <a:buFont typeface="Montserrat"/>
              <a:buChar char="○"/>
            </a:pPr>
            <a:r>
              <a:rPr lang="en">
                <a:latin typeface="Montserrat"/>
                <a:ea typeface="Montserrat"/>
                <a:cs typeface="Montserrat"/>
                <a:sym typeface="Montserrat"/>
              </a:rPr>
              <a:t>Hold a pruning/validation set and trim until classification error </a:t>
            </a:r>
            <a:r>
              <a:rPr lang="en">
                <a:latin typeface="Montserrat"/>
                <a:ea typeface="Montserrat"/>
                <a:cs typeface="Montserrat"/>
                <a:sym typeface="Montserrat"/>
              </a:rPr>
              <a:t>increases</a:t>
            </a: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id="184" name="Shape 184"/>
          <p:cNvPicPr preferRelativeResize="0"/>
          <p:nvPr/>
        </p:nvPicPr>
        <p:blipFill rotWithShape="1">
          <a:blip r:embed="rId3">
            <a:alphaModFix/>
          </a:blip>
          <a:srcRect b="-7400" l="11650" r="-11650" t="7400"/>
          <a:stretch/>
        </p:blipFill>
        <p:spPr>
          <a:xfrm>
            <a:off x="79050" y="65975"/>
            <a:ext cx="3942750" cy="2626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825975" y="300150"/>
            <a:ext cx="5829000" cy="227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Ensemble Learning</a:t>
            </a:r>
            <a:endParaRPr/>
          </a:p>
          <a:p>
            <a:pPr indent="0" lvl="0" marL="0" rtl="0">
              <a:spcBef>
                <a:spcPts val="0"/>
              </a:spcBef>
              <a:spcAft>
                <a:spcPts val="0"/>
              </a:spcAft>
              <a:buNone/>
            </a:pPr>
            <a:r>
              <a:t/>
            </a:r>
            <a:endParaRPr/>
          </a:p>
          <a:p>
            <a:pPr indent="0" lvl="0" marL="0" rtl="0">
              <a:spcBef>
                <a:spcPts val="0"/>
              </a:spcBef>
              <a:spcAft>
                <a:spcPts val="0"/>
              </a:spcAft>
              <a:buNone/>
            </a:pPr>
            <a:r>
              <a:rPr lang="en"/>
              <a:t>Random Forest</a:t>
            </a:r>
            <a:endParaRPr/>
          </a:p>
          <a:p>
            <a:pPr indent="0" lvl="0" marL="0" rtl="0">
              <a:spcBef>
                <a:spcPts val="0"/>
              </a:spcBef>
              <a:spcAft>
                <a:spcPts val="0"/>
              </a:spcAft>
              <a:buNone/>
            </a:pPr>
            <a:r>
              <a:rPr lang="en"/>
              <a:t>Bagging</a:t>
            </a:r>
            <a:endParaRPr/>
          </a:p>
          <a:p>
            <a:pPr indent="0" lvl="0" marL="0" rtl="0">
              <a:spcBef>
                <a:spcPts val="0"/>
              </a:spcBef>
              <a:spcAft>
                <a:spcPts val="0"/>
              </a:spcAft>
              <a:buNone/>
            </a:pPr>
            <a:r>
              <a:rPr lang="en"/>
              <a:t>Boosting</a:t>
            </a:r>
            <a:endParaRPr/>
          </a:p>
        </p:txBody>
      </p:sp>
      <p:sp>
        <p:nvSpPr>
          <p:cNvPr id="190" name="Shape 190"/>
          <p:cNvSpPr/>
          <p:nvPr/>
        </p:nvSpPr>
        <p:spPr>
          <a:xfrm>
            <a:off x="38029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Ensemble Learning</a:t>
            </a:r>
            <a:endParaRPr>
              <a:solidFill>
                <a:srgbClr val="FFFFFF"/>
              </a:solidFill>
            </a:endParaRPr>
          </a:p>
        </p:txBody>
      </p:sp>
      <p:sp>
        <p:nvSpPr>
          <p:cNvPr id="191" name="Shape 191"/>
          <p:cNvSpPr/>
          <p:nvPr/>
        </p:nvSpPr>
        <p:spPr>
          <a:xfrm>
            <a:off x="5573240"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Boosting</a:t>
            </a:r>
            <a:endParaRPr>
              <a:solidFill>
                <a:srgbClr val="FFFFFF"/>
              </a:solidFill>
            </a:endParaRPr>
          </a:p>
        </p:txBody>
      </p:sp>
      <p:sp>
        <p:nvSpPr>
          <p:cNvPr id="192" name="Shape 192"/>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Averaging/Bagging</a:t>
            </a:r>
            <a:endParaRPr sz="1000">
              <a:solidFill>
                <a:srgbClr val="FFFFFF"/>
              </a:solidFill>
              <a:latin typeface="Roboto"/>
              <a:ea typeface="Roboto"/>
              <a:cs typeface="Roboto"/>
              <a:sym typeface="Roboto"/>
            </a:endParaRPr>
          </a:p>
        </p:txBody>
      </p:sp>
      <p:cxnSp>
        <p:nvCxnSpPr>
          <p:cNvPr id="193" name="Shape 193"/>
          <p:cNvCxnSpPr>
            <a:stCxn id="190" idx="2"/>
            <a:endCxn id="191" idx="0"/>
          </p:cNvCxnSpPr>
          <p:nvPr/>
        </p:nvCxnSpPr>
        <p:spPr>
          <a:xfrm flipH="1" rot="-5400000">
            <a:off x="5228543" y="1236800"/>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94" name="Shape 194"/>
          <p:cNvCxnSpPr>
            <a:stCxn id="192" idx="0"/>
            <a:endCxn id="190"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95" name="Shape 195"/>
          <p:cNvSpPr txBox="1"/>
          <p:nvPr/>
        </p:nvSpPr>
        <p:spPr>
          <a:xfrm>
            <a:off x="1922400" y="3037675"/>
            <a:ext cx="1614300" cy="152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Pasting</a:t>
            </a:r>
            <a:endParaRPr/>
          </a:p>
          <a:p>
            <a:pPr indent="0" lvl="0" marL="0">
              <a:spcBef>
                <a:spcPts val="0"/>
              </a:spcBef>
              <a:spcAft>
                <a:spcPts val="0"/>
              </a:spcAft>
              <a:buNone/>
            </a:pPr>
            <a:r>
              <a:rPr lang="en"/>
              <a:t>Bagging</a:t>
            </a:r>
            <a:endParaRPr/>
          </a:p>
          <a:p>
            <a:pPr indent="0" lvl="0" marL="0">
              <a:spcBef>
                <a:spcPts val="0"/>
              </a:spcBef>
              <a:spcAft>
                <a:spcPts val="0"/>
              </a:spcAft>
              <a:buNone/>
            </a:pPr>
            <a:r>
              <a:rPr lang="en"/>
              <a:t>Random sub-space</a:t>
            </a:r>
            <a:endParaRPr/>
          </a:p>
          <a:p>
            <a:pPr indent="0" lvl="0" marL="0">
              <a:spcBef>
                <a:spcPts val="0"/>
              </a:spcBef>
              <a:spcAft>
                <a:spcPts val="0"/>
              </a:spcAft>
              <a:buNone/>
            </a:pPr>
            <a:r>
              <a:rPr lang="en"/>
              <a:t>Random patches</a:t>
            </a:r>
            <a:endParaRPr/>
          </a:p>
          <a:p>
            <a:pPr indent="0" lvl="0" marL="0">
              <a:spcBef>
                <a:spcPts val="0"/>
              </a:spcBef>
              <a:spcAft>
                <a:spcPts val="0"/>
              </a:spcAft>
              <a:buNone/>
            </a:pPr>
            <a:r>
              <a:rPr lang="en"/>
              <a:t>Random Forest</a:t>
            </a:r>
            <a:endParaRPr/>
          </a:p>
        </p:txBody>
      </p:sp>
      <p:sp>
        <p:nvSpPr>
          <p:cNvPr id="196" name="Shape 196"/>
          <p:cNvSpPr txBox="1"/>
          <p:nvPr/>
        </p:nvSpPr>
        <p:spPr>
          <a:xfrm>
            <a:off x="5202200" y="3221100"/>
            <a:ext cx="1614300" cy="1372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Adaboost</a:t>
            </a:r>
            <a:endParaRPr/>
          </a:p>
          <a:p>
            <a:pPr indent="0" lvl="0" marL="0">
              <a:spcBef>
                <a:spcPts val="0"/>
              </a:spcBef>
              <a:spcAft>
                <a:spcPts val="0"/>
              </a:spcAft>
              <a:buNone/>
            </a:pPr>
            <a:r>
              <a:rPr lang="en"/>
              <a:t>Gadient Tree boosting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nvSpPr>
        <p:spPr>
          <a:xfrm>
            <a:off x="873150" y="300825"/>
            <a:ext cx="6280800" cy="41382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1300"/>
              </a:spcBef>
              <a:spcAft>
                <a:spcPts val="0"/>
              </a:spcAft>
              <a:buClr>
                <a:schemeClr val="dk1"/>
              </a:buClr>
              <a:buSzPts val="1100"/>
              <a:buFont typeface="Arial"/>
              <a:buNone/>
            </a:pPr>
            <a:r>
              <a:rPr lang="en" sz="1100">
                <a:solidFill>
                  <a:srgbClr val="1D1F22"/>
                </a:solidFill>
              </a:rPr>
              <a:t>Two families of ensemble methods are usually distinguished:</a:t>
            </a:r>
            <a:endParaRPr sz="1100">
              <a:solidFill>
                <a:srgbClr val="1D1F22"/>
              </a:solidFill>
            </a:endParaRPr>
          </a:p>
          <a:p>
            <a:pPr indent="-298450" lvl="0" marL="698500" rtl="0">
              <a:lnSpc>
                <a:spcPct val="150000"/>
              </a:lnSpc>
              <a:spcBef>
                <a:spcPts val="1300"/>
              </a:spcBef>
              <a:spcAft>
                <a:spcPts val="0"/>
              </a:spcAft>
              <a:buClr>
                <a:srgbClr val="1D1F22"/>
              </a:buClr>
              <a:buSzPts val="1100"/>
              <a:buChar char="●"/>
            </a:pPr>
            <a:r>
              <a:rPr lang="en" sz="1100">
                <a:solidFill>
                  <a:srgbClr val="1D1F22"/>
                </a:solidFill>
              </a:rPr>
              <a:t>In </a:t>
            </a:r>
            <a:r>
              <a:rPr b="1" lang="en" sz="1100">
                <a:solidFill>
                  <a:srgbClr val="1D1F22"/>
                </a:solidFill>
              </a:rPr>
              <a:t>averaging methods</a:t>
            </a:r>
            <a:r>
              <a:rPr lang="en" sz="1100">
                <a:solidFill>
                  <a:srgbClr val="1D1F22"/>
                </a:solidFill>
              </a:rPr>
              <a:t>, the driving principle is to build several estimators independently and then to average their predictions. On average, the combined estimator is usually better than any of the single base estimator because its variance is reduced.</a:t>
            </a:r>
            <a:endParaRPr sz="1100">
              <a:solidFill>
                <a:srgbClr val="1D1F22"/>
              </a:solidFill>
            </a:endParaRPr>
          </a:p>
          <a:p>
            <a:pPr indent="-298450" lvl="0" marL="698500" rtl="0">
              <a:lnSpc>
                <a:spcPct val="150000"/>
              </a:lnSpc>
              <a:spcBef>
                <a:spcPts val="0"/>
              </a:spcBef>
              <a:spcAft>
                <a:spcPts val="0"/>
              </a:spcAft>
              <a:buClr>
                <a:srgbClr val="1D1F22"/>
              </a:buClr>
              <a:buSzPts val="1100"/>
              <a:buChar char="●"/>
            </a:pPr>
            <a:r>
              <a:rPr b="1" lang="en" sz="1100">
                <a:solidFill>
                  <a:srgbClr val="1D1F22"/>
                </a:solidFill>
              </a:rPr>
              <a:t>Examples:</a:t>
            </a:r>
            <a:r>
              <a:rPr lang="en" sz="1100">
                <a:solidFill>
                  <a:srgbClr val="1D1F22"/>
                </a:solidFill>
              </a:rPr>
              <a:t> </a:t>
            </a:r>
            <a:r>
              <a:rPr lang="en" sz="1100" u="sng">
                <a:solidFill>
                  <a:srgbClr val="2878A2"/>
                </a:solidFill>
                <a:hlinkClick r:id="rId3"/>
              </a:rPr>
              <a:t>Bagging methods</a:t>
            </a:r>
            <a:r>
              <a:rPr lang="en" sz="1100">
                <a:solidFill>
                  <a:srgbClr val="1D1F22"/>
                </a:solidFill>
              </a:rPr>
              <a:t>, </a:t>
            </a:r>
            <a:r>
              <a:rPr lang="en" sz="1100" u="sng">
                <a:solidFill>
                  <a:srgbClr val="2878A2"/>
                </a:solidFill>
                <a:hlinkClick r:id="rId4"/>
              </a:rPr>
              <a:t>Forests of randomized trees</a:t>
            </a:r>
            <a:r>
              <a:rPr lang="en" sz="1100">
                <a:solidFill>
                  <a:srgbClr val="1D1F22"/>
                </a:solidFill>
              </a:rPr>
              <a:t>, …</a:t>
            </a:r>
            <a:endParaRPr sz="1100">
              <a:solidFill>
                <a:srgbClr val="1D1F22"/>
              </a:solidFill>
            </a:endParaRPr>
          </a:p>
          <a:p>
            <a:pPr indent="0" lvl="0" marL="0" rtl="0">
              <a:lnSpc>
                <a:spcPct val="150000"/>
              </a:lnSpc>
              <a:spcBef>
                <a:spcPts val="1300"/>
              </a:spcBef>
              <a:spcAft>
                <a:spcPts val="0"/>
              </a:spcAft>
              <a:buNone/>
            </a:pPr>
            <a:r>
              <a:rPr lang="en" sz="1100">
                <a:solidFill>
                  <a:srgbClr val="1D1F22"/>
                </a:solidFill>
              </a:rPr>
              <a:t>Bagging methods come in many flavours but mostly differ from each other by the way they draw random subsets of the training set:</a:t>
            </a:r>
            <a:endParaRPr sz="1100">
              <a:solidFill>
                <a:srgbClr val="1D1F22"/>
              </a:solidFill>
            </a:endParaRPr>
          </a:p>
          <a:p>
            <a:pPr indent="-298450" lvl="0" marL="698500" rtl="0">
              <a:lnSpc>
                <a:spcPct val="150000"/>
              </a:lnSpc>
              <a:spcBef>
                <a:spcPts val="100"/>
              </a:spcBef>
              <a:spcAft>
                <a:spcPts val="0"/>
              </a:spcAft>
              <a:buClr>
                <a:srgbClr val="1D1F22"/>
              </a:buClr>
              <a:buSzPts val="1100"/>
              <a:buChar char="●"/>
            </a:pPr>
            <a:r>
              <a:rPr lang="en" sz="1100">
                <a:solidFill>
                  <a:srgbClr val="1D1F22"/>
                </a:solidFill>
                <a:highlight>
                  <a:srgbClr val="FFFFFF"/>
                </a:highlight>
              </a:rPr>
              <a:t>When random subsets of the dataset are drawn as random subsets of the samples, then this algorithm is known as Pasting </a:t>
            </a:r>
            <a:r>
              <a:rPr lang="en" sz="1100" u="sng">
                <a:solidFill>
                  <a:srgbClr val="2878A2"/>
                </a:solidFill>
                <a:highlight>
                  <a:srgbClr val="FFFFFF"/>
                </a:highlight>
                <a:hlinkClick r:id="rId5"/>
              </a:rPr>
              <a:t>[B1999]</a:t>
            </a:r>
            <a:r>
              <a:rPr lang="en" sz="1100">
                <a:solidFill>
                  <a:srgbClr val="1D1F22"/>
                </a:solidFill>
                <a:highlight>
                  <a:srgbClr val="FFFFFF"/>
                </a:highlight>
              </a:rPr>
              <a:t>.</a:t>
            </a:r>
            <a:endParaRPr sz="1100">
              <a:solidFill>
                <a:srgbClr val="1D1F22"/>
              </a:solidFill>
              <a:highlight>
                <a:srgbClr val="FFFFFF"/>
              </a:highlight>
            </a:endParaRPr>
          </a:p>
          <a:p>
            <a:pPr indent="-298450" lvl="0" marL="698500" rtl="0">
              <a:lnSpc>
                <a:spcPct val="150000"/>
              </a:lnSpc>
              <a:spcBef>
                <a:spcPts val="0"/>
              </a:spcBef>
              <a:spcAft>
                <a:spcPts val="0"/>
              </a:spcAft>
              <a:buClr>
                <a:srgbClr val="1D1F22"/>
              </a:buClr>
              <a:buSzPts val="1100"/>
              <a:buChar char="●"/>
            </a:pPr>
            <a:r>
              <a:rPr lang="en" sz="1100">
                <a:solidFill>
                  <a:srgbClr val="1D1F22"/>
                </a:solidFill>
                <a:highlight>
                  <a:srgbClr val="FFFFFF"/>
                </a:highlight>
              </a:rPr>
              <a:t>When samples are drawn with replacement, then the method is known as Bagging </a:t>
            </a:r>
            <a:r>
              <a:rPr lang="en" sz="1100" u="sng">
                <a:solidFill>
                  <a:srgbClr val="2878A2"/>
                </a:solidFill>
                <a:highlight>
                  <a:srgbClr val="FFFFFF"/>
                </a:highlight>
                <a:hlinkClick r:id="rId6"/>
              </a:rPr>
              <a:t>[B1996]</a:t>
            </a:r>
            <a:r>
              <a:rPr lang="en" sz="1100">
                <a:solidFill>
                  <a:srgbClr val="1D1F22"/>
                </a:solidFill>
                <a:highlight>
                  <a:srgbClr val="FFFFFF"/>
                </a:highlight>
              </a:rPr>
              <a:t>.</a:t>
            </a:r>
            <a:endParaRPr sz="1100">
              <a:solidFill>
                <a:srgbClr val="1D1F22"/>
              </a:solidFill>
              <a:highlight>
                <a:srgbClr val="FFFFFF"/>
              </a:highlight>
            </a:endParaRPr>
          </a:p>
          <a:p>
            <a:pPr indent="-298450" lvl="0" marL="698500" rtl="0">
              <a:lnSpc>
                <a:spcPct val="150000"/>
              </a:lnSpc>
              <a:spcBef>
                <a:spcPts val="0"/>
              </a:spcBef>
              <a:spcAft>
                <a:spcPts val="0"/>
              </a:spcAft>
              <a:buClr>
                <a:srgbClr val="1D1F22"/>
              </a:buClr>
              <a:buSzPts val="1100"/>
              <a:buChar char="●"/>
            </a:pPr>
            <a:r>
              <a:rPr lang="en" sz="1100">
                <a:solidFill>
                  <a:srgbClr val="1D1F22"/>
                </a:solidFill>
                <a:highlight>
                  <a:srgbClr val="FFFFFF"/>
                </a:highlight>
              </a:rPr>
              <a:t>When random subsets of the dataset are drawn as random subsets of the features, then the method is known as Random Subspaces </a:t>
            </a:r>
            <a:r>
              <a:rPr lang="en" sz="1100" u="sng">
                <a:solidFill>
                  <a:srgbClr val="2878A2"/>
                </a:solidFill>
                <a:highlight>
                  <a:srgbClr val="FFFFFF"/>
                </a:highlight>
                <a:hlinkClick r:id="rId7"/>
              </a:rPr>
              <a:t>[H1998]</a:t>
            </a:r>
            <a:r>
              <a:rPr lang="en" sz="1100">
                <a:solidFill>
                  <a:srgbClr val="1D1F22"/>
                </a:solidFill>
                <a:highlight>
                  <a:srgbClr val="FFFFFF"/>
                </a:highlight>
              </a:rPr>
              <a:t>.</a:t>
            </a:r>
            <a:endParaRPr sz="1100">
              <a:solidFill>
                <a:srgbClr val="1D1F22"/>
              </a:solidFill>
              <a:highlight>
                <a:srgbClr val="FFFFFF"/>
              </a:highlight>
            </a:endParaRPr>
          </a:p>
          <a:p>
            <a:pPr indent="-298450" lvl="0" marL="698500" rtl="0">
              <a:lnSpc>
                <a:spcPct val="150000"/>
              </a:lnSpc>
              <a:spcBef>
                <a:spcPts val="0"/>
              </a:spcBef>
              <a:spcAft>
                <a:spcPts val="0"/>
              </a:spcAft>
              <a:buClr>
                <a:srgbClr val="1D1F22"/>
              </a:buClr>
              <a:buSzPts val="1100"/>
              <a:buChar char="●"/>
            </a:pPr>
            <a:r>
              <a:rPr lang="en" sz="1100">
                <a:solidFill>
                  <a:srgbClr val="1D1F22"/>
                </a:solidFill>
                <a:highlight>
                  <a:srgbClr val="FFFFFF"/>
                </a:highlight>
              </a:rPr>
              <a:t>Finally, when base estimators are built on subsets of both samples and features, then the method is known as Random Patches </a:t>
            </a:r>
            <a:r>
              <a:rPr lang="en" sz="1100" u="sng">
                <a:solidFill>
                  <a:srgbClr val="2878A2"/>
                </a:solidFill>
                <a:highlight>
                  <a:srgbClr val="FFFFFF"/>
                </a:highlight>
                <a:hlinkClick r:id="rId8"/>
              </a:rPr>
              <a:t>[LG2012]</a:t>
            </a:r>
            <a:r>
              <a:rPr lang="en" sz="1100">
                <a:solidFill>
                  <a:srgbClr val="1D1F22"/>
                </a:solidFill>
                <a:highlight>
                  <a:srgbClr val="FFFFFF"/>
                </a:highlight>
              </a:rPr>
              <a:t>.</a:t>
            </a:r>
            <a:endParaRPr sz="1100">
              <a:solidFill>
                <a:srgbClr val="1D1F22"/>
              </a:solidFill>
              <a:highlight>
                <a:srgbClr val="FFFFFF"/>
              </a:highlight>
            </a:endParaRPr>
          </a:p>
          <a:p>
            <a:pPr indent="0" lvl="0" marL="0">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nvSpPr>
        <p:spPr>
          <a:xfrm>
            <a:off x="2920275" y="65477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1300"/>
              </a:spcBef>
              <a:spcAft>
                <a:spcPts val="0"/>
              </a:spcAft>
              <a:buNone/>
            </a:pPr>
            <a:r>
              <a:rPr lang="en" sz="1100">
                <a:solidFill>
                  <a:srgbClr val="1D1F22"/>
                </a:solidFill>
              </a:rPr>
              <a:t>By contrast, in </a:t>
            </a:r>
            <a:r>
              <a:rPr b="1" lang="en" sz="1100">
                <a:solidFill>
                  <a:srgbClr val="1D1F22"/>
                </a:solidFill>
              </a:rPr>
              <a:t>boosting methods</a:t>
            </a:r>
            <a:r>
              <a:rPr lang="en" sz="1100">
                <a:solidFill>
                  <a:srgbClr val="1D1F22"/>
                </a:solidFill>
              </a:rPr>
              <a:t>, base estimators are built sequentially and one tries to reduce the bias of the combined estimator. The motivation is to combine several weak models to produce a powerful ensemble.</a:t>
            </a:r>
            <a:endParaRPr sz="1100">
              <a:solidFill>
                <a:srgbClr val="1D1F22"/>
              </a:solidFill>
            </a:endParaRPr>
          </a:p>
          <a:p>
            <a:pPr indent="0" lvl="0" marL="0" rtl="0">
              <a:lnSpc>
                <a:spcPct val="150000"/>
              </a:lnSpc>
              <a:spcBef>
                <a:spcPts val="1300"/>
              </a:spcBef>
              <a:spcAft>
                <a:spcPts val="100"/>
              </a:spcAft>
              <a:buNone/>
            </a:pPr>
            <a:r>
              <a:rPr b="1" lang="en" sz="1100">
                <a:solidFill>
                  <a:srgbClr val="1D1F22"/>
                </a:solidFill>
              </a:rPr>
              <a:t>Examples:</a:t>
            </a:r>
            <a:r>
              <a:rPr lang="en" sz="1100">
                <a:solidFill>
                  <a:srgbClr val="1D1F22"/>
                </a:solidFill>
              </a:rPr>
              <a:t> </a:t>
            </a:r>
            <a:r>
              <a:rPr lang="en" sz="1100" u="sng">
                <a:solidFill>
                  <a:srgbClr val="2878A2"/>
                </a:solidFill>
                <a:hlinkClick r:id="rId3"/>
              </a:rPr>
              <a:t>AdaBoost</a:t>
            </a:r>
            <a:r>
              <a:rPr lang="en" sz="1100">
                <a:solidFill>
                  <a:srgbClr val="1D1F22"/>
                </a:solidFill>
              </a:rPr>
              <a:t>, </a:t>
            </a:r>
            <a:r>
              <a:rPr lang="en" sz="1100" u="sng">
                <a:solidFill>
                  <a:srgbClr val="2878A2"/>
                </a:solidFill>
                <a:hlinkClick r:id="rId4"/>
              </a:rPr>
              <a:t>Gradient Tree Boosting</a:t>
            </a:r>
            <a:r>
              <a:rPr lang="en" sz="1100">
                <a:solidFill>
                  <a:srgbClr val="1D1F22"/>
                </a:solidFill>
              </a:rPr>
              <a:t>, …</a:t>
            </a:r>
            <a:endParaRPr sz="1100">
              <a:solidFill>
                <a:srgbClr val="1D1F2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nvSpPr>
        <p:spPr>
          <a:xfrm>
            <a:off x="1400325" y="402475"/>
            <a:ext cx="6032400" cy="40440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1300"/>
              </a:spcBef>
              <a:spcAft>
                <a:spcPts val="0"/>
              </a:spcAft>
              <a:buNone/>
            </a:pPr>
            <a:r>
              <a:rPr lang="en" sz="1100">
                <a:solidFill>
                  <a:srgbClr val="1D1F22"/>
                </a:solidFill>
              </a:rPr>
              <a:t>The core principle of AdaBoost is to fit a sequence of weak learners (i.e., models that are only slightly better than random guessing, such as small decision trees) on repeatedly modified versions of the data. The predictions from all of them are then combined through a weighted majority vote (or sum) to produce the final prediction. The data modifications at each so-called boosting iteration consist of applying weights , , …,  to each of the training samples. Initially, those weights are all set to , so that the first step simply trains a weak learner on the original data. For each successive iteration, the sample weights are individually modified and the learning algorithm is reapplied to the reweighted data. At a given step, those training examples that were incorrectly predicted by the boosted model induced at the previous step have their weights increased, whereas the weights are decreased for those that were predicted correctly. As iterations proceed, examples that are difficult to predict receive ever-increasing influence. Each subsequent weak learner is thereby forced to concentrate on the examples that are missed by the previous ones in the sequence </a:t>
            </a:r>
            <a:r>
              <a:rPr lang="en" sz="1100" u="sng">
                <a:solidFill>
                  <a:srgbClr val="2878A2"/>
                </a:solidFill>
                <a:hlinkClick r:id="rId3"/>
              </a:rPr>
              <a:t>[HTF]</a:t>
            </a:r>
            <a:r>
              <a:rPr lang="en" sz="1100">
                <a:solidFill>
                  <a:srgbClr val="1D1F22"/>
                </a:solidFill>
              </a:rPr>
              <a:t>.</a:t>
            </a:r>
            <a:endParaRPr sz="1100">
              <a:solidFill>
                <a:srgbClr val="1D1F22"/>
              </a:solidFill>
            </a:endParaRPr>
          </a:p>
          <a:p>
            <a:pPr indent="0" lvl="0" marL="0" rtl="0">
              <a:lnSpc>
                <a:spcPct val="115000"/>
              </a:lnSpc>
              <a:spcBef>
                <a:spcPts val="100"/>
              </a:spcBef>
              <a:spcAft>
                <a:spcPts val="0"/>
              </a:spcAft>
              <a:buNone/>
            </a:pPr>
            <a:r>
              <a:t/>
            </a:r>
            <a:endParaRPr sz="1100">
              <a:solidFill>
                <a:srgbClr val="1D1F2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nvSpPr>
        <p:spPr>
          <a:xfrm>
            <a:off x="2912925" y="107175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100" u="sng">
                <a:solidFill>
                  <a:srgbClr val="055781"/>
                </a:solidFill>
                <a:highlight>
                  <a:srgbClr val="FFFFFF"/>
                </a:highlight>
                <a:hlinkClick r:id="rId3"/>
              </a:rPr>
              <a:t>Gradient Tree Boosting</a:t>
            </a:r>
            <a:r>
              <a:rPr lang="en" sz="1100">
                <a:solidFill>
                  <a:srgbClr val="1D1F22"/>
                </a:solidFill>
                <a:highlight>
                  <a:srgbClr val="FFFFFF"/>
                </a:highlight>
              </a:rPr>
              <a:t> or Gradient Boosted Regression Trees (GBRT) is a generalization of boosting to arbitrary differentiable loss functions. GBRT is an accurate and effective off-the-shelf procedure that can be used for both regression and classification problems. Gradient Tree Boosting models are used in a variety of areas including Web search ranking and ecology.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aphicFrame>
        <p:nvGraphicFramePr>
          <p:cNvPr id="124" name="Shape 124"/>
          <p:cNvGraphicFramePr/>
          <p:nvPr/>
        </p:nvGraphicFramePr>
        <p:xfrm>
          <a:off x="2311300" y="124717"/>
          <a:ext cx="3000000" cy="3000000"/>
        </p:xfrm>
        <a:graphic>
          <a:graphicData uri="http://schemas.openxmlformats.org/drawingml/2006/table">
            <a:tbl>
              <a:tblPr>
                <a:noFill/>
                <a:tableStyleId>{200F16D0-C6B8-4D99-BFD5-82E7B462D0B0}</a:tableStyleId>
              </a:tblPr>
              <a:tblGrid>
                <a:gridCol w="424400"/>
                <a:gridCol w="698750"/>
                <a:gridCol w="933750"/>
                <a:gridCol w="745575"/>
                <a:gridCol w="578600"/>
                <a:gridCol w="813075"/>
              </a:tblGrid>
              <a:tr h="299575">
                <a:tc>
                  <a:txBody>
                    <a:bodyPr>
                      <a:noAutofit/>
                    </a:bodyPr>
                    <a:lstStyle/>
                    <a:p>
                      <a:pPr indent="0" lvl="0" marL="0" rtl="0">
                        <a:spcBef>
                          <a:spcPts val="0"/>
                        </a:spcBef>
                        <a:spcAft>
                          <a:spcPts val="0"/>
                        </a:spcAft>
                        <a:buNone/>
                      </a:pPr>
                      <a:r>
                        <a:rPr b="1" lang="en" sz="800"/>
                        <a:t>Day</a:t>
                      </a:r>
                      <a:endParaRPr b="1" sz="800"/>
                    </a:p>
                  </a:txBody>
                  <a:tcPr marT="91425" marB="91425" marR="91425" marL="91425"/>
                </a:tc>
                <a:tc>
                  <a:txBody>
                    <a:bodyPr>
                      <a:noAutofit/>
                    </a:bodyPr>
                    <a:lstStyle/>
                    <a:p>
                      <a:pPr indent="0" lvl="0" marL="0" rtl="0">
                        <a:spcBef>
                          <a:spcPts val="0"/>
                        </a:spcBef>
                        <a:spcAft>
                          <a:spcPts val="0"/>
                        </a:spcAft>
                        <a:buNone/>
                      </a:pPr>
                      <a:r>
                        <a:rPr b="1" lang="en" sz="800"/>
                        <a:t>Outlook</a:t>
                      </a:r>
                      <a:endParaRPr b="1" sz="800"/>
                    </a:p>
                  </a:txBody>
                  <a:tcPr marT="91425" marB="91425" marR="91425" marL="91425"/>
                </a:tc>
                <a:tc>
                  <a:txBody>
                    <a:bodyPr>
                      <a:noAutofit/>
                    </a:bodyPr>
                    <a:lstStyle/>
                    <a:p>
                      <a:pPr indent="0" lvl="0" marL="0" rtl="0">
                        <a:spcBef>
                          <a:spcPts val="0"/>
                        </a:spcBef>
                        <a:spcAft>
                          <a:spcPts val="0"/>
                        </a:spcAft>
                        <a:buNone/>
                      </a:pPr>
                      <a:r>
                        <a:rPr b="1" lang="en" sz="800"/>
                        <a:t>Temperature</a:t>
                      </a:r>
                      <a:endParaRPr b="1" sz="800"/>
                    </a:p>
                  </a:txBody>
                  <a:tcPr marT="91425" marB="91425" marR="91425" marL="91425"/>
                </a:tc>
                <a:tc>
                  <a:txBody>
                    <a:bodyPr>
                      <a:noAutofit/>
                    </a:bodyPr>
                    <a:lstStyle/>
                    <a:p>
                      <a:pPr indent="0" lvl="0" marL="0" rtl="0">
                        <a:spcBef>
                          <a:spcPts val="0"/>
                        </a:spcBef>
                        <a:spcAft>
                          <a:spcPts val="0"/>
                        </a:spcAft>
                        <a:buNone/>
                      </a:pPr>
                      <a:r>
                        <a:rPr b="1" lang="en" sz="800"/>
                        <a:t>Humidity</a:t>
                      </a:r>
                      <a:endParaRPr b="1" sz="800"/>
                    </a:p>
                  </a:txBody>
                  <a:tcPr marT="91425" marB="91425" marR="91425" marL="91425"/>
                </a:tc>
                <a:tc>
                  <a:txBody>
                    <a:bodyPr>
                      <a:noAutofit/>
                    </a:bodyPr>
                    <a:lstStyle/>
                    <a:p>
                      <a:pPr indent="0" lvl="0" marL="0" rtl="0">
                        <a:spcBef>
                          <a:spcPts val="0"/>
                        </a:spcBef>
                        <a:spcAft>
                          <a:spcPts val="0"/>
                        </a:spcAft>
                        <a:buNone/>
                      </a:pPr>
                      <a:r>
                        <a:rPr b="1" lang="en" sz="800"/>
                        <a:t>Wind</a:t>
                      </a:r>
                      <a:endParaRPr b="1" sz="800"/>
                    </a:p>
                  </a:txBody>
                  <a:tcPr marT="91425" marB="91425" marR="91425" marL="91425"/>
                </a:tc>
                <a:tc>
                  <a:txBody>
                    <a:bodyPr>
                      <a:noAutofit/>
                    </a:bodyPr>
                    <a:lstStyle/>
                    <a:p>
                      <a:pPr indent="0" lvl="0" marL="0" rtl="0">
                        <a:spcBef>
                          <a:spcPts val="0"/>
                        </a:spcBef>
                        <a:spcAft>
                          <a:spcPts val="0"/>
                        </a:spcAft>
                        <a:buNone/>
                      </a:pPr>
                      <a:r>
                        <a:rPr b="1" lang="en" sz="800"/>
                        <a:t>PlayTennis</a:t>
                      </a:r>
                      <a:endParaRPr b="1" sz="800"/>
                    </a:p>
                  </a:txBody>
                  <a:tcPr marT="91425" marB="91425" marR="91425" marL="91425"/>
                </a:tc>
              </a:tr>
              <a:tr h="299575">
                <a:tc>
                  <a:txBody>
                    <a:bodyPr>
                      <a:noAutofit/>
                    </a:bodyPr>
                    <a:lstStyle/>
                    <a:p>
                      <a:pPr indent="0" lvl="0" marL="0" rtl="0">
                        <a:spcBef>
                          <a:spcPts val="0"/>
                        </a:spcBef>
                        <a:spcAft>
                          <a:spcPts val="0"/>
                        </a:spcAft>
                        <a:buNone/>
                      </a:pPr>
                      <a:r>
                        <a:rPr lang="en" sz="800"/>
                        <a:t>D1</a:t>
                      </a:r>
                      <a:endParaRPr sz="800"/>
                    </a:p>
                  </a:txBody>
                  <a:tcPr marT="91425" marB="91425" marR="91425" marL="91425"/>
                </a:tc>
                <a:tc>
                  <a:txBody>
                    <a:bodyPr>
                      <a:noAutofit/>
                    </a:bodyPr>
                    <a:lstStyle/>
                    <a:p>
                      <a:pPr indent="0" lvl="0" marL="0" rtl="0">
                        <a:spcBef>
                          <a:spcPts val="0"/>
                        </a:spcBef>
                        <a:spcAft>
                          <a:spcPts val="0"/>
                        </a:spcAft>
                        <a:buNone/>
                      </a:pPr>
                      <a:r>
                        <a:rPr lang="en" sz="800"/>
                        <a:t>Sunny</a:t>
                      </a:r>
                      <a:endParaRPr sz="800"/>
                    </a:p>
                  </a:txBody>
                  <a:tcPr marT="91425" marB="91425" marR="91425" marL="91425"/>
                </a:tc>
                <a:tc>
                  <a:txBody>
                    <a:bodyPr>
                      <a:noAutofit/>
                    </a:bodyPr>
                    <a:lstStyle/>
                    <a:p>
                      <a:pPr indent="0" lvl="0" marL="0" rtl="0">
                        <a:spcBef>
                          <a:spcPts val="0"/>
                        </a:spcBef>
                        <a:spcAft>
                          <a:spcPts val="0"/>
                        </a:spcAft>
                        <a:buNone/>
                      </a:pPr>
                      <a:r>
                        <a:rPr lang="en" sz="800"/>
                        <a:t>Hot</a:t>
                      </a:r>
                      <a:endParaRPr sz="800"/>
                    </a:p>
                  </a:txBody>
                  <a:tcPr marT="91425" marB="91425" marR="91425" marL="91425"/>
                </a:tc>
                <a:tc>
                  <a:txBody>
                    <a:bodyPr>
                      <a:noAutofit/>
                    </a:bodyPr>
                    <a:lstStyle/>
                    <a:p>
                      <a:pPr indent="0" lvl="0" marL="0" rtl="0">
                        <a:spcBef>
                          <a:spcPts val="0"/>
                        </a:spcBef>
                        <a:spcAft>
                          <a:spcPts val="0"/>
                        </a:spcAft>
                        <a:buNone/>
                      </a:pPr>
                      <a:r>
                        <a:rPr lang="en" sz="800"/>
                        <a:t>High</a:t>
                      </a:r>
                      <a:endParaRPr sz="800"/>
                    </a:p>
                  </a:txBody>
                  <a:tcPr marT="91425" marB="91425" marR="91425" marL="91425"/>
                </a:tc>
                <a:tc>
                  <a:txBody>
                    <a:bodyPr>
                      <a:noAutofit/>
                    </a:bodyPr>
                    <a:lstStyle/>
                    <a:p>
                      <a:pPr indent="0" lvl="0" marL="0" rtl="0">
                        <a:spcBef>
                          <a:spcPts val="0"/>
                        </a:spcBef>
                        <a:spcAft>
                          <a:spcPts val="0"/>
                        </a:spcAft>
                        <a:buNone/>
                      </a:pPr>
                      <a:r>
                        <a:rPr lang="en" sz="800"/>
                        <a:t>Weak</a:t>
                      </a:r>
                      <a:endParaRPr sz="800"/>
                    </a:p>
                  </a:txBody>
                  <a:tcPr marT="91425" marB="91425" marR="91425" marL="91425"/>
                </a:tc>
                <a:tc>
                  <a:txBody>
                    <a:bodyPr>
                      <a:noAutofit/>
                    </a:bodyPr>
                    <a:lstStyle/>
                    <a:p>
                      <a:pPr indent="0" lvl="0" marL="0" rtl="0">
                        <a:spcBef>
                          <a:spcPts val="0"/>
                        </a:spcBef>
                        <a:spcAft>
                          <a:spcPts val="0"/>
                        </a:spcAft>
                        <a:buNone/>
                      </a:pPr>
                      <a:r>
                        <a:rPr lang="en" sz="800"/>
                        <a:t>No</a:t>
                      </a:r>
                      <a:endParaRPr sz="800"/>
                    </a:p>
                  </a:txBody>
                  <a:tcPr marT="91425" marB="91425" marR="91425" marL="91425"/>
                </a:tc>
              </a:tr>
              <a:tr h="299575">
                <a:tc>
                  <a:txBody>
                    <a:bodyPr>
                      <a:noAutofit/>
                    </a:bodyPr>
                    <a:lstStyle/>
                    <a:p>
                      <a:pPr indent="0" lvl="0" marL="0" rtl="0">
                        <a:spcBef>
                          <a:spcPts val="0"/>
                        </a:spcBef>
                        <a:spcAft>
                          <a:spcPts val="0"/>
                        </a:spcAft>
                        <a:buNone/>
                      </a:pPr>
                      <a:r>
                        <a:rPr lang="en" sz="800"/>
                        <a:t>D2</a:t>
                      </a:r>
                      <a:endParaRPr sz="800"/>
                    </a:p>
                  </a:txBody>
                  <a:tcPr marT="91425" marB="91425" marR="91425" marL="91425"/>
                </a:tc>
                <a:tc>
                  <a:txBody>
                    <a:bodyPr>
                      <a:noAutofit/>
                    </a:bodyPr>
                    <a:lstStyle/>
                    <a:p>
                      <a:pPr indent="0" lvl="0" marL="0" rtl="0">
                        <a:spcBef>
                          <a:spcPts val="0"/>
                        </a:spcBef>
                        <a:spcAft>
                          <a:spcPts val="0"/>
                        </a:spcAft>
                        <a:buNone/>
                      </a:pPr>
                      <a:r>
                        <a:rPr lang="en" sz="800"/>
                        <a:t>Sunny</a:t>
                      </a:r>
                      <a:endParaRPr sz="800"/>
                    </a:p>
                  </a:txBody>
                  <a:tcPr marT="91425" marB="91425" marR="91425" marL="91425"/>
                </a:tc>
                <a:tc>
                  <a:txBody>
                    <a:bodyPr>
                      <a:noAutofit/>
                    </a:bodyPr>
                    <a:lstStyle/>
                    <a:p>
                      <a:pPr indent="0" lvl="0" marL="0" rtl="0">
                        <a:spcBef>
                          <a:spcPts val="0"/>
                        </a:spcBef>
                        <a:spcAft>
                          <a:spcPts val="0"/>
                        </a:spcAft>
                        <a:buNone/>
                      </a:pPr>
                      <a:r>
                        <a:rPr lang="en" sz="800"/>
                        <a:t>Hot</a:t>
                      </a:r>
                      <a:endParaRPr sz="800"/>
                    </a:p>
                  </a:txBody>
                  <a:tcPr marT="91425" marB="91425" marR="91425" marL="91425"/>
                </a:tc>
                <a:tc>
                  <a:txBody>
                    <a:bodyPr>
                      <a:noAutofit/>
                    </a:bodyPr>
                    <a:lstStyle/>
                    <a:p>
                      <a:pPr indent="0" lvl="0" marL="0" rtl="0">
                        <a:spcBef>
                          <a:spcPts val="0"/>
                        </a:spcBef>
                        <a:spcAft>
                          <a:spcPts val="0"/>
                        </a:spcAft>
                        <a:buNone/>
                      </a:pPr>
                      <a:r>
                        <a:rPr lang="en" sz="800">
                          <a:solidFill>
                            <a:schemeClr val="dk1"/>
                          </a:solidFill>
                        </a:rPr>
                        <a:t>High</a:t>
                      </a:r>
                      <a:endParaRPr sz="800"/>
                    </a:p>
                  </a:txBody>
                  <a:tcPr marT="91425" marB="91425" marR="91425" marL="91425"/>
                </a:tc>
                <a:tc>
                  <a:txBody>
                    <a:bodyPr>
                      <a:noAutofit/>
                    </a:bodyPr>
                    <a:lstStyle/>
                    <a:p>
                      <a:pPr indent="0" lvl="0" marL="0" rtl="0">
                        <a:spcBef>
                          <a:spcPts val="0"/>
                        </a:spcBef>
                        <a:spcAft>
                          <a:spcPts val="0"/>
                        </a:spcAft>
                        <a:buNone/>
                      </a:pPr>
                      <a:r>
                        <a:rPr lang="en" sz="800"/>
                        <a:t>Strong</a:t>
                      </a:r>
                      <a:endParaRPr sz="800"/>
                    </a:p>
                  </a:txBody>
                  <a:tcPr marT="91425" marB="91425" marR="91425" marL="91425"/>
                </a:tc>
                <a:tc>
                  <a:txBody>
                    <a:bodyPr>
                      <a:noAutofit/>
                    </a:bodyPr>
                    <a:lstStyle/>
                    <a:p>
                      <a:pPr indent="0" lvl="0" marL="0" rtl="0">
                        <a:spcBef>
                          <a:spcPts val="0"/>
                        </a:spcBef>
                        <a:spcAft>
                          <a:spcPts val="0"/>
                        </a:spcAft>
                        <a:buNone/>
                      </a:pPr>
                      <a:r>
                        <a:rPr lang="en" sz="800"/>
                        <a:t>No</a:t>
                      </a:r>
                      <a:endParaRPr sz="800"/>
                    </a:p>
                  </a:txBody>
                  <a:tcPr marT="91425" marB="91425" marR="91425" marL="91425"/>
                </a:tc>
              </a:tr>
              <a:tr h="299575">
                <a:tc>
                  <a:txBody>
                    <a:bodyPr>
                      <a:noAutofit/>
                    </a:bodyPr>
                    <a:lstStyle/>
                    <a:p>
                      <a:pPr indent="0" lvl="0" marL="0" rtl="0">
                        <a:spcBef>
                          <a:spcPts val="0"/>
                        </a:spcBef>
                        <a:spcAft>
                          <a:spcPts val="0"/>
                        </a:spcAft>
                        <a:buNone/>
                      </a:pPr>
                      <a:r>
                        <a:rPr lang="en" sz="800"/>
                        <a:t>D3</a:t>
                      </a:r>
                      <a:endParaRPr sz="800"/>
                    </a:p>
                  </a:txBody>
                  <a:tcPr marT="91425" marB="91425" marR="91425" marL="91425">
                    <a:solidFill>
                      <a:srgbClr val="CCCCCC"/>
                    </a:solidFill>
                  </a:tcPr>
                </a:tc>
                <a:tc>
                  <a:txBody>
                    <a:bodyPr>
                      <a:noAutofit/>
                    </a:bodyPr>
                    <a:lstStyle/>
                    <a:p>
                      <a:pPr indent="0" lvl="0" marL="0" rtl="0">
                        <a:spcBef>
                          <a:spcPts val="0"/>
                        </a:spcBef>
                        <a:spcAft>
                          <a:spcPts val="0"/>
                        </a:spcAft>
                        <a:buNone/>
                      </a:pPr>
                      <a:r>
                        <a:rPr lang="en" sz="800"/>
                        <a:t>Overcast</a:t>
                      </a:r>
                      <a:endParaRPr sz="800"/>
                    </a:p>
                  </a:txBody>
                  <a:tcPr marT="91425" marB="91425" marR="91425" marL="91425">
                    <a:solidFill>
                      <a:srgbClr val="448AFF"/>
                    </a:solidFill>
                  </a:tcPr>
                </a:tc>
                <a:tc>
                  <a:txBody>
                    <a:bodyPr>
                      <a:noAutofit/>
                    </a:bodyPr>
                    <a:lstStyle/>
                    <a:p>
                      <a:pPr indent="0" lvl="0" marL="0" rtl="0">
                        <a:spcBef>
                          <a:spcPts val="0"/>
                        </a:spcBef>
                        <a:spcAft>
                          <a:spcPts val="0"/>
                        </a:spcAft>
                        <a:buNone/>
                      </a:pPr>
                      <a:r>
                        <a:rPr lang="en" sz="800"/>
                        <a:t>Hot</a:t>
                      </a:r>
                      <a:endParaRPr sz="800"/>
                    </a:p>
                  </a:txBody>
                  <a:tcPr marT="91425" marB="91425" marR="91425" marL="91425">
                    <a:solidFill>
                      <a:srgbClr val="CCCCCC"/>
                    </a:solidFill>
                  </a:tcPr>
                </a:tc>
                <a:tc>
                  <a:txBody>
                    <a:bodyPr>
                      <a:noAutofit/>
                    </a:bodyPr>
                    <a:lstStyle/>
                    <a:p>
                      <a:pPr indent="0" lvl="0" marL="0" rtl="0">
                        <a:spcBef>
                          <a:spcPts val="0"/>
                        </a:spcBef>
                        <a:spcAft>
                          <a:spcPts val="0"/>
                        </a:spcAft>
                        <a:buNone/>
                      </a:pPr>
                      <a:r>
                        <a:rPr lang="en" sz="800">
                          <a:solidFill>
                            <a:schemeClr val="dk1"/>
                          </a:solidFill>
                        </a:rPr>
                        <a:t>High</a:t>
                      </a:r>
                      <a:endParaRPr sz="800"/>
                    </a:p>
                  </a:txBody>
                  <a:tcPr marT="91425" marB="91425" marR="91425" marL="91425">
                    <a:solidFill>
                      <a:srgbClr val="CCCCCC"/>
                    </a:solidFill>
                  </a:tcPr>
                </a:tc>
                <a:tc>
                  <a:txBody>
                    <a:bodyPr>
                      <a:noAutofit/>
                    </a:bodyPr>
                    <a:lstStyle/>
                    <a:p>
                      <a:pPr indent="0" lvl="0" marL="0" rtl="0">
                        <a:spcBef>
                          <a:spcPts val="0"/>
                        </a:spcBef>
                        <a:spcAft>
                          <a:spcPts val="0"/>
                        </a:spcAft>
                        <a:buNone/>
                      </a:pPr>
                      <a:r>
                        <a:rPr lang="en" sz="800"/>
                        <a:t>Weak</a:t>
                      </a:r>
                      <a:endParaRPr sz="800"/>
                    </a:p>
                  </a:txBody>
                  <a:tcPr marT="91425" marB="91425" marR="91425" marL="91425">
                    <a:solidFill>
                      <a:srgbClr val="CCCCCC"/>
                    </a:solidFill>
                  </a:tcPr>
                </a:tc>
                <a:tc>
                  <a:txBody>
                    <a:bodyPr>
                      <a:noAutofit/>
                    </a:bodyPr>
                    <a:lstStyle/>
                    <a:p>
                      <a:pPr indent="0" lvl="0" marL="0" rtl="0">
                        <a:spcBef>
                          <a:spcPts val="0"/>
                        </a:spcBef>
                        <a:spcAft>
                          <a:spcPts val="0"/>
                        </a:spcAft>
                        <a:buNone/>
                      </a:pPr>
                      <a:r>
                        <a:rPr lang="en" sz="800"/>
                        <a:t>Yes</a:t>
                      </a:r>
                      <a:endParaRPr sz="800"/>
                    </a:p>
                  </a:txBody>
                  <a:tcPr marT="91425" marB="91425" marR="91425" marL="91425">
                    <a:solidFill>
                      <a:srgbClr val="448AFF"/>
                    </a:solidFill>
                  </a:tcPr>
                </a:tc>
              </a:tr>
              <a:tr h="299575">
                <a:tc>
                  <a:txBody>
                    <a:bodyPr>
                      <a:noAutofit/>
                    </a:bodyPr>
                    <a:lstStyle/>
                    <a:p>
                      <a:pPr indent="0" lvl="0" marL="0" rtl="0">
                        <a:spcBef>
                          <a:spcPts val="0"/>
                        </a:spcBef>
                        <a:spcAft>
                          <a:spcPts val="0"/>
                        </a:spcAft>
                        <a:buNone/>
                      </a:pPr>
                      <a:r>
                        <a:rPr lang="en" sz="800"/>
                        <a:t>D4</a:t>
                      </a:r>
                      <a:endParaRPr sz="800"/>
                    </a:p>
                  </a:txBody>
                  <a:tcPr marT="91425" marB="91425" marR="91425" marL="91425"/>
                </a:tc>
                <a:tc>
                  <a:txBody>
                    <a:bodyPr>
                      <a:noAutofit/>
                    </a:bodyPr>
                    <a:lstStyle/>
                    <a:p>
                      <a:pPr indent="0" lvl="0" marL="0" rtl="0">
                        <a:spcBef>
                          <a:spcPts val="0"/>
                        </a:spcBef>
                        <a:spcAft>
                          <a:spcPts val="0"/>
                        </a:spcAft>
                        <a:buNone/>
                      </a:pPr>
                      <a:r>
                        <a:rPr lang="en" sz="800"/>
                        <a:t>Rain</a:t>
                      </a:r>
                      <a:endParaRPr sz="800"/>
                    </a:p>
                  </a:txBody>
                  <a:tcPr marT="91425" marB="91425" marR="91425" marL="91425"/>
                </a:tc>
                <a:tc>
                  <a:txBody>
                    <a:bodyPr>
                      <a:noAutofit/>
                    </a:bodyPr>
                    <a:lstStyle/>
                    <a:p>
                      <a:pPr indent="0" lvl="0" marL="0" rtl="0">
                        <a:spcBef>
                          <a:spcPts val="0"/>
                        </a:spcBef>
                        <a:spcAft>
                          <a:spcPts val="0"/>
                        </a:spcAft>
                        <a:buNone/>
                      </a:pPr>
                      <a:r>
                        <a:rPr lang="en" sz="800"/>
                        <a:t>Mild</a:t>
                      </a:r>
                      <a:endParaRPr sz="800"/>
                    </a:p>
                  </a:txBody>
                  <a:tcPr marT="91425" marB="91425" marR="91425" marL="91425"/>
                </a:tc>
                <a:tc>
                  <a:txBody>
                    <a:bodyPr>
                      <a:noAutofit/>
                    </a:bodyPr>
                    <a:lstStyle/>
                    <a:p>
                      <a:pPr indent="0" lvl="0" marL="0" rtl="0">
                        <a:spcBef>
                          <a:spcPts val="0"/>
                        </a:spcBef>
                        <a:spcAft>
                          <a:spcPts val="0"/>
                        </a:spcAft>
                        <a:buNone/>
                      </a:pPr>
                      <a:r>
                        <a:rPr lang="en" sz="800">
                          <a:solidFill>
                            <a:schemeClr val="dk1"/>
                          </a:solidFill>
                        </a:rPr>
                        <a:t>High</a:t>
                      </a:r>
                      <a:endParaRPr sz="800"/>
                    </a:p>
                  </a:txBody>
                  <a:tcPr marT="91425" marB="91425" marR="91425" marL="91425"/>
                </a:tc>
                <a:tc>
                  <a:txBody>
                    <a:bodyPr>
                      <a:noAutofit/>
                    </a:bodyPr>
                    <a:lstStyle/>
                    <a:p>
                      <a:pPr indent="0" lvl="0" marL="0" rtl="0">
                        <a:spcBef>
                          <a:spcPts val="0"/>
                        </a:spcBef>
                        <a:spcAft>
                          <a:spcPts val="0"/>
                        </a:spcAft>
                        <a:buNone/>
                      </a:pPr>
                      <a:r>
                        <a:rPr lang="en" sz="800"/>
                        <a:t>Weak</a:t>
                      </a:r>
                      <a:endParaRPr sz="800"/>
                    </a:p>
                  </a:txBody>
                  <a:tcPr marT="91425" marB="91425" marR="91425" marL="91425"/>
                </a:tc>
                <a:tc>
                  <a:txBody>
                    <a:bodyPr>
                      <a:noAutofit/>
                    </a:bodyPr>
                    <a:lstStyle/>
                    <a:p>
                      <a:pPr indent="0" lvl="0" marL="0" rtl="0">
                        <a:spcBef>
                          <a:spcPts val="0"/>
                        </a:spcBef>
                        <a:spcAft>
                          <a:spcPts val="0"/>
                        </a:spcAft>
                        <a:buNone/>
                      </a:pPr>
                      <a:r>
                        <a:rPr lang="en" sz="800"/>
                        <a:t>Yes</a:t>
                      </a:r>
                      <a:endParaRPr sz="800"/>
                    </a:p>
                  </a:txBody>
                  <a:tcPr marT="91425" marB="91425" marR="91425" marL="91425"/>
                </a:tc>
              </a:tr>
              <a:tr h="299575">
                <a:tc>
                  <a:txBody>
                    <a:bodyPr>
                      <a:noAutofit/>
                    </a:bodyPr>
                    <a:lstStyle/>
                    <a:p>
                      <a:pPr indent="0" lvl="0" marL="0" rtl="0">
                        <a:spcBef>
                          <a:spcPts val="0"/>
                        </a:spcBef>
                        <a:spcAft>
                          <a:spcPts val="0"/>
                        </a:spcAft>
                        <a:buNone/>
                      </a:pPr>
                      <a:r>
                        <a:rPr lang="en" sz="800"/>
                        <a:t>D5</a:t>
                      </a:r>
                      <a:endParaRPr sz="800"/>
                    </a:p>
                  </a:txBody>
                  <a:tcPr marT="91425" marB="91425" marR="91425" marL="91425"/>
                </a:tc>
                <a:tc>
                  <a:txBody>
                    <a:bodyPr>
                      <a:noAutofit/>
                    </a:bodyPr>
                    <a:lstStyle/>
                    <a:p>
                      <a:pPr indent="0" lvl="0" marL="0" rtl="0">
                        <a:spcBef>
                          <a:spcPts val="0"/>
                        </a:spcBef>
                        <a:spcAft>
                          <a:spcPts val="0"/>
                        </a:spcAft>
                        <a:buNone/>
                      </a:pPr>
                      <a:r>
                        <a:rPr lang="en" sz="800"/>
                        <a:t>Rain</a:t>
                      </a:r>
                      <a:endParaRPr sz="800"/>
                    </a:p>
                  </a:txBody>
                  <a:tcPr marT="91425" marB="91425" marR="91425" marL="91425"/>
                </a:tc>
                <a:tc>
                  <a:txBody>
                    <a:bodyPr>
                      <a:noAutofit/>
                    </a:bodyPr>
                    <a:lstStyle/>
                    <a:p>
                      <a:pPr indent="0" lvl="0" marL="0" rtl="0">
                        <a:spcBef>
                          <a:spcPts val="0"/>
                        </a:spcBef>
                        <a:spcAft>
                          <a:spcPts val="0"/>
                        </a:spcAft>
                        <a:buNone/>
                      </a:pPr>
                      <a:r>
                        <a:rPr lang="en" sz="800"/>
                        <a:t>Cool</a:t>
                      </a:r>
                      <a:endParaRPr sz="800"/>
                    </a:p>
                  </a:txBody>
                  <a:tcPr marT="91425" marB="91425" marR="91425" marL="91425"/>
                </a:tc>
                <a:tc>
                  <a:txBody>
                    <a:bodyPr>
                      <a:noAutofit/>
                    </a:bodyPr>
                    <a:lstStyle/>
                    <a:p>
                      <a:pPr indent="0" lvl="0" marL="0" rtl="0">
                        <a:spcBef>
                          <a:spcPts val="0"/>
                        </a:spcBef>
                        <a:spcAft>
                          <a:spcPts val="0"/>
                        </a:spcAft>
                        <a:buNone/>
                      </a:pPr>
                      <a:r>
                        <a:rPr lang="en" sz="800"/>
                        <a:t>Normal</a:t>
                      </a:r>
                      <a:endParaRPr sz="800"/>
                    </a:p>
                  </a:txBody>
                  <a:tcPr marT="91425" marB="91425" marR="91425" marL="91425"/>
                </a:tc>
                <a:tc>
                  <a:txBody>
                    <a:bodyPr>
                      <a:noAutofit/>
                    </a:bodyPr>
                    <a:lstStyle/>
                    <a:p>
                      <a:pPr indent="0" lvl="0" marL="0" rtl="0">
                        <a:spcBef>
                          <a:spcPts val="0"/>
                        </a:spcBef>
                        <a:spcAft>
                          <a:spcPts val="0"/>
                        </a:spcAft>
                        <a:buNone/>
                      </a:pPr>
                      <a:r>
                        <a:rPr lang="en" sz="800"/>
                        <a:t>Weak</a:t>
                      </a:r>
                      <a:endParaRPr sz="800"/>
                    </a:p>
                  </a:txBody>
                  <a:tcPr marT="91425" marB="91425" marR="91425" marL="91425"/>
                </a:tc>
                <a:tc>
                  <a:txBody>
                    <a:bodyPr>
                      <a:noAutofit/>
                    </a:bodyPr>
                    <a:lstStyle/>
                    <a:p>
                      <a:pPr indent="0" lvl="0" marL="0" rtl="0">
                        <a:spcBef>
                          <a:spcPts val="0"/>
                        </a:spcBef>
                        <a:spcAft>
                          <a:spcPts val="0"/>
                        </a:spcAft>
                        <a:buNone/>
                      </a:pPr>
                      <a:r>
                        <a:rPr lang="en" sz="800"/>
                        <a:t>Yes</a:t>
                      </a:r>
                      <a:endParaRPr sz="800"/>
                    </a:p>
                  </a:txBody>
                  <a:tcPr marT="91425" marB="91425" marR="91425" marL="91425"/>
                </a:tc>
              </a:tr>
              <a:tr h="299575">
                <a:tc>
                  <a:txBody>
                    <a:bodyPr>
                      <a:noAutofit/>
                    </a:bodyPr>
                    <a:lstStyle/>
                    <a:p>
                      <a:pPr indent="0" lvl="0" marL="0" rtl="0">
                        <a:spcBef>
                          <a:spcPts val="0"/>
                        </a:spcBef>
                        <a:spcAft>
                          <a:spcPts val="0"/>
                        </a:spcAft>
                        <a:buNone/>
                      </a:pPr>
                      <a:r>
                        <a:rPr lang="en" sz="800"/>
                        <a:t>D6</a:t>
                      </a:r>
                      <a:endParaRPr sz="800"/>
                    </a:p>
                  </a:txBody>
                  <a:tcPr marT="91425" marB="91425" marR="91425" marL="91425"/>
                </a:tc>
                <a:tc>
                  <a:txBody>
                    <a:bodyPr>
                      <a:noAutofit/>
                    </a:bodyPr>
                    <a:lstStyle/>
                    <a:p>
                      <a:pPr indent="0" lvl="0" marL="0" rtl="0">
                        <a:spcBef>
                          <a:spcPts val="0"/>
                        </a:spcBef>
                        <a:spcAft>
                          <a:spcPts val="0"/>
                        </a:spcAft>
                        <a:buNone/>
                      </a:pPr>
                      <a:r>
                        <a:rPr lang="en" sz="800"/>
                        <a:t>Rain</a:t>
                      </a:r>
                      <a:endParaRPr sz="800"/>
                    </a:p>
                  </a:txBody>
                  <a:tcPr marT="91425" marB="91425" marR="91425" marL="91425"/>
                </a:tc>
                <a:tc>
                  <a:txBody>
                    <a:bodyPr>
                      <a:noAutofit/>
                    </a:bodyPr>
                    <a:lstStyle/>
                    <a:p>
                      <a:pPr indent="0" lvl="0" marL="0" rtl="0">
                        <a:spcBef>
                          <a:spcPts val="0"/>
                        </a:spcBef>
                        <a:spcAft>
                          <a:spcPts val="0"/>
                        </a:spcAft>
                        <a:buNone/>
                      </a:pPr>
                      <a:r>
                        <a:rPr lang="en" sz="800"/>
                        <a:t>Cool</a:t>
                      </a:r>
                      <a:endParaRPr sz="800"/>
                    </a:p>
                  </a:txBody>
                  <a:tcPr marT="91425" marB="91425" marR="91425" marL="91425"/>
                </a:tc>
                <a:tc>
                  <a:txBody>
                    <a:bodyPr>
                      <a:noAutofit/>
                    </a:bodyPr>
                    <a:lstStyle/>
                    <a:p>
                      <a:pPr indent="0" lvl="0" marL="0" rtl="0">
                        <a:spcBef>
                          <a:spcPts val="0"/>
                        </a:spcBef>
                        <a:spcAft>
                          <a:spcPts val="0"/>
                        </a:spcAft>
                        <a:buNone/>
                      </a:pPr>
                      <a:r>
                        <a:rPr lang="en" sz="800">
                          <a:solidFill>
                            <a:schemeClr val="dk1"/>
                          </a:solidFill>
                        </a:rPr>
                        <a:t>Normal</a:t>
                      </a:r>
                      <a:endParaRPr sz="800"/>
                    </a:p>
                  </a:txBody>
                  <a:tcPr marT="91425" marB="91425" marR="91425" marL="91425"/>
                </a:tc>
                <a:tc>
                  <a:txBody>
                    <a:bodyPr>
                      <a:noAutofit/>
                    </a:bodyPr>
                    <a:lstStyle/>
                    <a:p>
                      <a:pPr indent="0" lvl="0" marL="0" rtl="0">
                        <a:spcBef>
                          <a:spcPts val="0"/>
                        </a:spcBef>
                        <a:spcAft>
                          <a:spcPts val="0"/>
                        </a:spcAft>
                        <a:buNone/>
                      </a:pPr>
                      <a:r>
                        <a:rPr lang="en" sz="800"/>
                        <a:t>Strong</a:t>
                      </a:r>
                      <a:endParaRPr sz="800"/>
                    </a:p>
                  </a:txBody>
                  <a:tcPr marT="91425" marB="91425" marR="91425" marL="91425"/>
                </a:tc>
                <a:tc>
                  <a:txBody>
                    <a:bodyPr>
                      <a:noAutofit/>
                    </a:bodyPr>
                    <a:lstStyle/>
                    <a:p>
                      <a:pPr indent="0" lvl="0" marL="0" rtl="0">
                        <a:spcBef>
                          <a:spcPts val="0"/>
                        </a:spcBef>
                        <a:spcAft>
                          <a:spcPts val="0"/>
                        </a:spcAft>
                        <a:buNone/>
                      </a:pPr>
                      <a:r>
                        <a:rPr lang="en" sz="800"/>
                        <a:t>No</a:t>
                      </a:r>
                      <a:endParaRPr sz="800"/>
                    </a:p>
                  </a:txBody>
                  <a:tcPr marT="91425" marB="91425" marR="91425" marL="91425"/>
                </a:tc>
              </a:tr>
              <a:tr h="299575">
                <a:tc>
                  <a:txBody>
                    <a:bodyPr>
                      <a:noAutofit/>
                    </a:bodyPr>
                    <a:lstStyle/>
                    <a:p>
                      <a:pPr indent="0" lvl="0" marL="0" rtl="0">
                        <a:spcBef>
                          <a:spcPts val="0"/>
                        </a:spcBef>
                        <a:spcAft>
                          <a:spcPts val="0"/>
                        </a:spcAft>
                        <a:buNone/>
                      </a:pPr>
                      <a:r>
                        <a:rPr lang="en" sz="800"/>
                        <a:t>D7</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Overcast</a:t>
                      </a:r>
                      <a:endParaRPr sz="800"/>
                    </a:p>
                  </a:txBody>
                  <a:tcPr marT="91425" marB="91425" marR="91425" marL="91425">
                    <a:solidFill>
                      <a:srgbClr val="448AFF"/>
                    </a:solidFill>
                  </a:tcPr>
                </a:tc>
                <a:tc>
                  <a:txBody>
                    <a:bodyPr>
                      <a:noAutofit/>
                    </a:bodyPr>
                    <a:lstStyle/>
                    <a:p>
                      <a:pPr indent="0" lvl="0" marL="0" rtl="0">
                        <a:spcBef>
                          <a:spcPts val="0"/>
                        </a:spcBef>
                        <a:spcAft>
                          <a:spcPts val="0"/>
                        </a:spcAft>
                        <a:buNone/>
                      </a:pPr>
                      <a:r>
                        <a:rPr lang="en" sz="800"/>
                        <a:t>Cool</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solidFill>
                            <a:schemeClr val="dk1"/>
                          </a:solidFill>
                        </a:rPr>
                        <a:t>Normal</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Strong</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Yes</a:t>
                      </a:r>
                      <a:endParaRPr sz="800"/>
                    </a:p>
                  </a:txBody>
                  <a:tcPr marT="91425" marB="91425" marR="91425" marL="91425">
                    <a:solidFill>
                      <a:srgbClr val="448AFF"/>
                    </a:solidFill>
                  </a:tcPr>
                </a:tc>
              </a:tr>
              <a:tr h="299575">
                <a:tc>
                  <a:txBody>
                    <a:bodyPr>
                      <a:noAutofit/>
                    </a:bodyPr>
                    <a:lstStyle/>
                    <a:p>
                      <a:pPr indent="0" lvl="0" marL="0" rtl="0">
                        <a:spcBef>
                          <a:spcPts val="0"/>
                        </a:spcBef>
                        <a:spcAft>
                          <a:spcPts val="0"/>
                        </a:spcAft>
                        <a:buNone/>
                      </a:pPr>
                      <a:r>
                        <a:rPr lang="en" sz="800"/>
                        <a:t>D8</a:t>
                      </a:r>
                      <a:endParaRPr sz="800"/>
                    </a:p>
                  </a:txBody>
                  <a:tcPr marT="91425" marB="91425" marR="91425" marL="91425"/>
                </a:tc>
                <a:tc>
                  <a:txBody>
                    <a:bodyPr>
                      <a:noAutofit/>
                    </a:bodyPr>
                    <a:lstStyle/>
                    <a:p>
                      <a:pPr indent="0" lvl="0" marL="0" rtl="0">
                        <a:spcBef>
                          <a:spcPts val="0"/>
                        </a:spcBef>
                        <a:spcAft>
                          <a:spcPts val="0"/>
                        </a:spcAft>
                        <a:buNone/>
                      </a:pPr>
                      <a:r>
                        <a:rPr lang="en" sz="800"/>
                        <a:t>Sunny</a:t>
                      </a:r>
                      <a:endParaRPr sz="800"/>
                    </a:p>
                  </a:txBody>
                  <a:tcPr marT="91425" marB="91425" marR="91425" marL="91425"/>
                </a:tc>
                <a:tc>
                  <a:txBody>
                    <a:bodyPr>
                      <a:noAutofit/>
                    </a:bodyPr>
                    <a:lstStyle/>
                    <a:p>
                      <a:pPr indent="0" lvl="0" marL="0" rtl="0">
                        <a:spcBef>
                          <a:spcPts val="0"/>
                        </a:spcBef>
                        <a:spcAft>
                          <a:spcPts val="0"/>
                        </a:spcAft>
                        <a:buNone/>
                      </a:pPr>
                      <a:r>
                        <a:rPr lang="en" sz="800"/>
                        <a:t>Mild</a:t>
                      </a:r>
                      <a:endParaRPr sz="800"/>
                    </a:p>
                  </a:txBody>
                  <a:tcPr marT="91425" marB="91425" marR="91425" marL="91425"/>
                </a:tc>
                <a:tc>
                  <a:txBody>
                    <a:bodyPr>
                      <a:noAutofit/>
                    </a:bodyPr>
                    <a:lstStyle/>
                    <a:p>
                      <a:pPr indent="0" lvl="0" marL="0" rtl="0">
                        <a:spcBef>
                          <a:spcPts val="0"/>
                        </a:spcBef>
                        <a:spcAft>
                          <a:spcPts val="0"/>
                        </a:spcAft>
                        <a:buNone/>
                      </a:pPr>
                      <a:r>
                        <a:rPr lang="en" sz="800"/>
                        <a:t>High</a:t>
                      </a:r>
                      <a:endParaRPr sz="800"/>
                    </a:p>
                  </a:txBody>
                  <a:tcPr marT="91425" marB="91425" marR="91425" marL="91425"/>
                </a:tc>
                <a:tc>
                  <a:txBody>
                    <a:bodyPr>
                      <a:noAutofit/>
                    </a:bodyPr>
                    <a:lstStyle/>
                    <a:p>
                      <a:pPr indent="0" lvl="0" marL="0" rtl="0">
                        <a:spcBef>
                          <a:spcPts val="0"/>
                        </a:spcBef>
                        <a:spcAft>
                          <a:spcPts val="0"/>
                        </a:spcAft>
                        <a:buNone/>
                      </a:pPr>
                      <a:r>
                        <a:rPr lang="en" sz="800"/>
                        <a:t>Weak</a:t>
                      </a:r>
                      <a:endParaRPr sz="800"/>
                    </a:p>
                  </a:txBody>
                  <a:tcPr marT="91425" marB="91425" marR="91425" marL="91425"/>
                </a:tc>
                <a:tc>
                  <a:txBody>
                    <a:bodyPr>
                      <a:noAutofit/>
                    </a:bodyPr>
                    <a:lstStyle/>
                    <a:p>
                      <a:pPr indent="0" lvl="0" marL="0" rtl="0">
                        <a:spcBef>
                          <a:spcPts val="0"/>
                        </a:spcBef>
                        <a:spcAft>
                          <a:spcPts val="0"/>
                        </a:spcAft>
                        <a:buNone/>
                      </a:pPr>
                      <a:r>
                        <a:rPr lang="en" sz="800"/>
                        <a:t>No</a:t>
                      </a:r>
                      <a:endParaRPr sz="800"/>
                    </a:p>
                  </a:txBody>
                  <a:tcPr marT="91425" marB="91425" marR="91425" marL="91425"/>
                </a:tc>
              </a:tr>
              <a:tr h="299575">
                <a:tc>
                  <a:txBody>
                    <a:bodyPr>
                      <a:noAutofit/>
                    </a:bodyPr>
                    <a:lstStyle/>
                    <a:p>
                      <a:pPr indent="0" lvl="0" marL="0" rtl="0">
                        <a:spcBef>
                          <a:spcPts val="0"/>
                        </a:spcBef>
                        <a:spcAft>
                          <a:spcPts val="0"/>
                        </a:spcAft>
                        <a:buNone/>
                      </a:pPr>
                      <a:r>
                        <a:rPr lang="en" sz="800"/>
                        <a:t>D9</a:t>
                      </a:r>
                      <a:endParaRPr sz="800"/>
                    </a:p>
                  </a:txBody>
                  <a:tcPr marT="91425" marB="91425" marR="91425" marL="91425"/>
                </a:tc>
                <a:tc>
                  <a:txBody>
                    <a:bodyPr>
                      <a:noAutofit/>
                    </a:bodyPr>
                    <a:lstStyle/>
                    <a:p>
                      <a:pPr indent="0" lvl="0" marL="0" rtl="0">
                        <a:spcBef>
                          <a:spcPts val="0"/>
                        </a:spcBef>
                        <a:spcAft>
                          <a:spcPts val="0"/>
                        </a:spcAft>
                        <a:buNone/>
                      </a:pPr>
                      <a:r>
                        <a:rPr lang="en" sz="800"/>
                        <a:t>Sunny</a:t>
                      </a:r>
                      <a:endParaRPr sz="800"/>
                    </a:p>
                  </a:txBody>
                  <a:tcPr marT="91425" marB="91425" marR="91425" marL="91425"/>
                </a:tc>
                <a:tc>
                  <a:txBody>
                    <a:bodyPr>
                      <a:noAutofit/>
                    </a:bodyPr>
                    <a:lstStyle/>
                    <a:p>
                      <a:pPr indent="0" lvl="0" marL="0" rtl="0">
                        <a:spcBef>
                          <a:spcPts val="0"/>
                        </a:spcBef>
                        <a:spcAft>
                          <a:spcPts val="0"/>
                        </a:spcAft>
                        <a:buNone/>
                      </a:pPr>
                      <a:r>
                        <a:rPr lang="en" sz="800"/>
                        <a:t>Cool</a:t>
                      </a:r>
                      <a:endParaRPr sz="800"/>
                    </a:p>
                  </a:txBody>
                  <a:tcPr marT="91425" marB="91425" marR="91425" marL="91425"/>
                </a:tc>
                <a:tc>
                  <a:txBody>
                    <a:bodyPr>
                      <a:noAutofit/>
                    </a:bodyPr>
                    <a:lstStyle/>
                    <a:p>
                      <a:pPr indent="0" lvl="0" marL="0" rtl="0">
                        <a:spcBef>
                          <a:spcPts val="0"/>
                        </a:spcBef>
                        <a:spcAft>
                          <a:spcPts val="0"/>
                        </a:spcAft>
                        <a:buNone/>
                      </a:pPr>
                      <a:r>
                        <a:rPr lang="en" sz="800"/>
                        <a:t>Normal</a:t>
                      </a:r>
                      <a:endParaRPr sz="800"/>
                    </a:p>
                  </a:txBody>
                  <a:tcPr marT="91425" marB="91425" marR="91425" marL="91425"/>
                </a:tc>
                <a:tc>
                  <a:txBody>
                    <a:bodyPr>
                      <a:noAutofit/>
                    </a:bodyPr>
                    <a:lstStyle/>
                    <a:p>
                      <a:pPr indent="0" lvl="0" marL="0" rtl="0">
                        <a:spcBef>
                          <a:spcPts val="0"/>
                        </a:spcBef>
                        <a:spcAft>
                          <a:spcPts val="0"/>
                        </a:spcAft>
                        <a:buNone/>
                      </a:pPr>
                      <a:r>
                        <a:rPr lang="en" sz="800">
                          <a:solidFill>
                            <a:schemeClr val="dk1"/>
                          </a:solidFill>
                        </a:rPr>
                        <a:t>Weak</a:t>
                      </a:r>
                      <a:endParaRPr sz="800"/>
                    </a:p>
                  </a:txBody>
                  <a:tcPr marT="91425" marB="91425" marR="91425" marL="91425"/>
                </a:tc>
                <a:tc>
                  <a:txBody>
                    <a:bodyPr>
                      <a:noAutofit/>
                    </a:bodyPr>
                    <a:lstStyle/>
                    <a:p>
                      <a:pPr indent="0" lvl="0" marL="0" rtl="0">
                        <a:spcBef>
                          <a:spcPts val="0"/>
                        </a:spcBef>
                        <a:spcAft>
                          <a:spcPts val="0"/>
                        </a:spcAft>
                        <a:buNone/>
                      </a:pPr>
                      <a:r>
                        <a:rPr lang="en" sz="800"/>
                        <a:t>Yes</a:t>
                      </a:r>
                      <a:endParaRPr sz="800"/>
                    </a:p>
                  </a:txBody>
                  <a:tcPr marT="91425" marB="91425" marR="91425" marL="91425"/>
                </a:tc>
              </a:tr>
              <a:tr h="299575">
                <a:tc>
                  <a:txBody>
                    <a:bodyPr>
                      <a:noAutofit/>
                    </a:bodyPr>
                    <a:lstStyle/>
                    <a:p>
                      <a:pPr indent="0" lvl="0" marL="0" rtl="0">
                        <a:spcBef>
                          <a:spcPts val="0"/>
                        </a:spcBef>
                        <a:spcAft>
                          <a:spcPts val="0"/>
                        </a:spcAft>
                        <a:buNone/>
                      </a:pPr>
                      <a:r>
                        <a:rPr lang="en" sz="800"/>
                        <a:t>D10</a:t>
                      </a:r>
                      <a:endParaRPr sz="800"/>
                    </a:p>
                  </a:txBody>
                  <a:tcPr marT="91425" marB="91425" marR="91425" marL="91425"/>
                </a:tc>
                <a:tc>
                  <a:txBody>
                    <a:bodyPr>
                      <a:noAutofit/>
                    </a:bodyPr>
                    <a:lstStyle/>
                    <a:p>
                      <a:pPr indent="0" lvl="0" marL="0" rtl="0">
                        <a:spcBef>
                          <a:spcPts val="0"/>
                        </a:spcBef>
                        <a:spcAft>
                          <a:spcPts val="0"/>
                        </a:spcAft>
                        <a:buNone/>
                      </a:pPr>
                      <a:r>
                        <a:rPr lang="en" sz="800"/>
                        <a:t>Rain</a:t>
                      </a:r>
                      <a:endParaRPr sz="800"/>
                    </a:p>
                  </a:txBody>
                  <a:tcPr marT="91425" marB="91425" marR="91425" marL="91425"/>
                </a:tc>
                <a:tc>
                  <a:txBody>
                    <a:bodyPr>
                      <a:noAutofit/>
                    </a:bodyPr>
                    <a:lstStyle/>
                    <a:p>
                      <a:pPr indent="0" lvl="0" marL="0" rtl="0">
                        <a:spcBef>
                          <a:spcPts val="0"/>
                        </a:spcBef>
                        <a:spcAft>
                          <a:spcPts val="0"/>
                        </a:spcAft>
                        <a:buNone/>
                      </a:pPr>
                      <a:r>
                        <a:rPr lang="en" sz="800"/>
                        <a:t>Mild</a:t>
                      </a:r>
                      <a:endParaRPr sz="800"/>
                    </a:p>
                  </a:txBody>
                  <a:tcPr marT="91425" marB="91425" marR="91425" marL="91425"/>
                </a:tc>
                <a:tc>
                  <a:txBody>
                    <a:bodyPr>
                      <a:noAutofit/>
                    </a:bodyPr>
                    <a:lstStyle/>
                    <a:p>
                      <a:pPr indent="0" lvl="0" marL="0" rtl="0">
                        <a:spcBef>
                          <a:spcPts val="0"/>
                        </a:spcBef>
                        <a:spcAft>
                          <a:spcPts val="0"/>
                        </a:spcAft>
                        <a:buNone/>
                      </a:pPr>
                      <a:r>
                        <a:rPr lang="en" sz="800"/>
                        <a:t>Normal</a:t>
                      </a:r>
                      <a:endParaRPr sz="800"/>
                    </a:p>
                  </a:txBody>
                  <a:tcPr marT="91425" marB="91425" marR="91425" marL="91425"/>
                </a:tc>
                <a:tc>
                  <a:txBody>
                    <a:bodyPr>
                      <a:noAutofit/>
                    </a:bodyPr>
                    <a:lstStyle/>
                    <a:p>
                      <a:pPr indent="0" lvl="0" marL="0" rtl="0">
                        <a:spcBef>
                          <a:spcPts val="0"/>
                        </a:spcBef>
                        <a:spcAft>
                          <a:spcPts val="0"/>
                        </a:spcAft>
                        <a:buNone/>
                      </a:pPr>
                      <a:r>
                        <a:rPr lang="en" sz="800">
                          <a:solidFill>
                            <a:schemeClr val="dk1"/>
                          </a:solidFill>
                        </a:rPr>
                        <a:t>Weak</a:t>
                      </a:r>
                      <a:endParaRPr sz="800"/>
                    </a:p>
                  </a:txBody>
                  <a:tcPr marT="91425" marB="91425" marR="91425" marL="91425"/>
                </a:tc>
                <a:tc>
                  <a:txBody>
                    <a:bodyPr>
                      <a:noAutofit/>
                    </a:bodyPr>
                    <a:lstStyle/>
                    <a:p>
                      <a:pPr indent="0" lvl="0" marL="0" rtl="0">
                        <a:spcBef>
                          <a:spcPts val="0"/>
                        </a:spcBef>
                        <a:spcAft>
                          <a:spcPts val="0"/>
                        </a:spcAft>
                        <a:buNone/>
                      </a:pPr>
                      <a:r>
                        <a:rPr lang="en" sz="800"/>
                        <a:t>Yes</a:t>
                      </a:r>
                      <a:endParaRPr sz="800"/>
                    </a:p>
                  </a:txBody>
                  <a:tcPr marT="91425" marB="91425" marR="91425" marL="91425"/>
                </a:tc>
              </a:tr>
              <a:tr h="299575">
                <a:tc>
                  <a:txBody>
                    <a:bodyPr>
                      <a:noAutofit/>
                    </a:bodyPr>
                    <a:lstStyle/>
                    <a:p>
                      <a:pPr indent="0" lvl="0" marL="0" rtl="0">
                        <a:spcBef>
                          <a:spcPts val="0"/>
                        </a:spcBef>
                        <a:spcAft>
                          <a:spcPts val="0"/>
                        </a:spcAft>
                        <a:buNone/>
                      </a:pPr>
                      <a:r>
                        <a:rPr lang="en" sz="800"/>
                        <a:t>D11</a:t>
                      </a:r>
                      <a:endParaRPr sz="800"/>
                    </a:p>
                  </a:txBody>
                  <a:tcPr marT="91425" marB="91425" marR="91425" marL="91425"/>
                </a:tc>
                <a:tc>
                  <a:txBody>
                    <a:bodyPr>
                      <a:noAutofit/>
                    </a:bodyPr>
                    <a:lstStyle/>
                    <a:p>
                      <a:pPr indent="0" lvl="0" marL="0" rtl="0">
                        <a:spcBef>
                          <a:spcPts val="0"/>
                        </a:spcBef>
                        <a:spcAft>
                          <a:spcPts val="0"/>
                        </a:spcAft>
                        <a:buNone/>
                      </a:pPr>
                      <a:r>
                        <a:rPr lang="en" sz="800"/>
                        <a:t>Sunny</a:t>
                      </a:r>
                      <a:endParaRPr sz="800"/>
                    </a:p>
                  </a:txBody>
                  <a:tcPr marT="91425" marB="91425" marR="91425" marL="91425"/>
                </a:tc>
                <a:tc>
                  <a:txBody>
                    <a:bodyPr>
                      <a:noAutofit/>
                    </a:bodyPr>
                    <a:lstStyle/>
                    <a:p>
                      <a:pPr indent="0" lvl="0" marL="0" rtl="0">
                        <a:spcBef>
                          <a:spcPts val="0"/>
                        </a:spcBef>
                        <a:spcAft>
                          <a:spcPts val="0"/>
                        </a:spcAft>
                        <a:buNone/>
                      </a:pPr>
                      <a:r>
                        <a:rPr lang="en" sz="800"/>
                        <a:t>Mild</a:t>
                      </a:r>
                      <a:endParaRPr sz="800"/>
                    </a:p>
                  </a:txBody>
                  <a:tcPr marT="91425" marB="91425" marR="91425" marL="91425"/>
                </a:tc>
                <a:tc>
                  <a:txBody>
                    <a:bodyPr>
                      <a:noAutofit/>
                    </a:bodyPr>
                    <a:lstStyle/>
                    <a:p>
                      <a:pPr indent="0" lvl="0" marL="0" rtl="0">
                        <a:spcBef>
                          <a:spcPts val="0"/>
                        </a:spcBef>
                        <a:spcAft>
                          <a:spcPts val="0"/>
                        </a:spcAft>
                        <a:buNone/>
                      </a:pPr>
                      <a:r>
                        <a:rPr lang="en" sz="800"/>
                        <a:t>Normal</a:t>
                      </a:r>
                      <a:endParaRPr sz="800"/>
                    </a:p>
                  </a:txBody>
                  <a:tcPr marT="91425" marB="91425" marR="91425" marL="91425"/>
                </a:tc>
                <a:tc>
                  <a:txBody>
                    <a:bodyPr>
                      <a:noAutofit/>
                    </a:bodyPr>
                    <a:lstStyle/>
                    <a:p>
                      <a:pPr indent="0" lvl="0" marL="0" rtl="0">
                        <a:spcBef>
                          <a:spcPts val="0"/>
                        </a:spcBef>
                        <a:spcAft>
                          <a:spcPts val="0"/>
                        </a:spcAft>
                        <a:buNone/>
                      </a:pPr>
                      <a:r>
                        <a:rPr lang="en" sz="800"/>
                        <a:t>Strong</a:t>
                      </a:r>
                      <a:endParaRPr sz="800"/>
                    </a:p>
                  </a:txBody>
                  <a:tcPr marT="91425" marB="91425" marR="91425" marL="91425"/>
                </a:tc>
                <a:tc>
                  <a:txBody>
                    <a:bodyPr>
                      <a:noAutofit/>
                    </a:bodyPr>
                    <a:lstStyle/>
                    <a:p>
                      <a:pPr indent="0" lvl="0" marL="0" rtl="0">
                        <a:spcBef>
                          <a:spcPts val="0"/>
                        </a:spcBef>
                        <a:spcAft>
                          <a:spcPts val="0"/>
                        </a:spcAft>
                        <a:buNone/>
                      </a:pPr>
                      <a:r>
                        <a:rPr lang="en" sz="800"/>
                        <a:t>Yes</a:t>
                      </a:r>
                      <a:endParaRPr sz="800"/>
                    </a:p>
                  </a:txBody>
                  <a:tcPr marT="91425" marB="91425" marR="91425" marL="91425"/>
                </a:tc>
              </a:tr>
              <a:tr h="299575">
                <a:tc>
                  <a:txBody>
                    <a:bodyPr>
                      <a:noAutofit/>
                    </a:bodyPr>
                    <a:lstStyle/>
                    <a:p>
                      <a:pPr indent="0" lvl="0" marL="0" rtl="0">
                        <a:spcBef>
                          <a:spcPts val="0"/>
                        </a:spcBef>
                        <a:spcAft>
                          <a:spcPts val="0"/>
                        </a:spcAft>
                        <a:buNone/>
                      </a:pPr>
                      <a:r>
                        <a:rPr lang="en" sz="800"/>
                        <a:t>D12</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Overcast</a:t>
                      </a:r>
                      <a:endParaRPr sz="800"/>
                    </a:p>
                  </a:txBody>
                  <a:tcPr marT="91425" marB="91425" marR="91425" marL="91425">
                    <a:solidFill>
                      <a:srgbClr val="448AFF"/>
                    </a:solidFill>
                  </a:tcPr>
                </a:tc>
                <a:tc>
                  <a:txBody>
                    <a:bodyPr>
                      <a:noAutofit/>
                    </a:bodyPr>
                    <a:lstStyle/>
                    <a:p>
                      <a:pPr indent="0" lvl="0" marL="0" rtl="0">
                        <a:spcBef>
                          <a:spcPts val="0"/>
                        </a:spcBef>
                        <a:spcAft>
                          <a:spcPts val="0"/>
                        </a:spcAft>
                        <a:buNone/>
                      </a:pPr>
                      <a:r>
                        <a:rPr lang="en" sz="800"/>
                        <a:t>Mild</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High</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Strong</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Yes</a:t>
                      </a:r>
                      <a:endParaRPr sz="800"/>
                    </a:p>
                  </a:txBody>
                  <a:tcPr marT="91425" marB="91425" marR="91425" marL="91425">
                    <a:solidFill>
                      <a:srgbClr val="448AFF"/>
                    </a:solidFill>
                  </a:tcPr>
                </a:tc>
              </a:tr>
              <a:tr h="299575">
                <a:tc>
                  <a:txBody>
                    <a:bodyPr>
                      <a:noAutofit/>
                    </a:bodyPr>
                    <a:lstStyle/>
                    <a:p>
                      <a:pPr indent="0" lvl="0" marL="0" rtl="0">
                        <a:spcBef>
                          <a:spcPts val="0"/>
                        </a:spcBef>
                        <a:spcAft>
                          <a:spcPts val="0"/>
                        </a:spcAft>
                        <a:buNone/>
                      </a:pPr>
                      <a:r>
                        <a:rPr lang="en" sz="800"/>
                        <a:t>D13</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Overcast</a:t>
                      </a:r>
                      <a:endParaRPr sz="800"/>
                    </a:p>
                  </a:txBody>
                  <a:tcPr marT="91425" marB="91425" marR="91425" marL="91425">
                    <a:solidFill>
                      <a:srgbClr val="448AFF"/>
                    </a:solidFill>
                  </a:tcPr>
                </a:tc>
                <a:tc>
                  <a:txBody>
                    <a:bodyPr>
                      <a:noAutofit/>
                    </a:bodyPr>
                    <a:lstStyle/>
                    <a:p>
                      <a:pPr indent="0" lvl="0" marL="0" rtl="0">
                        <a:spcBef>
                          <a:spcPts val="0"/>
                        </a:spcBef>
                        <a:spcAft>
                          <a:spcPts val="0"/>
                        </a:spcAft>
                        <a:buNone/>
                      </a:pPr>
                      <a:r>
                        <a:rPr lang="en" sz="800"/>
                        <a:t>Hot</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Normal</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Weak</a:t>
                      </a:r>
                      <a:endParaRPr sz="800"/>
                    </a:p>
                  </a:txBody>
                  <a:tcPr marT="91425" marB="91425" marR="91425" marL="91425">
                    <a:solidFill>
                      <a:srgbClr val="D9D9D9"/>
                    </a:solidFill>
                  </a:tcPr>
                </a:tc>
                <a:tc>
                  <a:txBody>
                    <a:bodyPr>
                      <a:noAutofit/>
                    </a:bodyPr>
                    <a:lstStyle/>
                    <a:p>
                      <a:pPr indent="0" lvl="0" marL="0" rtl="0">
                        <a:spcBef>
                          <a:spcPts val="0"/>
                        </a:spcBef>
                        <a:spcAft>
                          <a:spcPts val="0"/>
                        </a:spcAft>
                        <a:buNone/>
                      </a:pPr>
                      <a:r>
                        <a:rPr lang="en" sz="800"/>
                        <a:t>Yes</a:t>
                      </a:r>
                      <a:endParaRPr sz="800"/>
                    </a:p>
                  </a:txBody>
                  <a:tcPr marT="91425" marB="91425" marR="91425" marL="91425">
                    <a:solidFill>
                      <a:srgbClr val="448AFF"/>
                    </a:solidFill>
                  </a:tcPr>
                </a:tc>
              </a:tr>
              <a:tr h="299575">
                <a:tc>
                  <a:txBody>
                    <a:bodyPr>
                      <a:noAutofit/>
                    </a:bodyPr>
                    <a:lstStyle/>
                    <a:p>
                      <a:pPr indent="0" lvl="0" marL="0" rtl="0">
                        <a:spcBef>
                          <a:spcPts val="0"/>
                        </a:spcBef>
                        <a:spcAft>
                          <a:spcPts val="0"/>
                        </a:spcAft>
                        <a:buNone/>
                      </a:pPr>
                      <a:r>
                        <a:rPr lang="en" sz="800"/>
                        <a:t>D14</a:t>
                      </a:r>
                      <a:endParaRPr sz="800"/>
                    </a:p>
                  </a:txBody>
                  <a:tcPr marT="91425" marB="91425" marR="91425" marL="91425"/>
                </a:tc>
                <a:tc>
                  <a:txBody>
                    <a:bodyPr>
                      <a:noAutofit/>
                    </a:bodyPr>
                    <a:lstStyle/>
                    <a:p>
                      <a:pPr indent="0" lvl="0" marL="0" rtl="0">
                        <a:spcBef>
                          <a:spcPts val="0"/>
                        </a:spcBef>
                        <a:spcAft>
                          <a:spcPts val="0"/>
                        </a:spcAft>
                        <a:buNone/>
                      </a:pPr>
                      <a:r>
                        <a:rPr lang="en" sz="800"/>
                        <a:t>Rain</a:t>
                      </a:r>
                      <a:endParaRPr sz="800"/>
                    </a:p>
                  </a:txBody>
                  <a:tcPr marT="91425" marB="91425" marR="91425" marL="91425"/>
                </a:tc>
                <a:tc>
                  <a:txBody>
                    <a:bodyPr>
                      <a:noAutofit/>
                    </a:bodyPr>
                    <a:lstStyle/>
                    <a:p>
                      <a:pPr indent="0" lvl="0" marL="0" rtl="0">
                        <a:spcBef>
                          <a:spcPts val="0"/>
                        </a:spcBef>
                        <a:spcAft>
                          <a:spcPts val="0"/>
                        </a:spcAft>
                        <a:buNone/>
                      </a:pPr>
                      <a:r>
                        <a:rPr lang="en" sz="800"/>
                        <a:t>Mild</a:t>
                      </a:r>
                      <a:endParaRPr sz="800"/>
                    </a:p>
                  </a:txBody>
                  <a:tcPr marT="91425" marB="91425" marR="91425" marL="91425"/>
                </a:tc>
                <a:tc>
                  <a:txBody>
                    <a:bodyPr>
                      <a:noAutofit/>
                    </a:bodyPr>
                    <a:lstStyle/>
                    <a:p>
                      <a:pPr indent="0" lvl="0" marL="0" rtl="0">
                        <a:spcBef>
                          <a:spcPts val="0"/>
                        </a:spcBef>
                        <a:spcAft>
                          <a:spcPts val="0"/>
                        </a:spcAft>
                        <a:buNone/>
                      </a:pPr>
                      <a:r>
                        <a:rPr lang="en" sz="800"/>
                        <a:t>High</a:t>
                      </a:r>
                      <a:endParaRPr sz="800"/>
                    </a:p>
                  </a:txBody>
                  <a:tcPr marT="91425" marB="91425" marR="91425" marL="91425"/>
                </a:tc>
                <a:tc>
                  <a:txBody>
                    <a:bodyPr>
                      <a:noAutofit/>
                    </a:bodyPr>
                    <a:lstStyle/>
                    <a:p>
                      <a:pPr indent="0" lvl="0" marL="0" rtl="0">
                        <a:spcBef>
                          <a:spcPts val="0"/>
                        </a:spcBef>
                        <a:spcAft>
                          <a:spcPts val="0"/>
                        </a:spcAft>
                        <a:buNone/>
                      </a:pPr>
                      <a:r>
                        <a:rPr lang="en" sz="800"/>
                        <a:t>Strong</a:t>
                      </a:r>
                      <a:endParaRPr sz="800"/>
                    </a:p>
                  </a:txBody>
                  <a:tcPr marT="91425" marB="91425" marR="91425" marL="91425"/>
                </a:tc>
                <a:tc>
                  <a:txBody>
                    <a:bodyPr>
                      <a:noAutofit/>
                    </a:bodyPr>
                    <a:lstStyle/>
                    <a:p>
                      <a:pPr indent="0" lvl="0" marL="0" rtl="0">
                        <a:spcBef>
                          <a:spcPts val="0"/>
                        </a:spcBef>
                        <a:spcAft>
                          <a:spcPts val="0"/>
                        </a:spcAft>
                        <a:buNone/>
                      </a:pPr>
                      <a:r>
                        <a:rPr lang="en" sz="800"/>
                        <a:t>No</a:t>
                      </a:r>
                      <a:endParaRPr sz="8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a:blip r:embed="rId3">
            <a:alphaModFix/>
          </a:blip>
          <a:stretch>
            <a:fillRect/>
          </a:stretch>
        </p:blipFill>
        <p:spPr>
          <a:xfrm>
            <a:off x="3189375" y="639450"/>
            <a:ext cx="5884300" cy="3615650"/>
          </a:xfrm>
          <a:prstGeom prst="rect">
            <a:avLst/>
          </a:prstGeom>
          <a:noFill/>
          <a:ln>
            <a:noFill/>
          </a:ln>
        </p:spPr>
      </p:pic>
      <p:pic>
        <p:nvPicPr>
          <p:cNvPr id="130" name="Shape 130"/>
          <p:cNvPicPr preferRelativeResize="0"/>
          <p:nvPr/>
        </p:nvPicPr>
        <p:blipFill>
          <a:blip r:embed="rId4">
            <a:alphaModFix/>
          </a:blip>
          <a:stretch>
            <a:fillRect/>
          </a:stretch>
        </p:blipFill>
        <p:spPr>
          <a:xfrm>
            <a:off x="5191700" y="52375"/>
            <a:ext cx="1514475" cy="485775"/>
          </a:xfrm>
          <a:prstGeom prst="rect">
            <a:avLst/>
          </a:prstGeom>
          <a:noFill/>
          <a:ln>
            <a:noFill/>
          </a:ln>
        </p:spPr>
      </p:pic>
      <p:sp>
        <p:nvSpPr>
          <p:cNvPr id="131" name="Shape 131"/>
          <p:cNvSpPr txBox="1"/>
          <p:nvPr/>
        </p:nvSpPr>
        <p:spPr>
          <a:xfrm>
            <a:off x="104225" y="297750"/>
            <a:ext cx="4212900" cy="168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Representation of Decision Tree</a:t>
            </a:r>
            <a:endParaRPr/>
          </a:p>
          <a:p>
            <a:pPr indent="0" lvl="0" marL="0">
              <a:spcBef>
                <a:spcPts val="0"/>
              </a:spcBef>
              <a:spcAft>
                <a:spcPts val="0"/>
              </a:spcAft>
              <a:buNone/>
            </a:pPr>
            <a:r>
              <a:t/>
            </a:r>
            <a:endParaRPr/>
          </a:p>
          <a:p>
            <a:pPr indent="-317500" lvl="0" marL="457200">
              <a:spcBef>
                <a:spcPts val="0"/>
              </a:spcBef>
              <a:spcAft>
                <a:spcPts val="0"/>
              </a:spcAft>
              <a:buSzPts val="1400"/>
              <a:buChar char="●"/>
            </a:pPr>
            <a:r>
              <a:rPr lang="en"/>
              <a:t>Each internal node tests an attribute</a:t>
            </a:r>
            <a:endParaRPr/>
          </a:p>
          <a:p>
            <a:pPr indent="-317500" lvl="0" marL="457200">
              <a:spcBef>
                <a:spcPts val="0"/>
              </a:spcBef>
              <a:spcAft>
                <a:spcPts val="0"/>
              </a:spcAft>
              <a:buSzPts val="1400"/>
              <a:buChar char="●"/>
            </a:pPr>
            <a:r>
              <a:rPr lang="en"/>
              <a:t>Each branch corresponds to a value</a:t>
            </a:r>
            <a:endParaRPr/>
          </a:p>
          <a:p>
            <a:pPr indent="-317500" lvl="0" marL="457200">
              <a:spcBef>
                <a:spcPts val="0"/>
              </a:spcBef>
              <a:spcAft>
                <a:spcPts val="0"/>
              </a:spcAft>
              <a:buSzPts val="1400"/>
              <a:buChar char="●"/>
            </a:pPr>
            <a:r>
              <a:rPr lang="en"/>
              <a:t>Each leaf node assigns a classification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nvSpPr>
        <p:spPr>
          <a:xfrm>
            <a:off x="0" y="0"/>
            <a:ext cx="5385600" cy="923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3000">
                <a:solidFill>
                  <a:srgbClr val="448AFF"/>
                </a:solidFill>
                <a:latin typeface="Montserrat SemiBold"/>
                <a:ea typeface="Montserrat SemiBold"/>
                <a:cs typeface="Montserrat SemiBold"/>
                <a:sym typeface="Montserrat SemiBold"/>
              </a:rPr>
              <a:t>Entropy/Information</a:t>
            </a:r>
            <a:endParaRPr sz="3000">
              <a:solidFill>
                <a:srgbClr val="448AFF"/>
              </a:solidFill>
              <a:latin typeface="Montserrat SemiBold"/>
              <a:ea typeface="Montserrat SemiBold"/>
              <a:cs typeface="Montserrat SemiBold"/>
              <a:sym typeface="Montserrat SemiBold"/>
            </a:endParaRPr>
          </a:p>
        </p:txBody>
      </p:sp>
      <p:pic>
        <p:nvPicPr>
          <p:cNvPr id="137" name="Shape 137"/>
          <p:cNvPicPr preferRelativeResize="0"/>
          <p:nvPr/>
        </p:nvPicPr>
        <p:blipFill>
          <a:blip r:embed="rId3">
            <a:alphaModFix/>
          </a:blip>
          <a:stretch>
            <a:fillRect/>
          </a:stretch>
        </p:blipFill>
        <p:spPr>
          <a:xfrm>
            <a:off x="6006425" y="607875"/>
            <a:ext cx="2838450" cy="3271989"/>
          </a:xfrm>
          <a:prstGeom prst="rect">
            <a:avLst/>
          </a:prstGeom>
          <a:noFill/>
          <a:ln>
            <a:noFill/>
          </a:ln>
        </p:spPr>
      </p:pic>
      <p:sp>
        <p:nvSpPr>
          <p:cNvPr id="138" name="Shape 138"/>
          <p:cNvSpPr txBox="1"/>
          <p:nvPr/>
        </p:nvSpPr>
        <p:spPr>
          <a:xfrm>
            <a:off x="409400" y="997425"/>
            <a:ext cx="5255100" cy="292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Montserrat"/>
                <a:ea typeface="Montserrat"/>
                <a:cs typeface="Montserrat"/>
                <a:sym typeface="Montserrat"/>
              </a:rPr>
              <a:t>Entropy(S) </a:t>
            </a:r>
            <a:endParaRPr b="1">
              <a:latin typeface="Montserrat"/>
              <a:ea typeface="Montserrat"/>
              <a:cs typeface="Montserrat"/>
              <a:sym typeface="Montserrat"/>
            </a:endParaRPr>
          </a:p>
          <a:p>
            <a:pPr indent="0" lvl="0" marL="0">
              <a:spcBef>
                <a:spcPts val="0"/>
              </a:spcBef>
              <a:spcAft>
                <a:spcPts val="0"/>
              </a:spcAft>
              <a:buNone/>
            </a:pPr>
            <a:r>
              <a:t/>
            </a:r>
            <a:endParaRPr>
              <a:latin typeface="Montserrat Medium"/>
              <a:ea typeface="Montserrat Medium"/>
              <a:cs typeface="Montserrat Medium"/>
              <a:sym typeface="Montserrat Medium"/>
            </a:endParaRPr>
          </a:p>
          <a:p>
            <a:pPr indent="0" lvl="0" marL="0">
              <a:spcBef>
                <a:spcPts val="0"/>
              </a:spcBef>
              <a:spcAft>
                <a:spcPts val="0"/>
              </a:spcAft>
              <a:buNone/>
            </a:pPr>
            <a:r>
              <a:rPr lang="en">
                <a:latin typeface="Montserrat Medium"/>
                <a:ea typeface="Montserrat Medium"/>
                <a:cs typeface="Montserrat Medium"/>
                <a:sym typeface="Montserrat Medium"/>
              </a:rPr>
              <a:t>expected number of bits needed to encode class ( or ) of randomly drawn member of S (under the optimal, shortest-length code)</a:t>
            </a:r>
            <a:endParaRPr>
              <a:latin typeface="Montserrat Medium"/>
              <a:ea typeface="Montserrat Medium"/>
              <a:cs typeface="Montserrat Medium"/>
              <a:sym typeface="Montserrat Medium"/>
            </a:endParaRPr>
          </a:p>
          <a:p>
            <a:pPr indent="0" lvl="0" marL="0">
              <a:spcBef>
                <a:spcPts val="0"/>
              </a:spcBef>
              <a:spcAft>
                <a:spcPts val="0"/>
              </a:spcAft>
              <a:buNone/>
            </a:pPr>
            <a:r>
              <a:t/>
            </a:r>
            <a:endParaRPr>
              <a:latin typeface="Montserrat Medium"/>
              <a:ea typeface="Montserrat Medium"/>
              <a:cs typeface="Montserrat Medium"/>
              <a:sym typeface="Montserrat Medium"/>
            </a:endParaRPr>
          </a:p>
          <a:p>
            <a:pPr indent="0" lvl="0" marL="0">
              <a:spcBef>
                <a:spcPts val="0"/>
              </a:spcBef>
              <a:spcAft>
                <a:spcPts val="0"/>
              </a:spcAft>
              <a:buNone/>
            </a:pPr>
            <a:r>
              <a:rPr b="1" lang="en">
                <a:latin typeface="Montserrat"/>
                <a:ea typeface="Montserrat"/>
                <a:cs typeface="Montserrat"/>
                <a:sym typeface="Montserrat"/>
              </a:rPr>
              <a:t>Why? Information theory: </a:t>
            </a:r>
            <a:endParaRPr b="1">
              <a:latin typeface="Montserrat"/>
              <a:ea typeface="Montserrat"/>
              <a:cs typeface="Montserrat"/>
              <a:sym typeface="Montserrat"/>
            </a:endParaRPr>
          </a:p>
          <a:p>
            <a:pPr indent="0" lvl="0" marL="0">
              <a:spcBef>
                <a:spcPts val="0"/>
              </a:spcBef>
              <a:spcAft>
                <a:spcPts val="0"/>
              </a:spcAft>
              <a:buNone/>
            </a:pPr>
            <a:r>
              <a:t/>
            </a:r>
            <a:endParaRPr>
              <a:latin typeface="Montserrat Medium"/>
              <a:ea typeface="Montserrat Medium"/>
              <a:cs typeface="Montserrat Medium"/>
              <a:sym typeface="Montserrat Medium"/>
            </a:endParaRPr>
          </a:p>
          <a:p>
            <a:pPr indent="0" lvl="0" marL="0">
              <a:spcBef>
                <a:spcPts val="0"/>
              </a:spcBef>
              <a:spcAft>
                <a:spcPts val="0"/>
              </a:spcAft>
              <a:buNone/>
            </a:pPr>
            <a:r>
              <a:rPr lang="en">
                <a:latin typeface="Montserrat Medium"/>
                <a:ea typeface="Montserrat Medium"/>
                <a:cs typeface="Montserrat Medium"/>
                <a:sym typeface="Montserrat Medium"/>
              </a:rPr>
              <a:t>optimal length code assigns </a:t>
            </a:r>
            <a:r>
              <a:rPr i="1" lang="en">
                <a:latin typeface="Montserrat Medium"/>
                <a:ea typeface="Montserrat Medium"/>
                <a:cs typeface="Montserrat Medium"/>
                <a:sym typeface="Montserrat Medium"/>
              </a:rPr>
              <a:t>log</a:t>
            </a:r>
            <a:r>
              <a:rPr baseline="-25000" i="1" lang="en">
                <a:latin typeface="Montserrat Medium"/>
                <a:ea typeface="Montserrat Medium"/>
                <a:cs typeface="Montserrat Medium"/>
                <a:sym typeface="Montserrat Medium"/>
              </a:rPr>
              <a:t>2</a:t>
            </a:r>
            <a:r>
              <a:rPr i="1" lang="en">
                <a:latin typeface="Montserrat Medium"/>
                <a:ea typeface="Montserrat Medium"/>
                <a:cs typeface="Montserrat Medium"/>
                <a:sym typeface="Montserrat Medium"/>
              </a:rPr>
              <a:t>p</a:t>
            </a:r>
            <a:r>
              <a:rPr lang="en">
                <a:latin typeface="Montserrat Medium"/>
                <a:ea typeface="Montserrat Medium"/>
                <a:cs typeface="Montserrat Medium"/>
                <a:sym typeface="Montserrat Medium"/>
              </a:rPr>
              <a:t> bits to message having probability p. </a:t>
            </a:r>
            <a:endParaRPr>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nvSpPr>
        <p:spPr>
          <a:xfrm>
            <a:off x="873150" y="476925"/>
            <a:ext cx="6390900" cy="247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50550" y="61275"/>
            <a:ext cx="7620000" cy="1495425"/>
          </a:xfrm>
          <a:prstGeom prst="rect">
            <a:avLst/>
          </a:prstGeom>
          <a:noFill/>
          <a:ln>
            <a:noFill/>
          </a:ln>
        </p:spPr>
      </p:pic>
      <p:pic>
        <p:nvPicPr>
          <p:cNvPr id="149" name="Shape 149"/>
          <p:cNvPicPr preferRelativeResize="0"/>
          <p:nvPr/>
        </p:nvPicPr>
        <p:blipFill>
          <a:blip r:embed="rId4">
            <a:alphaModFix/>
          </a:blip>
          <a:stretch>
            <a:fillRect/>
          </a:stretch>
        </p:blipFill>
        <p:spPr>
          <a:xfrm>
            <a:off x="4429200" y="1723750"/>
            <a:ext cx="2686050" cy="657225"/>
          </a:xfrm>
          <a:prstGeom prst="rect">
            <a:avLst/>
          </a:prstGeom>
          <a:noFill/>
          <a:ln>
            <a:noFill/>
          </a:ln>
        </p:spPr>
      </p:pic>
      <p:pic>
        <p:nvPicPr>
          <p:cNvPr id="150" name="Shape 150"/>
          <p:cNvPicPr preferRelativeResize="0"/>
          <p:nvPr/>
        </p:nvPicPr>
        <p:blipFill>
          <a:blip r:embed="rId5">
            <a:alphaModFix/>
          </a:blip>
          <a:stretch>
            <a:fillRect/>
          </a:stretch>
        </p:blipFill>
        <p:spPr>
          <a:xfrm>
            <a:off x="4238888" y="2548025"/>
            <a:ext cx="3362325" cy="238125"/>
          </a:xfrm>
          <a:prstGeom prst="rect">
            <a:avLst/>
          </a:prstGeom>
          <a:noFill/>
          <a:ln>
            <a:noFill/>
          </a:ln>
        </p:spPr>
      </p:pic>
      <p:pic>
        <p:nvPicPr>
          <p:cNvPr id="151" name="Shape 151"/>
          <p:cNvPicPr preferRelativeResize="0"/>
          <p:nvPr/>
        </p:nvPicPr>
        <p:blipFill>
          <a:blip r:embed="rId6">
            <a:alphaModFix/>
          </a:blip>
          <a:stretch>
            <a:fillRect/>
          </a:stretch>
        </p:blipFill>
        <p:spPr>
          <a:xfrm>
            <a:off x="182600" y="1556700"/>
            <a:ext cx="2957499" cy="2793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nvSpPr>
        <p:spPr>
          <a:xfrm>
            <a:off x="609025" y="1166650"/>
            <a:ext cx="7388700" cy="30000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lang="en"/>
              <a:t>Gain(S; A) = expected reduction in entropy due to sorting on A Gain(S; A)  Entropy(S) X v2V alues(A) jSvj jSj Entropy(Sv)</a:t>
            </a:r>
            <a:endParaRPr/>
          </a:p>
          <a:p>
            <a:pPr indent="0" lvl="0" marL="0">
              <a:spcBef>
                <a:spcPts val="0"/>
              </a:spcBef>
              <a:spcAft>
                <a:spcPts val="0"/>
              </a:spcAft>
              <a:buNone/>
            </a:pPr>
            <a:r>
              <a:t/>
            </a:r>
            <a:endParaRPr/>
          </a:p>
          <a:p>
            <a:pPr indent="0" lvl="0" marL="0" rtl="0">
              <a:spcBef>
                <a:spcPts val="0"/>
              </a:spcBef>
              <a:spcAft>
                <a:spcPts val="0"/>
              </a:spcAft>
              <a:buNone/>
            </a:pPr>
            <a:r>
              <a:rPr lang="en"/>
              <a:t>http://www.cs.cmu.edu/afs/cs.cmu.edu/project/theo-20/www/mlbook/ch3.pdf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graphicFrame>
        <p:nvGraphicFramePr>
          <p:cNvPr id="161" name="Shape 161"/>
          <p:cNvGraphicFramePr/>
          <p:nvPr/>
        </p:nvGraphicFramePr>
        <p:xfrm>
          <a:off x="256825" y="5"/>
          <a:ext cx="3000000" cy="3000000"/>
        </p:xfrm>
        <a:graphic>
          <a:graphicData uri="http://schemas.openxmlformats.org/drawingml/2006/table">
            <a:tbl>
              <a:tblPr>
                <a:noFill/>
                <a:tableStyleId>{200F16D0-C6B8-4D99-BFD5-82E7B462D0B0}</a:tableStyleId>
              </a:tblPr>
              <a:tblGrid>
                <a:gridCol w="424400"/>
                <a:gridCol w="698750"/>
                <a:gridCol w="933750"/>
                <a:gridCol w="745575"/>
                <a:gridCol w="578600"/>
                <a:gridCol w="813075"/>
              </a:tblGrid>
              <a:tr h="299575">
                <a:tc>
                  <a:txBody>
                    <a:bodyPr>
                      <a:noAutofit/>
                    </a:bodyPr>
                    <a:lstStyle/>
                    <a:p>
                      <a:pPr indent="0" lvl="0" marL="0">
                        <a:spcBef>
                          <a:spcPts val="0"/>
                        </a:spcBef>
                        <a:spcAft>
                          <a:spcPts val="0"/>
                        </a:spcAft>
                        <a:buNone/>
                      </a:pPr>
                      <a:r>
                        <a:rPr b="1" lang="en" sz="800"/>
                        <a:t>Day</a:t>
                      </a:r>
                      <a:endParaRPr b="1" sz="800"/>
                    </a:p>
                  </a:txBody>
                  <a:tcPr marT="91425" marB="91425" marR="91425" marL="91425"/>
                </a:tc>
                <a:tc>
                  <a:txBody>
                    <a:bodyPr>
                      <a:noAutofit/>
                    </a:bodyPr>
                    <a:lstStyle/>
                    <a:p>
                      <a:pPr indent="0" lvl="0" marL="0">
                        <a:spcBef>
                          <a:spcPts val="0"/>
                        </a:spcBef>
                        <a:spcAft>
                          <a:spcPts val="0"/>
                        </a:spcAft>
                        <a:buNone/>
                      </a:pPr>
                      <a:r>
                        <a:rPr b="1" lang="en" sz="800"/>
                        <a:t>Outlook</a:t>
                      </a:r>
                      <a:endParaRPr b="1" sz="800"/>
                    </a:p>
                  </a:txBody>
                  <a:tcPr marT="91425" marB="91425" marR="91425" marL="91425"/>
                </a:tc>
                <a:tc>
                  <a:txBody>
                    <a:bodyPr>
                      <a:noAutofit/>
                    </a:bodyPr>
                    <a:lstStyle/>
                    <a:p>
                      <a:pPr indent="0" lvl="0" marL="0">
                        <a:spcBef>
                          <a:spcPts val="0"/>
                        </a:spcBef>
                        <a:spcAft>
                          <a:spcPts val="0"/>
                        </a:spcAft>
                        <a:buNone/>
                      </a:pPr>
                      <a:r>
                        <a:rPr b="1" lang="en" sz="800"/>
                        <a:t>Temperature</a:t>
                      </a:r>
                      <a:endParaRPr b="1" sz="800"/>
                    </a:p>
                  </a:txBody>
                  <a:tcPr marT="91425" marB="91425" marR="91425" marL="91425"/>
                </a:tc>
                <a:tc>
                  <a:txBody>
                    <a:bodyPr>
                      <a:noAutofit/>
                    </a:bodyPr>
                    <a:lstStyle/>
                    <a:p>
                      <a:pPr indent="0" lvl="0" marL="0">
                        <a:spcBef>
                          <a:spcPts val="0"/>
                        </a:spcBef>
                        <a:spcAft>
                          <a:spcPts val="0"/>
                        </a:spcAft>
                        <a:buNone/>
                      </a:pPr>
                      <a:r>
                        <a:rPr b="1" lang="en" sz="800"/>
                        <a:t>Humidity</a:t>
                      </a:r>
                      <a:endParaRPr b="1" sz="800"/>
                    </a:p>
                  </a:txBody>
                  <a:tcPr marT="91425" marB="91425" marR="91425" marL="91425"/>
                </a:tc>
                <a:tc>
                  <a:txBody>
                    <a:bodyPr>
                      <a:noAutofit/>
                    </a:bodyPr>
                    <a:lstStyle/>
                    <a:p>
                      <a:pPr indent="0" lvl="0" marL="0">
                        <a:spcBef>
                          <a:spcPts val="0"/>
                        </a:spcBef>
                        <a:spcAft>
                          <a:spcPts val="0"/>
                        </a:spcAft>
                        <a:buNone/>
                      </a:pPr>
                      <a:r>
                        <a:rPr b="1" lang="en" sz="800"/>
                        <a:t>Wind</a:t>
                      </a:r>
                      <a:endParaRPr b="1" sz="800"/>
                    </a:p>
                  </a:txBody>
                  <a:tcPr marT="91425" marB="91425" marR="91425" marL="91425"/>
                </a:tc>
                <a:tc>
                  <a:txBody>
                    <a:bodyPr>
                      <a:noAutofit/>
                    </a:bodyPr>
                    <a:lstStyle/>
                    <a:p>
                      <a:pPr indent="0" lvl="0" marL="0">
                        <a:spcBef>
                          <a:spcPts val="0"/>
                        </a:spcBef>
                        <a:spcAft>
                          <a:spcPts val="0"/>
                        </a:spcAft>
                        <a:buNone/>
                      </a:pPr>
                      <a:r>
                        <a:rPr b="1" lang="en" sz="800"/>
                        <a:t>PlayTennis</a:t>
                      </a:r>
                      <a:endParaRPr b="1" sz="800"/>
                    </a:p>
                  </a:txBody>
                  <a:tcPr marT="91425" marB="91425" marR="91425" marL="91425"/>
                </a:tc>
              </a:tr>
              <a:tr h="299575">
                <a:tc>
                  <a:txBody>
                    <a:bodyPr>
                      <a:noAutofit/>
                    </a:bodyPr>
                    <a:lstStyle/>
                    <a:p>
                      <a:pPr indent="0" lvl="0" marL="0">
                        <a:spcBef>
                          <a:spcPts val="0"/>
                        </a:spcBef>
                        <a:spcAft>
                          <a:spcPts val="0"/>
                        </a:spcAft>
                        <a:buNone/>
                      </a:pPr>
                      <a:r>
                        <a:rPr lang="en" sz="800"/>
                        <a:t>D1</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Sunny</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Hot</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High</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No</a:t>
                      </a:r>
                      <a:endParaRPr sz="800"/>
                    </a:p>
                  </a:txBody>
                  <a:tcPr marT="91425" marB="91425" marR="91425" marL="91425">
                    <a:solidFill>
                      <a:srgbClr val="FF0000"/>
                    </a:solidFill>
                  </a:tcPr>
                </a:tc>
              </a:tr>
              <a:tr h="299575">
                <a:tc>
                  <a:txBody>
                    <a:bodyPr>
                      <a:noAutofit/>
                    </a:bodyPr>
                    <a:lstStyle/>
                    <a:p>
                      <a:pPr indent="0" lvl="0" marL="0">
                        <a:spcBef>
                          <a:spcPts val="0"/>
                        </a:spcBef>
                        <a:spcAft>
                          <a:spcPts val="0"/>
                        </a:spcAft>
                        <a:buNone/>
                      </a:pPr>
                      <a:r>
                        <a:rPr lang="en" sz="800"/>
                        <a:t>D2</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Sunny</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Hot</a:t>
                      </a:r>
                      <a:endParaRPr sz="800"/>
                    </a:p>
                  </a:txBody>
                  <a:tcPr marT="91425" marB="91425" marR="91425" marL="91425">
                    <a:solidFill>
                      <a:srgbClr val="FF000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High</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No</a:t>
                      </a:r>
                      <a:endParaRPr sz="800"/>
                    </a:p>
                  </a:txBody>
                  <a:tcPr marT="91425" marB="91425" marR="91425" marL="91425">
                    <a:solidFill>
                      <a:srgbClr val="FF0000"/>
                    </a:solidFill>
                  </a:tcPr>
                </a:tc>
              </a:tr>
              <a:tr h="299575">
                <a:tc>
                  <a:txBody>
                    <a:bodyPr>
                      <a:noAutofit/>
                    </a:bodyPr>
                    <a:lstStyle/>
                    <a:p>
                      <a:pPr indent="0" lvl="0" marL="0">
                        <a:spcBef>
                          <a:spcPts val="0"/>
                        </a:spcBef>
                        <a:spcAft>
                          <a:spcPts val="0"/>
                        </a:spcAft>
                        <a:buNone/>
                      </a:pPr>
                      <a:r>
                        <a:rPr lang="en" sz="800"/>
                        <a:t>D3</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Overcast</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Hot</a:t>
                      </a:r>
                      <a:endParaRPr sz="800"/>
                    </a:p>
                  </a:txBody>
                  <a:tcPr marT="91425" marB="91425" marR="91425" marL="91425">
                    <a:solidFill>
                      <a:srgbClr val="1F5AD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High</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D4</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Rain</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1F5AD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High</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D5</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Rain</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Cool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Normal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D6</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Rain</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Cool</a:t>
                      </a:r>
                      <a:endParaRPr sz="800"/>
                    </a:p>
                  </a:txBody>
                  <a:tcPr marT="91425" marB="91425" marR="91425" marL="91425">
                    <a:solidFill>
                      <a:srgbClr val="FF000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Normal</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No</a:t>
                      </a:r>
                      <a:endParaRPr sz="800"/>
                    </a:p>
                  </a:txBody>
                  <a:tcPr marT="91425" marB="91425" marR="91425" marL="91425">
                    <a:solidFill>
                      <a:srgbClr val="FF0000"/>
                    </a:solidFill>
                  </a:tcPr>
                </a:tc>
              </a:tr>
              <a:tr h="299575">
                <a:tc>
                  <a:txBody>
                    <a:bodyPr>
                      <a:noAutofit/>
                    </a:bodyPr>
                    <a:lstStyle/>
                    <a:p>
                      <a:pPr indent="0" lvl="0" marL="0">
                        <a:spcBef>
                          <a:spcPts val="0"/>
                        </a:spcBef>
                        <a:spcAft>
                          <a:spcPts val="0"/>
                        </a:spcAft>
                        <a:buNone/>
                      </a:pPr>
                      <a:r>
                        <a:rPr lang="en" sz="800"/>
                        <a:t>D7</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Overcast</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Cool</a:t>
                      </a:r>
                      <a:endParaRPr sz="800"/>
                    </a:p>
                  </a:txBody>
                  <a:tcPr marT="91425" marB="91425" marR="91425" marL="91425">
                    <a:solidFill>
                      <a:srgbClr val="1F5AD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Normal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D8</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Sunny</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High</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No</a:t>
                      </a:r>
                      <a:endParaRPr sz="800"/>
                    </a:p>
                  </a:txBody>
                  <a:tcPr marT="91425" marB="91425" marR="91425" marL="91425">
                    <a:solidFill>
                      <a:srgbClr val="FF0000"/>
                    </a:solidFill>
                  </a:tcPr>
                </a:tc>
              </a:tr>
              <a:tr h="299575">
                <a:tc>
                  <a:txBody>
                    <a:bodyPr>
                      <a:noAutofit/>
                    </a:bodyPr>
                    <a:lstStyle/>
                    <a:p>
                      <a:pPr indent="0" lvl="0" marL="0">
                        <a:spcBef>
                          <a:spcPts val="0"/>
                        </a:spcBef>
                        <a:spcAft>
                          <a:spcPts val="0"/>
                        </a:spcAft>
                        <a:buNone/>
                      </a:pPr>
                      <a:r>
                        <a:rPr lang="en" sz="800"/>
                        <a:t>D9</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Sunny</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Cool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Normal</a:t>
                      </a:r>
                      <a:endParaRPr sz="800"/>
                    </a:p>
                  </a:txBody>
                  <a:tcPr marT="91425" marB="91425" marR="91425" marL="91425">
                    <a:solidFill>
                      <a:srgbClr val="1F5AD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D10</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Rain</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Normal</a:t>
                      </a:r>
                      <a:endParaRPr sz="800"/>
                    </a:p>
                  </a:txBody>
                  <a:tcPr marT="91425" marB="91425" marR="91425" marL="91425">
                    <a:solidFill>
                      <a:srgbClr val="1F5AD0"/>
                    </a:solidFill>
                  </a:tcPr>
                </a:tc>
                <a:tc>
                  <a:txBody>
                    <a:bodyPr>
                      <a:noAutofit/>
                    </a:bodyPr>
                    <a:lstStyle/>
                    <a:p>
                      <a:pPr indent="0" lvl="0" marL="0">
                        <a:spcBef>
                          <a:spcPts val="0"/>
                        </a:spcBef>
                        <a:spcAft>
                          <a:spcPts val="0"/>
                        </a:spcAft>
                        <a:buClr>
                          <a:schemeClr val="dk1"/>
                        </a:buClr>
                        <a:buSzPts val="1100"/>
                        <a:buFont typeface="Arial"/>
                        <a:buNone/>
                      </a:pPr>
                      <a:r>
                        <a:rPr lang="en" sz="800">
                          <a:solidFill>
                            <a:schemeClr val="dk1"/>
                          </a:solidFill>
                        </a:rPr>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D11</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Sunny</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Normal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D12</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Overcast</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High</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D13</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Overcast</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Hot</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Normal</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Weak</a:t>
                      </a:r>
                      <a:endParaRPr sz="800"/>
                    </a:p>
                  </a:txBody>
                  <a:tcPr marT="91425" marB="91425" marR="91425" marL="91425">
                    <a:solidFill>
                      <a:srgbClr val="1F5AD0"/>
                    </a:solidFill>
                  </a:tcPr>
                </a:tc>
                <a:tc>
                  <a:txBody>
                    <a:bodyPr>
                      <a:noAutofit/>
                    </a:bodyPr>
                    <a:lstStyle/>
                    <a:p>
                      <a:pPr indent="0" lvl="0" marL="0">
                        <a:spcBef>
                          <a:spcPts val="0"/>
                        </a:spcBef>
                        <a:spcAft>
                          <a:spcPts val="0"/>
                        </a:spcAft>
                        <a:buNone/>
                      </a:pPr>
                      <a:r>
                        <a:rPr lang="en" sz="800"/>
                        <a:t>Yes</a:t>
                      </a:r>
                      <a:endParaRPr sz="800"/>
                    </a:p>
                  </a:txBody>
                  <a:tcPr marT="91425" marB="91425" marR="91425" marL="91425">
                    <a:solidFill>
                      <a:srgbClr val="1F5AD0"/>
                    </a:solidFill>
                  </a:tcPr>
                </a:tc>
              </a:tr>
              <a:tr h="299575">
                <a:tc>
                  <a:txBody>
                    <a:bodyPr>
                      <a:noAutofit/>
                    </a:bodyPr>
                    <a:lstStyle/>
                    <a:p>
                      <a:pPr indent="0" lvl="0" marL="0">
                        <a:spcBef>
                          <a:spcPts val="0"/>
                        </a:spcBef>
                        <a:spcAft>
                          <a:spcPts val="0"/>
                        </a:spcAft>
                        <a:buNone/>
                      </a:pPr>
                      <a:r>
                        <a:rPr lang="en" sz="800"/>
                        <a:t>D14</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Rain</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Mild</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High</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Strong</a:t>
                      </a:r>
                      <a:endParaRPr sz="800"/>
                    </a:p>
                  </a:txBody>
                  <a:tcPr marT="91425" marB="91425" marR="91425" marL="91425">
                    <a:solidFill>
                      <a:srgbClr val="FF0000"/>
                    </a:solidFill>
                  </a:tcPr>
                </a:tc>
                <a:tc>
                  <a:txBody>
                    <a:bodyPr>
                      <a:noAutofit/>
                    </a:bodyPr>
                    <a:lstStyle/>
                    <a:p>
                      <a:pPr indent="0" lvl="0" marL="0">
                        <a:spcBef>
                          <a:spcPts val="0"/>
                        </a:spcBef>
                        <a:spcAft>
                          <a:spcPts val="0"/>
                        </a:spcAft>
                        <a:buNone/>
                      </a:pPr>
                      <a:r>
                        <a:rPr lang="en" sz="800"/>
                        <a:t>No</a:t>
                      </a:r>
                      <a:endParaRPr sz="800"/>
                    </a:p>
                  </a:txBody>
                  <a:tcPr marT="91425" marB="91425" marR="91425" marL="91425">
                    <a:solidFill>
                      <a:srgbClr val="FF0000"/>
                    </a:solidFill>
                  </a:tcPr>
                </a:tc>
              </a:tr>
            </a:tbl>
          </a:graphicData>
        </a:graphic>
      </p:graphicFrame>
      <p:pic>
        <p:nvPicPr>
          <p:cNvPr id="162" name="Shape 162"/>
          <p:cNvPicPr preferRelativeResize="0"/>
          <p:nvPr/>
        </p:nvPicPr>
        <p:blipFill>
          <a:blip r:embed="rId3">
            <a:alphaModFix/>
          </a:blip>
          <a:stretch>
            <a:fillRect/>
          </a:stretch>
        </p:blipFill>
        <p:spPr>
          <a:xfrm>
            <a:off x="4527975" y="423900"/>
            <a:ext cx="4388226" cy="30689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nvSpPr>
        <p:spPr>
          <a:xfrm>
            <a:off x="1131425" y="327525"/>
            <a:ext cx="6766200" cy="263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Top-Down Induction of Decision Trees</a:t>
            </a:r>
            <a:endParaRPr/>
          </a:p>
          <a:p>
            <a:pPr indent="0" lvl="0" marL="0">
              <a:spcBef>
                <a:spcPts val="0"/>
              </a:spcBef>
              <a:spcAft>
                <a:spcPts val="0"/>
              </a:spcAft>
              <a:buNone/>
            </a:pPr>
            <a:r>
              <a:t/>
            </a:r>
            <a:endParaRPr/>
          </a:p>
          <a:p>
            <a:pPr indent="0" lvl="0" marL="0">
              <a:spcBef>
                <a:spcPts val="0"/>
              </a:spcBef>
              <a:spcAft>
                <a:spcPts val="0"/>
              </a:spcAft>
              <a:buNone/>
            </a:pPr>
            <a:r>
              <a:rPr lang="en"/>
              <a:t>Main Loop:</a:t>
            </a:r>
            <a:endParaRPr/>
          </a:p>
          <a:p>
            <a:pPr indent="0" lvl="0" marL="0">
              <a:spcBef>
                <a:spcPts val="0"/>
              </a:spcBef>
              <a:spcAft>
                <a:spcPts val="0"/>
              </a:spcAft>
              <a:buNone/>
            </a:pPr>
            <a:r>
              <a:t/>
            </a:r>
            <a:endParaRPr/>
          </a:p>
          <a:p>
            <a:pPr indent="-317500" lvl="0" marL="457200">
              <a:spcBef>
                <a:spcPts val="0"/>
              </a:spcBef>
              <a:spcAft>
                <a:spcPts val="0"/>
              </a:spcAft>
              <a:buSzPts val="1400"/>
              <a:buAutoNum type="arabicPeriod"/>
            </a:pPr>
            <a:r>
              <a:rPr lang="en"/>
              <a:t>A ← The best decision </a:t>
            </a:r>
            <a:r>
              <a:rPr lang="en"/>
              <a:t>attribute</a:t>
            </a:r>
            <a:r>
              <a:rPr lang="en"/>
              <a:t> for next node.</a:t>
            </a:r>
            <a:endParaRPr/>
          </a:p>
          <a:p>
            <a:pPr indent="-317500" lvl="0" marL="457200">
              <a:spcBef>
                <a:spcPts val="0"/>
              </a:spcBef>
              <a:spcAft>
                <a:spcPts val="0"/>
              </a:spcAft>
              <a:buSzPts val="1400"/>
              <a:buAutoNum type="arabicPeriod"/>
            </a:pPr>
            <a:r>
              <a:rPr lang="en"/>
              <a:t>Assign A as decision attribute for node</a:t>
            </a:r>
            <a:endParaRPr/>
          </a:p>
          <a:p>
            <a:pPr indent="-317500" lvl="0" marL="457200">
              <a:spcBef>
                <a:spcPts val="0"/>
              </a:spcBef>
              <a:spcAft>
                <a:spcPts val="0"/>
              </a:spcAft>
              <a:buSzPts val="1400"/>
              <a:buAutoNum type="arabicPeriod"/>
            </a:pPr>
            <a:r>
              <a:rPr lang="en"/>
              <a:t>For each value of A, create new descendant of node</a:t>
            </a:r>
            <a:endParaRPr/>
          </a:p>
          <a:p>
            <a:pPr indent="-317500" lvl="0" marL="457200">
              <a:spcBef>
                <a:spcPts val="0"/>
              </a:spcBef>
              <a:spcAft>
                <a:spcPts val="0"/>
              </a:spcAft>
              <a:buSzPts val="1400"/>
              <a:buAutoNum type="arabicPeriod"/>
            </a:pPr>
            <a:r>
              <a:rPr lang="en"/>
              <a:t>Sort training examples to leaf nodes</a:t>
            </a:r>
            <a:endParaRPr/>
          </a:p>
          <a:p>
            <a:pPr indent="-317500" lvl="0" marL="457200">
              <a:spcBef>
                <a:spcPts val="0"/>
              </a:spcBef>
              <a:spcAft>
                <a:spcPts val="0"/>
              </a:spcAft>
              <a:buSzPts val="1400"/>
              <a:buAutoNum type="arabicPeriod"/>
            </a:pPr>
            <a:r>
              <a:rPr lang="en"/>
              <a:t>If training examples perfectly </a:t>
            </a:r>
            <a:r>
              <a:rPr lang="en"/>
              <a:t>classified</a:t>
            </a:r>
            <a:r>
              <a:rPr lang="en"/>
              <a:t>, Then STOP, Else iterate over new leaf nodes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