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aleway"/>
      <p:regular r:id="rId28"/>
      <p:bold r:id="rId29"/>
      <p:italic r:id="rId30"/>
      <p:boldItalic r:id="rId31"/>
    </p:embeddedFont>
    <p:embeddedFont>
      <p:font typeface="Roboto"/>
      <p:regular r:id="rId32"/>
      <p:bold r:id="rId33"/>
      <p:italic r:id="rId34"/>
      <p:boldItalic r:id="rId35"/>
    </p:embeddedFont>
    <p:embeddedFont>
      <p:font typeface="Nunito"/>
      <p:regular r:id="rId36"/>
      <p:bold r:id="rId37"/>
      <p:italic r:id="rId38"/>
      <p:boldItalic r:id="rId39"/>
    </p:embeddedFont>
    <p:embeddedFont>
      <p:font typeface="Lato"/>
      <p:regular r:id="rId40"/>
      <p:bold r:id="rId41"/>
      <p:italic r:id="rId42"/>
      <p:boldItalic r:id="rId43"/>
    </p:embeddedFont>
    <p:embeddedFont>
      <p:font typeface="Helvetica Neue"/>
      <p:regular r:id="rId44"/>
      <p:bold r:id="rId45"/>
      <p:italic r:id="rId46"/>
      <p:boldItalic r:id="rId47"/>
    </p:embeddedFont>
    <p:embeddedFont>
      <p:font typeface="Roboto Light"/>
      <p:regular r:id="rId48"/>
      <p:bold r:id="rId49"/>
      <p:italic r:id="rId50"/>
      <p:boldItalic r:id="rId51"/>
    </p:embeddedFont>
    <p:embeddedFont>
      <p:font typeface="Helvetica Neue Light"/>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42" Type="http://schemas.openxmlformats.org/officeDocument/2006/relationships/font" Target="fonts/Lato-italic.fntdata"/><Relationship Id="rId41" Type="http://schemas.openxmlformats.org/officeDocument/2006/relationships/font" Target="fonts/Lato-bold.fntdata"/><Relationship Id="rId44" Type="http://schemas.openxmlformats.org/officeDocument/2006/relationships/font" Target="fonts/HelveticaNeue-regular.fntdata"/><Relationship Id="rId43" Type="http://schemas.openxmlformats.org/officeDocument/2006/relationships/font" Target="fonts/Lato-boldItalic.fntdata"/><Relationship Id="rId46" Type="http://schemas.openxmlformats.org/officeDocument/2006/relationships/font" Target="fonts/HelveticaNeue-italic.fntdata"/><Relationship Id="rId45" Type="http://schemas.openxmlformats.org/officeDocument/2006/relationships/font" Target="fonts/HelveticaNeue-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RobotoLight-regular.fntdata"/><Relationship Id="rId47" Type="http://schemas.openxmlformats.org/officeDocument/2006/relationships/font" Target="fonts/HelveticaNeue-boldItalic.fntdata"/><Relationship Id="rId49" Type="http://schemas.openxmlformats.org/officeDocument/2006/relationships/font" Target="fonts/RobotoLight-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Italic.fntdata"/><Relationship Id="rId30" Type="http://schemas.openxmlformats.org/officeDocument/2006/relationships/font" Target="fonts/Raleway-italic.fntdata"/><Relationship Id="rId33" Type="http://schemas.openxmlformats.org/officeDocument/2006/relationships/font" Target="fonts/Roboto-bold.fntdata"/><Relationship Id="rId32" Type="http://schemas.openxmlformats.org/officeDocument/2006/relationships/font" Target="fonts/Roboto-regular.fntdata"/><Relationship Id="rId35" Type="http://schemas.openxmlformats.org/officeDocument/2006/relationships/font" Target="fonts/Roboto-boldItalic.fntdata"/><Relationship Id="rId34" Type="http://schemas.openxmlformats.org/officeDocument/2006/relationships/font" Target="fonts/Roboto-italic.fntdata"/><Relationship Id="rId37" Type="http://schemas.openxmlformats.org/officeDocument/2006/relationships/font" Target="fonts/Nunito-bold.fntdata"/><Relationship Id="rId36" Type="http://schemas.openxmlformats.org/officeDocument/2006/relationships/font" Target="fonts/Nunito-regular.fntdata"/><Relationship Id="rId39" Type="http://schemas.openxmlformats.org/officeDocument/2006/relationships/font" Target="fonts/Nunito-boldItalic.fntdata"/><Relationship Id="rId38" Type="http://schemas.openxmlformats.org/officeDocument/2006/relationships/font" Target="fonts/Nunito-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regular.fntdata"/><Relationship Id="rId27" Type="http://schemas.openxmlformats.org/officeDocument/2006/relationships/slide" Target="slides/slide21.xml"/><Relationship Id="rId29" Type="http://schemas.openxmlformats.org/officeDocument/2006/relationships/font" Target="fonts/Raleway-bold.fntdata"/><Relationship Id="rId51" Type="http://schemas.openxmlformats.org/officeDocument/2006/relationships/font" Target="fonts/RobotoLight-boldItalic.fntdata"/><Relationship Id="rId50" Type="http://schemas.openxmlformats.org/officeDocument/2006/relationships/font" Target="fonts/RobotoLight-italic.fntdata"/><Relationship Id="rId53" Type="http://schemas.openxmlformats.org/officeDocument/2006/relationships/font" Target="fonts/HelveticaNeueLight-bold.fntdata"/><Relationship Id="rId52" Type="http://schemas.openxmlformats.org/officeDocument/2006/relationships/font" Target="fonts/HelveticaNeueLight-regular.fntdata"/><Relationship Id="rId11" Type="http://schemas.openxmlformats.org/officeDocument/2006/relationships/slide" Target="slides/slide5.xml"/><Relationship Id="rId55" Type="http://schemas.openxmlformats.org/officeDocument/2006/relationships/font" Target="fonts/HelveticaNeueLight-boldItalic.fntdata"/><Relationship Id="rId10" Type="http://schemas.openxmlformats.org/officeDocument/2006/relationships/slide" Target="slides/slide4.xml"/><Relationship Id="rId54" Type="http://schemas.openxmlformats.org/officeDocument/2006/relationships/font" Target="fonts/HelveticaNeueLight-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hyperlink" Target="http://www.infocusp.in"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Vertical" showMasterSp="0" type="tx">
  <p:cSld name="TITLE_AND_BODY">
    <p:spTree>
      <p:nvGrpSpPr>
        <p:cNvPr id="87" name="Shape 87"/>
        <p:cNvGrpSpPr/>
        <p:nvPr/>
      </p:nvGrpSpPr>
      <p:grpSpPr>
        <a:xfrm>
          <a:off x="0" y="0"/>
          <a:ext cx="0" cy="0"/>
          <a:chOff x="0" y="0"/>
          <a:chExt cx="0" cy="0"/>
        </a:xfrm>
      </p:grpSpPr>
      <p:sp>
        <p:nvSpPr>
          <p:cNvPr id="88" name="Shape 88"/>
          <p:cNvSpPr/>
          <p:nvPr/>
        </p:nvSpPr>
        <p:spPr>
          <a:xfrm>
            <a:off x="0" y="4259400"/>
            <a:ext cx="9213156" cy="894888"/>
          </a:xfrm>
          <a:custGeom>
            <a:pathLst>
              <a:path extrusionOk="0" h="21600" w="21600">
                <a:moveTo>
                  <a:pt x="0" y="0"/>
                </a:moveTo>
                <a:cubicBezTo>
                  <a:pt x="101" y="327"/>
                  <a:pt x="84" y="764"/>
                  <a:pt x="117" y="1127"/>
                </a:cubicBezTo>
                <a:cubicBezTo>
                  <a:pt x="436" y="4436"/>
                  <a:pt x="1290" y="7018"/>
                  <a:pt x="2430" y="9200"/>
                </a:cubicBezTo>
                <a:cubicBezTo>
                  <a:pt x="3871" y="11964"/>
                  <a:pt x="5563" y="13782"/>
                  <a:pt x="7340" y="15273"/>
                </a:cubicBezTo>
                <a:cubicBezTo>
                  <a:pt x="9870" y="17382"/>
                  <a:pt x="12484" y="18727"/>
                  <a:pt x="15148" y="19745"/>
                </a:cubicBezTo>
                <a:cubicBezTo>
                  <a:pt x="17277" y="20545"/>
                  <a:pt x="19405" y="21091"/>
                  <a:pt x="21550" y="21491"/>
                </a:cubicBezTo>
                <a:cubicBezTo>
                  <a:pt x="21566" y="21491"/>
                  <a:pt x="21566" y="21527"/>
                  <a:pt x="21600" y="21600"/>
                </a:cubicBezTo>
                <a:cubicBezTo>
                  <a:pt x="14378" y="21600"/>
                  <a:pt x="7189" y="21600"/>
                  <a:pt x="0" y="21600"/>
                </a:cubicBezTo>
                <a:cubicBezTo>
                  <a:pt x="0" y="14400"/>
                  <a:pt x="0" y="7200"/>
                  <a:pt x="0" y="0"/>
                </a:cubicBezTo>
                <a:close/>
              </a:path>
            </a:pathLst>
          </a:custGeom>
          <a:solidFill>
            <a:srgbClr val="448AFF"/>
          </a:solid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1F5AD0"/>
              </a:buClr>
              <a:buSzPts val="1900"/>
              <a:buFont typeface="Helvetica Neue Light"/>
              <a:buNone/>
            </a:pPr>
            <a:r>
              <a:t/>
            </a:r>
            <a:endParaRPr b="0" i="0" sz="1900" u="none" cap="none" strike="noStrike">
              <a:solidFill>
                <a:srgbClr val="1F5AD0"/>
              </a:solidFill>
              <a:latin typeface="Helvetica Neue Light"/>
              <a:ea typeface="Helvetica Neue Light"/>
              <a:cs typeface="Helvetica Neue Light"/>
              <a:sym typeface="Helvetica Neue Light"/>
            </a:endParaRPr>
          </a:p>
        </p:txBody>
      </p:sp>
      <p:sp>
        <p:nvSpPr>
          <p:cNvPr id="89" name="Shape 89"/>
          <p:cNvSpPr/>
          <p:nvPr/>
        </p:nvSpPr>
        <p:spPr>
          <a:xfrm rot="10800000">
            <a:off x="7000941" y="2"/>
            <a:ext cx="2138292" cy="778356"/>
          </a:xfrm>
          <a:custGeom>
            <a:pathLst>
              <a:path extrusionOk="0" h="21600" w="21600">
                <a:moveTo>
                  <a:pt x="0" y="0"/>
                </a:moveTo>
                <a:cubicBezTo>
                  <a:pt x="101" y="327"/>
                  <a:pt x="84" y="764"/>
                  <a:pt x="117" y="1127"/>
                </a:cubicBezTo>
                <a:cubicBezTo>
                  <a:pt x="436" y="4436"/>
                  <a:pt x="1290" y="7018"/>
                  <a:pt x="2430" y="9200"/>
                </a:cubicBezTo>
                <a:cubicBezTo>
                  <a:pt x="3871" y="11964"/>
                  <a:pt x="5563" y="13782"/>
                  <a:pt x="7340" y="15273"/>
                </a:cubicBezTo>
                <a:cubicBezTo>
                  <a:pt x="9870" y="17382"/>
                  <a:pt x="12484" y="18727"/>
                  <a:pt x="15148" y="19745"/>
                </a:cubicBezTo>
                <a:cubicBezTo>
                  <a:pt x="17277" y="20545"/>
                  <a:pt x="19405" y="21091"/>
                  <a:pt x="21550" y="21491"/>
                </a:cubicBezTo>
                <a:cubicBezTo>
                  <a:pt x="21566" y="21491"/>
                  <a:pt x="21566" y="21527"/>
                  <a:pt x="21600" y="21600"/>
                </a:cubicBezTo>
                <a:cubicBezTo>
                  <a:pt x="14378" y="21600"/>
                  <a:pt x="7189" y="21600"/>
                  <a:pt x="0" y="21600"/>
                </a:cubicBezTo>
                <a:cubicBezTo>
                  <a:pt x="0" y="14400"/>
                  <a:pt x="0" y="7200"/>
                  <a:pt x="0" y="0"/>
                </a:cubicBezTo>
                <a:close/>
              </a:path>
            </a:pathLst>
          </a:custGeom>
          <a:solidFill>
            <a:srgbClr val="448AFF"/>
          </a:solid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1F5AD0"/>
              </a:buClr>
              <a:buSzPts val="1900"/>
              <a:buFont typeface="Helvetica Neue Light"/>
              <a:buNone/>
            </a:pPr>
            <a:r>
              <a:t/>
            </a:r>
            <a:endParaRPr b="0" i="0" sz="1900" u="none" cap="none" strike="noStrike">
              <a:solidFill>
                <a:srgbClr val="1F5AD0"/>
              </a:solidFill>
              <a:latin typeface="Helvetica Neue Light"/>
              <a:ea typeface="Helvetica Neue Light"/>
              <a:cs typeface="Helvetica Neue Light"/>
              <a:sym typeface="Helvetica Neue Light"/>
            </a:endParaRPr>
          </a:p>
        </p:txBody>
      </p:sp>
      <p:sp>
        <p:nvSpPr>
          <p:cNvPr id="90" name="Shape 90"/>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solidFill>
                <a:srgbClr val="000000"/>
              </a:solidFill>
            </a:endParaRPr>
          </a:p>
        </p:txBody>
      </p:sp>
      <p:pic>
        <p:nvPicPr>
          <p:cNvPr id="91" name="Shape 91"/>
          <p:cNvPicPr preferRelativeResize="0"/>
          <p:nvPr/>
        </p:nvPicPr>
        <p:blipFill rotWithShape="1">
          <a:blip r:embed="rId2">
            <a:alphaModFix/>
          </a:blip>
          <a:srcRect b="0" l="0" r="0" t="0"/>
          <a:stretch/>
        </p:blipFill>
        <p:spPr>
          <a:xfrm>
            <a:off x="7401318" y="4313921"/>
            <a:ext cx="1543585" cy="611498"/>
          </a:xfrm>
          <a:prstGeom prst="rect">
            <a:avLst/>
          </a:prstGeom>
          <a:noFill/>
          <a:ln>
            <a:noFill/>
          </a:ln>
        </p:spPr>
      </p:pic>
      <p:sp>
        <p:nvSpPr>
          <p:cNvPr id="92" name="Shape 92"/>
          <p:cNvSpPr/>
          <p:nvPr/>
        </p:nvSpPr>
        <p:spPr>
          <a:xfrm>
            <a:off x="354257" y="4923522"/>
            <a:ext cx="2341800" cy="139200"/>
          </a:xfrm>
          <a:prstGeom prst="rect">
            <a:avLst/>
          </a:prstGeom>
          <a:noFill/>
          <a:ln>
            <a:noFill/>
          </a:ln>
        </p:spPr>
        <p:txBody>
          <a:bodyPr anchorCtr="0" anchor="t" bIns="17150" lIns="17150" spcFirstLastPara="1" rIns="17150" wrap="square" tIns="17150">
            <a:noAutofit/>
          </a:bodyPr>
          <a:lstStyle/>
          <a:p>
            <a:pPr indent="0" lvl="0" marL="0" marR="0" rtl="0" algn="l">
              <a:lnSpc>
                <a:spcPct val="100000"/>
              </a:lnSpc>
              <a:spcBef>
                <a:spcPts val="0"/>
              </a:spcBef>
              <a:spcAft>
                <a:spcPts val="0"/>
              </a:spcAft>
              <a:buClr>
                <a:srgbClr val="FFFFFF"/>
              </a:buClr>
              <a:buSzPts val="700"/>
              <a:buFont typeface="Calibri"/>
              <a:buNone/>
            </a:pPr>
            <a:r>
              <a:rPr b="0" i="0" lang="en" sz="700" u="none" cap="none" strike="noStrike">
                <a:solidFill>
                  <a:srgbClr val="FFFFFF"/>
                </a:solidFill>
                <a:latin typeface="Calibri"/>
                <a:ea typeface="Calibri"/>
                <a:cs typeface="Calibri"/>
                <a:sym typeface="Calibri"/>
              </a:rPr>
              <a:t>©InFoCusp Innovations Pvt. Ltd. 2018          </a:t>
            </a:r>
            <a:r>
              <a:rPr b="0" i="0" lang="en" sz="700" u="sng" cap="none" strike="noStrike">
                <a:solidFill>
                  <a:schemeClr val="hlink"/>
                </a:solidFill>
                <a:latin typeface="Calibri"/>
                <a:ea typeface="Calibri"/>
                <a:cs typeface="Calibri"/>
                <a:sym typeface="Calibri"/>
                <a:hlinkClick r:id="rId3"/>
              </a:rPr>
              <a:t>www.infocusp.in</a:t>
            </a:r>
            <a:endParaRPr sz="5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Subtitle" showMasterSp="0" type="title">
  <p:cSld name="TITLE">
    <p:spTree>
      <p:nvGrpSpPr>
        <p:cNvPr id="93" name="Shape 93"/>
        <p:cNvGrpSpPr/>
        <p:nvPr/>
      </p:nvGrpSpPr>
      <p:grpSpPr>
        <a:xfrm>
          <a:off x="0" y="0"/>
          <a:ext cx="0" cy="0"/>
          <a:chOff x="0" y="0"/>
          <a:chExt cx="0" cy="0"/>
        </a:xfrm>
      </p:grpSpPr>
      <p:cxnSp>
        <p:nvCxnSpPr>
          <p:cNvPr id="94" name="Shape 94"/>
          <p:cNvCxnSpPr/>
          <p:nvPr/>
        </p:nvCxnSpPr>
        <p:spPr>
          <a:xfrm>
            <a:off x="400050" y="2505075"/>
            <a:ext cx="8344800" cy="0"/>
          </a:xfrm>
          <a:prstGeom prst="straightConnector1">
            <a:avLst/>
          </a:prstGeom>
          <a:noFill/>
          <a:ln cap="flat" cmpd="sng" w="12700">
            <a:solidFill>
              <a:srgbClr val="9A9A9A"/>
            </a:solidFill>
            <a:prstDash val="solid"/>
            <a:miter lim="400000"/>
            <a:headEnd len="sm" w="sm" type="none"/>
            <a:tailEnd len="sm" w="sm" type="none"/>
          </a:ln>
        </p:spPr>
      </p:cxnSp>
      <p:sp>
        <p:nvSpPr>
          <p:cNvPr id="95" name="Shape 95"/>
          <p:cNvSpPr txBox="1"/>
          <p:nvPr>
            <p:ph type="title"/>
          </p:nvPr>
        </p:nvSpPr>
        <p:spPr>
          <a:xfrm>
            <a:off x="400050" y="695325"/>
            <a:ext cx="8339100" cy="1676400"/>
          </a:xfrm>
          <a:prstGeom prst="rect">
            <a:avLst/>
          </a:prstGeom>
          <a:noFill/>
          <a:ln>
            <a:noFill/>
          </a:ln>
        </p:spPr>
        <p:txBody>
          <a:bodyPr anchorCtr="0" anchor="b"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96" name="Shape 96"/>
          <p:cNvSpPr txBox="1"/>
          <p:nvPr>
            <p:ph idx="1" type="body"/>
          </p:nvPr>
        </p:nvSpPr>
        <p:spPr>
          <a:xfrm>
            <a:off x="400050" y="2643188"/>
            <a:ext cx="8339100" cy="538200"/>
          </a:xfrm>
          <a:prstGeom prst="rect">
            <a:avLst/>
          </a:prstGeom>
          <a:noFill/>
          <a:ln>
            <a:noFill/>
          </a:ln>
        </p:spPr>
        <p:txBody>
          <a:bodyPr anchorCtr="0" anchor="t" bIns="19050" lIns="19050" spcFirstLastPara="1" rIns="19050" wrap="square" tIns="19050"/>
          <a:lstStyle>
            <a:lvl1pPr indent="-228600" lvl="0" marL="4572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97" name="Shape 97"/>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Horizontal" showMasterSp="0">
  <p:cSld name="Photo - Horizontal">
    <p:spTree>
      <p:nvGrpSpPr>
        <p:cNvPr id="98" name="Shape 98"/>
        <p:cNvGrpSpPr/>
        <p:nvPr/>
      </p:nvGrpSpPr>
      <p:grpSpPr>
        <a:xfrm>
          <a:off x="0" y="0"/>
          <a:ext cx="0" cy="0"/>
          <a:chOff x="0" y="0"/>
          <a:chExt cx="0" cy="0"/>
        </a:xfrm>
      </p:grpSpPr>
      <p:cxnSp>
        <p:nvCxnSpPr>
          <p:cNvPr id="99" name="Shape 99"/>
          <p:cNvCxnSpPr/>
          <p:nvPr/>
        </p:nvCxnSpPr>
        <p:spPr>
          <a:xfrm>
            <a:off x="5305425" y="4205288"/>
            <a:ext cx="0" cy="750300"/>
          </a:xfrm>
          <a:prstGeom prst="straightConnector1">
            <a:avLst/>
          </a:prstGeom>
          <a:noFill/>
          <a:ln cap="flat" cmpd="sng" w="12700">
            <a:solidFill>
              <a:srgbClr val="9A9A9A"/>
            </a:solidFill>
            <a:prstDash val="solid"/>
            <a:miter lim="400000"/>
            <a:headEnd len="sm" w="sm" type="none"/>
            <a:tailEnd len="sm" w="sm" type="none"/>
          </a:ln>
        </p:spPr>
      </p:cxnSp>
      <p:sp>
        <p:nvSpPr>
          <p:cNvPr id="100" name="Shape 100"/>
          <p:cNvSpPr/>
          <p:nvPr>
            <p:ph idx="2" type="pic"/>
          </p:nvPr>
        </p:nvSpPr>
        <p:spPr>
          <a:xfrm>
            <a:off x="0" y="0"/>
            <a:ext cx="9144000" cy="4005300"/>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01" name="Shape 101"/>
          <p:cNvSpPr txBox="1"/>
          <p:nvPr>
            <p:ph type="title"/>
          </p:nvPr>
        </p:nvSpPr>
        <p:spPr>
          <a:xfrm>
            <a:off x="990600" y="4105275"/>
            <a:ext cx="4071900" cy="895500"/>
          </a:xfrm>
          <a:prstGeom prst="rect">
            <a:avLst/>
          </a:prstGeom>
          <a:noFill/>
          <a:ln>
            <a:noFill/>
          </a:ln>
        </p:spPr>
        <p:txBody>
          <a:bodyPr anchorCtr="0" anchor="ctr" bIns="19050" lIns="19050" spcFirstLastPara="1" rIns="19050" wrap="square" tIns="19050"/>
          <a:lstStyle>
            <a:lvl1pPr lvl="0" marR="0" rtl="0" algn="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102" name="Shape 102"/>
          <p:cNvSpPr txBox="1"/>
          <p:nvPr>
            <p:ph idx="1" type="body"/>
          </p:nvPr>
        </p:nvSpPr>
        <p:spPr>
          <a:xfrm>
            <a:off x="5519738" y="4476750"/>
            <a:ext cx="3481500" cy="266700"/>
          </a:xfrm>
          <a:prstGeom prst="rect">
            <a:avLst/>
          </a:prstGeom>
          <a:noFill/>
          <a:ln>
            <a:noFill/>
          </a:ln>
        </p:spPr>
        <p:txBody>
          <a:bodyPr anchorCtr="0" anchor="t" bIns="19050" lIns="19050" spcFirstLastPara="1" rIns="19050" wrap="square" tIns="19050"/>
          <a:lstStyle>
            <a:lvl1pPr indent="-228600" lvl="0" marL="4572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03" name="Shape 103"/>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Center" showMasterSp="0">
  <p:cSld name="Title - Center">
    <p:spTree>
      <p:nvGrpSpPr>
        <p:cNvPr id="104" name="Shape 104"/>
        <p:cNvGrpSpPr/>
        <p:nvPr/>
      </p:nvGrpSpPr>
      <p:grpSpPr>
        <a:xfrm>
          <a:off x="0" y="0"/>
          <a:ext cx="0" cy="0"/>
          <a:chOff x="0" y="0"/>
          <a:chExt cx="0" cy="0"/>
        </a:xfrm>
      </p:grpSpPr>
      <p:sp>
        <p:nvSpPr>
          <p:cNvPr id="105" name="Shape 105"/>
          <p:cNvSpPr txBox="1"/>
          <p:nvPr>
            <p:ph type="title"/>
          </p:nvPr>
        </p:nvSpPr>
        <p:spPr>
          <a:xfrm>
            <a:off x="400050" y="1733550"/>
            <a:ext cx="8339100" cy="1676400"/>
          </a:xfrm>
          <a:prstGeom prst="rect">
            <a:avLst/>
          </a:prstGeom>
          <a:noFill/>
          <a:ln>
            <a:noFill/>
          </a:ln>
        </p:spPr>
        <p:txBody>
          <a:bodyPr anchorCtr="0" anchor="ctr"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106" name="Shape 106"/>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op">
  <p:cSld name="Title - Top">
    <p:spTree>
      <p:nvGrpSpPr>
        <p:cNvPr id="107" name="Shape 107"/>
        <p:cNvGrpSpPr/>
        <p:nvPr/>
      </p:nvGrpSpPr>
      <p:grpSpPr>
        <a:xfrm>
          <a:off x="0" y="0"/>
          <a:ext cx="0" cy="0"/>
          <a:chOff x="0" y="0"/>
          <a:chExt cx="0" cy="0"/>
        </a:xfrm>
      </p:grpSpPr>
      <p:sp>
        <p:nvSpPr>
          <p:cNvPr id="108" name="Shape 108"/>
          <p:cNvSpPr txBox="1"/>
          <p:nvPr>
            <p:ph type="title"/>
          </p:nvPr>
        </p:nvSpPr>
        <p:spPr>
          <a:xfrm>
            <a:off x="400050" y="176213"/>
            <a:ext cx="8339100" cy="738300"/>
          </a:xfrm>
          <a:prstGeom prst="rect">
            <a:avLst/>
          </a:prstGeom>
          <a:noFill/>
          <a:ln>
            <a:noFill/>
          </a:ln>
        </p:spPr>
        <p:txBody>
          <a:bodyPr anchorCtr="0" anchor="b"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109" name="Shape 109"/>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Bullets">
  <p:cSld name="Title &amp; Bullets">
    <p:spTree>
      <p:nvGrpSpPr>
        <p:cNvPr id="110" name="Shape 110"/>
        <p:cNvGrpSpPr/>
        <p:nvPr/>
      </p:nvGrpSpPr>
      <p:grpSpPr>
        <a:xfrm>
          <a:off x="0" y="0"/>
          <a:ext cx="0" cy="0"/>
          <a:chOff x="0" y="0"/>
          <a:chExt cx="0" cy="0"/>
        </a:xfrm>
      </p:grpSpPr>
      <p:sp>
        <p:nvSpPr>
          <p:cNvPr id="111" name="Shape 111"/>
          <p:cNvSpPr txBox="1"/>
          <p:nvPr>
            <p:ph type="title"/>
          </p:nvPr>
        </p:nvSpPr>
        <p:spPr>
          <a:xfrm>
            <a:off x="400050" y="176213"/>
            <a:ext cx="8339100" cy="738300"/>
          </a:xfrm>
          <a:prstGeom prst="rect">
            <a:avLst/>
          </a:prstGeom>
          <a:noFill/>
          <a:ln>
            <a:noFill/>
          </a:ln>
        </p:spPr>
        <p:txBody>
          <a:bodyPr anchorCtr="0" anchor="b"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112" name="Shape 112"/>
          <p:cNvSpPr txBox="1"/>
          <p:nvPr>
            <p:ph idx="1" type="body"/>
          </p:nvPr>
        </p:nvSpPr>
        <p:spPr>
          <a:xfrm>
            <a:off x="400050" y="1171575"/>
            <a:ext cx="8339100" cy="3514800"/>
          </a:xfrm>
          <a:prstGeom prst="rect">
            <a:avLst/>
          </a:prstGeom>
          <a:noFill/>
          <a:ln>
            <a:noFill/>
          </a:ln>
        </p:spPr>
        <p:txBody>
          <a:bodyPr anchorCtr="0" anchor="t" bIns="19050" lIns="19050" spcFirstLastPara="1" rIns="19050" wrap="square" tIns="19050"/>
          <a:lstStyle>
            <a:lvl1pPr indent="-317500" lvl="0" marL="457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13" name="Shape 113"/>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Bullets &amp; Photo" showMasterSp="0">
  <p:cSld name="Title, Bullets &amp; Photo">
    <p:spTree>
      <p:nvGrpSpPr>
        <p:cNvPr id="114" name="Shape 114"/>
        <p:cNvGrpSpPr/>
        <p:nvPr/>
      </p:nvGrpSpPr>
      <p:grpSpPr>
        <a:xfrm>
          <a:off x="0" y="0"/>
          <a:ext cx="0" cy="0"/>
          <a:chOff x="0" y="0"/>
          <a:chExt cx="0" cy="0"/>
        </a:xfrm>
      </p:grpSpPr>
      <p:cxnSp>
        <p:nvCxnSpPr>
          <p:cNvPr id="115" name="Shape 115"/>
          <p:cNvCxnSpPr/>
          <p:nvPr/>
        </p:nvCxnSpPr>
        <p:spPr>
          <a:xfrm>
            <a:off x="400050" y="1038225"/>
            <a:ext cx="3567300" cy="0"/>
          </a:xfrm>
          <a:prstGeom prst="straightConnector1">
            <a:avLst/>
          </a:prstGeom>
          <a:noFill/>
          <a:ln cap="flat" cmpd="sng" w="12700">
            <a:solidFill>
              <a:srgbClr val="9A9A9A"/>
            </a:solidFill>
            <a:prstDash val="solid"/>
            <a:miter lim="400000"/>
            <a:headEnd len="sm" w="sm" type="none"/>
            <a:tailEnd len="sm" w="sm" type="none"/>
          </a:ln>
        </p:spPr>
      </p:cxnSp>
      <p:sp>
        <p:nvSpPr>
          <p:cNvPr id="116" name="Shape 116"/>
          <p:cNvSpPr/>
          <p:nvPr>
            <p:ph idx="2" type="pic"/>
          </p:nvPr>
        </p:nvSpPr>
        <p:spPr>
          <a:xfrm>
            <a:off x="4572000" y="0"/>
            <a:ext cx="4572000" cy="5143500"/>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17" name="Shape 117"/>
          <p:cNvSpPr txBox="1"/>
          <p:nvPr>
            <p:ph type="title"/>
          </p:nvPr>
        </p:nvSpPr>
        <p:spPr>
          <a:xfrm>
            <a:off x="400050" y="176213"/>
            <a:ext cx="3571800" cy="738300"/>
          </a:xfrm>
          <a:prstGeom prst="rect">
            <a:avLst/>
          </a:prstGeom>
          <a:noFill/>
          <a:ln>
            <a:noFill/>
          </a:ln>
        </p:spPr>
        <p:txBody>
          <a:bodyPr anchorCtr="0" anchor="b"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118" name="Shape 118"/>
          <p:cNvSpPr txBox="1"/>
          <p:nvPr>
            <p:ph idx="1" type="body"/>
          </p:nvPr>
        </p:nvSpPr>
        <p:spPr>
          <a:xfrm>
            <a:off x="400050" y="1171575"/>
            <a:ext cx="3571800" cy="3514800"/>
          </a:xfrm>
          <a:prstGeom prst="rect">
            <a:avLst/>
          </a:prstGeom>
          <a:noFill/>
          <a:ln>
            <a:noFill/>
          </a:ln>
        </p:spPr>
        <p:txBody>
          <a:bodyPr anchorCtr="0" anchor="t" bIns="19050" lIns="19050" spcFirstLastPara="1" rIns="19050" wrap="square" tIns="19050"/>
          <a:lstStyle>
            <a:lvl1pPr indent="-292100" lvl="0" marL="4572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1pPr>
            <a:lvl2pPr indent="-292100" lvl="1" marL="9144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2pPr>
            <a:lvl3pPr indent="-292100" lvl="2" marL="13716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3pPr>
            <a:lvl4pPr indent="-292100" lvl="3" marL="18288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4pPr>
            <a:lvl5pPr indent="-292100" lvl="4" marL="22860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19" name="Shape 119"/>
          <p:cNvSpPr txBox="1"/>
          <p:nvPr>
            <p:ph idx="12" type="sldNum"/>
          </p:nvPr>
        </p:nvSpPr>
        <p:spPr>
          <a:xfrm>
            <a:off x="359116"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s" showMasterSp="0">
  <p:cSld name="Bullets">
    <p:spTree>
      <p:nvGrpSpPr>
        <p:cNvPr id="120" name="Shape 120"/>
        <p:cNvGrpSpPr/>
        <p:nvPr/>
      </p:nvGrpSpPr>
      <p:grpSpPr>
        <a:xfrm>
          <a:off x="0" y="0"/>
          <a:ext cx="0" cy="0"/>
          <a:chOff x="0" y="0"/>
          <a:chExt cx="0" cy="0"/>
        </a:xfrm>
      </p:grpSpPr>
      <p:sp>
        <p:nvSpPr>
          <p:cNvPr id="121" name="Shape 121"/>
          <p:cNvSpPr txBox="1"/>
          <p:nvPr>
            <p:ph idx="1" type="body"/>
          </p:nvPr>
        </p:nvSpPr>
        <p:spPr>
          <a:xfrm>
            <a:off x="623888" y="466725"/>
            <a:ext cx="7886700" cy="4200600"/>
          </a:xfrm>
          <a:prstGeom prst="rect">
            <a:avLst/>
          </a:prstGeom>
          <a:noFill/>
          <a:ln>
            <a:noFill/>
          </a:ln>
        </p:spPr>
        <p:txBody>
          <a:bodyPr anchorCtr="0" anchor="t" bIns="19050" lIns="19050" spcFirstLastPara="1" rIns="19050" wrap="square" tIns="19050"/>
          <a:lstStyle>
            <a:lvl1pPr indent="-317500" lvl="0" marL="457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22" name="Shape 122"/>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3 Up" showMasterSp="0">
  <p:cSld name="Photo - 3 Up">
    <p:spTree>
      <p:nvGrpSpPr>
        <p:cNvPr id="123" name="Shape 123"/>
        <p:cNvGrpSpPr/>
        <p:nvPr/>
      </p:nvGrpSpPr>
      <p:grpSpPr>
        <a:xfrm>
          <a:off x="0" y="0"/>
          <a:ext cx="0" cy="0"/>
          <a:chOff x="0" y="0"/>
          <a:chExt cx="0" cy="0"/>
        </a:xfrm>
      </p:grpSpPr>
      <p:cxnSp>
        <p:nvCxnSpPr>
          <p:cNvPr id="124" name="Shape 124"/>
          <p:cNvCxnSpPr/>
          <p:nvPr/>
        </p:nvCxnSpPr>
        <p:spPr>
          <a:xfrm>
            <a:off x="5929403" y="266700"/>
            <a:ext cx="0" cy="4179000"/>
          </a:xfrm>
          <a:prstGeom prst="straightConnector1">
            <a:avLst/>
          </a:prstGeom>
          <a:noFill/>
          <a:ln cap="flat" cmpd="sng" w="12700">
            <a:solidFill>
              <a:srgbClr val="9A9A9A"/>
            </a:solidFill>
            <a:prstDash val="solid"/>
            <a:miter lim="400000"/>
            <a:headEnd len="sm" w="sm" type="none"/>
            <a:tailEnd len="sm" w="sm" type="none"/>
          </a:ln>
        </p:spPr>
      </p:cxnSp>
      <p:cxnSp>
        <p:nvCxnSpPr>
          <p:cNvPr id="125" name="Shape 125"/>
          <p:cNvCxnSpPr/>
          <p:nvPr/>
        </p:nvCxnSpPr>
        <p:spPr>
          <a:xfrm>
            <a:off x="5929313" y="2354089"/>
            <a:ext cx="2911200" cy="0"/>
          </a:xfrm>
          <a:prstGeom prst="straightConnector1">
            <a:avLst/>
          </a:prstGeom>
          <a:noFill/>
          <a:ln cap="flat" cmpd="sng" w="12700">
            <a:solidFill>
              <a:srgbClr val="9A9A9A"/>
            </a:solidFill>
            <a:prstDash val="solid"/>
            <a:miter lim="400000"/>
            <a:headEnd len="sm" w="sm" type="none"/>
            <a:tailEnd len="sm" w="sm" type="none"/>
          </a:ln>
        </p:spPr>
      </p:cxnSp>
      <p:sp>
        <p:nvSpPr>
          <p:cNvPr id="126" name="Shape 126"/>
          <p:cNvSpPr/>
          <p:nvPr>
            <p:ph idx="2" type="pic"/>
          </p:nvPr>
        </p:nvSpPr>
        <p:spPr>
          <a:xfrm>
            <a:off x="6005513" y="2438400"/>
            <a:ext cx="2838600" cy="2004900"/>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27" name="Shape 127"/>
          <p:cNvSpPr/>
          <p:nvPr>
            <p:ph idx="3" type="pic"/>
          </p:nvPr>
        </p:nvSpPr>
        <p:spPr>
          <a:xfrm>
            <a:off x="6005513" y="265952"/>
            <a:ext cx="2838600" cy="2004900"/>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28" name="Shape 128"/>
          <p:cNvSpPr/>
          <p:nvPr>
            <p:ph idx="4" type="pic"/>
          </p:nvPr>
        </p:nvSpPr>
        <p:spPr>
          <a:xfrm>
            <a:off x="366713" y="267636"/>
            <a:ext cx="5467200" cy="4176600"/>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29" name="Shape 129"/>
          <p:cNvSpPr txBox="1"/>
          <p:nvPr>
            <p:ph idx="1" type="body"/>
          </p:nvPr>
        </p:nvSpPr>
        <p:spPr>
          <a:xfrm>
            <a:off x="366713" y="4567238"/>
            <a:ext cx="5467200" cy="495300"/>
          </a:xfrm>
          <a:prstGeom prst="rect">
            <a:avLst/>
          </a:prstGeom>
          <a:noFill/>
          <a:ln>
            <a:noFill/>
          </a:ln>
        </p:spPr>
        <p:txBody>
          <a:bodyPr anchorCtr="0" anchor="t" bIns="19050" lIns="19050" spcFirstLastPara="1" rIns="19050" wrap="square" tIns="19050"/>
          <a:lstStyle>
            <a:lvl1pPr indent="-228600" lvl="0" marL="4572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30" name="Shape 130"/>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showMasterSp="0">
  <p:cSld name="Quote">
    <p:spTree>
      <p:nvGrpSpPr>
        <p:cNvPr id="131" name="Shape 131"/>
        <p:cNvGrpSpPr/>
        <p:nvPr/>
      </p:nvGrpSpPr>
      <p:grpSpPr>
        <a:xfrm>
          <a:off x="0" y="0"/>
          <a:ext cx="0" cy="0"/>
          <a:chOff x="0" y="0"/>
          <a:chExt cx="0" cy="0"/>
        </a:xfrm>
      </p:grpSpPr>
      <p:sp>
        <p:nvSpPr>
          <p:cNvPr id="132" name="Shape 132"/>
          <p:cNvSpPr txBox="1"/>
          <p:nvPr>
            <p:ph idx="1" type="body"/>
          </p:nvPr>
        </p:nvSpPr>
        <p:spPr>
          <a:xfrm>
            <a:off x="895350" y="3357563"/>
            <a:ext cx="7358100" cy="243000"/>
          </a:xfrm>
          <a:prstGeom prst="rect">
            <a:avLst/>
          </a:prstGeom>
          <a:noFill/>
          <a:ln>
            <a:noFill/>
          </a:ln>
        </p:spPr>
        <p:txBody>
          <a:bodyPr anchorCtr="0" anchor="t" bIns="19050" lIns="19050" spcFirstLastPara="1" rIns="19050" wrap="square" tIns="19050"/>
          <a:lstStyle>
            <a:lvl1pPr indent="-228600" lvl="0" marL="457200" marR="0" rtl="0" algn="ctr">
              <a:lnSpc>
                <a:spcPct val="100000"/>
              </a:lnSpc>
              <a:spcBef>
                <a:spcPts val="0"/>
              </a:spcBef>
              <a:spcAft>
                <a:spcPts val="0"/>
              </a:spcAft>
              <a:buClr>
                <a:srgbClr val="000000"/>
              </a:buClr>
              <a:buSzPts val="1400"/>
              <a:buFont typeface="Helvetica Neue"/>
              <a:buNone/>
              <a:defRPr b="0" i="0" sz="14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33" name="Shape 133"/>
          <p:cNvSpPr txBox="1"/>
          <p:nvPr>
            <p:ph idx="2" type="body"/>
          </p:nvPr>
        </p:nvSpPr>
        <p:spPr>
          <a:xfrm>
            <a:off x="895350" y="2273199"/>
            <a:ext cx="7358100" cy="354300"/>
          </a:xfrm>
          <a:prstGeom prst="rect">
            <a:avLst/>
          </a:prstGeom>
          <a:noFill/>
          <a:ln>
            <a:noFill/>
          </a:ln>
        </p:spPr>
        <p:txBody>
          <a:bodyPr anchorCtr="0" anchor="ctr" bIns="19050" lIns="19050" spcFirstLastPara="1" rIns="19050" wrap="square" tIns="19050"/>
          <a:lstStyle>
            <a:lvl1pPr indent="-228600" lvl="0" marL="457200" marR="0" rtl="0" algn="ctr">
              <a:lnSpc>
                <a:spcPct val="100000"/>
              </a:lnSpc>
              <a:spcBef>
                <a:spcPts val="1300"/>
              </a:spcBef>
              <a:spcAft>
                <a:spcPts val="0"/>
              </a:spcAft>
              <a:buClr>
                <a:srgbClr val="747474"/>
              </a:buClr>
              <a:buSzPts val="2100"/>
              <a:buFont typeface="Helvetica Neue"/>
              <a:buNone/>
              <a:defRPr b="0" i="0" sz="2100" u="none" cap="none" strike="noStrike">
                <a:solidFill>
                  <a:srgbClr val="747474"/>
                </a:solidFill>
                <a:latin typeface="Helvetica Neue Light"/>
                <a:ea typeface="Helvetica Neue Light"/>
                <a:cs typeface="Helvetica Neue Light"/>
                <a:sym typeface="Helvetica Neue Light"/>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34" name="Shape 134"/>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showMasterSp="0">
  <p:cSld name="Photo">
    <p:spTree>
      <p:nvGrpSpPr>
        <p:cNvPr id="135" name="Shape 135"/>
        <p:cNvGrpSpPr/>
        <p:nvPr/>
      </p:nvGrpSpPr>
      <p:grpSpPr>
        <a:xfrm>
          <a:off x="0" y="0"/>
          <a:ext cx="0" cy="0"/>
          <a:chOff x="0" y="0"/>
          <a:chExt cx="0" cy="0"/>
        </a:xfrm>
      </p:grpSpPr>
      <p:sp>
        <p:nvSpPr>
          <p:cNvPr id="136" name="Shape 136"/>
          <p:cNvSpPr/>
          <p:nvPr>
            <p:ph idx="2" type="pic"/>
          </p:nvPr>
        </p:nvSpPr>
        <p:spPr>
          <a:xfrm>
            <a:off x="0" y="0"/>
            <a:ext cx="9144000" cy="5143500"/>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37" name="Shape 137"/>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spTree>
      <p:nvGrpSpPr>
        <p:cNvPr id="138" name="Shape 138"/>
        <p:cNvGrpSpPr/>
        <p:nvPr/>
      </p:nvGrpSpPr>
      <p:grpSpPr>
        <a:xfrm>
          <a:off x="0" y="0"/>
          <a:ext cx="0" cy="0"/>
          <a:chOff x="0" y="0"/>
          <a:chExt cx="0" cy="0"/>
        </a:xfrm>
      </p:grpSpPr>
      <p:sp>
        <p:nvSpPr>
          <p:cNvPr id="139" name="Shape 139"/>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2" name="Shape 82"/>
        <p:cNvGrpSpPr/>
        <p:nvPr/>
      </p:nvGrpSpPr>
      <p:grpSpPr>
        <a:xfrm>
          <a:off x="0" y="0"/>
          <a:ext cx="0" cy="0"/>
          <a:chOff x="0" y="0"/>
          <a:chExt cx="0" cy="0"/>
        </a:xfrm>
      </p:grpSpPr>
      <p:cxnSp>
        <p:nvCxnSpPr>
          <p:cNvPr id="83" name="Shape 83"/>
          <p:cNvCxnSpPr/>
          <p:nvPr/>
        </p:nvCxnSpPr>
        <p:spPr>
          <a:xfrm>
            <a:off x="400050" y="1038225"/>
            <a:ext cx="8344800" cy="0"/>
          </a:xfrm>
          <a:prstGeom prst="straightConnector1">
            <a:avLst/>
          </a:prstGeom>
          <a:noFill/>
          <a:ln cap="flat" cmpd="sng" w="12700">
            <a:solidFill>
              <a:srgbClr val="9A9A9A"/>
            </a:solidFill>
            <a:prstDash val="solid"/>
            <a:miter lim="400000"/>
            <a:headEnd len="sm" w="sm" type="none"/>
            <a:tailEnd len="sm" w="sm" type="none"/>
          </a:ln>
        </p:spPr>
      </p:cxnSp>
      <p:sp>
        <p:nvSpPr>
          <p:cNvPr id="84" name="Shape 84"/>
          <p:cNvSpPr txBox="1"/>
          <p:nvPr>
            <p:ph type="title"/>
          </p:nvPr>
        </p:nvSpPr>
        <p:spPr>
          <a:xfrm>
            <a:off x="400050" y="176213"/>
            <a:ext cx="8339100" cy="738300"/>
          </a:xfrm>
          <a:prstGeom prst="rect">
            <a:avLst/>
          </a:prstGeom>
          <a:noFill/>
          <a:ln>
            <a:noFill/>
          </a:ln>
        </p:spPr>
        <p:txBody>
          <a:bodyPr anchorCtr="0" anchor="b"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85" name="Shape 85"/>
          <p:cNvSpPr txBox="1"/>
          <p:nvPr>
            <p:ph idx="1" type="body"/>
          </p:nvPr>
        </p:nvSpPr>
        <p:spPr>
          <a:xfrm>
            <a:off x="400050" y="1171575"/>
            <a:ext cx="8339100" cy="3514800"/>
          </a:xfrm>
          <a:prstGeom prst="rect">
            <a:avLst/>
          </a:prstGeom>
          <a:noFill/>
          <a:ln>
            <a:noFill/>
          </a:ln>
        </p:spPr>
        <p:txBody>
          <a:bodyPr anchorCtr="0" anchor="t" bIns="19050" lIns="19050" spcFirstLastPara="1" rIns="19050" wrap="square" tIns="19050"/>
          <a:lstStyle>
            <a:lvl1pPr indent="-317500" lvl="0" marL="457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86" name="Shape 86"/>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hyperlink" Target="http://karpathy.github.io/neuralnets/" TargetMode="External"/><Relationship Id="rId4" Type="http://schemas.openxmlformats.org/officeDocument/2006/relationships/hyperlink" Target="https://ocw.mit.edu/courses/electrical-engineering-and-computer-science/6-034-artificial-intelligence-fall-2010/lecture-videos/lecture-12a-neural-nets/" TargetMode="External"/><Relationship Id="rId5" Type="http://schemas.openxmlformats.org/officeDocument/2006/relationships/hyperlink" Target="https://www.cc.gatech.edu/~bboots3/CS4641-Fall2016/Lectur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idx="4294967295" type="ctrTitle"/>
          </p:nvPr>
        </p:nvSpPr>
        <p:spPr>
          <a:xfrm>
            <a:off x="729450" y="1322450"/>
            <a:ext cx="7688100" cy="1664700"/>
          </a:xfrm>
          <a:prstGeom prst="rect">
            <a:avLst/>
          </a:prstGeom>
        </p:spPr>
        <p:txBody>
          <a:bodyPr anchorCtr="0" anchor="b" bIns="19050" lIns="19050" spcFirstLastPara="1" rIns="19050" wrap="square" tIns="19050">
            <a:noAutofit/>
          </a:bodyPr>
          <a:lstStyle/>
          <a:p>
            <a:pPr indent="0" lvl="0" marL="0">
              <a:spcBef>
                <a:spcPts val="0"/>
              </a:spcBef>
              <a:spcAft>
                <a:spcPts val="0"/>
              </a:spcAft>
              <a:buNone/>
            </a:pPr>
            <a:r>
              <a:rPr b="1" lang="en" sz="3600">
                <a:solidFill>
                  <a:srgbClr val="3C78D8"/>
                </a:solidFill>
                <a:latin typeface="Roboto"/>
                <a:ea typeface="Roboto"/>
                <a:cs typeface="Roboto"/>
                <a:sym typeface="Roboto"/>
              </a:rPr>
              <a:t>Neural networks</a:t>
            </a:r>
            <a:endParaRPr b="1" sz="3600">
              <a:solidFill>
                <a:srgbClr val="3C78D8"/>
              </a:solidFill>
              <a:latin typeface="Roboto"/>
              <a:ea typeface="Roboto"/>
              <a:cs typeface="Roboto"/>
              <a:sym typeface="Roboto"/>
            </a:endParaRPr>
          </a:p>
          <a:p>
            <a:pPr indent="0" lvl="0" marL="0" rtl="0">
              <a:spcBef>
                <a:spcPts val="0"/>
              </a:spcBef>
              <a:spcAft>
                <a:spcPts val="0"/>
              </a:spcAft>
              <a:buNone/>
            </a:pPr>
            <a:r>
              <a:rPr lang="en">
                <a:latin typeface="Roboto Light"/>
                <a:ea typeface="Roboto Light"/>
                <a:cs typeface="Roboto Light"/>
                <a:sym typeface="Roboto Light"/>
              </a:rPr>
              <a:t>The wait is over.</a:t>
            </a:r>
            <a:endParaRPr>
              <a:latin typeface="Roboto Light"/>
              <a:ea typeface="Roboto Light"/>
              <a:cs typeface="Roboto Light"/>
              <a:sym typeface="Roboto Light"/>
            </a:endParaRPr>
          </a:p>
        </p:txBody>
      </p:sp>
      <p:sp>
        <p:nvSpPr>
          <p:cNvPr id="145" name="Shape 145"/>
          <p:cNvSpPr txBox="1"/>
          <p:nvPr>
            <p:ph idx="12" type="sldNum"/>
          </p:nvPr>
        </p:nvSpPr>
        <p:spPr>
          <a:xfrm>
            <a:off x="127767" y="4907955"/>
            <a:ext cx="138300" cy="140400"/>
          </a:xfrm>
          <a:prstGeom prst="rect">
            <a:avLst/>
          </a:prstGeom>
        </p:spPr>
        <p:txBody>
          <a:bodyPr anchorCtr="0" anchor="b" bIns="19050" lIns="19050" spcFirstLastPara="1" rIns="19050" wrap="square" tIns="19050">
            <a:noAutofit/>
          </a:bodyPr>
          <a:lstStyle/>
          <a:p>
            <a:pPr indent="0" lvl="0" mar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nvSpPr>
        <p:spPr>
          <a:xfrm>
            <a:off x="593725" y="297400"/>
            <a:ext cx="7688700" cy="5427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None/>
            </a:pPr>
            <a:r>
              <a:rPr b="1" lang="en" sz="2200">
                <a:latin typeface="Roboto"/>
                <a:ea typeface="Roboto"/>
                <a:cs typeface="Roboto"/>
                <a:sym typeface="Roboto"/>
              </a:rPr>
              <a:t>Recursive Case : Circuits with Multiple Gates</a:t>
            </a:r>
            <a:endParaRPr b="1" sz="2200">
              <a:latin typeface="Roboto"/>
              <a:ea typeface="Roboto"/>
              <a:cs typeface="Roboto"/>
              <a:sym typeface="Roboto"/>
            </a:endParaRPr>
          </a:p>
        </p:txBody>
      </p:sp>
      <p:sp>
        <p:nvSpPr>
          <p:cNvPr id="210" name="Shape 210"/>
          <p:cNvSpPr txBox="1"/>
          <p:nvPr/>
        </p:nvSpPr>
        <p:spPr>
          <a:xfrm>
            <a:off x="593725" y="957375"/>
            <a:ext cx="7688700" cy="3432900"/>
          </a:xfrm>
          <a:prstGeom prst="rect">
            <a:avLst/>
          </a:prstGeom>
          <a:noFill/>
          <a:ln>
            <a:noFill/>
          </a:ln>
        </p:spPr>
        <p:txBody>
          <a:bodyPr anchorCtr="0" anchor="t" bIns="19050" lIns="19050" spcFirstLastPara="1" rIns="19050" wrap="square" tIns="19050">
            <a:noAutofit/>
          </a:bodyPr>
          <a:lstStyle/>
          <a:p>
            <a:pPr indent="0" lvl="0" marL="0" rtl="0" algn="ctr">
              <a:spcBef>
                <a:spcPts val="0"/>
              </a:spcBef>
              <a:spcAft>
                <a:spcPts val="0"/>
              </a:spcAft>
              <a:buNone/>
            </a:pPr>
            <a:r>
              <a:rPr i="1" lang="en">
                <a:solidFill>
                  <a:schemeClr val="dk1"/>
                </a:solidFill>
              </a:rPr>
              <a:t>You ask : The analytic gradient was trivial to derive for your super-simple expression. This is useless. What do I do when the expressions are much larger? Don’t the equations get huge and complex very fast?</a:t>
            </a:r>
            <a:endParaRPr i="1">
              <a:solidFill>
                <a:schemeClr val="dk1"/>
              </a:solidFill>
            </a:endParaRPr>
          </a:p>
          <a:p>
            <a:pPr indent="0" lvl="0" marL="0" rtl="0" algn="ctr">
              <a:spcBef>
                <a:spcPts val="0"/>
              </a:spcBef>
              <a:spcAft>
                <a:spcPts val="0"/>
              </a:spcAft>
              <a:buNone/>
            </a:pPr>
            <a:r>
              <a:t/>
            </a:r>
            <a:endParaRPr i="1">
              <a:solidFill>
                <a:schemeClr val="dk1"/>
              </a:solidFill>
            </a:endParaRPr>
          </a:p>
          <a:p>
            <a:pPr indent="0" lvl="0" marL="0" rtl="0" algn="ctr">
              <a:spcBef>
                <a:spcPts val="0"/>
              </a:spcBef>
              <a:spcAft>
                <a:spcPts val="0"/>
              </a:spcAft>
              <a:buNone/>
            </a:pPr>
            <a:r>
              <a:t/>
            </a:r>
            <a:endParaRPr i="1">
              <a:solidFill>
                <a:schemeClr val="dk1"/>
              </a:solidFill>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t/>
            </a:r>
            <a:endParaRPr>
              <a:solidFill>
                <a:schemeClr val="dk1"/>
              </a:solidFill>
            </a:endParaRPr>
          </a:p>
          <a:p>
            <a:pPr indent="0" lvl="0" marL="0">
              <a:spcBef>
                <a:spcPts val="0"/>
              </a:spcBef>
              <a:spcAft>
                <a:spcPts val="0"/>
              </a:spcAft>
              <a:buNone/>
            </a:pPr>
            <a:r>
              <a:t/>
            </a:r>
            <a:endParaRPr>
              <a:solidFill>
                <a:schemeClr val="dk1"/>
              </a:solidFill>
            </a:endParaRPr>
          </a:p>
          <a:p>
            <a:pPr indent="0" lvl="0" marL="0">
              <a:spcBef>
                <a:spcPts val="0"/>
              </a:spcBef>
              <a:spcAft>
                <a:spcPts val="0"/>
              </a:spcAft>
              <a:buNone/>
            </a:pPr>
            <a:r>
              <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rPr lang="en">
                <a:solidFill>
                  <a:schemeClr val="dk1"/>
                </a:solidFill>
              </a:rPr>
              <a:t>Answer : Yes, they do. No, it does not make it harder.  </a:t>
            </a:r>
            <a:r>
              <a:rPr b="1" lang="en">
                <a:solidFill>
                  <a:schemeClr val="dk1"/>
                </a:solidFill>
              </a:rPr>
              <a:t>Why? </a:t>
            </a:r>
            <a:endParaRPr b="1">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rPr lang="en">
                <a:solidFill>
                  <a:schemeClr val="dk1"/>
                </a:solidFill>
              </a:rPr>
              <a:t>Basically, every gate will be hanging out by itself, completely unaware of any details of the huge and complex circuit that it could be a part of. </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rPr lang="en">
                <a:solidFill>
                  <a:schemeClr val="dk1"/>
                </a:solidFill>
              </a:rPr>
              <a:t>It only worries about its inputs and it will compute its local derivatives as seen in the previous section. </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t/>
            </a:r>
            <a:endParaRPr>
              <a:solidFill>
                <a:schemeClr val="dk1"/>
              </a:solidFill>
            </a:endParaRPr>
          </a:p>
        </p:txBody>
      </p:sp>
      <p:pic>
        <p:nvPicPr>
          <p:cNvPr id="211" name="Shape 211"/>
          <p:cNvPicPr preferRelativeResize="0"/>
          <p:nvPr/>
        </p:nvPicPr>
        <p:blipFill>
          <a:blip r:embed="rId3">
            <a:alphaModFix/>
          </a:blip>
          <a:stretch>
            <a:fillRect/>
          </a:stretch>
        </p:blipFill>
        <p:spPr>
          <a:xfrm>
            <a:off x="2583825" y="1682600"/>
            <a:ext cx="3143625" cy="1172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nvSpPr>
        <p:spPr>
          <a:xfrm>
            <a:off x="593725" y="297400"/>
            <a:ext cx="7688700" cy="5427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None/>
            </a:pPr>
            <a:r>
              <a:rPr b="1" lang="en" sz="2200">
                <a:latin typeface="Roboto"/>
                <a:ea typeface="Roboto"/>
                <a:cs typeface="Roboto"/>
                <a:sym typeface="Roboto"/>
              </a:rPr>
              <a:t>Let’s dive in</a:t>
            </a:r>
            <a:endParaRPr b="1" sz="2200">
              <a:latin typeface="Roboto"/>
              <a:ea typeface="Roboto"/>
              <a:cs typeface="Roboto"/>
              <a:sym typeface="Roboto"/>
            </a:endParaRPr>
          </a:p>
        </p:txBody>
      </p:sp>
      <p:sp>
        <p:nvSpPr>
          <p:cNvPr id="217" name="Shape 217"/>
          <p:cNvSpPr txBox="1"/>
          <p:nvPr/>
        </p:nvSpPr>
        <p:spPr>
          <a:xfrm>
            <a:off x="593725" y="957375"/>
            <a:ext cx="7688700" cy="3886200"/>
          </a:xfrm>
          <a:prstGeom prst="rect">
            <a:avLst/>
          </a:prstGeom>
          <a:noFill/>
          <a:ln>
            <a:noFill/>
          </a:ln>
        </p:spPr>
        <p:txBody>
          <a:bodyPr anchorCtr="0" anchor="t" bIns="19050" lIns="19050" spcFirstLastPara="1" rIns="19050" wrap="square" tIns="19050">
            <a:noAutofit/>
          </a:bodyPr>
          <a:lstStyle/>
          <a:p>
            <a:pPr indent="-317500" lvl="0" marL="457200" rtl="0">
              <a:spcBef>
                <a:spcPts val="0"/>
              </a:spcBef>
              <a:spcAft>
                <a:spcPts val="0"/>
              </a:spcAft>
              <a:buClr>
                <a:srgbClr val="424242"/>
              </a:buClr>
              <a:buSzPts val="1400"/>
              <a:buFont typeface="Roboto"/>
              <a:buChar char="●"/>
            </a:pPr>
            <a:r>
              <a:rPr lang="en">
                <a:solidFill>
                  <a:srgbClr val="424242"/>
                </a:solidFill>
                <a:latin typeface="Roboto"/>
                <a:ea typeface="Roboto"/>
                <a:cs typeface="Roboto"/>
                <a:sym typeface="Roboto"/>
              </a:rPr>
              <a:t>The expression that we are now computing is </a:t>
            </a:r>
            <a:r>
              <a:rPr b="1" i="1" lang="en">
                <a:solidFill>
                  <a:srgbClr val="424242"/>
                </a:solidFill>
                <a:latin typeface="Roboto"/>
                <a:ea typeface="Roboto"/>
                <a:cs typeface="Roboto"/>
                <a:sym typeface="Roboto"/>
              </a:rPr>
              <a:t>f</a:t>
            </a:r>
            <a:r>
              <a:rPr lang="en">
                <a:solidFill>
                  <a:srgbClr val="424242"/>
                </a:solidFill>
                <a:latin typeface="Roboto"/>
                <a:ea typeface="Roboto"/>
                <a:cs typeface="Roboto"/>
                <a:sym typeface="Roboto"/>
              </a:rPr>
              <a:t>(x, y, z) = (x+y)z</a:t>
            </a:r>
            <a:endParaRPr>
              <a:solidFill>
                <a:srgbClr val="424242"/>
              </a:solidFill>
              <a:latin typeface="Roboto"/>
              <a:ea typeface="Roboto"/>
              <a:cs typeface="Roboto"/>
              <a:sym typeface="Roboto"/>
            </a:endParaRPr>
          </a:p>
          <a:p>
            <a:pPr indent="0" lvl="0" marL="0" rtl="0">
              <a:spcBef>
                <a:spcPts val="0"/>
              </a:spcBef>
              <a:spcAft>
                <a:spcPts val="0"/>
              </a:spcAft>
              <a:buNone/>
            </a:pPr>
            <a:r>
              <a:t/>
            </a:r>
            <a:endParaRPr>
              <a:solidFill>
                <a:srgbClr val="424242"/>
              </a:solidFill>
              <a:latin typeface="Roboto"/>
              <a:ea typeface="Roboto"/>
              <a:cs typeface="Roboto"/>
              <a:sym typeface="Roboto"/>
            </a:endParaRPr>
          </a:p>
          <a:p>
            <a:pPr indent="0" lvl="0" marL="0" rtl="0">
              <a:spcBef>
                <a:spcPts val="0"/>
              </a:spcBef>
              <a:spcAft>
                <a:spcPts val="0"/>
              </a:spcAft>
              <a:buNone/>
            </a:pPr>
            <a:r>
              <a:t/>
            </a:r>
            <a:endParaRPr sz="1300">
              <a:solidFill>
                <a:srgbClr val="424242"/>
              </a:solidFill>
              <a:latin typeface="Nunito"/>
              <a:ea typeface="Nunito"/>
              <a:cs typeface="Nunito"/>
              <a:sym typeface="Nunito"/>
            </a:endParaRPr>
          </a:p>
          <a:p>
            <a:pPr indent="457200" lvl="0" marL="0" rtl="0">
              <a:lnSpc>
                <a:spcPct val="115000"/>
              </a:lnSpc>
              <a:spcBef>
                <a:spcPts val="0"/>
              </a:spcBef>
              <a:spcAft>
                <a:spcPts val="0"/>
              </a:spcAft>
              <a:buNone/>
            </a:pPr>
            <a:r>
              <a:rPr lang="en" sz="1300">
                <a:solidFill>
                  <a:srgbClr val="424242"/>
                </a:solidFill>
                <a:latin typeface="Nunito"/>
                <a:ea typeface="Nunito"/>
                <a:cs typeface="Nunito"/>
                <a:sym typeface="Nunito"/>
              </a:rPr>
              <a:t>def </a:t>
            </a:r>
            <a:r>
              <a:rPr b="1" lang="en" sz="1300">
                <a:solidFill>
                  <a:srgbClr val="424242"/>
                </a:solidFill>
                <a:latin typeface="Nunito"/>
                <a:ea typeface="Nunito"/>
                <a:cs typeface="Nunito"/>
                <a:sym typeface="Nunito"/>
              </a:rPr>
              <a:t>forwardMultiplyGate</a:t>
            </a:r>
            <a:r>
              <a:rPr lang="en" sz="1300">
                <a:solidFill>
                  <a:srgbClr val="424242"/>
                </a:solidFill>
                <a:latin typeface="Nunito"/>
                <a:ea typeface="Nunito"/>
                <a:cs typeface="Nunito"/>
                <a:sym typeface="Nunito"/>
              </a:rPr>
              <a:t>(a, b):</a:t>
            </a:r>
            <a:br>
              <a:rPr lang="en" sz="1300">
                <a:solidFill>
                  <a:srgbClr val="424242"/>
                </a:solidFill>
                <a:latin typeface="Nunito"/>
                <a:ea typeface="Nunito"/>
                <a:cs typeface="Nunito"/>
                <a:sym typeface="Nunito"/>
              </a:rPr>
            </a:br>
            <a:r>
              <a:rPr lang="en" sz="1300">
                <a:solidFill>
                  <a:srgbClr val="424242"/>
                </a:solidFill>
                <a:latin typeface="Nunito"/>
                <a:ea typeface="Nunito"/>
                <a:cs typeface="Nunito"/>
                <a:sym typeface="Nunito"/>
              </a:rPr>
              <a:t>		return a * b</a:t>
            </a:r>
            <a:endParaRPr sz="1300">
              <a:solidFill>
                <a:srgbClr val="424242"/>
              </a:solidFill>
              <a:latin typeface="Nunito"/>
              <a:ea typeface="Nunito"/>
              <a:cs typeface="Nunito"/>
              <a:sym typeface="Nunito"/>
            </a:endParaRPr>
          </a:p>
          <a:p>
            <a:pPr indent="457200" lvl="0" marL="0" rtl="0">
              <a:lnSpc>
                <a:spcPct val="115000"/>
              </a:lnSpc>
              <a:spcBef>
                <a:spcPts val="1600"/>
              </a:spcBef>
              <a:spcAft>
                <a:spcPts val="0"/>
              </a:spcAft>
              <a:buNone/>
            </a:pPr>
            <a:r>
              <a:rPr lang="en" sz="1300">
                <a:solidFill>
                  <a:srgbClr val="424242"/>
                </a:solidFill>
                <a:latin typeface="Nunito"/>
                <a:ea typeface="Nunito"/>
                <a:cs typeface="Nunito"/>
                <a:sym typeface="Nunito"/>
              </a:rPr>
              <a:t>d</a:t>
            </a:r>
            <a:r>
              <a:rPr lang="en" sz="1300">
                <a:solidFill>
                  <a:srgbClr val="424242"/>
                </a:solidFill>
                <a:latin typeface="Nunito"/>
                <a:ea typeface="Nunito"/>
                <a:cs typeface="Nunito"/>
                <a:sym typeface="Nunito"/>
              </a:rPr>
              <a:t>ef </a:t>
            </a:r>
            <a:r>
              <a:rPr b="1" lang="en" sz="1300">
                <a:solidFill>
                  <a:srgbClr val="424242"/>
                </a:solidFill>
                <a:latin typeface="Nunito"/>
                <a:ea typeface="Nunito"/>
                <a:cs typeface="Nunito"/>
                <a:sym typeface="Nunito"/>
              </a:rPr>
              <a:t>forwardAddGate</a:t>
            </a:r>
            <a:r>
              <a:rPr lang="en" sz="1300">
                <a:solidFill>
                  <a:srgbClr val="424242"/>
                </a:solidFill>
                <a:latin typeface="Nunito"/>
                <a:ea typeface="Nunito"/>
                <a:cs typeface="Nunito"/>
                <a:sym typeface="Nunito"/>
              </a:rPr>
              <a:t>(a, b):</a:t>
            </a:r>
            <a:br>
              <a:rPr lang="en" sz="1300">
                <a:solidFill>
                  <a:srgbClr val="424242"/>
                </a:solidFill>
                <a:latin typeface="Nunito"/>
                <a:ea typeface="Nunito"/>
                <a:cs typeface="Nunito"/>
                <a:sym typeface="Nunito"/>
              </a:rPr>
            </a:br>
            <a:r>
              <a:rPr lang="en" sz="1300">
                <a:solidFill>
                  <a:srgbClr val="424242"/>
                </a:solidFill>
                <a:latin typeface="Nunito"/>
                <a:ea typeface="Nunito"/>
                <a:cs typeface="Nunito"/>
                <a:sym typeface="Nunito"/>
              </a:rPr>
              <a:t>		</a:t>
            </a:r>
            <a:r>
              <a:rPr lang="en" sz="1300">
                <a:solidFill>
                  <a:srgbClr val="424242"/>
                </a:solidFill>
                <a:latin typeface="Nunito"/>
                <a:ea typeface="Nunito"/>
                <a:cs typeface="Nunito"/>
                <a:sym typeface="Nunito"/>
              </a:rPr>
              <a:t>r</a:t>
            </a:r>
            <a:r>
              <a:rPr lang="en" sz="1300">
                <a:solidFill>
                  <a:srgbClr val="424242"/>
                </a:solidFill>
                <a:latin typeface="Nunito"/>
                <a:ea typeface="Nunito"/>
                <a:cs typeface="Nunito"/>
                <a:sym typeface="Nunito"/>
              </a:rPr>
              <a:t>eturn a + b</a:t>
            </a:r>
            <a:endParaRPr sz="1300">
              <a:solidFill>
                <a:srgbClr val="424242"/>
              </a:solidFill>
              <a:latin typeface="Nunito"/>
              <a:ea typeface="Nunito"/>
              <a:cs typeface="Nunito"/>
              <a:sym typeface="Nunito"/>
            </a:endParaRPr>
          </a:p>
          <a:p>
            <a:pPr indent="457200" lvl="0" marL="0" rtl="0">
              <a:lnSpc>
                <a:spcPct val="115000"/>
              </a:lnSpc>
              <a:spcBef>
                <a:spcPts val="1600"/>
              </a:spcBef>
              <a:spcAft>
                <a:spcPts val="0"/>
              </a:spcAft>
              <a:buNone/>
            </a:pPr>
            <a:r>
              <a:rPr lang="en" sz="1300">
                <a:solidFill>
                  <a:srgbClr val="424242"/>
                </a:solidFill>
                <a:latin typeface="Nunito"/>
                <a:ea typeface="Nunito"/>
                <a:cs typeface="Nunito"/>
                <a:sym typeface="Nunito"/>
              </a:rPr>
              <a:t>def </a:t>
            </a:r>
            <a:r>
              <a:rPr b="1" lang="en" sz="1300">
                <a:solidFill>
                  <a:srgbClr val="424242"/>
                </a:solidFill>
                <a:latin typeface="Nunito"/>
                <a:ea typeface="Nunito"/>
                <a:cs typeface="Nunito"/>
                <a:sym typeface="Nunito"/>
              </a:rPr>
              <a:t>forwardCircuit</a:t>
            </a:r>
            <a:r>
              <a:rPr lang="en" sz="1300">
                <a:solidFill>
                  <a:srgbClr val="424242"/>
                </a:solidFill>
                <a:latin typeface="Nunito"/>
                <a:ea typeface="Nunito"/>
                <a:cs typeface="Nunito"/>
                <a:sym typeface="Nunito"/>
              </a:rPr>
              <a:t>(x, y, z)</a:t>
            </a:r>
            <a:br>
              <a:rPr lang="en" sz="1300">
                <a:solidFill>
                  <a:srgbClr val="424242"/>
                </a:solidFill>
                <a:latin typeface="Nunito"/>
                <a:ea typeface="Nunito"/>
                <a:cs typeface="Nunito"/>
                <a:sym typeface="Nunito"/>
              </a:rPr>
            </a:br>
            <a:r>
              <a:rPr lang="en" sz="1300">
                <a:solidFill>
                  <a:srgbClr val="424242"/>
                </a:solidFill>
                <a:latin typeface="Nunito"/>
                <a:ea typeface="Nunito"/>
                <a:cs typeface="Nunito"/>
                <a:sym typeface="Nunito"/>
              </a:rPr>
              <a:t>		q = forwardAddGate(x, y)</a:t>
            </a:r>
            <a:br>
              <a:rPr lang="en" sz="1300">
                <a:solidFill>
                  <a:srgbClr val="424242"/>
                </a:solidFill>
                <a:latin typeface="Nunito"/>
                <a:ea typeface="Nunito"/>
                <a:cs typeface="Nunito"/>
                <a:sym typeface="Nunito"/>
              </a:rPr>
            </a:br>
            <a:r>
              <a:rPr lang="en" sz="1300">
                <a:solidFill>
                  <a:srgbClr val="424242"/>
                </a:solidFill>
                <a:latin typeface="Nunito"/>
                <a:ea typeface="Nunito"/>
                <a:cs typeface="Nunito"/>
                <a:sym typeface="Nunito"/>
              </a:rPr>
              <a:t>		f = forwardMultiplyGate(q, z)</a:t>
            </a:r>
            <a:br>
              <a:rPr lang="en" sz="1300">
                <a:solidFill>
                  <a:srgbClr val="424242"/>
                </a:solidFill>
                <a:latin typeface="Nunito"/>
                <a:ea typeface="Nunito"/>
                <a:cs typeface="Nunito"/>
                <a:sym typeface="Nunito"/>
              </a:rPr>
            </a:br>
            <a:r>
              <a:rPr lang="en" sz="1300">
                <a:solidFill>
                  <a:srgbClr val="424242"/>
                </a:solidFill>
                <a:latin typeface="Nunito"/>
                <a:ea typeface="Nunito"/>
                <a:cs typeface="Nunito"/>
                <a:sym typeface="Nunito"/>
              </a:rPr>
              <a:t>		return f</a:t>
            </a:r>
            <a:br>
              <a:rPr lang="en" sz="1300">
                <a:solidFill>
                  <a:srgbClr val="424242"/>
                </a:solidFill>
                <a:latin typeface="Nunito"/>
                <a:ea typeface="Nunito"/>
                <a:cs typeface="Nunito"/>
                <a:sym typeface="Nunito"/>
              </a:rPr>
            </a:br>
            <a:r>
              <a:rPr lang="en" sz="1300">
                <a:solidFill>
                  <a:srgbClr val="424242"/>
                </a:solidFill>
                <a:latin typeface="Nunito"/>
                <a:ea typeface="Nunito"/>
                <a:cs typeface="Nunito"/>
                <a:sym typeface="Nunito"/>
              </a:rPr>
              <a:t>	</a:t>
            </a:r>
            <a:br>
              <a:rPr lang="en" sz="1300">
                <a:solidFill>
                  <a:srgbClr val="424242"/>
                </a:solidFill>
                <a:latin typeface="Nunito"/>
                <a:ea typeface="Nunito"/>
                <a:cs typeface="Nunito"/>
                <a:sym typeface="Nunito"/>
              </a:rPr>
            </a:br>
            <a:r>
              <a:rPr lang="en" sz="1300">
                <a:solidFill>
                  <a:srgbClr val="424242"/>
                </a:solidFill>
                <a:latin typeface="Nunito"/>
                <a:ea typeface="Nunito"/>
                <a:cs typeface="Nunito"/>
                <a:sym typeface="Nunito"/>
              </a:rPr>
              <a:t>	x = -2, y = 5, z = -4</a:t>
            </a:r>
            <a:br>
              <a:rPr lang="en" sz="1300">
                <a:solidFill>
                  <a:srgbClr val="424242"/>
                </a:solidFill>
                <a:latin typeface="Nunito"/>
                <a:ea typeface="Nunito"/>
                <a:cs typeface="Nunito"/>
                <a:sym typeface="Nunito"/>
              </a:rPr>
            </a:br>
            <a:r>
              <a:rPr lang="en" sz="1300">
                <a:solidFill>
                  <a:srgbClr val="424242"/>
                </a:solidFill>
                <a:latin typeface="Nunito"/>
                <a:ea typeface="Nunito"/>
                <a:cs typeface="Nunito"/>
                <a:sym typeface="Nunito"/>
              </a:rPr>
              <a:t>	f = </a:t>
            </a:r>
            <a:r>
              <a:rPr b="1" lang="en" sz="1300">
                <a:solidFill>
                  <a:srgbClr val="424242"/>
                </a:solidFill>
                <a:latin typeface="Nunito"/>
                <a:ea typeface="Nunito"/>
                <a:cs typeface="Nunito"/>
                <a:sym typeface="Nunito"/>
              </a:rPr>
              <a:t>forwardCircuit</a:t>
            </a:r>
            <a:r>
              <a:rPr lang="en" sz="1300">
                <a:solidFill>
                  <a:srgbClr val="424242"/>
                </a:solidFill>
                <a:latin typeface="Nunito"/>
                <a:ea typeface="Nunito"/>
                <a:cs typeface="Nunito"/>
                <a:sym typeface="Nunito"/>
              </a:rPr>
              <a:t>(x, y, z)	</a:t>
            </a:r>
            <a:r>
              <a:rPr lang="en" sz="1300">
                <a:solidFill>
                  <a:srgbClr val="6AA84F"/>
                </a:solidFill>
                <a:latin typeface="Nunito"/>
                <a:ea typeface="Nunito"/>
                <a:cs typeface="Nunito"/>
                <a:sym typeface="Nunito"/>
              </a:rPr>
              <a:t># output is -12</a:t>
            </a:r>
            <a:endParaRPr sz="1300">
              <a:solidFill>
                <a:srgbClr val="6AA84F"/>
              </a:solidFill>
              <a:latin typeface="Nunito"/>
              <a:ea typeface="Nunito"/>
              <a:cs typeface="Nunito"/>
              <a:sym typeface="Nunito"/>
            </a:endParaRPr>
          </a:p>
          <a:p>
            <a:pPr indent="457200" lvl="0" marL="0" rtl="0">
              <a:lnSpc>
                <a:spcPct val="115000"/>
              </a:lnSpc>
              <a:spcBef>
                <a:spcPts val="1600"/>
              </a:spcBef>
              <a:spcAft>
                <a:spcPts val="0"/>
              </a:spcAft>
              <a:buNone/>
            </a:pPr>
            <a:r>
              <a:t/>
            </a:r>
            <a:endParaRPr sz="1300">
              <a:solidFill>
                <a:srgbClr val="424242"/>
              </a:solidFill>
              <a:latin typeface="Nunito"/>
              <a:ea typeface="Nunito"/>
              <a:cs typeface="Nunito"/>
              <a:sym typeface="Nunito"/>
            </a:endParaRPr>
          </a:p>
          <a:p>
            <a:pPr indent="457200" lvl="0" marL="0" rtl="0">
              <a:lnSpc>
                <a:spcPct val="115000"/>
              </a:lnSpc>
              <a:spcBef>
                <a:spcPts val="1600"/>
              </a:spcBef>
              <a:spcAft>
                <a:spcPts val="0"/>
              </a:spcAft>
              <a:buNone/>
            </a:pPr>
            <a:r>
              <a:t/>
            </a:r>
            <a:endParaRPr sz="1300">
              <a:solidFill>
                <a:srgbClr val="424242"/>
              </a:solidFill>
              <a:latin typeface="Nunito"/>
              <a:ea typeface="Nunito"/>
              <a:cs typeface="Nunito"/>
              <a:sym typeface="Nunito"/>
            </a:endParaRPr>
          </a:p>
          <a:p>
            <a:pPr indent="0" lvl="0" marL="0" rtl="0">
              <a:spcBef>
                <a:spcPts val="1600"/>
              </a:spcBef>
              <a:spcAft>
                <a:spcPts val="0"/>
              </a:spcAft>
              <a:buNone/>
            </a:pPr>
            <a:r>
              <a:t/>
            </a:r>
            <a:endParaRPr>
              <a:solidFill>
                <a:srgbClr val="424242"/>
              </a:solidFill>
              <a:latin typeface="Roboto"/>
              <a:ea typeface="Roboto"/>
              <a:cs typeface="Roboto"/>
              <a:sym typeface="Roboto"/>
            </a:endParaRPr>
          </a:p>
          <a:p>
            <a:pPr indent="0" lvl="0" marL="0" rtl="0">
              <a:spcBef>
                <a:spcPts val="0"/>
              </a:spcBef>
              <a:spcAft>
                <a:spcPts val="0"/>
              </a:spcAft>
              <a:buNone/>
            </a:pPr>
            <a:r>
              <a:t/>
            </a:r>
            <a:endParaRPr>
              <a:solidFill>
                <a:srgbClr val="42424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nvSpPr>
        <p:spPr>
          <a:xfrm>
            <a:off x="593725" y="297400"/>
            <a:ext cx="7688700" cy="5427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None/>
            </a:pPr>
            <a:r>
              <a:rPr b="1" lang="en" sz="2200">
                <a:latin typeface="Roboto"/>
                <a:ea typeface="Roboto"/>
                <a:cs typeface="Roboto"/>
                <a:sym typeface="Roboto"/>
              </a:rPr>
              <a:t>Let’s dive in</a:t>
            </a:r>
            <a:endParaRPr b="1" sz="2200">
              <a:latin typeface="Roboto"/>
              <a:ea typeface="Roboto"/>
              <a:cs typeface="Roboto"/>
              <a:sym typeface="Roboto"/>
            </a:endParaRPr>
          </a:p>
        </p:txBody>
      </p:sp>
      <p:sp>
        <p:nvSpPr>
          <p:cNvPr id="223" name="Shape 223"/>
          <p:cNvSpPr txBox="1"/>
          <p:nvPr/>
        </p:nvSpPr>
        <p:spPr>
          <a:xfrm>
            <a:off x="593725" y="957375"/>
            <a:ext cx="7688700" cy="3886200"/>
          </a:xfrm>
          <a:prstGeom prst="rect">
            <a:avLst/>
          </a:prstGeom>
          <a:noFill/>
          <a:ln>
            <a:noFill/>
          </a:ln>
        </p:spPr>
        <p:txBody>
          <a:bodyPr anchorCtr="0" anchor="t" bIns="19050" lIns="19050" spcFirstLastPara="1" rIns="19050" wrap="square" tIns="19050">
            <a:noAutofit/>
          </a:bodyPr>
          <a:lstStyle/>
          <a:p>
            <a:pPr indent="-317500" lvl="0" marL="457200" rtl="0">
              <a:spcBef>
                <a:spcPts val="0"/>
              </a:spcBef>
              <a:spcAft>
                <a:spcPts val="0"/>
              </a:spcAft>
              <a:buClr>
                <a:srgbClr val="424242"/>
              </a:buClr>
              <a:buSzPts val="1400"/>
              <a:buFont typeface="Roboto"/>
              <a:buChar char="●"/>
            </a:pPr>
            <a:r>
              <a:rPr lang="en">
                <a:solidFill>
                  <a:srgbClr val="424242"/>
                </a:solidFill>
                <a:latin typeface="Nunito"/>
                <a:ea typeface="Nunito"/>
                <a:cs typeface="Nunito"/>
                <a:sym typeface="Nunito"/>
              </a:rPr>
              <a:t>a</a:t>
            </a:r>
            <a:r>
              <a:rPr lang="en">
                <a:solidFill>
                  <a:srgbClr val="424242"/>
                </a:solidFill>
                <a:latin typeface="Nunito"/>
                <a:ea typeface="Nunito"/>
                <a:cs typeface="Nunito"/>
                <a:sym typeface="Nunito"/>
              </a:rPr>
              <a:t>, b are local variables in the gate functions, so that we don’t get confused with circuit inputs x, y, z.</a:t>
            </a:r>
            <a:endParaRPr>
              <a:solidFill>
                <a:srgbClr val="424242"/>
              </a:solidFill>
              <a:latin typeface="Nunito"/>
              <a:ea typeface="Nunito"/>
              <a:cs typeface="Nunito"/>
              <a:sym typeface="Nunito"/>
            </a:endParaRPr>
          </a:p>
          <a:p>
            <a:pPr indent="-317500" lvl="0" marL="457200" rtl="0">
              <a:spcBef>
                <a:spcPts val="0"/>
              </a:spcBef>
              <a:spcAft>
                <a:spcPts val="0"/>
              </a:spcAft>
              <a:buClr>
                <a:srgbClr val="424242"/>
              </a:buClr>
              <a:buSzPts val="1400"/>
              <a:buFont typeface="Nunito"/>
              <a:buChar char="●"/>
            </a:pPr>
            <a:r>
              <a:rPr lang="en">
                <a:solidFill>
                  <a:srgbClr val="424242"/>
                </a:solidFill>
                <a:latin typeface="Nunito"/>
                <a:ea typeface="Nunito"/>
                <a:cs typeface="Nunito"/>
                <a:sym typeface="Nunito"/>
              </a:rPr>
              <a:t>Now, as previously done we are interested in finding the derivatives with respect to the three inputs x, y, z. Difficult task given multiple gates?</a:t>
            </a:r>
            <a:endParaRPr>
              <a:solidFill>
                <a:srgbClr val="424242"/>
              </a:solidFill>
              <a:latin typeface="Nunito"/>
              <a:ea typeface="Nunito"/>
              <a:cs typeface="Nunito"/>
              <a:sym typeface="Nunito"/>
            </a:endParaRPr>
          </a:p>
          <a:p>
            <a:pPr indent="-317500" lvl="0" marL="457200" rtl="0">
              <a:spcBef>
                <a:spcPts val="0"/>
              </a:spcBef>
              <a:spcAft>
                <a:spcPts val="0"/>
              </a:spcAft>
              <a:buClr>
                <a:srgbClr val="424242"/>
              </a:buClr>
              <a:buSzPts val="1400"/>
              <a:buFont typeface="Nunito"/>
              <a:buChar char="●"/>
            </a:pPr>
            <a:r>
              <a:rPr lang="en">
                <a:solidFill>
                  <a:srgbClr val="424242"/>
                </a:solidFill>
                <a:latin typeface="Nunito"/>
                <a:ea typeface="Nunito"/>
                <a:cs typeface="Nunito"/>
                <a:sym typeface="Nunito"/>
              </a:rPr>
              <a:t>Let’s pretend ‘ADD’ gate is absent and we only have two variables to the circuit q, z and a single ‘MULTIPLY’ gate.</a:t>
            </a:r>
            <a:endParaRPr>
              <a:solidFill>
                <a:srgbClr val="424242"/>
              </a:solidFill>
              <a:latin typeface="Nunito"/>
              <a:ea typeface="Nunito"/>
              <a:cs typeface="Nunito"/>
              <a:sym typeface="Nunito"/>
            </a:endParaRPr>
          </a:p>
          <a:p>
            <a:pPr indent="-317500" lvl="0" marL="457200" rtl="0">
              <a:spcBef>
                <a:spcPts val="0"/>
              </a:spcBef>
              <a:spcAft>
                <a:spcPts val="0"/>
              </a:spcAft>
              <a:buClr>
                <a:srgbClr val="424242"/>
              </a:buClr>
              <a:buSzPts val="1400"/>
              <a:buFont typeface="Nunito"/>
              <a:buChar char="●"/>
            </a:pPr>
            <a:r>
              <a:rPr lang="en">
                <a:solidFill>
                  <a:srgbClr val="424242"/>
                </a:solidFill>
                <a:latin typeface="Nunito"/>
                <a:ea typeface="Nunito"/>
                <a:cs typeface="Nunito"/>
                <a:sym typeface="Nunito"/>
              </a:rPr>
              <a:t>With q and z simply being the variables, we have worked out an example with a single </a:t>
            </a:r>
            <a:endParaRPr>
              <a:solidFill>
                <a:srgbClr val="424242"/>
              </a:solidFill>
              <a:latin typeface="Nunito"/>
              <a:ea typeface="Nunito"/>
              <a:cs typeface="Nunito"/>
              <a:sym typeface="Nunito"/>
            </a:endParaRPr>
          </a:p>
          <a:p>
            <a:pPr indent="457200" lvl="0" marL="0" rtl="0">
              <a:spcBef>
                <a:spcPts val="0"/>
              </a:spcBef>
              <a:spcAft>
                <a:spcPts val="0"/>
              </a:spcAft>
              <a:buClr>
                <a:srgbClr val="000000"/>
              </a:buClr>
              <a:buFont typeface="Arial"/>
              <a:buNone/>
            </a:pPr>
            <a:r>
              <a:rPr lang="en">
                <a:solidFill>
                  <a:srgbClr val="424242"/>
                </a:solidFill>
                <a:latin typeface="Nunito"/>
                <a:ea typeface="Nunito"/>
                <a:cs typeface="Nunito"/>
                <a:sym typeface="Nunito"/>
              </a:rPr>
              <a:t>‘MULTIPLY’ gate and we know its analytical derivatives</a:t>
            </a:r>
            <a:endParaRPr>
              <a:solidFill>
                <a:srgbClr val="424242"/>
              </a:solidFill>
              <a:latin typeface="Nunito"/>
              <a:ea typeface="Nunito"/>
              <a:cs typeface="Nunito"/>
              <a:sym typeface="Nunito"/>
            </a:endParaRPr>
          </a:p>
          <a:p>
            <a:pPr indent="457200" lvl="0" marL="0" rtl="0">
              <a:spcBef>
                <a:spcPts val="0"/>
              </a:spcBef>
              <a:spcAft>
                <a:spcPts val="0"/>
              </a:spcAft>
              <a:buClr>
                <a:srgbClr val="000000"/>
              </a:buClr>
              <a:buFont typeface="Arial"/>
              <a:buNone/>
            </a:pPr>
            <a:r>
              <a:t/>
            </a:r>
            <a:endParaRPr>
              <a:solidFill>
                <a:srgbClr val="424242"/>
              </a:solidFill>
              <a:latin typeface="Nunito"/>
              <a:ea typeface="Nunito"/>
              <a:cs typeface="Nunito"/>
              <a:sym typeface="Nunito"/>
            </a:endParaRPr>
          </a:p>
          <a:p>
            <a:pPr indent="457200" lvl="0" marL="0" rtl="0">
              <a:spcBef>
                <a:spcPts val="0"/>
              </a:spcBef>
              <a:spcAft>
                <a:spcPts val="0"/>
              </a:spcAft>
              <a:buClr>
                <a:srgbClr val="000000"/>
              </a:buClr>
              <a:buFont typeface="Arial"/>
              <a:buNone/>
            </a:pPr>
            <a:r>
              <a:t/>
            </a:r>
            <a:endParaRPr>
              <a:solidFill>
                <a:srgbClr val="424242"/>
              </a:solidFill>
              <a:latin typeface="Nunito"/>
              <a:ea typeface="Nunito"/>
              <a:cs typeface="Nunito"/>
              <a:sym typeface="Nunito"/>
            </a:endParaRPr>
          </a:p>
          <a:p>
            <a:pPr indent="457200" lvl="0" marL="0" rtl="0">
              <a:spcBef>
                <a:spcPts val="0"/>
              </a:spcBef>
              <a:spcAft>
                <a:spcPts val="0"/>
              </a:spcAft>
              <a:buClr>
                <a:srgbClr val="000000"/>
              </a:buClr>
              <a:buFont typeface="Arial"/>
              <a:buNone/>
            </a:pPr>
            <a:r>
              <a:t/>
            </a:r>
            <a:endParaRPr>
              <a:solidFill>
                <a:srgbClr val="424242"/>
              </a:solidFill>
              <a:latin typeface="Nunito"/>
              <a:ea typeface="Nunito"/>
              <a:cs typeface="Nunito"/>
              <a:sym typeface="Nunito"/>
            </a:endParaRPr>
          </a:p>
          <a:p>
            <a:pPr indent="0" lvl="0" marL="0" rtl="0">
              <a:spcBef>
                <a:spcPts val="0"/>
              </a:spcBef>
              <a:spcAft>
                <a:spcPts val="0"/>
              </a:spcAft>
              <a:buClr>
                <a:srgbClr val="000000"/>
              </a:buClr>
              <a:buSzPts val="1100"/>
              <a:buFont typeface="Arial"/>
              <a:buNone/>
            </a:pPr>
            <a:r>
              <a:t/>
            </a:r>
            <a:endParaRPr>
              <a:solidFill>
                <a:srgbClr val="424242"/>
              </a:solidFill>
              <a:latin typeface="Nunito"/>
              <a:ea typeface="Nunito"/>
              <a:cs typeface="Nunito"/>
              <a:sym typeface="Nunito"/>
            </a:endParaRPr>
          </a:p>
          <a:p>
            <a:pPr indent="-317500" lvl="0" marL="457200" rtl="0">
              <a:spcBef>
                <a:spcPts val="0"/>
              </a:spcBef>
              <a:spcAft>
                <a:spcPts val="0"/>
              </a:spcAft>
              <a:buClr>
                <a:srgbClr val="424242"/>
              </a:buClr>
              <a:buSzPts val="1400"/>
              <a:buFont typeface="Nunito"/>
              <a:buChar char="●"/>
            </a:pPr>
            <a:r>
              <a:rPr lang="en">
                <a:solidFill>
                  <a:srgbClr val="424242"/>
                </a:solidFill>
                <a:latin typeface="Nunito"/>
                <a:ea typeface="Nunito"/>
                <a:cs typeface="Nunito"/>
                <a:sym typeface="Nunito"/>
              </a:rPr>
              <a:t>We are interested in finding the derivatives with respect to x and y.</a:t>
            </a:r>
            <a:endParaRPr>
              <a:solidFill>
                <a:srgbClr val="424242"/>
              </a:solidFill>
              <a:latin typeface="Nunito"/>
              <a:ea typeface="Nunito"/>
              <a:cs typeface="Nunito"/>
              <a:sym typeface="Nunito"/>
            </a:endParaRPr>
          </a:p>
          <a:p>
            <a:pPr indent="-317500" lvl="0" marL="457200" rtl="0">
              <a:spcBef>
                <a:spcPts val="0"/>
              </a:spcBef>
              <a:spcAft>
                <a:spcPts val="0"/>
              </a:spcAft>
              <a:buClr>
                <a:srgbClr val="424242"/>
              </a:buClr>
              <a:buSzPts val="1400"/>
              <a:buFont typeface="Nunito"/>
              <a:buChar char="●"/>
            </a:pPr>
            <a:r>
              <a:rPr lang="en">
                <a:solidFill>
                  <a:srgbClr val="424242"/>
                </a:solidFill>
                <a:latin typeface="Nunito"/>
                <a:ea typeface="Nunito"/>
                <a:cs typeface="Nunito"/>
                <a:sym typeface="Nunito"/>
              </a:rPr>
              <a:t>Luckily q = x + y,</a:t>
            </a:r>
            <a:endParaRPr>
              <a:solidFill>
                <a:srgbClr val="424242"/>
              </a:solidFill>
              <a:latin typeface="Nunito"/>
              <a:ea typeface="Nunito"/>
              <a:cs typeface="Nunito"/>
              <a:sym typeface="Nunito"/>
            </a:endParaRPr>
          </a:p>
          <a:p>
            <a:pPr indent="0" lvl="0" marL="457200" rtl="0">
              <a:spcBef>
                <a:spcPts val="0"/>
              </a:spcBef>
              <a:spcAft>
                <a:spcPts val="0"/>
              </a:spcAft>
              <a:buNone/>
            </a:pPr>
            <a:r>
              <a:t/>
            </a:r>
            <a:endParaRPr>
              <a:solidFill>
                <a:srgbClr val="424242"/>
              </a:solidFill>
              <a:latin typeface="Nunito"/>
              <a:ea typeface="Nunito"/>
              <a:cs typeface="Nunito"/>
              <a:sym typeface="Nunito"/>
            </a:endParaRPr>
          </a:p>
          <a:p>
            <a:pPr indent="0" lvl="0" marL="0" rtl="0">
              <a:spcBef>
                <a:spcPts val="0"/>
              </a:spcBef>
              <a:spcAft>
                <a:spcPts val="0"/>
              </a:spcAft>
              <a:buNone/>
            </a:pPr>
            <a:r>
              <a:t/>
            </a:r>
            <a:endParaRPr>
              <a:solidFill>
                <a:srgbClr val="424242"/>
              </a:solidFill>
              <a:latin typeface="Nunito"/>
              <a:ea typeface="Nunito"/>
              <a:cs typeface="Nunito"/>
              <a:sym typeface="Nunito"/>
            </a:endParaRPr>
          </a:p>
          <a:p>
            <a:pPr indent="0" lvl="0" marL="0" rtl="0">
              <a:spcBef>
                <a:spcPts val="0"/>
              </a:spcBef>
              <a:spcAft>
                <a:spcPts val="0"/>
              </a:spcAft>
              <a:buNone/>
            </a:pPr>
            <a:r>
              <a:t/>
            </a:r>
            <a:endParaRPr>
              <a:solidFill>
                <a:srgbClr val="424242"/>
              </a:solidFill>
              <a:latin typeface="Nunito"/>
              <a:ea typeface="Nunito"/>
              <a:cs typeface="Nunito"/>
              <a:sym typeface="Nunito"/>
            </a:endParaRPr>
          </a:p>
          <a:p>
            <a:pPr indent="457200" lvl="0" marL="0" rtl="0">
              <a:lnSpc>
                <a:spcPct val="115000"/>
              </a:lnSpc>
              <a:spcBef>
                <a:spcPts val="0"/>
              </a:spcBef>
              <a:spcAft>
                <a:spcPts val="0"/>
              </a:spcAft>
              <a:buNone/>
            </a:pPr>
            <a:r>
              <a:t/>
            </a:r>
            <a:endParaRPr>
              <a:solidFill>
                <a:srgbClr val="424242"/>
              </a:solidFill>
              <a:latin typeface="Nunito"/>
              <a:ea typeface="Nunito"/>
              <a:cs typeface="Nunito"/>
              <a:sym typeface="Nunito"/>
            </a:endParaRPr>
          </a:p>
          <a:p>
            <a:pPr indent="0" lvl="0" marL="0" rtl="0">
              <a:spcBef>
                <a:spcPts val="1600"/>
              </a:spcBef>
              <a:spcAft>
                <a:spcPts val="0"/>
              </a:spcAft>
              <a:buNone/>
            </a:pPr>
            <a:r>
              <a:t/>
            </a:r>
            <a:endParaRPr>
              <a:solidFill>
                <a:srgbClr val="424242"/>
              </a:solidFill>
              <a:latin typeface="Roboto"/>
              <a:ea typeface="Roboto"/>
              <a:cs typeface="Roboto"/>
              <a:sym typeface="Roboto"/>
            </a:endParaRPr>
          </a:p>
          <a:p>
            <a:pPr indent="0" lvl="0" marL="0" rtl="0">
              <a:spcBef>
                <a:spcPts val="0"/>
              </a:spcBef>
              <a:spcAft>
                <a:spcPts val="0"/>
              </a:spcAft>
              <a:buNone/>
            </a:pPr>
            <a:r>
              <a:t/>
            </a:r>
            <a:endParaRPr>
              <a:solidFill>
                <a:srgbClr val="424242"/>
              </a:solidFill>
              <a:latin typeface="Roboto"/>
              <a:ea typeface="Roboto"/>
              <a:cs typeface="Roboto"/>
              <a:sym typeface="Roboto"/>
            </a:endParaRPr>
          </a:p>
        </p:txBody>
      </p:sp>
      <p:pic>
        <p:nvPicPr>
          <p:cNvPr id="224" name="Shape 224"/>
          <p:cNvPicPr preferRelativeResize="0"/>
          <p:nvPr/>
        </p:nvPicPr>
        <p:blipFill>
          <a:blip r:embed="rId3">
            <a:alphaModFix/>
          </a:blip>
          <a:stretch>
            <a:fillRect/>
          </a:stretch>
        </p:blipFill>
        <p:spPr>
          <a:xfrm>
            <a:off x="1173149" y="2743950"/>
            <a:ext cx="6373850" cy="689050"/>
          </a:xfrm>
          <a:prstGeom prst="rect">
            <a:avLst/>
          </a:prstGeom>
          <a:noFill/>
          <a:ln>
            <a:noFill/>
          </a:ln>
        </p:spPr>
      </p:pic>
      <p:pic>
        <p:nvPicPr>
          <p:cNvPr id="225" name="Shape 225"/>
          <p:cNvPicPr preferRelativeResize="0"/>
          <p:nvPr/>
        </p:nvPicPr>
        <p:blipFill>
          <a:blip r:embed="rId4">
            <a:alphaModFix/>
          </a:blip>
          <a:stretch>
            <a:fillRect/>
          </a:stretch>
        </p:blipFill>
        <p:spPr>
          <a:xfrm>
            <a:off x="1173152" y="4030077"/>
            <a:ext cx="6161242" cy="54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nvSpPr>
        <p:spPr>
          <a:xfrm>
            <a:off x="593725" y="297400"/>
            <a:ext cx="7688700" cy="5427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None/>
            </a:pPr>
            <a:r>
              <a:rPr b="1" lang="en" sz="2200">
                <a:latin typeface="Roboto"/>
                <a:ea typeface="Roboto"/>
                <a:cs typeface="Roboto"/>
                <a:sym typeface="Roboto"/>
              </a:rPr>
              <a:t>Back propagation</a:t>
            </a:r>
            <a:endParaRPr b="1" sz="2200">
              <a:latin typeface="Roboto"/>
              <a:ea typeface="Roboto"/>
              <a:cs typeface="Roboto"/>
              <a:sym typeface="Roboto"/>
            </a:endParaRPr>
          </a:p>
        </p:txBody>
      </p:sp>
      <p:sp>
        <p:nvSpPr>
          <p:cNvPr id="231" name="Shape 231"/>
          <p:cNvSpPr txBox="1"/>
          <p:nvPr/>
        </p:nvSpPr>
        <p:spPr>
          <a:xfrm>
            <a:off x="593725" y="957375"/>
            <a:ext cx="7688700" cy="3886200"/>
          </a:xfrm>
          <a:prstGeom prst="rect">
            <a:avLst/>
          </a:prstGeom>
          <a:noFill/>
          <a:ln>
            <a:noFill/>
          </a:ln>
        </p:spPr>
        <p:txBody>
          <a:bodyPr anchorCtr="0" anchor="t" bIns="19050" lIns="19050" spcFirstLastPara="1" rIns="19050" wrap="square" tIns="19050">
            <a:noAutofit/>
          </a:bodyPr>
          <a:lstStyle/>
          <a:p>
            <a:pPr indent="-317500" lvl="0" marL="457200" rtl="0">
              <a:spcBef>
                <a:spcPts val="0"/>
              </a:spcBef>
              <a:spcAft>
                <a:spcPts val="0"/>
              </a:spcAft>
              <a:buClr>
                <a:srgbClr val="424242"/>
              </a:buClr>
              <a:buSzPts val="1400"/>
              <a:buFont typeface="Roboto"/>
              <a:buChar char="●"/>
            </a:pPr>
            <a:r>
              <a:rPr lang="en">
                <a:solidFill>
                  <a:srgbClr val="424242"/>
                </a:solidFill>
                <a:latin typeface="Roboto"/>
                <a:ea typeface="Roboto"/>
                <a:cs typeface="Roboto"/>
                <a:sym typeface="Roboto"/>
              </a:rPr>
              <a:t>Now, we can write the above example as chain rule</a:t>
            </a:r>
            <a:endParaRPr>
              <a:solidFill>
                <a:srgbClr val="424242"/>
              </a:solidFill>
              <a:latin typeface="Roboto"/>
              <a:ea typeface="Roboto"/>
              <a:cs typeface="Roboto"/>
              <a:sym typeface="Roboto"/>
            </a:endParaRPr>
          </a:p>
          <a:p>
            <a:pPr indent="0" lvl="0" marL="0" rtl="0">
              <a:spcBef>
                <a:spcPts val="0"/>
              </a:spcBef>
              <a:spcAft>
                <a:spcPts val="0"/>
              </a:spcAft>
              <a:buNone/>
            </a:pPr>
            <a:r>
              <a:t/>
            </a:r>
            <a:endParaRPr>
              <a:solidFill>
                <a:srgbClr val="424242"/>
              </a:solidFill>
              <a:latin typeface="Roboto"/>
              <a:ea typeface="Roboto"/>
              <a:cs typeface="Roboto"/>
              <a:sym typeface="Roboto"/>
            </a:endParaRPr>
          </a:p>
          <a:p>
            <a:pPr indent="0" lvl="0" marL="0" rtl="0">
              <a:spcBef>
                <a:spcPts val="0"/>
              </a:spcBef>
              <a:spcAft>
                <a:spcPts val="0"/>
              </a:spcAft>
              <a:buNone/>
            </a:pPr>
            <a:r>
              <a:t/>
            </a:r>
            <a:endParaRPr>
              <a:solidFill>
                <a:srgbClr val="424242"/>
              </a:solidFill>
              <a:latin typeface="Roboto"/>
              <a:ea typeface="Roboto"/>
              <a:cs typeface="Roboto"/>
              <a:sym typeface="Roboto"/>
            </a:endParaRPr>
          </a:p>
          <a:p>
            <a:pPr indent="0" lvl="0" marL="0" rtl="0">
              <a:spcBef>
                <a:spcPts val="0"/>
              </a:spcBef>
              <a:spcAft>
                <a:spcPts val="0"/>
              </a:spcAft>
              <a:buNone/>
            </a:pPr>
            <a:r>
              <a:t/>
            </a:r>
            <a:endParaRPr>
              <a:solidFill>
                <a:srgbClr val="424242"/>
              </a:solidFill>
              <a:latin typeface="Roboto"/>
              <a:ea typeface="Roboto"/>
              <a:cs typeface="Roboto"/>
              <a:sym typeface="Roboto"/>
            </a:endParaRPr>
          </a:p>
          <a:p>
            <a:pPr indent="0" lvl="0" marL="0" rtl="0">
              <a:spcBef>
                <a:spcPts val="0"/>
              </a:spcBef>
              <a:spcAft>
                <a:spcPts val="0"/>
              </a:spcAft>
              <a:buNone/>
            </a:pPr>
            <a:r>
              <a:t/>
            </a:r>
            <a:endParaRPr>
              <a:solidFill>
                <a:srgbClr val="424242"/>
              </a:solidFill>
              <a:latin typeface="Roboto"/>
              <a:ea typeface="Roboto"/>
              <a:cs typeface="Roboto"/>
              <a:sym typeface="Roboto"/>
            </a:endParaRPr>
          </a:p>
          <a:p>
            <a:pPr indent="0" lvl="0" marL="0" rtl="0">
              <a:spcBef>
                <a:spcPts val="0"/>
              </a:spcBef>
              <a:spcAft>
                <a:spcPts val="0"/>
              </a:spcAft>
              <a:buNone/>
            </a:pPr>
            <a:r>
              <a:rPr lang="en">
                <a:solidFill>
                  <a:srgbClr val="424242"/>
                </a:solidFill>
                <a:latin typeface="Roboto"/>
                <a:ea typeface="Roboto"/>
                <a:cs typeface="Roboto"/>
                <a:sym typeface="Roboto"/>
              </a:rPr>
              <a:t>In continuation to the previous code,</a:t>
            </a:r>
            <a:endParaRPr>
              <a:solidFill>
                <a:srgbClr val="424242"/>
              </a:solidFill>
              <a:latin typeface="Roboto"/>
              <a:ea typeface="Roboto"/>
              <a:cs typeface="Roboto"/>
              <a:sym typeface="Roboto"/>
            </a:endParaRPr>
          </a:p>
          <a:p>
            <a:pPr indent="0" lvl="0" marL="0" rtl="0">
              <a:spcBef>
                <a:spcPts val="0"/>
              </a:spcBef>
              <a:spcAft>
                <a:spcPts val="0"/>
              </a:spcAft>
              <a:buNone/>
            </a:pPr>
            <a:r>
              <a:rPr lang="en">
                <a:solidFill>
                  <a:srgbClr val="424242"/>
                </a:solidFill>
                <a:latin typeface="Roboto"/>
                <a:ea typeface="Roboto"/>
                <a:cs typeface="Roboto"/>
                <a:sym typeface="Roboto"/>
              </a:rPr>
              <a:t>	</a:t>
            </a:r>
            <a:endParaRPr>
              <a:solidFill>
                <a:srgbClr val="424242"/>
              </a:solidFill>
              <a:latin typeface="Roboto"/>
              <a:ea typeface="Roboto"/>
              <a:cs typeface="Roboto"/>
              <a:sym typeface="Roboto"/>
            </a:endParaRPr>
          </a:p>
          <a:p>
            <a:pPr indent="0" lvl="0" marL="0" rtl="0">
              <a:spcBef>
                <a:spcPts val="0"/>
              </a:spcBef>
              <a:spcAft>
                <a:spcPts val="0"/>
              </a:spcAft>
              <a:buNone/>
            </a:pPr>
            <a:r>
              <a:rPr lang="en">
                <a:solidFill>
                  <a:srgbClr val="424242"/>
                </a:solidFill>
                <a:latin typeface="Roboto"/>
                <a:ea typeface="Roboto"/>
                <a:cs typeface="Roboto"/>
                <a:sym typeface="Roboto"/>
              </a:rPr>
              <a:t>	q = forwardAddGate(x, y) 	</a:t>
            </a:r>
            <a:r>
              <a:rPr lang="en">
                <a:solidFill>
                  <a:srgbClr val="6AA84F"/>
                </a:solidFill>
                <a:latin typeface="Roboto"/>
                <a:ea typeface="Roboto"/>
                <a:cs typeface="Roboto"/>
                <a:sym typeface="Roboto"/>
              </a:rPr>
              <a:t># q = 3</a:t>
            </a:r>
            <a:endParaRPr>
              <a:solidFill>
                <a:srgbClr val="6AA84F"/>
              </a:solidFill>
              <a:latin typeface="Roboto"/>
              <a:ea typeface="Roboto"/>
              <a:cs typeface="Roboto"/>
              <a:sym typeface="Roboto"/>
            </a:endParaRPr>
          </a:p>
          <a:p>
            <a:pPr indent="0" lvl="0" marL="0">
              <a:spcBef>
                <a:spcPts val="0"/>
              </a:spcBef>
              <a:spcAft>
                <a:spcPts val="0"/>
              </a:spcAft>
              <a:buNone/>
            </a:pPr>
            <a:r>
              <a:rPr lang="en">
                <a:solidFill>
                  <a:srgbClr val="424242"/>
                </a:solidFill>
                <a:latin typeface="Roboto"/>
                <a:ea typeface="Roboto"/>
                <a:cs typeface="Roboto"/>
                <a:sym typeface="Roboto"/>
              </a:rPr>
              <a:t>	</a:t>
            </a:r>
            <a:r>
              <a:rPr lang="en">
                <a:solidFill>
                  <a:srgbClr val="424242"/>
                </a:solidFill>
                <a:latin typeface="Roboto"/>
                <a:ea typeface="Roboto"/>
                <a:cs typeface="Roboto"/>
                <a:sym typeface="Roboto"/>
              </a:rPr>
              <a:t>f</a:t>
            </a:r>
            <a:r>
              <a:rPr lang="en">
                <a:solidFill>
                  <a:srgbClr val="424242"/>
                </a:solidFill>
                <a:latin typeface="Roboto"/>
                <a:ea typeface="Roboto"/>
                <a:cs typeface="Roboto"/>
                <a:sym typeface="Roboto"/>
              </a:rPr>
              <a:t> = forwardMultiplyGate(q, z) 	</a:t>
            </a:r>
            <a:r>
              <a:rPr lang="en">
                <a:solidFill>
                  <a:srgbClr val="6AA84F"/>
                </a:solidFill>
                <a:latin typeface="Roboto"/>
                <a:ea typeface="Roboto"/>
                <a:cs typeface="Roboto"/>
                <a:sym typeface="Roboto"/>
              </a:rPr>
              <a:t># f = -12</a:t>
            </a:r>
            <a:endParaRPr>
              <a:solidFill>
                <a:srgbClr val="6AA84F"/>
              </a:solidFill>
              <a:latin typeface="Roboto"/>
              <a:ea typeface="Roboto"/>
              <a:cs typeface="Roboto"/>
              <a:sym typeface="Roboto"/>
            </a:endParaRPr>
          </a:p>
          <a:p>
            <a:pPr indent="0" lvl="0" marL="0">
              <a:spcBef>
                <a:spcPts val="0"/>
              </a:spcBef>
              <a:spcAft>
                <a:spcPts val="0"/>
              </a:spcAft>
              <a:buNone/>
            </a:pPr>
            <a:r>
              <a:rPr lang="en">
                <a:solidFill>
                  <a:srgbClr val="424242"/>
                </a:solidFill>
                <a:latin typeface="Roboto"/>
                <a:ea typeface="Roboto"/>
                <a:cs typeface="Roboto"/>
                <a:sym typeface="Roboto"/>
              </a:rPr>
              <a:t>	</a:t>
            </a:r>
            <a:r>
              <a:rPr lang="en">
                <a:solidFill>
                  <a:srgbClr val="424242"/>
                </a:solidFill>
                <a:latin typeface="Roboto"/>
                <a:ea typeface="Roboto"/>
                <a:cs typeface="Roboto"/>
                <a:sym typeface="Roboto"/>
              </a:rPr>
              <a:t>d</a:t>
            </a:r>
            <a:r>
              <a:rPr lang="en">
                <a:solidFill>
                  <a:srgbClr val="424242"/>
                </a:solidFill>
                <a:latin typeface="Roboto"/>
                <a:ea typeface="Roboto"/>
                <a:cs typeface="Roboto"/>
                <a:sym typeface="Roboto"/>
              </a:rPr>
              <a:t>erivative_f_wrt_z = q 		</a:t>
            </a:r>
            <a:r>
              <a:rPr lang="en">
                <a:solidFill>
                  <a:srgbClr val="6AA84F"/>
                </a:solidFill>
                <a:latin typeface="Roboto"/>
                <a:ea typeface="Roboto"/>
                <a:cs typeface="Roboto"/>
                <a:sym typeface="Roboto"/>
              </a:rPr>
              <a:t># 3</a:t>
            </a:r>
            <a:endParaRPr>
              <a:solidFill>
                <a:srgbClr val="6AA84F"/>
              </a:solidFill>
              <a:latin typeface="Roboto"/>
              <a:ea typeface="Roboto"/>
              <a:cs typeface="Roboto"/>
              <a:sym typeface="Roboto"/>
            </a:endParaRPr>
          </a:p>
          <a:p>
            <a:pPr indent="0" lvl="0" marL="0">
              <a:spcBef>
                <a:spcPts val="0"/>
              </a:spcBef>
              <a:spcAft>
                <a:spcPts val="0"/>
              </a:spcAft>
              <a:buNone/>
            </a:pPr>
            <a:r>
              <a:rPr lang="en">
                <a:solidFill>
                  <a:srgbClr val="424242"/>
                </a:solidFill>
                <a:latin typeface="Roboto"/>
                <a:ea typeface="Roboto"/>
                <a:cs typeface="Roboto"/>
                <a:sym typeface="Roboto"/>
              </a:rPr>
              <a:t>	</a:t>
            </a:r>
            <a:r>
              <a:rPr lang="en">
                <a:solidFill>
                  <a:srgbClr val="424242"/>
                </a:solidFill>
                <a:latin typeface="Roboto"/>
                <a:ea typeface="Roboto"/>
                <a:cs typeface="Roboto"/>
                <a:sym typeface="Roboto"/>
              </a:rPr>
              <a:t>d</a:t>
            </a:r>
            <a:r>
              <a:rPr lang="en">
                <a:solidFill>
                  <a:srgbClr val="424242"/>
                </a:solidFill>
                <a:latin typeface="Roboto"/>
                <a:ea typeface="Roboto"/>
                <a:cs typeface="Roboto"/>
                <a:sym typeface="Roboto"/>
              </a:rPr>
              <a:t>erivative_f_wrt_q = z 		</a:t>
            </a:r>
            <a:r>
              <a:rPr lang="en">
                <a:solidFill>
                  <a:srgbClr val="6AA84F"/>
                </a:solidFill>
                <a:latin typeface="Roboto"/>
                <a:ea typeface="Roboto"/>
                <a:cs typeface="Roboto"/>
                <a:sym typeface="Roboto"/>
              </a:rPr>
              <a:t># -4</a:t>
            </a:r>
            <a:endParaRPr>
              <a:solidFill>
                <a:srgbClr val="6AA84F"/>
              </a:solidFill>
              <a:latin typeface="Roboto"/>
              <a:ea typeface="Roboto"/>
              <a:cs typeface="Roboto"/>
              <a:sym typeface="Roboto"/>
            </a:endParaRPr>
          </a:p>
          <a:p>
            <a:pPr indent="0" lvl="0" marL="0">
              <a:spcBef>
                <a:spcPts val="0"/>
              </a:spcBef>
              <a:spcAft>
                <a:spcPts val="0"/>
              </a:spcAft>
              <a:buNone/>
            </a:pPr>
            <a:r>
              <a:rPr lang="en">
                <a:solidFill>
                  <a:srgbClr val="424242"/>
                </a:solidFill>
                <a:latin typeface="Roboto"/>
                <a:ea typeface="Roboto"/>
                <a:cs typeface="Roboto"/>
                <a:sym typeface="Roboto"/>
              </a:rPr>
              <a:t>	</a:t>
            </a:r>
            <a:r>
              <a:rPr lang="en">
                <a:solidFill>
                  <a:srgbClr val="424242"/>
                </a:solidFill>
                <a:latin typeface="Roboto"/>
                <a:ea typeface="Roboto"/>
                <a:cs typeface="Roboto"/>
                <a:sym typeface="Roboto"/>
              </a:rPr>
              <a:t>d</a:t>
            </a:r>
            <a:r>
              <a:rPr lang="en">
                <a:solidFill>
                  <a:srgbClr val="424242"/>
                </a:solidFill>
                <a:latin typeface="Roboto"/>
                <a:ea typeface="Roboto"/>
                <a:cs typeface="Roboto"/>
                <a:sym typeface="Roboto"/>
              </a:rPr>
              <a:t>erivative_q_wrt_x = 1.0</a:t>
            </a:r>
            <a:endParaRPr>
              <a:solidFill>
                <a:srgbClr val="424242"/>
              </a:solidFill>
              <a:latin typeface="Roboto"/>
              <a:ea typeface="Roboto"/>
              <a:cs typeface="Roboto"/>
              <a:sym typeface="Roboto"/>
            </a:endParaRPr>
          </a:p>
          <a:p>
            <a:pPr indent="0" lvl="0" marL="0">
              <a:spcBef>
                <a:spcPts val="0"/>
              </a:spcBef>
              <a:spcAft>
                <a:spcPts val="0"/>
              </a:spcAft>
              <a:buNone/>
            </a:pPr>
            <a:r>
              <a:rPr lang="en">
                <a:solidFill>
                  <a:srgbClr val="424242"/>
                </a:solidFill>
                <a:latin typeface="Roboto"/>
                <a:ea typeface="Roboto"/>
                <a:cs typeface="Roboto"/>
                <a:sym typeface="Roboto"/>
              </a:rPr>
              <a:t>	</a:t>
            </a:r>
            <a:r>
              <a:rPr lang="en">
                <a:solidFill>
                  <a:srgbClr val="424242"/>
                </a:solidFill>
                <a:latin typeface="Roboto"/>
                <a:ea typeface="Roboto"/>
                <a:cs typeface="Roboto"/>
                <a:sym typeface="Roboto"/>
              </a:rPr>
              <a:t>d</a:t>
            </a:r>
            <a:r>
              <a:rPr lang="en">
                <a:solidFill>
                  <a:srgbClr val="424242"/>
                </a:solidFill>
                <a:latin typeface="Roboto"/>
                <a:ea typeface="Roboto"/>
                <a:cs typeface="Roboto"/>
                <a:sym typeface="Roboto"/>
              </a:rPr>
              <a:t>erivative_q_wrt_y = 1.0</a:t>
            </a:r>
            <a:endParaRPr>
              <a:solidFill>
                <a:srgbClr val="424242"/>
              </a:solidFill>
              <a:latin typeface="Roboto"/>
              <a:ea typeface="Roboto"/>
              <a:cs typeface="Roboto"/>
              <a:sym typeface="Roboto"/>
            </a:endParaRPr>
          </a:p>
          <a:p>
            <a:pPr indent="0" lvl="0" marL="457200" rtl="0">
              <a:spcBef>
                <a:spcPts val="0"/>
              </a:spcBef>
              <a:spcAft>
                <a:spcPts val="0"/>
              </a:spcAft>
              <a:buNone/>
            </a:pPr>
            <a:r>
              <a:t/>
            </a:r>
            <a:endParaRPr>
              <a:solidFill>
                <a:srgbClr val="424242"/>
              </a:solidFill>
              <a:latin typeface="Roboto"/>
              <a:ea typeface="Roboto"/>
              <a:cs typeface="Roboto"/>
              <a:sym typeface="Roboto"/>
            </a:endParaRPr>
          </a:p>
          <a:p>
            <a:pPr indent="0" lvl="0" marL="457200">
              <a:spcBef>
                <a:spcPts val="0"/>
              </a:spcBef>
              <a:spcAft>
                <a:spcPts val="0"/>
              </a:spcAft>
              <a:buNone/>
            </a:pPr>
            <a:r>
              <a:rPr lang="en">
                <a:solidFill>
                  <a:srgbClr val="424242"/>
                </a:solidFill>
                <a:latin typeface="Roboto"/>
                <a:ea typeface="Roboto"/>
                <a:cs typeface="Roboto"/>
                <a:sym typeface="Roboto"/>
              </a:rPr>
              <a:t>## Chain rule</a:t>
            </a:r>
            <a:endParaRPr>
              <a:solidFill>
                <a:srgbClr val="424242"/>
              </a:solidFill>
              <a:latin typeface="Roboto"/>
              <a:ea typeface="Roboto"/>
              <a:cs typeface="Roboto"/>
              <a:sym typeface="Roboto"/>
            </a:endParaRPr>
          </a:p>
          <a:p>
            <a:pPr indent="0" lvl="0" marL="0" rtl="0">
              <a:spcBef>
                <a:spcPts val="0"/>
              </a:spcBef>
              <a:spcAft>
                <a:spcPts val="0"/>
              </a:spcAft>
              <a:buNone/>
            </a:pPr>
            <a:r>
              <a:rPr lang="en">
                <a:solidFill>
                  <a:srgbClr val="424242"/>
                </a:solidFill>
                <a:latin typeface="Roboto"/>
                <a:ea typeface="Roboto"/>
                <a:cs typeface="Roboto"/>
                <a:sym typeface="Roboto"/>
              </a:rPr>
              <a:t>	derivative_f_wrt_x = derivative_q_wrt_x * derivative_f_wrt_q</a:t>
            </a:r>
            <a:br>
              <a:rPr lang="en">
                <a:solidFill>
                  <a:srgbClr val="424242"/>
                </a:solidFill>
                <a:latin typeface="Roboto"/>
                <a:ea typeface="Roboto"/>
                <a:cs typeface="Roboto"/>
                <a:sym typeface="Roboto"/>
              </a:rPr>
            </a:br>
            <a:r>
              <a:rPr lang="en">
                <a:solidFill>
                  <a:srgbClr val="424242"/>
                </a:solidFill>
                <a:latin typeface="Roboto"/>
                <a:ea typeface="Roboto"/>
                <a:cs typeface="Roboto"/>
                <a:sym typeface="Roboto"/>
              </a:rPr>
              <a:t>	derivative_f_wrt_y = derivative_q_wrt_y * derivative_f_wrt_q</a:t>
            </a:r>
            <a:endParaRPr>
              <a:solidFill>
                <a:srgbClr val="424242"/>
              </a:solidFill>
              <a:latin typeface="Roboto"/>
              <a:ea typeface="Roboto"/>
              <a:cs typeface="Roboto"/>
              <a:sym typeface="Roboto"/>
            </a:endParaRPr>
          </a:p>
          <a:p>
            <a:pPr indent="0" lvl="0" marL="0" rtl="0">
              <a:spcBef>
                <a:spcPts val="0"/>
              </a:spcBef>
              <a:spcAft>
                <a:spcPts val="0"/>
              </a:spcAft>
              <a:buNone/>
            </a:pPr>
            <a:r>
              <a:rPr lang="en">
                <a:solidFill>
                  <a:srgbClr val="424242"/>
                </a:solidFill>
                <a:latin typeface="Roboto"/>
                <a:ea typeface="Roboto"/>
                <a:cs typeface="Roboto"/>
                <a:sym typeface="Roboto"/>
              </a:rPr>
              <a:t>	</a:t>
            </a:r>
            <a:endParaRPr>
              <a:solidFill>
                <a:srgbClr val="424242"/>
              </a:solidFill>
              <a:latin typeface="Roboto"/>
              <a:ea typeface="Roboto"/>
              <a:cs typeface="Roboto"/>
              <a:sym typeface="Roboto"/>
            </a:endParaRPr>
          </a:p>
          <a:p>
            <a:pPr indent="0" lvl="0" marL="0" rtl="0">
              <a:spcBef>
                <a:spcPts val="0"/>
              </a:spcBef>
              <a:spcAft>
                <a:spcPts val="0"/>
              </a:spcAft>
              <a:buNone/>
            </a:pPr>
            <a:r>
              <a:t/>
            </a:r>
            <a:endParaRPr>
              <a:solidFill>
                <a:srgbClr val="424242"/>
              </a:solidFill>
              <a:latin typeface="Roboto"/>
              <a:ea typeface="Roboto"/>
              <a:cs typeface="Roboto"/>
              <a:sym typeface="Roboto"/>
            </a:endParaRPr>
          </a:p>
          <a:p>
            <a:pPr indent="0" lvl="0" marL="0" rtl="0">
              <a:spcBef>
                <a:spcPts val="0"/>
              </a:spcBef>
              <a:spcAft>
                <a:spcPts val="0"/>
              </a:spcAft>
              <a:buNone/>
            </a:pPr>
            <a:r>
              <a:t/>
            </a:r>
            <a:endParaRPr>
              <a:solidFill>
                <a:srgbClr val="424242"/>
              </a:solidFill>
              <a:latin typeface="Roboto"/>
              <a:ea typeface="Roboto"/>
              <a:cs typeface="Roboto"/>
              <a:sym typeface="Roboto"/>
            </a:endParaRPr>
          </a:p>
        </p:txBody>
      </p:sp>
      <p:pic>
        <p:nvPicPr>
          <p:cNvPr id="232" name="Shape 232"/>
          <p:cNvPicPr preferRelativeResize="0"/>
          <p:nvPr/>
        </p:nvPicPr>
        <p:blipFill>
          <a:blip r:embed="rId3">
            <a:alphaModFix/>
          </a:blip>
          <a:stretch>
            <a:fillRect/>
          </a:stretch>
        </p:blipFill>
        <p:spPr>
          <a:xfrm>
            <a:off x="2787054" y="1275875"/>
            <a:ext cx="2808025" cy="787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nvSpPr>
        <p:spPr>
          <a:xfrm>
            <a:off x="593725" y="85950"/>
            <a:ext cx="7688700" cy="5427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None/>
            </a:pPr>
            <a:r>
              <a:rPr b="1" lang="en" sz="2200">
                <a:latin typeface="Roboto"/>
                <a:ea typeface="Roboto"/>
                <a:cs typeface="Roboto"/>
                <a:sym typeface="Roboto"/>
              </a:rPr>
              <a:t>Back propagation</a:t>
            </a:r>
            <a:endParaRPr b="1" sz="2200">
              <a:latin typeface="Roboto"/>
              <a:ea typeface="Roboto"/>
              <a:cs typeface="Roboto"/>
              <a:sym typeface="Roboto"/>
            </a:endParaRPr>
          </a:p>
        </p:txBody>
      </p:sp>
      <p:sp>
        <p:nvSpPr>
          <p:cNvPr id="238" name="Shape 238"/>
          <p:cNvSpPr txBox="1"/>
          <p:nvPr/>
        </p:nvSpPr>
        <p:spPr>
          <a:xfrm>
            <a:off x="593725" y="1010775"/>
            <a:ext cx="7688700" cy="3363000"/>
          </a:xfrm>
          <a:prstGeom prst="rect">
            <a:avLst/>
          </a:prstGeom>
          <a:noFill/>
          <a:ln>
            <a:noFill/>
          </a:ln>
        </p:spPr>
        <p:txBody>
          <a:bodyPr anchorCtr="0" anchor="t" bIns="19050" lIns="19050" spcFirstLastPara="1" rIns="19050" wrap="square" tIns="19050">
            <a:noAutofit/>
          </a:bodyPr>
          <a:lstStyle/>
          <a:p>
            <a:pPr indent="0" lvl="0" marL="0">
              <a:spcBef>
                <a:spcPts val="0"/>
              </a:spcBef>
              <a:spcAft>
                <a:spcPts val="0"/>
              </a:spcAft>
              <a:buNone/>
            </a:pPr>
            <a:r>
              <a:rPr lang="en" sz="1600">
                <a:solidFill>
                  <a:srgbClr val="424242"/>
                </a:solidFill>
                <a:latin typeface="Roboto"/>
                <a:ea typeface="Roboto"/>
                <a:cs typeface="Roboto"/>
                <a:sym typeface="Roboto"/>
              </a:rPr>
              <a:t>	</a:t>
            </a:r>
            <a:endParaRPr sz="1600">
              <a:solidFill>
                <a:srgbClr val="424242"/>
              </a:solidFill>
              <a:latin typeface="Roboto"/>
              <a:ea typeface="Roboto"/>
              <a:cs typeface="Roboto"/>
              <a:sym typeface="Roboto"/>
            </a:endParaRPr>
          </a:p>
          <a:p>
            <a:pPr indent="0" lvl="0" marL="0">
              <a:spcBef>
                <a:spcPts val="0"/>
              </a:spcBef>
              <a:spcAft>
                <a:spcPts val="0"/>
              </a:spcAft>
              <a:buNone/>
            </a:pPr>
            <a:r>
              <a:rPr lang="en" sz="1600">
                <a:solidFill>
                  <a:srgbClr val="424242"/>
                </a:solidFill>
                <a:latin typeface="Roboto"/>
                <a:ea typeface="Roboto"/>
                <a:cs typeface="Roboto"/>
                <a:sym typeface="Roboto"/>
              </a:rPr>
              <a:t>	</a:t>
            </a:r>
            <a:r>
              <a:rPr lang="en" sz="1600">
                <a:solidFill>
                  <a:srgbClr val="424242"/>
                </a:solidFill>
                <a:latin typeface="Roboto"/>
                <a:ea typeface="Roboto"/>
                <a:cs typeface="Roboto"/>
                <a:sym typeface="Roboto"/>
              </a:rPr>
              <a:t>g</a:t>
            </a:r>
            <a:r>
              <a:rPr lang="en" sz="1600">
                <a:solidFill>
                  <a:srgbClr val="424242"/>
                </a:solidFill>
                <a:latin typeface="Roboto"/>
                <a:ea typeface="Roboto"/>
                <a:cs typeface="Roboto"/>
                <a:sym typeface="Roboto"/>
              </a:rPr>
              <a:t>radient_f_wrt_xyz = [derivative_f_wrt_x, derivative_f_wrt_y, derivative_f_wrt_z]</a:t>
            </a:r>
            <a:endParaRPr sz="1600">
              <a:solidFill>
                <a:srgbClr val="424242"/>
              </a:solidFill>
              <a:latin typeface="Roboto"/>
              <a:ea typeface="Roboto"/>
              <a:cs typeface="Roboto"/>
              <a:sym typeface="Roboto"/>
            </a:endParaRPr>
          </a:p>
          <a:p>
            <a:pPr indent="0" lvl="0" marL="0">
              <a:spcBef>
                <a:spcPts val="0"/>
              </a:spcBef>
              <a:spcAft>
                <a:spcPts val="0"/>
              </a:spcAft>
              <a:buNone/>
            </a:pPr>
            <a:r>
              <a:rPr lang="en" sz="1600">
                <a:solidFill>
                  <a:srgbClr val="424242"/>
                </a:solidFill>
                <a:latin typeface="Roboto"/>
                <a:ea typeface="Roboto"/>
                <a:cs typeface="Roboto"/>
                <a:sym typeface="Roboto"/>
              </a:rPr>
              <a:t>	</a:t>
            </a:r>
            <a:endParaRPr sz="1600">
              <a:solidFill>
                <a:srgbClr val="424242"/>
              </a:solidFill>
              <a:latin typeface="Roboto"/>
              <a:ea typeface="Roboto"/>
              <a:cs typeface="Roboto"/>
              <a:sym typeface="Roboto"/>
            </a:endParaRPr>
          </a:p>
          <a:p>
            <a:pPr indent="457200" lvl="0" marL="0" rtl="0">
              <a:spcBef>
                <a:spcPts val="0"/>
              </a:spcBef>
              <a:spcAft>
                <a:spcPts val="0"/>
              </a:spcAft>
              <a:buNone/>
            </a:pPr>
            <a:r>
              <a:rPr lang="en" sz="1600">
                <a:solidFill>
                  <a:srgbClr val="424242"/>
                </a:solidFill>
                <a:latin typeface="Roboto"/>
                <a:ea typeface="Roboto"/>
                <a:cs typeface="Roboto"/>
                <a:sym typeface="Roboto"/>
              </a:rPr>
              <a:t>s</a:t>
            </a:r>
            <a:r>
              <a:rPr lang="en" sz="1600">
                <a:solidFill>
                  <a:srgbClr val="424242"/>
                </a:solidFill>
                <a:latin typeface="Roboto"/>
                <a:ea typeface="Roboto"/>
                <a:cs typeface="Roboto"/>
                <a:sym typeface="Roboto"/>
              </a:rPr>
              <a:t>tep_size = 0.01</a:t>
            </a:r>
            <a:endParaRPr sz="1600">
              <a:solidFill>
                <a:srgbClr val="424242"/>
              </a:solidFill>
              <a:latin typeface="Roboto"/>
              <a:ea typeface="Roboto"/>
              <a:cs typeface="Roboto"/>
              <a:sym typeface="Roboto"/>
            </a:endParaRPr>
          </a:p>
          <a:p>
            <a:pPr indent="457200" lvl="0" marL="0" rtl="0">
              <a:spcBef>
                <a:spcPts val="0"/>
              </a:spcBef>
              <a:spcAft>
                <a:spcPts val="0"/>
              </a:spcAft>
              <a:buNone/>
            </a:pPr>
            <a:r>
              <a:rPr lang="en" sz="1600">
                <a:solidFill>
                  <a:srgbClr val="424242"/>
                </a:solidFill>
                <a:latin typeface="Roboto"/>
                <a:ea typeface="Roboto"/>
                <a:cs typeface="Roboto"/>
                <a:sym typeface="Roboto"/>
              </a:rPr>
              <a:t>x = x + step_size * derivative_f_wrt_x 	</a:t>
            </a:r>
            <a:r>
              <a:rPr lang="en" sz="1600">
                <a:solidFill>
                  <a:srgbClr val="6AA84F"/>
                </a:solidFill>
                <a:latin typeface="Roboto"/>
                <a:ea typeface="Roboto"/>
                <a:cs typeface="Roboto"/>
                <a:sym typeface="Roboto"/>
              </a:rPr>
              <a:t># -2.04</a:t>
            </a:r>
            <a:endParaRPr sz="1600">
              <a:solidFill>
                <a:srgbClr val="6AA84F"/>
              </a:solidFill>
              <a:latin typeface="Roboto"/>
              <a:ea typeface="Roboto"/>
              <a:cs typeface="Roboto"/>
              <a:sym typeface="Roboto"/>
            </a:endParaRPr>
          </a:p>
          <a:p>
            <a:pPr indent="457200" lvl="0" marL="0" rtl="0">
              <a:spcBef>
                <a:spcPts val="0"/>
              </a:spcBef>
              <a:spcAft>
                <a:spcPts val="0"/>
              </a:spcAft>
              <a:buNone/>
            </a:pPr>
            <a:r>
              <a:rPr lang="en" sz="1600">
                <a:solidFill>
                  <a:srgbClr val="424242"/>
                </a:solidFill>
                <a:latin typeface="Roboto"/>
                <a:ea typeface="Roboto"/>
                <a:cs typeface="Roboto"/>
                <a:sym typeface="Roboto"/>
              </a:rPr>
              <a:t>y</a:t>
            </a:r>
            <a:r>
              <a:rPr lang="en" sz="1600">
                <a:solidFill>
                  <a:srgbClr val="424242"/>
                </a:solidFill>
                <a:latin typeface="Roboto"/>
                <a:ea typeface="Roboto"/>
                <a:cs typeface="Roboto"/>
                <a:sym typeface="Roboto"/>
              </a:rPr>
              <a:t> = y + step_size * derivative_f_wrt_y 	</a:t>
            </a:r>
            <a:r>
              <a:rPr lang="en" sz="1600">
                <a:solidFill>
                  <a:srgbClr val="6AA84F"/>
                </a:solidFill>
                <a:latin typeface="Roboto"/>
                <a:ea typeface="Roboto"/>
                <a:cs typeface="Roboto"/>
                <a:sym typeface="Roboto"/>
              </a:rPr>
              <a:t># 4.96</a:t>
            </a:r>
            <a:endParaRPr sz="1600">
              <a:solidFill>
                <a:srgbClr val="6AA84F"/>
              </a:solidFill>
              <a:latin typeface="Roboto"/>
              <a:ea typeface="Roboto"/>
              <a:cs typeface="Roboto"/>
              <a:sym typeface="Roboto"/>
            </a:endParaRPr>
          </a:p>
          <a:p>
            <a:pPr indent="457200" lvl="0" marL="0" rtl="0">
              <a:spcBef>
                <a:spcPts val="0"/>
              </a:spcBef>
              <a:spcAft>
                <a:spcPts val="0"/>
              </a:spcAft>
              <a:buNone/>
            </a:pPr>
            <a:r>
              <a:rPr lang="en" sz="1600">
                <a:solidFill>
                  <a:srgbClr val="424242"/>
                </a:solidFill>
                <a:latin typeface="Roboto"/>
                <a:ea typeface="Roboto"/>
                <a:cs typeface="Roboto"/>
                <a:sym typeface="Roboto"/>
              </a:rPr>
              <a:t>z</a:t>
            </a:r>
            <a:r>
              <a:rPr lang="en" sz="1600">
                <a:solidFill>
                  <a:srgbClr val="424242"/>
                </a:solidFill>
                <a:latin typeface="Roboto"/>
                <a:ea typeface="Roboto"/>
                <a:cs typeface="Roboto"/>
                <a:sym typeface="Roboto"/>
              </a:rPr>
              <a:t> = z + step_size * derivative_f_wrt_z 	</a:t>
            </a:r>
            <a:r>
              <a:rPr lang="en" sz="1600">
                <a:solidFill>
                  <a:srgbClr val="6AA84F"/>
                </a:solidFill>
                <a:latin typeface="Roboto"/>
                <a:ea typeface="Roboto"/>
                <a:cs typeface="Roboto"/>
                <a:sym typeface="Roboto"/>
              </a:rPr>
              <a:t># -3.97</a:t>
            </a:r>
            <a:endParaRPr sz="1600">
              <a:solidFill>
                <a:srgbClr val="6AA84F"/>
              </a:solidFill>
              <a:latin typeface="Roboto"/>
              <a:ea typeface="Roboto"/>
              <a:cs typeface="Roboto"/>
              <a:sym typeface="Roboto"/>
            </a:endParaRPr>
          </a:p>
          <a:p>
            <a:pPr indent="457200" lvl="0" marL="0" rtl="0">
              <a:spcBef>
                <a:spcPts val="0"/>
              </a:spcBef>
              <a:spcAft>
                <a:spcPts val="0"/>
              </a:spcAft>
              <a:buNone/>
            </a:pPr>
            <a:r>
              <a:t/>
            </a:r>
            <a:endParaRPr sz="1600">
              <a:solidFill>
                <a:srgbClr val="424242"/>
              </a:solidFill>
              <a:latin typeface="Roboto"/>
              <a:ea typeface="Roboto"/>
              <a:cs typeface="Roboto"/>
              <a:sym typeface="Roboto"/>
            </a:endParaRPr>
          </a:p>
          <a:p>
            <a:pPr indent="457200" lvl="0" marL="0" rtl="0">
              <a:spcBef>
                <a:spcPts val="0"/>
              </a:spcBef>
              <a:spcAft>
                <a:spcPts val="0"/>
              </a:spcAft>
              <a:buNone/>
            </a:pPr>
            <a:r>
              <a:rPr lang="en" sz="1600">
                <a:solidFill>
                  <a:srgbClr val="424242"/>
                </a:solidFill>
                <a:latin typeface="Roboto"/>
                <a:ea typeface="Roboto"/>
                <a:cs typeface="Roboto"/>
                <a:sym typeface="Roboto"/>
              </a:rPr>
              <a:t>q = forwardAddGate(x, y); 	</a:t>
            </a:r>
            <a:r>
              <a:rPr lang="en" sz="1600">
                <a:solidFill>
                  <a:srgbClr val="6AA84F"/>
                </a:solidFill>
                <a:latin typeface="Roboto"/>
                <a:ea typeface="Roboto"/>
                <a:cs typeface="Roboto"/>
                <a:sym typeface="Roboto"/>
              </a:rPr>
              <a:t># q becomes 2.92</a:t>
            </a:r>
            <a:endParaRPr sz="1600">
              <a:solidFill>
                <a:srgbClr val="6AA84F"/>
              </a:solidFill>
              <a:latin typeface="Roboto"/>
              <a:ea typeface="Roboto"/>
              <a:cs typeface="Roboto"/>
              <a:sym typeface="Roboto"/>
            </a:endParaRPr>
          </a:p>
          <a:p>
            <a:pPr indent="457200" lvl="0" marL="0" rtl="0">
              <a:spcBef>
                <a:spcPts val="0"/>
              </a:spcBef>
              <a:spcAft>
                <a:spcPts val="0"/>
              </a:spcAft>
              <a:buNone/>
            </a:pPr>
            <a:r>
              <a:rPr lang="en" sz="1600">
                <a:solidFill>
                  <a:srgbClr val="424242"/>
                </a:solidFill>
                <a:latin typeface="Roboto"/>
                <a:ea typeface="Roboto"/>
                <a:cs typeface="Roboto"/>
                <a:sym typeface="Roboto"/>
              </a:rPr>
              <a:t>f</a:t>
            </a:r>
            <a:r>
              <a:rPr lang="en" sz="1600">
                <a:solidFill>
                  <a:srgbClr val="424242"/>
                </a:solidFill>
                <a:latin typeface="Roboto"/>
                <a:ea typeface="Roboto"/>
                <a:cs typeface="Roboto"/>
                <a:sym typeface="Roboto"/>
              </a:rPr>
              <a:t> = forwardMultiplyGate(q, z) 	</a:t>
            </a:r>
            <a:r>
              <a:rPr lang="en" sz="1600">
                <a:solidFill>
                  <a:srgbClr val="6AA84F"/>
                </a:solidFill>
                <a:latin typeface="Roboto"/>
                <a:ea typeface="Roboto"/>
                <a:cs typeface="Roboto"/>
                <a:sym typeface="Roboto"/>
              </a:rPr>
              <a:t># output is -11.59. Woah, that’s good.</a:t>
            </a:r>
            <a:endParaRPr sz="1600">
              <a:solidFill>
                <a:srgbClr val="6AA84F"/>
              </a:solidFill>
              <a:latin typeface="Roboto"/>
              <a:ea typeface="Roboto"/>
              <a:cs typeface="Roboto"/>
              <a:sym typeface="Roboto"/>
            </a:endParaRPr>
          </a:p>
          <a:p>
            <a:pPr indent="457200" lvl="0" marL="0" rtl="0">
              <a:spcBef>
                <a:spcPts val="0"/>
              </a:spcBef>
              <a:spcAft>
                <a:spcPts val="0"/>
              </a:spcAft>
              <a:buNone/>
            </a:pPr>
            <a:r>
              <a:t/>
            </a:r>
            <a:endParaRPr sz="1600">
              <a:solidFill>
                <a:srgbClr val="424242"/>
              </a:solidFill>
              <a:latin typeface="Roboto"/>
              <a:ea typeface="Roboto"/>
              <a:cs typeface="Roboto"/>
              <a:sym typeface="Roboto"/>
            </a:endParaRPr>
          </a:p>
          <a:p>
            <a:pPr indent="457200" lvl="0" marL="0" rtl="0">
              <a:spcBef>
                <a:spcPts val="0"/>
              </a:spcBef>
              <a:spcAft>
                <a:spcPts val="0"/>
              </a:spcAft>
              <a:buNone/>
            </a:pPr>
            <a:r>
              <a:t/>
            </a:r>
            <a:endParaRPr sz="1600">
              <a:solidFill>
                <a:srgbClr val="42424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nvSpPr>
        <p:spPr>
          <a:xfrm>
            <a:off x="593725" y="85950"/>
            <a:ext cx="7688700" cy="5427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None/>
            </a:pPr>
            <a:r>
              <a:rPr b="1" lang="en" sz="2200">
                <a:latin typeface="Roboto"/>
                <a:ea typeface="Roboto"/>
                <a:cs typeface="Roboto"/>
                <a:sym typeface="Roboto"/>
              </a:rPr>
              <a:t>Back propagation</a:t>
            </a:r>
            <a:endParaRPr b="1" sz="2200">
              <a:latin typeface="Roboto"/>
              <a:ea typeface="Roboto"/>
              <a:cs typeface="Roboto"/>
              <a:sym typeface="Roboto"/>
            </a:endParaRPr>
          </a:p>
        </p:txBody>
      </p:sp>
      <p:sp>
        <p:nvSpPr>
          <p:cNvPr id="244" name="Shape 244"/>
          <p:cNvSpPr txBox="1"/>
          <p:nvPr/>
        </p:nvSpPr>
        <p:spPr>
          <a:xfrm>
            <a:off x="593725" y="793200"/>
            <a:ext cx="7688700" cy="3485100"/>
          </a:xfrm>
          <a:prstGeom prst="rect">
            <a:avLst/>
          </a:prstGeom>
          <a:noFill/>
          <a:ln>
            <a:noFill/>
          </a:ln>
        </p:spPr>
        <p:txBody>
          <a:bodyPr anchorCtr="0" anchor="t" bIns="19050" lIns="19050" spcFirstLastPara="1" rIns="19050" wrap="square" tIns="19050">
            <a:noAutofit/>
          </a:bodyPr>
          <a:lstStyle/>
          <a:p>
            <a:pPr indent="0" lvl="0" marL="0" rtl="0">
              <a:spcBef>
                <a:spcPts val="0"/>
              </a:spcBef>
              <a:spcAft>
                <a:spcPts val="0"/>
              </a:spcAft>
              <a:buNone/>
            </a:pPr>
            <a:r>
              <a:t/>
            </a:r>
            <a:endParaRPr sz="1600">
              <a:solidFill>
                <a:srgbClr val="424242"/>
              </a:solidFill>
              <a:latin typeface="Roboto"/>
              <a:ea typeface="Roboto"/>
              <a:cs typeface="Roboto"/>
              <a:sym typeface="Roboto"/>
            </a:endParaRPr>
          </a:p>
          <a:p>
            <a:pPr indent="0" lvl="0" marL="0" rtl="0">
              <a:spcBef>
                <a:spcPts val="0"/>
              </a:spcBef>
              <a:spcAft>
                <a:spcPts val="0"/>
              </a:spcAft>
              <a:buClr>
                <a:schemeClr val="dk1"/>
              </a:buClr>
              <a:buSzPts val="1100"/>
              <a:buFont typeface="Arial"/>
              <a:buNone/>
            </a:pPr>
            <a:r>
              <a:rPr b="1" lang="en" sz="1600">
                <a:solidFill>
                  <a:srgbClr val="424242"/>
                </a:solidFill>
                <a:latin typeface="Roboto"/>
                <a:ea typeface="Roboto"/>
                <a:cs typeface="Roboto"/>
                <a:sym typeface="Roboto"/>
              </a:rPr>
              <a:t>What just happened?</a:t>
            </a:r>
            <a:endParaRPr b="1" sz="1600">
              <a:solidFill>
                <a:srgbClr val="424242"/>
              </a:solidFill>
              <a:latin typeface="Roboto"/>
              <a:ea typeface="Roboto"/>
              <a:cs typeface="Roboto"/>
              <a:sym typeface="Roboto"/>
            </a:endParaRPr>
          </a:p>
          <a:p>
            <a:pPr indent="0" lvl="0" marL="0" rtl="0">
              <a:spcBef>
                <a:spcPts val="0"/>
              </a:spcBef>
              <a:spcAft>
                <a:spcPts val="0"/>
              </a:spcAft>
              <a:buNone/>
            </a:pPr>
            <a:r>
              <a:t/>
            </a:r>
            <a:endParaRPr sz="1600">
              <a:solidFill>
                <a:srgbClr val="424242"/>
              </a:solidFill>
              <a:latin typeface="Roboto"/>
              <a:ea typeface="Roboto"/>
              <a:cs typeface="Roboto"/>
              <a:sym typeface="Roboto"/>
            </a:endParaRPr>
          </a:p>
          <a:p>
            <a:pPr indent="-330200" lvl="0" marL="457200" rtl="0">
              <a:spcBef>
                <a:spcPts val="0"/>
              </a:spcBef>
              <a:spcAft>
                <a:spcPts val="0"/>
              </a:spcAft>
              <a:buClr>
                <a:srgbClr val="424242"/>
              </a:buClr>
              <a:buSzPts val="1600"/>
              <a:buFont typeface="Roboto"/>
              <a:buAutoNum type="arabicPeriod"/>
            </a:pPr>
            <a:r>
              <a:rPr lang="en" sz="1600">
                <a:solidFill>
                  <a:srgbClr val="424242"/>
                </a:solidFill>
                <a:latin typeface="Roboto"/>
                <a:ea typeface="Roboto"/>
                <a:cs typeface="Roboto"/>
                <a:sym typeface="Roboto"/>
              </a:rPr>
              <a:t>To increase the output, Circuit wants z to increase → derivative of output wrt z is +3</a:t>
            </a:r>
            <a:endParaRPr sz="1600">
              <a:solidFill>
                <a:srgbClr val="424242"/>
              </a:solidFill>
              <a:latin typeface="Roboto"/>
              <a:ea typeface="Roboto"/>
              <a:cs typeface="Roboto"/>
              <a:sym typeface="Roboto"/>
            </a:endParaRPr>
          </a:p>
          <a:p>
            <a:pPr indent="-330200" lvl="0" marL="457200" rtl="0">
              <a:spcBef>
                <a:spcPts val="0"/>
              </a:spcBef>
              <a:spcAft>
                <a:spcPts val="0"/>
              </a:spcAft>
              <a:buClr>
                <a:srgbClr val="424242"/>
              </a:buClr>
              <a:buSzPts val="1600"/>
              <a:buFont typeface="Roboto"/>
              <a:buAutoNum type="arabicPeriod"/>
            </a:pPr>
            <a:r>
              <a:rPr lang="en" sz="1600">
                <a:solidFill>
                  <a:srgbClr val="424242"/>
                </a:solidFill>
                <a:latin typeface="Roboto"/>
                <a:ea typeface="Roboto"/>
                <a:cs typeface="Roboto"/>
                <a:sym typeface="Roboto"/>
              </a:rPr>
              <a:t>On the other hand, the circuit wants q to decrease by a factor of 4, which can be observed as → derivative of output wrt q as -4</a:t>
            </a:r>
            <a:endParaRPr sz="1600">
              <a:solidFill>
                <a:srgbClr val="424242"/>
              </a:solidFill>
              <a:latin typeface="Roboto"/>
              <a:ea typeface="Roboto"/>
              <a:cs typeface="Roboto"/>
              <a:sym typeface="Roboto"/>
            </a:endParaRPr>
          </a:p>
          <a:p>
            <a:pPr indent="-330200" lvl="0" marL="457200" rtl="0">
              <a:spcBef>
                <a:spcPts val="0"/>
              </a:spcBef>
              <a:spcAft>
                <a:spcPts val="0"/>
              </a:spcAft>
              <a:buClr>
                <a:srgbClr val="424242"/>
              </a:buClr>
              <a:buSzPts val="1600"/>
              <a:buFont typeface="Roboto"/>
              <a:buAutoNum type="arabicPeriod"/>
            </a:pPr>
            <a:r>
              <a:rPr lang="en" sz="1600">
                <a:solidFill>
                  <a:srgbClr val="424242"/>
                </a:solidFill>
                <a:latin typeface="Roboto"/>
                <a:ea typeface="Roboto"/>
                <a:cs typeface="Roboto"/>
                <a:sym typeface="Roboto"/>
              </a:rPr>
              <a:t>Now, the circuit would want x and y to increase, but it also tugs in the force that comes from above, i.e. -4 and hence, it applies -4 on x and y. That means, the circuit wants both x and y to get smaller and it will eventually make q smaller, which will make f larger.</a:t>
            </a:r>
            <a:endParaRPr sz="1600">
              <a:solidFill>
                <a:srgbClr val="424242"/>
              </a:solidFill>
              <a:latin typeface="Roboto"/>
              <a:ea typeface="Roboto"/>
              <a:cs typeface="Roboto"/>
              <a:sym typeface="Roboto"/>
            </a:endParaRPr>
          </a:p>
          <a:p>
            <a:pPr indent="457200" lvl="0" marL="0" rtl="0">
              <a:spcBef>
                <a:spcPts val="0"/>
              </a:spcBef>
              <a:spcAft>
                <a:spcPts val="0"/>
              </a:spcAft>
              <a:buClr>
                <a:schemeClr val="dk1"/>
              </a:buClr>
              <a:buSzPts val="1100"/>
              <a:buFont typeface="Arial"/>
              <a:buNone/>
            </a:pPr>
            <a:r>
              <a:t/>
            </a:r>
            <a:endParaRPr sz="1600">
              <a:solidFill>
                <a:srgbClr val="424242"/>
              </a:solidFill>
              <a:latin typeface="Roboto"/>
              <a:ea typeface="Roboto"/>
              <a:cs typeface="Roboto"/>
              <a:sym typeface="Roboto"/>
            </a:endParaRPr>
          </a:p>
          <a:p>
            <a:pPr indent="457200" lvl="0" marL="0" rtl="0">
              <a:spcBef>
                <a:spcPts val="0"/>
              </a:spcBef>
              <a:spcAft>
                <a:spcPts val="0"/>
              </a:spcAft>
              <a:buNone/>
            </a:pPr>
            <a:r>
              <a:t/>
            </a:r>
            <a:endParaRPr sz="1600">
              <a:solidFill>
                <a:srgbClr val="424242"/>
              </a:solidFill>
              <a:latin typeface="Roboto"/>
              <a:ea typeface="Roboto"/>
              <a:cs typeface="Roboto"/>
              <a:sym typeface="Roboto"/>
            </a:endParaRPr>
          </a:p>
          <a:p>
            <a:pPr indent="457200" lvl="0" marL="0" rtl="0">
              <a:spcBef>
                <a:spcPts val="0"/>
              </a:spcBef>
              <a:spcAft>
                <a:spcPts val="0"/>
              </a:spcAft>
              <a:buNone/>
            </a:pPr>
            <a:r>
              <a:t/>
            </a:r>
            <a:endParaRPr sz="1600">
              <a:solidFill>
                <a:srgbClr val="424242"/>
              </a:solidFill>
              <a:latin typeface="Roboto"/>
              <a:ea typeface="Roboto"/>
              <a:cs typeface="Roboto"/>
              <a:sym typeface="Roboto"/>
            </a:endParaRPr>
          </a:p>
          <a:p>
            <a:pPr indent="0" lvl="0" marL="0" rtl="0">
              <a:spcBef>
                <a:spcPts val="0"/>
              </a:spcBef>
              <a:spcAft>
                <a:spcPts val="0"/>
              </a:spcAft>
              <a:buNone/>
            </a:pPr>
            <a:r>
              <a:t/>
            </a:r>
            <a:endParaRPr sz="1600">
              <a:solidFill>
                <a:srgbClr val="424242"/>
              </a:solidFill>
              <a:latin typeface="Roboto"/>
              <a:ea typeface="Roboto"/>
              <a:cs typeface="Roboto"/>
              <a:sym typeface="Roboto"/>
            </a:endParaRPr>
          </a:p>
          <a:p>
            <a:pPr indent="0" lvl="0" marL="0" rtl="0">
              <a:spcBef>
                <a:spcPts val="0"/>
              </a:spcBef>
              <a:spcAft>
                <a:spcPts val="0"/>
              </a:spcAft>
              <a:buNone/>
            </a:pPr>
            <a:r>
              <a:t/>
            </a:r>
            <a:endParaRPr sz="1600">
              <a:solidFill>
                <a:srgbClr val="42424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idx="12" type="sldNum"/>
          </p:nvPr>
        </p:nvSpPr>
        <p:spPr>
          <a:xfrm>
            <a:off x="127767" y="4907955"/>
            <a:ext cx="138300" cy="140400"/>
          </a:xfrm>
          <a:prstGeom prst="rect">
            <a:avLst/>
          </a:prstGeom>
        </p:spPr>
        <p:txBody>
          <a:bodyPr anchorCtr="0" anchor="b" bIns="19050" lIns="19050" spcFirstLastPara="1" rIns="19050" wrap="square" tIns="19050">
            <a:noAutofit/>
          </a:bodyPr>
          <a:lstStyle/>
          <a:p>
            <a:pPr indent="0" lvl="0" mar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sp>
        <p:nvSpPr>
          <p:cNvPr id="250" name="Shape 250"/>
          <p:cNvSpPr txBox="1"/>
          <p:nvPr/>
        </p:nvSpPr>
        <p:spPr>
          <a:xfrm>
            <a:off x="1422200" y="1504400"/>
            <a:ext cx="6722700" cy="2468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i="1" lang="en" sz="3000">
                <a:solidFill>
                  <a:schemeClr val="dk1"/>
                </a:solidFill>
                <a:highlight>
                  <a:srgbClr val="FFFFFF"/>
                </a:highlight>
              </a:rPr>
              <a:t>If this makes sense, you understand backpropagation.</a:t>
            </a:r>
            <a:endParaRPr b="1" sz="3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nvSpPr>
        <p:spPr>
          <a:xfrm>
            <a:off x="593725" y="85950"/>
            <a:ext cx="7688700" cy="5427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None/>
            </a:pPr>
            <a:r>
              <a:rPr b="1" lang="en" sz="2200">
                <a:latin typeface="Roboto"/>
                <a:ea typeface="Roboto"/>
                <a:cs typeface="Roboto"/>
                <a:sym typeface="Roboto"/>
              </a:rPr>
              <a:t>Recap 2</a:t>
            </a:r>
            <a:endParaRPr b="1" sz="2200">
              <a:latin typeface="Roboto"/>
              <a:ea typeface="Roboto"/>
              <a:cs typeface="Roboto"/>
              <a:sym typeface="Roboto"/>
            </a:endParaRPr>
          </a:p>
        </p:txBody>
      </p:sp>
      <p:sp>
        <p:nvSpPr>
          <p:cNvPr id="256" name="Shape 256"/>
          <p:cNvSpPr txBox="1"/>
          <p:nvPr/>
        </p:nvSpPr>
        <p:spPr>
          <a:xfrm>
            <a:off x="593725" y="793200"/>
            <a:ext cx="7688700" cy="3485100"/>
          </a:xfrm>
          <a:prstGeom prst="rect">
            <a:avLst/>
          </a:prstGeom>
          <a:noFill/>
          <a:ln>
            <a:noFill/>
          </a:ln>
        </p:spPr>
        <p:txBody>
          <a:bodyPr anchorCtr="0" anchor="t" bIns="19050" lIns="19050" spcFirstLastPara="1" rIns="19050" wrap="square" tIns="19050">
            <a:noAutofit/>
          </a:bodyPr>
          <a:lstStyle/>
          <a:p>
            <a:pPr indent="-330200" lvl="0" marL="457200" rtl="0">
              <a:spcBef>
                <a:spcPts val="0"/>
              </a:spcBef>
              <a:spcAft>
                <a:spcPts val="0"/>
              </a:spcAft>
              <a:buClr>
                <a:srgbClr val="424242"/>
              </a:buClr>
              <a:buSzPts val="1600"/>
              <a:buFont typeface="Roboto"/>
              <a:buAutoNum type="arabicPeriod"/>
            </a:pPr>
            <a:r>
              <a:rPr lang="en" sz="1600">
                <a:solidFill>
                  <a:srgbClr val="424242"/>
                </a:solidFill>
                <a:latin typeface="Roboto"/>
                <a:ea typeface="Roboto"/>
                <a:cs typeface="Roboto"/>
                <a:sym typeface="Roboto"/>
              </a:rPr>
              <a:t>In single gate, we can derive analytical gradient using simple calculus. We interpret gradient as force, or a tug on the inputs that pulls them in the direction which would make this gate’s output higher. </a:t>
            </a:r>
            <a:endParaRPr sz="1600">
              <a:solidFill>
                <a:srgbClr val="424242"/>
              </a:solidFill>
              <a:latin typeface="Roboto"/>
              <a:ea typeface="Roboto"/>
              <a:cs typeface="Roboto"/>
              <a:sym typeface="Roboto"/>
            </a:endParaRPr>
          </a:p>
          <a:p>
            <a:pPr indent="0" lvl="0" marL="0" rtl="0">
              <a:spcBef>
                <a:spcPts val="0"/>
              </a:spcBef>
              <a:spcAft>
                <a:spcPts val="0"/>
              </a:spcAft>
              <a:buNone/>
            </a:pPr>
            <a:r>
              <a:t/>
            </a:r>
            <a:endParaRPr sz="1600">
              <a:solidFill>
                <a:srgbClr val="424242"/>
              </a:solidFill>
              <a:latin typeface="Roboto"/>
              <a:ea typeface="Roboto"/>
              <a:cs typeface="Roboto"/>
              <a:sym typeface="Roboto"/>
            </a:endParaRPr>
          </a:p>
          <a:p>
            <a:pPr indent="-330200" lvl="0" marL="457200" rtl="0">
              <a:spcBef>
                <a:spcPts val="0"/>
              </a:spcBef>
              <a:spcAft>
                <a:spcPts val="0"/>
              </a:spcAft>
              <a:buClr>
                <a:srgbClr val="424242"/>
              </a:buClr>
              <a:buSzPts val="1600"/>
              <a:buFont typeface="Roboto"/>
              <a:buAutoNum type="arabicPeriod"/>
            </a:pPr>
            <a:r>
              <a:rPr lang="en" sz="1600">
                <a:solidFill>
                  <a:srgbClr val="424242"/>
                </a:solidFill>
                <a:latin typeface="Roboto"/>
                <a:ea typeface="Roboto"/>
                <a:cs typeface="Roboto"/>
                <a:sym typeface="Roboto"/>
              </a:rPr>
              <a:t>In multiple gates everything stays almost the same, except now something can pull on the gate from above. That’s the gradient of the final circuit output value with respect to the output this gate computed. </a:t>
            </a:r>
            <a:endParaRPr sz="1600">
              <a:solidFill>
                <a:srgbClr val="424242"/>
              </a:solidFill>
              <a:latin typeface="Roboto"/>
              <a:ea typeface="Roboto"/>
              <a:cs typeface="Roboto"/>
              <a:sym typeface="Roboto"/>
            </a:endParaRPr>
          </a:p>
          <a:p>
            <a:pPr indent="-330200" lvl="1" marL="914400" rtl="0">
              <a:spcBef>
                <a:spcPts val="0"/>
              </a:spcBef>
              <a:spcAft>
                <a:spcPts val="0"/>
              </a:spcAft>
              <a:buClr>
                <a:srgbClr val="424242"/>
              </a:buClr>
              <a:buSzPts val="1600"/>
              <a:buFont typeface="Roboto"/>
              <a:buAutoNum type="alphaLcPeriod"/>
            </a:pPr>
            <a:r>
              <a:rPr lang="en" sz="1600">
                <a:solidFill>
                  <a:srgbClr val="424242"/>
                </a:solidFill>
                <a:latin typeface="Roboto"/>
                <a:ea typeface="Roboto"/>
                <a:cs typeface="Roboto"/>
                <a:sym typeface="Roboto"/>
              </a:rPr>
              <a:t>If a gate experiences a strong positive pull from above, it will also pull harder on its own inputs, scaled by the force it is experiencing from above.</a:t>
            </a:r>
            <a:endParaRPr sz="1600">
              <a:solidFill>
                <a:srgbClr val="424242"/>
              </a:solidFill>
              <a:latin typeface="Roboto"/>
              <a:ea typeface="Roboto"/>
              <a:cs typeface="Roboto"/>
              <a:sym typeface="Roboto"/>
            </a:endParaRPr>
          </a:p>
          <a:p>
            <a:pPr indent="-330200" lvl="1" marL="914400" rtl="0">
              <a:spcBef>
                <a:spcPts val="0"/>
              </a:spcBef>
              <a:spcAft>
                <a:spcPts val="0"/>
              </a:spcAft>
              <a:buClr>
                <a:srgbClr val="424242"/>
              </a:buClr>
              <a:buSzPts val="1600"/>
              <a:buFont typeface="Roboto"/>
              <a:buAutoNum type="alphaLcPeriod"/>
            </a:pPr>
            <a:r>
              <a:rPr lang="en" sz="1600">
                <a:solidFill>
                  <a:srgbClr val="424242"/>
                </a:solidFill>
                <a:latin typeface="Roboto"/>
                <a:ea typeface="Roboto"/>
                <a:cs typeface="Roboto"/>
                <a:sym typeface="Roboto"/>
              </a:rPr>
              <a:t>If it experiences a negative tug, this means that the circuit wants its value to decrease not increase, so it will flip the force of the pull on its inputs to make its own output smaller.</a:t>
            </a:r>
            <a:endParaRPr sz="1600">
              <a:solidFill>
                <a:srgbClr val="42424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idx="12" type="sldNum"/>
          </p:nvPr>
        </p:nvSpPr>
        <p:spPr>
          <a:xfrm>
            <a:off x="127767" y="4907955"/>
            <a:ext cx="138300" cy="140400"/>
          </a:xfrm>
          <a:prstGeom prst="rect">
            <a:avLst/>
          </a:prstGeom>
        </p:spPr>
        <p:txBody>
          <a:bodyPr anchorCtr="0" anchor="b" bIns="19050" lIns="19050" spcFirstLastPara="1" rIns="19050" wrap="square" tIns="19050">
            <a:noAutofit/>
          </a:bodyPr>
          <a:lstStyle/>
          <a:p>
            <a:pPr indent="0" lvl="0" mar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sp>
        <p:nvSpPr>
          <p:cNvPr id="262" name="Shape 262"/>
          <p:cNvSpPr txBox="1"/>
          <p:nvPr/>
        </p:nvSpPr>
        <p:spPr>
          <a:xfrm>
            <a:off x="968750" y="803350"/>
            <a:ext cx="7064700" cy="3000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i="1" lang="en" sz="3000">
                <a:solidFill>
                  <a:schemeClr val="dk1"/>
                </a:solidFill>
                <a:highlight>
                  <a:srgbClr val="FFFFFF"/>
                </a:highlight>
                <a:latin typeface="Roboto"/>
                <a:ea typeface="Roboto"/>
                <a:cs typeface="Roboto"/>
                <a:sym typeface="Roboto"/>
              </a:rPr>
              <a:t>A nice picture to have in mind is that as we pull on the circuit’s output value at the end, this induces pulls downward through the entire circuit, all the way down to the inputs.</a:t>
            </a:r>
            <a:endParaRPr sz="30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txBox="1"/>
          <p:nvPr/>
        </p:nvSpPr>
        <p:spPr>
          <a:xfrm>
            <a:off x="593725" y="85950"/>
            <a:ext cx="7688700" cy="5427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None/>
            </a:pPr>
            <a:r>
              <a:rPr b="1" lang="en" sz="2200">
                <a:latin typeface="Roboto"/>
                <a:ea typeface="Roboto"/>
                <a:cs typeface="Roboto"/>
                <a:sym typeface="Roboto"/>
              </a:rPr>
              <a:t>Part II</a:t>
            </a:r>
            <a:endParaRPr b="1" sz="2200">
              <a:latin typeface="Roboto"/>
              <a:ea typeface="Roboto"/>
              <a:cs typeface="Roboto"/>
              <a:sym typeface="Roboto"/>
            </a:endParaRPr>
          </a:p>
        </p:txBody>
      </p:sp>
      <p:sp>
        <p:nvSpPr>
          <p:cNvPr id="268" name="Shape 268"/>
          <p:cNvSpPr txBox="1"/>
          <p:nvPr/>
        </p:nvSpPr>
        <p:spPr>
          <a:xfrm>
            <a:off x="593725" y="793200"/>
            <a:ext cx="7688700" cy="3485100"/>
          </a:xfrm>
          <a:prstGeom prst="rect">
            <a:avLst/>
          </a:prstGeom>
          <a:noFill/>
          <a:ln>
            <a:noFill/>
          </a:ln>
        </p:spPr>
        <p:txBody>
          <a:bodyPr anchorCtr="0" anchor="t" bIns="19050" lIns="19050" spcFirstLastPara="1" rIns="19050" wrap="square" tIns="19050">
            <a:noAutofit/>
          </a:bodyPr>
          <a:lstStyle/>
          <a:p>
            <a:pPr indent="-330200" lvl="0" marL="457200" marR="0" rtl="0" algn="l">
              <a:lnSpc>
                <a:spcPct val="100000"/>
              </a:lnSpc>
              <a:spcBef>
                <a:spcPts val="0"/>
              </a:spcBef>
              <a:spcAft>
                <a:spcPts val="0"/>
              </a:spcAft>
              <a:buClr>
                <a:srgbClr val="424242"/>
              </a:buClr>
              <a:buSzPts val="1600"/>
              <a:buFont typeface="Roboto"/>
              <a:buAutoNum type="arabicPeriod"/>
            </a:pPr>
            <a:r>
              <a:rPr b="1" lang="en" sz="1600">
                <a:solidFill>
                  <a:srgbClr val="424242"/>
                </a:solidFill>
                <a:latin typeface="Roboto"/>
                <a:ea typeface="Roboto"/>
                <a:cs typeface="Roboto"/>
                <a:sym typeface="Roboto"/>
              </a:rPr>
              <a:t>History of Neural Networks -- Geoffrey Hinton</a:t>
            </a:r>
            <a:endParaRPr b="1" sz="1600">
              <a:solidFill>
                <a:srgbClr val="424242"/>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600">
              <a:solidFill>
                <a:srgbClr val="424242"/>
              </a:solidFill>
              <a:latin typeface="Roboto"/>
              <a:ea typeface="Roboto"/>
              <a:cs typeface="Roboto"/>
              <a:sym typeface="Roboto"/>
            </a:endParaRPr>
          </a:p>
          <a:p>
            <a:pPr indent="-330200" lvl="0" marL="457200" marR="0" rtl="0" algn="l">
              <a:lnSpc>
                <a:spcPct val="100000"/>
              </a:lnSpc>
              <a:spcBef>
                <a:spcPts val="0"/>
              </a:spcBef>
              <a:spcAft>
                <a:spcPts val="0"/>
              </a:spcAft>
              <a:buClr>
                <a:srgbClr val="424242"/>
              </a:buClr>
              <a:buSzPts val="1600"/>
              <a:buFont typeface="Roboto"/>
              <a:buAutoNum type="arabicPeriod"/>
            </a:pPr>
            <a:r>
              <a:rPr b="1" lang="en" sz="1600">
                <a:solidFill>
                  <a:srgbClr val="424242"/>
                </a:solidFill>
                <a:latin typeface="Roboto"/>
                <a:ea typeface="Roboto"/>
                <a:cs typeface="Roboto"/>
                <a:sym typeface="Roboto"/>
              </a:rPr>
              <a:t>Brains and Neurons</a:t>
            </a:r>
            <a:endParaRPr b="1" sz="1600">
              <a:solidFill>
                <a:srgbClr val="424242"/>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600">
              <a:solidFill>
                <a:srgbClr val="424242"/>
              </a:solidFill>
              <a:latin typeface="Roboto"/>
              <a:ea typeface="Roboto"/>
              <a:cs typeface="Roboto"/>
              <a:sym typeface="Roboto"/>
            </a:endParaRPr>
          </a:p>
          <a:p>
            <a:pPr indent="-330200" lvl="0" marL="457200" marR="0" rtl="0" algn="l">
              <a:lnSpc>
                <a:spcPct val="100000"/>
              </a:lnSpc>
              <a:spcBef>
                <a:spcPts val="0"/>
              </a:spcBef>
              <a:spcAft>
                <a:spcPts val="0"/>
              </a:spcAft>
              <a:buClr>
                <a:srgbClr val="424242"/>
              </a:buClr>
              <a:buSzPts val="1600"/>
              <a:buFont typeface="Roboto"/>
              <a:buAutoNum type="arabicPeriod"/>
            </a:pPr>
            <a:r>
              <a:rPr b="1" lang="en" sz="1600">
                <a:solidFill>
                  <a:srgbClr val="424242"/>
                </a:solidFill>
                <a:latin typeface="Roboto"/>
                <a:ea typeface="Roboto"/>
                <a:cs typeface="Roboto"/>
                <a:sym typeface="Roboto"/>
              </a:rPr>
              <a:t>Refer to the notes.</a:t>
            </a:r>
            <a:endParaRPr b="1" sz="1600">
              <a:solidFill>
                <a:srgbClr val="42424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idx="12" type="sldNum"/>
          </p:nvPr>
        </p:nvSpPr>
        <p:spPr>
          <a:xfrm>
            <a:off x="127767" y="4907955"/>
            <a:ext cx="138300" cy="140400"/>
          </a:xfrm>
          <a:prstGeom prst="rect">
            <a:avLst/>
          </a:prstGeom>
        </p:spPr>
        <p:txBody>
          <a:bodyPr anchorCtr="0" anchor="b" bIns="19050" lIns="19050" spcFirstLastPara="1" rIns="19050" wrap="square" tIns="19050">
            <a:noAutofit/>
          </a:bodyPr>
          <a:lstStyle/>
          <a:p>
            <a:pPr indent="0" lvl="0" mar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sp>
        <p:nvSpPr>
          <p:cNvPr id="151" name="Shape 151"/>
          <p:cNvSpPr txBox="1"/>
          <p:nvPr/>
        </p:nvSpPr>
        <p:spPr>
          <a:xfrm>
            <a:off x="673000" y="1754550"/>
            <a:ext cx="4458600" cy="1526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3600">
                <a:solidFill>
                  <a:srgbClr val="3C78D8"/>
                </a:solidFill>
              </a:rPr>
              <a:t>Intuition</a:t>
            </a:r>
            <a:endParaRPr b="1" sz="3600">
              <a:solidFill>
                <a:srgbClr val="3C78D8"/>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nvSpPr>
        <p:spPr>
          <a:xfrm>
            <a:off x="593725" y="85950"/>
            <a:ext cx="7688700" cy="5427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None/>
            </a:pPr>
            <a:r>
              <a:rPr b="1" lang="en" sz="2200">
                <a:latin typeface="Roboto"/>
                <a:ea typeface="Roboto"/>
                <a:cs typeface="Roboto"/>
                <a:sym typeface="Roboto"/>
              </a:rPr>
              <a:t>Part III</a:t>
            </a:r>
            <a:endParaRPr b="1" sz="2200">
              <a:latin typeface="Roboto"/>
              <a:ea typeface="Roboto"/>
              <a:cs typeface="Roboto"/>
              <a:sym typeface="Roboto"/>
            </a:endParaRPr>
          </a:p>
        </p:txBody>
      </p:sp>
      <p:sp>
        <p:nvSpPr>
          <p:cNvPr id="274" name="Shape 274"/>
          <p:cNvSpPr txBox="1"/>
          <p:nvPr/>
        </p:nvSpPr>
        <p:spPr>
          <a:xfrm>
            <a:off x="593725" y="793200"/>
            <a:ext cx="7688700" cy="3485100"/>
          </a:xfrm>
          <a:prstGeom prst="rect">
            <a:avLst/>
          </a:prstGeom>
          <a:noFill/>
          <a:ln>
            <a:noFill/>
          </a:ln>
        </p:spPr>
        <p:txBody>
          <a:bodyPr anchorCtr="0" anchor="t" bIns="19050" lIns="19050" spcFirstLastPara="1" rIns="19050" wrap="square" tIns="19050">
            <a:noAutofit/>
          </a:bodyPr>
          <a:lstStyle/>
          <a:p>
            <a:pPr indent="-330200" lvl="0" marL="457200" marR="0" rtl="0" algn="l">
              <a:lnSpc>
                <a:spcPct val="100000"/>
              </a:lnSpc>
              <a:spcBef>
                <a:spcPts val="0"/>
              </a:spcBef>
              <a:spcAft>
                <a:spcPts val="0"/>
              </a:spcAft>
              <a:buClr>
                <a:srgbClr val="424242"/>
              </a:buClr>
              <a:buSzPts val="1600"/>
              <a:buFont typeface="Roboto"/>
              <a:buAutoNum type="arabicPeriod"/>
            </a:pPr>
            <a:r>
              <a:rPr b="1" lang="en" sz="1600">
                <a:solidFill>
                  <a:srgbClr val="424242"/>
                </a:solidFill>
                <a:latin typeface="Roboto"/>
                <a:ea typeface="Roboto"/>
                <a:cs typeface="Roboto"/>
                <a:sym typeface="Roboto"/>
              </a:rPr>
              <a:t>Refer to Eric’s Notes.</a:t>
            </a:r>
            <a:endParaRPr b="1" sz="1600">
              <a:solidFill>
                <a:srgbClr val="424242"/>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600">
              <a:solidFill>
                <a:srgbClr val="424242"/>
              </a:solidFill>
              <a:latin typeface="Roboto"/>
              <a:ea typeface="Roboto"/>
              <a:cs typeface="Roboto"/>
              <a:sym typeface="Roboto"/>
            </a:endParaRPr>
          </a:p>
          <a:p>
            <a:pPr indent="0" lvl="0" marL="0" marR="0" rtl="0" algn="l">
              <a:lnSpc>
                <a:spcPct val="100000"/>
              </a:lnSpc>
              <a:spcBef>
                <a:spcPts val="0"/>
              </a:spcBef>
              <a:spcAft>
                <a:spcPts val="0"/>
              </a:spcAft>
              <a:buNone/>
            </a:pPr>
            <a:r>
              <a:rPr b="1" lang="en" sz="3000">
                <a:solidFill>
                  <a:srgbClr val="424242"/>
                </a:solidFill>
                <a:latin typeface="Roboto"/>
                <a:ea typeface="Roboto"/>
                <a:cs typeface="Roboto"/>
                <a:sym typeface="Roboto"/>
              </a:rPr>
              <a:t>https://github.com/falaktheoptimist/gradient_descent_optimizers</a:t>
            </a:r>
            <a:endParaRPr b="1" sz="3000">
              <a:solidFill>
                <a:srgbClr val="424242"/>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nvSpPr>
        <p:spPr>
          <a:xfrm>
            <a:off x="593725" y="85950"/>
            <a:ext cx="7688700" cy="5427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None/>
            </a:pPr>
            <a:r>
              <a:rPr b="1" lang="en" sz="2200">
                <a:latin typeface="Roboto"/>
                <a:ea typeface="Roboto"/>
                <a:cs typeface="Roboto"/>
                <a:sym typeface="Roboto"/>
              </a:rPr>
              <a:t>Acknowledgement</a:t>
            </a:r>
            <a:endParaRPr b="1" sz="2200">
              <a:latin typeface="Roboto"/>
              <a:ea typeface="Roboto"/>
              <a:cs typeface="Roboto"/>
              <a:sym typeface="Roboto"/>
            </a:endParaRPr>
          </a:p>
        </p:txBody>
      </p:sp>
      <p:sp>
        <p:nvSpPr>
          <p:cNvPr id="280" name="Shape 280"/>
          <p:cNvSpPr txBox="1"/>
          <p:nvPr/>
        </p:nvSpPr>
        <p:spPr>
          <a:xfrm>
            <a:off x="593725" y="829200"/>
            <a:ext cx="7688700" cy="34851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None/>
            </a:pPr>
            <a:r>
              <a:rPr b="1" lang="en" sz="1600">
                <a:solidFill>
                  <a:srgbClr val="424242"/>
                </a:solidFill>
                <a:latin typeface="Roboto"/>
                <a:ea typeface="Roboto"/>
                <a:cs typeface="Roboto"/>
                <a:sym typeface="Roboto"/>
              </a:rPr>
              <a:t>These slides are prepared using following resources :</a:t>
            </a:r>
            <a:endParaRPr b="1" sz="1600">
              <a:solidFill>
                <a:srgbClr val="424242"/>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600">
              <a:solidFill>
                <a:srgbClr val="424242"/>
              </a:solidFill>
              <a:latin typeface="Roboto"/>
              <a:ea typeface="Roboto"/>
              <a:cs typeface="Roboto"/>
              <a:sym typeface="Roboto"/>
            </a:endParaRPr>
          </a:p>
          <a:p>
            <a:pPr indent="-330200" lvl="0" marL="457200" marR="0" rtl="0" algn="l">
              <a:lnSpc>
                <a:spcPct val="100000"/>
              </a:lnSpc>
              <a:spcBef>
                <a:spcPts val="0"/>
              </a:spcBef>
              <a:spcAft>
                <a:spcPts val="0"/>
              </a:spcAft>
              <a:buClr>
                <a:srgbClr val="424242"/>
              </a:buClr>
              <a:buSzPts val="1600"/>
              <a:buFont typeface="Roboto"/>
              <a:buAutoNum type="arabicPeriod"/>
            </a:pPr>
            <a:r>
              <a:rPr b="1" lang="en" sz="1600">
                <a:solidFill>
                  <a:srgbClr val="424242"/>
                </a:solidFill>
                <a:latin typeface="Roboto"/>
                <a:ea typeface="Roboto"/>
                <a:cs typeface="Roboto"/>
                <a:sym typeface="Roboto"/>
              </a:rPr>
              <a:t>Andrej Karpathy’s hacker’s guide to neural networks</a:t>
            </a:r>
            <a:endParaRPr b="1" sz="1600">
              <a:solidFill>
                <a:srgbClr val="424242"/>
              </a:solidFill>
              <a:latin typeface="Roboto"/>
              <a:ea typeface="Roboto"/>
              <a:cs typeface="Roboto"/>
              <a:sym typeface="Roboto"/>
            </a:endParaRPr>
          </a:p>
          <a:p>
            <a:pPr indent="0" lvl="0" marL="457200" marR="0" rtl="0" algn="l">
              <a:lnSpc>
                <a:spcPct val="100000"/>
              </a:lnSpc>
              <a:spcBef>
                <a:spcPts val="0"/>
              </a:spcBef>
              <a:spcAft>
                <a:spcPts val="0"/>
              </a:spcAft>
              <a:buNone/>
            </a:pPr>
            <a:r>
              <a:rPr b="1" lang="en" sz="1600" u="sng">
                <a:solidFill>
                  <a:schemeClr val="hlink"/>
                </a:solidFill>
                <a:latin typeface="Roboto"/>
                <a:ea typeface="Roboto"/>
                <a:cs typeface="Roboto"/>
                <a:sym typeface="Roboto"/>
                <a:hlinkClick r:id="rId3"/>
              </a:rPr>
              <a:t>http://karpathy.github.io/neuralnets/</a:t>
            </a:r>
            <a:endParaRPr b="1" sz="1600">
              <a:solidFill>
                <a:srgbClr val="424242"/>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b="1" sz="1600">
              <a:solidFill>
                <a:srgbClr val="424242"/>
              </a:solidFill>
              <a:latin typeface="Roboto"/>
              <a:ea typeface="Roboto"/>
              <a:cs typeface="Roboto"/>
              <a:sym typeface="Roboto"/>
            </a:endParaRPr>
          </a:p>
          <a:p>
            <a:pPr indent="-330200" lvl="0" marL="457200" marR="0" rtl="0" algn="l">
              <a:lnSpc>
                <a:spcPct val="100000"/>
              </a:lnSpc>
              <a:spcBef>
                <a:spcPts val="0"/>
              </a:spcBef>
              <a:spcAft>
                <a:spcPts val="0"/>
              </a:spcAft>
              <a:buClr>
                <a:srgbClr val="424242"/>
              </a:buClr>
              <a:buSzPts val="1600"/>
              <a:buFont typeface="Roboto"/>
              <a:buAutoNum type="arabicPeriod"/>
            </a:pPr>
            <a:r>
              <a:rPr b="1" lang="en" sz="1600">
                <a:solidFill>
                  <a:srgbClr val="424242"/>
                </a:solidFill>
                <a:latin typeface="Roboto"/>
                <a:ea typeface="Roboto"/>
                <a:cs typeface="Roboto"/>
                <a:sym typeface="Roboto"/>
              </a:rPr>
              <a:t>Patrick Winston’s course on Artificial Intelligence - selected lectures</a:t>
            </a:r>
            <a:endParaRPr b="1" sz="1600">
              <a:solidFill>
                <a:srgbClr val="424242"/>
              </a:solidFill>
              <a:latin typeface="Roboto"/>
              <a:ea typeface="Roboto"/>
              <a:cs typeface="Roboto"/>
              <a:sym typeface="Roboto"/>
            </a:endParaRPr>
          </a:p>
          <a:p>
            <a:pPr indent="0" lvl="0" marL="457200" marR="0" rtl="0" algn="l">
              <a:lnSpc>
                <a:spcPct val="100000"/>
              </a:lnSpc>
              <a:spcBef>
                <a:spcPts val="0"/>
              </a:spcBef>
              <a:spcAft>
                <a:spcPts val="0"/>
              </a:spcAft>
              <a:buNone/>
            </a:pPr>
            <a:r>
              <a:rPr b="1" lang="en" sz="1600" u="sng">
                <a:solidFill>
                  <a:schemeClr val="hlink"/>
                </a:solidFill>
                <a:latin typeface="Roboto"/>
                <a:ea typeface="Roboto"/>
                <a:cs typeface="Roboto"/>
                <a:sym typeface="Roboto"/>
                <a:hlinkClick r:id="rId4"/>
              </a:rPr>
              <a:t>https://ocw.mit.edu/courses/electrical-engineering-and-computer-science/6-034-artificial-intelligence-fall-2010/lecture-videos/lecture-12a-neural-nets/</a:t>
            </a:r>
            <a:endParaRPr b="1" sz="1600">
              <a:solidFill>
                <a:srgbClr val="424242"/>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b="1" sz="1600">
              <a:solidFill>
                <a:srgbClr val="424242"/>
              </a:solidFill>
              <a:latin typeface="Roboto"/>
              <a:ea typeface="Roboto"/>
              <a:cs typeface="Roboto"/>
              <a:sym typeface="Roboto"/>
            </a:endParaRPr>
          </a:p>
          <a:p>
            <a:pPr indent="-330200" lvl="0" marL="457200" marR="0" rtl="0" algn="l">
              <a:lnSpc>
                <a:spcPct val="100000"/>
              </a:lnSpc>
              <a:spcBef>
                <a:spcPts val="0"/>
              </a:spcBef>
              <a:spcAft>
                <a:spcPts val="0"/>
              </a:spcAft>
              <a:buClr>
                <a:srgbClr val="424242"/>
              </a:buClr>
              <a:buSzPts val="1600"/>
              <a:buFont typeface="Roboto"/>
              <a:buAutoNum type="arabicPeriod"/>
            </a:pPr>
            <a:r>
              <a:rPr b="1" lang="en" sz="1600">
                <a:solidFill>
                  <a:srgbClr val="424242"/>
                </a:solidFill>
                <a:latin typeface="Roboto"/>
                <a:ea typeface="Roboto"/>
                <a:cs typeface="Roboto"/>
                <a:sym typeface="Roboto"/>
              </a:rPr>
              <a:t>Eric Keaton’s notes</a:t>
            </a:r>
            <a:endParaRPr b="1" sz="1600">
              <a:solidFill>
                <a:srgbClr val="424242"/>
              </a:solidFill>
              <a:latin typeface="Roboto"/>
              <a:ea typeface="Roboto"/>
              <a:cs typeface="Roboto"/>
              <a:sym typeface="Roboto"/>
            </a:endParaRPr>
          </a:p>
          <a:p>
            <a:pPr indent="0" lvl="0" marL="457200" marR="0" rtl="0" algn="l">
              <a:lnSpc>
                <a:spcPct val="100000"/>
              </a:lnSpc>
              <a:spcBef>
                <a:spcPts val="0"/>
              </a:spcBef>
              <a:spcAft>
                <a:spcPts val="0"/>
              </a:spcAft>
              <a:buNone/>
            </a:pPr>
            <a:r>
              <a:rPr b="1" lang="en" sz="1600" u="sng">
                <a:solidFill>
                  <a:schemeClr val="hlink"/>
                </a:solidFill>
                <a:latin typeface="Roboto"/>
                <a:ea typeface="Roboto"/>
                <a:cs typeface="Roboto"/>
                <a:sym typeface="Roboto"/>
                <a:hlinkClick r:id="rId5"/>
              </a:rPr>
              <a:t>https://www.cc.gatech.edu/~bboots3/CS4641-Fall2016/Lectures/</a:t>
            </a:r>
            <a:endParaRPr b="1" sz="1600">
              <a:solidFill>
                <a:srgbClr val="424242"/>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b="1" sz="1600">
              <a:solidFill>
                <a:srgbClr val="424242"/>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b="1" sz="1600">
              <a:solidFill>
                <a:srgbClr val="424242"/>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600">
              <a:solidFill>
                <a:srgbClr val="42424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nvSpPr>
        <p:spPr>
          <a:xfrm>
            <a:off x="593725" y="297400"/>
            <a:ext cx="7688700" cy="5427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None/>
            </a:pPr>
            <a:r>
              <a:rPr b="1" lang="en" sz="2200">
                <a:latin typeface="Roboto"/>
                <a:ea typeface="Roboto"/>
                <a:cs typeface="Roboto"/>
                <a:sym typeface="Roboto"/>
              </a:rPr>
              <a:t>Neural Networks</a:t>
            </a:r>
            <a:endParaRPr b="1" sz="2200">
              <a:latin typeface="Roboto"/>
              <a:ea typeface="Roboto"/>
              <a:cs typeface="Roboto"/>
              <a:sym typeface="Roboto"/>
            </a:endParaRPr>
          </a:p>
        </p:txBody>
      </p:sp>
      <p:sp>
        <p:nvSpPr>
          <p:cNvPr id="157" name="Shape 157"/>
          <p:cNvSpPr txBox="1"/>
          <p:nvPr/>
        </p:nvSpPr>
        <p:spPr>
          <a:xfrm>
            <a:off x="593725" y="957375"/>
            <a:ext cx="7688700" cy="3432900"/>
          </a:xfrm>
          <a:prstGeom prst="rect">
            <a:avLst/>
          </a:prstGeom>
          <a:noFill/>
          <a:ln>
            <a:noFill/>
          </a:ln>
        </p:spPr>
        <p:txBody>
          <a:bodyPr anchorCtr="0" anchor="t" bIns="19050" lIns="19050" spcFirstLastPara="1" rIns="19050" wrap="square" tIns="19050">
            <a:noAutofit/>
          </a:bodyPr>
          <a:lstStyle/>
          <a:p>
            <a:pPr indent="-330200" lvl="0" marL="457200" rtl="0">
              <a:spcBef>
                <a:spcPts val="0"/>
              </a:spcBef>
              <a:spcAft>
                <a:spcPts val="0"/>
              </a:spcAft>
              <a:buSzPts val="1600"/>
              <a:buFont typeface="Roboto Light"/>
              <a:buChar char="●"/>
            </a:pPr>
            <a:r>
              <a:rPr lang="en" sz="1600">
                <a:solidFill>
                  <a:srgbClr val="424242"/>
                </a:solidFill>
                <a:latin typeface="Roboto"/>
                <a:ea typeface="Roboto"/>
                <a:cs typeface="Roboto"/>
                <a:sym typeface="Roboto"/>
              </a:rPr>
              <a:t>real valued circuits</a:t>
            </a:r>
            <a:br>
              <a:rPr lang="en" sz="1600">
                <a:solidFill>
                  <a:srgbClr val="424242"/>
                </a:solidFill>
                <a:latin typeface="Roboto"/>
                <a:ea typeface="Roboto"/>
                <a:cs typeface="Roboto"/>
                <a:sym typeface="Roboto"/>
              </a:rPr>
            </a:br>
            <a:endParaRPr sz="1600">
              <a:solidFill>
                <a:srgbClr val="424242"/>
              </a:solidFill>
              <a:latin typeface="Roboto"/>
              <a:ea typeface="Roboto"/>
              <a:cs typeface="Roboto"/>
              <a:sym typeface="Roboto"/>
            </a:endParaRPr>
          </a:p>
          <a:p>
            <a:pPr indent="-330200" lvl="0" marL="457200" rtl="0">
              <a:spcBef>
                <a:spcPts val="0"/>
              </a:spcBef>
              <a:spcAft>
                <a:spcPts val="0"/>
              </a:spcAft>
              <a:buClr>
                <a:srgbClr val="424242"/>
              </a:buClr>
              <a:buSzPts val="1600"/>
              <a:buFont typeface="Roboto"/>
              <a:buChar char="●"/>
            </a:pPr>
            <a:r>
              <a:rPr lang="en" sz="1600">
                <a:solidFill>
                  <a:srgbClr val="424242"/>
                </a:solidFill>
                <a:latin typeface="Roboto"/>
                <a:ea typeface="Roboto"/>
                <a:cs typeface="Roboto"/>
                <a:sym typeface="Roboto"/>
              </a:rPr>
              <a:t>r</a:t>
            </a:r>
            <a:r>
              <a:rPr lang="en" sz="1600">
                <a:solidFill>
                  <a:srgbClr val="424242"/>
                </a:solidFill>
                <a:latin typeface="Roboto"/>
                <a:ea typeface="Roboto"/>
                <a:cs typeface="Roboto"/>
                <a:sym typeface="Roboto"/>
              </a:rPr>
              <a:t>eal values act as inputs instead of boolean values to the gates. </a:t>
            </a:r>
            <a:br>
              <a:rPr lang="en" sz="1600">
                <a:solidFill>
                  <a:srgbClr val="424242"/>
                </a:solidFill>
                <a:latin typeface="Roboto"/>
                <a:ea typeface="Roboto"/>
                <a:cs typeface="Roboto"/>
                <a:sym typeface="Roboto"/>
              </a:rPr>
            </a:br>
            <a:endParaRPr sz="1600">
              <a:solidFill>
                <a:srgbClr val="424242"/>
              </a:solidFill>
              <a:latin typeface="Roboto"/>
              <a:ea typeface="Roboto"/>
              <a:cs typeface="Roboto"/>
              <a:sym typeface="Roboto"/>
            </a:endParaRPr>
          </a:p>
          <a:p>
            <a:pPr indent="-330200" lvl="0" marL="457200" rtl="0">
              <a:spcBef>
                <a:spcPts val="0"/>
              </a:spcBef>
              <a:spcAft>
                <a:spcPts val="0"/>
              </a:spcAft>
              <a:buClr>
                <a:srgbClr val="424242"/>
              </a:buClr>
              <a:buSzPts val="1600"/>
              <a:buFont typeface="Roboto"/>
              <a:buChar char="●"/>
            </a:pPr>
            <a:r>
              <a:rPr lang="en" sz="1600">
                <a:solidFill>
                  <a:srgbClr val="424242"/>
                </a:solidFill>
                <a:latin typeface="Roboto"/>
                <a:ea typeface="Roboto"/>
                <a:cs typeface="Roboto"/>
                <a:sym typeface="Roboto"/>
              </a:rPr>
              <a:t>Gates (here) :</a:t>
            </a:r>
            <a:endParaRPr sz="1600">
              <a:solidFill>
                <a:srgbClr val="424242"/>
              </a:solidFill>
              <a:latin typeface="Roboto"/>
              <a:ea typeface="Roboto"/>
              <a:cs typeface="Roboto"/>
              <a:sym typeface="Roboto"/>
            </a:endParaRPr>
          </a:p>
          <a:p>
            <a:pPr indent="-330200" lvl="1" marL="914400" rtl="0">
              <a:spcBef>
                <a:spcPts val="0"/>
              </a:spcBef>
              <a:spcAft>
                <a:spcPts val="0"/>
              </a:spcAft>
              <a:buClr>
                <a:srgbClr val="424242"/>
              </a:buClr>
              <a:buSzPts val="1600"/>
              <a:buFont typeface="Roboto"/>
              <a:buChar char="○"/>
            </a:pPr>
            <a:r>
              <a:rPr lang="en" sz="1600">
                <a:solidFill>
                  <a:srgbClr val="424242"/>
                </a:solidFill>
                <a:latin typeface="Roboto"/>
                <a:ea typeface="Roboto"/>
                <a:cs typeface="Roboto"/>
                <a:sym typeface="Roboto"/>
              </a:rPr>
              <a:t>Binary : +, *, max</a:t>
            </a:r>
            <a:endParaRPr sz="1600">
              <a:solidFill>
                <a:srgbClr val="424242"/>
              </a:solidFill>
              <a:latin typeface="Roboto"/>
              <a:ea typeface="Roboto"/>
              <a:cs typeface="Roboto"/>
              <a:sym typeface="Roboto"/>
            </a:endParaRPr>
          </a:p>
          <a:p>
            <a:pPr indent="-330200" lvl="1" marL="914400" rtl="0">
              <a:spcBef>
                <a:spcPts val="0"/>
              </a:spcBef>
              <a:spcAft>
                <a:spcPts val="0"/>
              </a:spcAft>
              <a:buClr>
                <a:srgbClr val="424242"/>
              </a:buClr>
              <a:buSzPts val="1600"/>
              <a:buFont typeface="Roboto"/>
              <a:buChar char="○"/>
            </a:pPr>
            <a:r>
              <a:rPr lang="en" sz="1600">
                <a:solidFill>
                  <a:srgbClr val="424242"/>
                </a:solidFill>
                <a:latin typeface="Roboto"/>
                <a:ea typeface="Roboto"/>
                <a:cs typeface="Roboto"/>
                <a:sym typeface="Roboto"/>
              </a:rPr>
              <a:t>Unary : exponential</a:t>
            </a:r>
            <a:br>
              <a:rPr lang="en" sz="1600">
                <a:solidFill>
                  <a:srgbClr val="424242"/>
                </a:solidFill>
                <a:latin typeface="Roboto"/>
                <a:ea typeface="Roboto"/>
                <a:cs typeface="Roboto"/>
                <a:sym typeface="Roboto"/>
              </a:rPr>
            </a:br>
            <a:endParaRPr sz="1600">
              <a:solidFill>
                <a:srgbClr val="424242"/>
              </a:solidFill>
              <a:latin typeface="Roboto"/>
              <a:ea typeface="Roboto"/>
              <a:cs typeface="Roboto"/>
              <a:sym typeface="Roboto"/>
            </a:endParaRPr>
          </a:p>
          <a:p>
            <a:pPr indent="-330200" lvl="0" marL="457200" rtl="0">
              <a:spcBef>
                <a:spcPts val="0"/>
              </a:spcBef>
              <a:spcAft>
                <a:spcPts val="0"/>
              </a:spcAft>
              <a:buClr>
                <a:srgbClr val="424242"/>
              </a:buClr>
              <a:buSzPts val="1600"/>
              <a:buFont typeface="Roboto"/>
              <a:buChar char="●"/>
            </a:pPr>
            <a:r>
              <a:rPr lang="en" sz="1600">
                <a:solidFill>
                  <a:srgbClr val="424242"/>
                </a:solidFill>
                <a:latin typeface="Roboto"/>
                <a:ea typeface="Roboto"/>
                <a:cs typeface="Roboto"/>
                <a:sym typeface="Roboto"/>
              </a:rPr>
              <a:t>Unlike ordinary boolean circuits, however, we will eventually also have gradients flowing on the same edges of the circuit, but in the opposite direction.</a:t>
            </a:r>
            <a:br>
              <a:rPr lang="en" sz="1600">
                <a:solidFill>
                  <a:srgbClr val="424242"/>
                </a:solidFill>
                <a:latin typeface="Roboto"/>
                <a:ea typeface="Roboto"/>
                <a:cs typeface="Roboto"/>
                <a:sym typeface="Roboto"/>
              </a:rPr>
            </a:br>
            <a:endParaRPr sz="1600">
              <a:solidFill>
                <a:srgbClr val="424242"/>
              </a:solidFill>
              <a:latin typeface="Roboto"/>
              <a:ea typeface="Roboto"/>
              <a:cs typeface="Roboto"/>
              <a:sym typeface="Roboto"/>
            </a:endParaRPr>
          </a:p>
          <a:p>
            <a:pPr indent="0" lvl="0" marL="0" rtl="0">
              <a:spcBef>
                <a:spcPts val="0"/>
              </a:spcBef>
              <a:spcAft>
                <a:spcPts val="0"/>
              </a:spcAft>
              <a:buNone/>
            </a:pPr>
            <a:r>
              <a:rPr lang="en" sz="1600">
                <a:solidFill>
                  <a:srgbClr val="424242"/>
                </a:solidFill>
                <a:latin typeface="Roboto"/>
                <a:ea typeface="Roboto"/>
                <a:cs typeface="Roboto"/>
                <a:sym typeface="Roboto"/>
              </a:rPr>
              <a:t>Confused? Let’s understand with a simple example.</a:t>
            </a:r>
            <a:endParaRPr sz="1600">
              <a:solidFill>
                <a:srgbClr val="42424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nvSpPr>
        <p:spPr>
          <a:xfrm>
            <a:off x="593725" y="297400"/>
            <a:ext cx="7688700" cy="5427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None/>
            </a:pPr>
            <a:r>
              <a:rPr b="1" lang="en" sz="2200">
                <a:latin typeface="Roboto"/>
                <a:ea typeface="Roboto"/>
                <a:cs typeface="Roboto"/>
                <a:sym typeface="Roboto"/>
              </a:rPr>
              <a:t>Example : a real valued circuit</a:t>
            </a:r>
            <a:endParaRPr b="1" sz="2200">
              <a:latin typeface="Roboto"/>
              <a:ea typeface="Roboto"/>
              <a:cs typeface="Roboto"/>
              <a:sym typeface="Roboto"/>
            </a:endParaRPr>
          </a:p>
        </p:txBody>
      </p:sp>
      <p:sp>
        <p:nvSpPr>
          <p:cNvPr id="163" name="Shape 163"/>
          <p:cNvSpPr txBox="1"/>
          <p:nvPr/>
        </p:nvSpPr>
        <p:spPr>
          <a:xfrm>
            <a:off x="593725" y="957375"/>
            <a:ext cx="7688700" cy="3432900"/>
          </a:xfrm>
          <a:prstGeom prst="rect">
            <a:avLst/>
          </a:prstGeom>
          <a:noFill/>
          <a:ln>
            <a:noFill/>
          </a:ln>
        </p:spPr>
        <p:txBody>
          <a:bodyPr anchorCtr="0" anchor="t" bIns="19050" lIns="19050" spcFirstLastPara="1" rIns="19050" wrap="square" tIns="19050">
            <a:noAutofit/>
          </a:bodyPr>
          <a:lstStyle/>
          <a:p>
            <a:pPr indent="0" lvl="0" marL="0" rtl="0">
              <a:spcBef>
                <a:spcPts val="0"/>
              </a:spcBef>
              <a:spcAft>
                <a:spcPts val="0"/>
              </a:spcAft>
              <a:buNone/>
            </a:pPr>
            <a:r>
              <a:t/>
            </a:r>
            <a:endParaRPr sz="1600">
              <a:solidFill>
                <a:srgbClr val="424242"/>
              </a:solidFill>
              <a:latin typeface="Roboto"/>
              <a:ea typeface="Roboto"/>
              <a:cs typeface="Roboto"/>
              <a:sym typeface="Roboto"/>
            </a:endParaRPr>
          </a:p>
        </p:txBody>
      </p:sp>
      <p:sp>
        <p:nvSpPr>
          <p:cNvPr id="164" name="Shape 164"/>
          <p:cNvSpPr/>
          <p:nvPr/>
        </p:nvSpPr>
        <p:spPr>
          <a:xfrm>
            <a:off x="4032650" y="1372825"/>
            <a:ext cx="1017300" cy="943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65" name="Shape 165"/>
          <p:cNvCxnSpPr/>
          <p:nvPr/>
        </p:nvCxnSpPr>
        <p:spPr>
          <a:xfrm>
            <a:off x="3468650" y="1581225"/>
            <a:ext cx="564000" cy="0"/>
          </a:xfrm>
          <a:prstGeom prst="straightConnector1">
            <a:avLst/>
          </a:prstGeom>
          <a:noFill/>
          <a:ln cap="flat" cmpd="sng" w="9525">
            <a:solidFill>
              <a:srgbClr val="424242"/>
            </a:solidFill>
            <a:prstDash val="solid"/>
            <a:round/>
            <a:headEnd len="med" w="med" type="none"/>
            <a:tailEnd len="med" w="med" type="triangle"/>
          </a:ln>
        </p:spPr>
      </p:cxnSp>
      <p:cxnSp>
        <p:nvCxnSpPr>
          <p:cNvPr id="166" name="Shape 166"/>
          <p:cNvCxnSpPr/>
          <p:nvPr/>
        </p:nvCxnSpPr>
        <p:spPr>
          <a:xfrm>
            <a:off x="3468650" y="2076800"/>
            <a:ext cx="564000" cy="0"/>
          </a:xfrm>
          <a:prstGeom prst="straightConnector1">
            <a:avLst/>
          </a:prstGeom>
          <a:noFill/>
          <a:ln cap="flat" cmpd="sng" w="9525">
            <a:solidFill>
              <a:srgbClr val="424242"/>
            </a:solidFill>
            <a:prstDash val="solid"/>
            <a:round/>
            <a:headEnd len="med" w="med" type="none"/>
            <a:tailEnd len="med" w="med" type="triangle"/>
          </a:ln>
        </p:spPr>
      </p:cxnSp>
      <p:cxnSp>
        <p:nvCxnSpPr>
          <p:cNvPr id="167" name="Shape 167"/>
          <p:cNvCxnSpPr/>
          <p:nvPr/>
        </p:nvCxnSpPr>
        <p:spPr>
          <a:xfrm>
            <a:off x="5049950" y="1794900"/>
            <a:ext cx="564000" cy="0"/>
          </a:xfrm>
          <a:prstGeom prst="straightConnector1">
            <a:avLst/>
          </a:prstGeom>
          <a:noFill/>
          <a:ln cap="flat" cmpd="sng" w="9525">
            <a:solidFill>
              <a:srgbClr val="424242"/>
            </a:solidFill>
            <a:prstDash val="solid"/>
            <a:round/>
            <a:headEnd len="med" w="med" type="none"/>
            <a:tailEnd len="med" w="med" type="triangle"/>
          </a:ln>
        </p:spPr>
      </p:cxnSp>
      <p:sp>
        <p:nvSpPr>
          <p:cNvPr id="168" name="Shape 168"/>
          <p:cNvSpPr txBox="1"/>
          <p:nvPr/>
        </p:nvSpPr>
        <p:spPr>
          <a:xfrm>
            <a:off x="3137800" y="1372825"/>
            <a:ext cx="232800" cy="257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X</a:t>
            </a:r>
            <a:endParaRPr/>
          </a:p>
        </p:txBody>
      </p:sp>
      <p:sp>
        <p:nvSpPr>
          <p:cNvPr id="169" name="Shape 169"/>
          <p:cNvSpPr txBox="1"/>
          <p:nvPr/>
        </p:nvSpPr>
        <p:spPr>
          <a:xfrm>
            <a:off x="3137800" y="1872324"/>
            <a:ext cx="232800" cy="257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y</a:t>
            </a:r>
            <a:endParaRPr/>
          </a:p>
        </p:txBody>
      </p:sp>
      <p:sp>
        <p:nvSpPr>
          <p:cNvPr id="170" name="Shape 170"/>
          <p:cNvSpPr txBox="1"/>
          <p:nvPr/>
        </p:nvSpPr>
        <p:spPr>
          <a:xfrm flipH="1">
            <a:off x="4331150" y="1581225"/>
            <a:ext cx="359100" cy="257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t>*</a:t>
            </a:r>
            <a:endParaRPr sz="3000"/>
          </a:p>
        </p:txBody>
      </p:sp>
      <p:sp>
        <p:nvSpPr>
          <p:cNvPr id="171" name="Shape 171"/>
          <p:cNvSpPr txBox="1"/>
          <p:nvPr/>
        </p:nvSpPr>
        <p:spPr>
          <a:xfrm>
            <a:off x="5712000" y="1564350"/>
            <a:ext cx="943800" cy="46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x * y</a:t>
            </a:r>
            <a:endParaRPr/>
          </a:p>
          <a:p>
            <a:pPr indent="0" lvl="0" marL="0" rtl="0" algn="ctr">
              <a:spcBef>
                <a:spcPts val="0"/>
              </a:spcBef>
              <a:spcAft>
                <a:spcPts val="0"/>
              </a:spcAft>
              <a:buNone/>
            </a:pPr>
            <a:r>
              <a:t/>
            </a:r>
            <a:endParaRPr/>
          </a:p>
        </p:txBody>
      </p:sp>
      <p:sp>
        <p:nvSpPr>
          <p:cNvPr id="172" name="Shape 172"/>
          <p:cNvSpPr txBox="1"/>
          <p:nvPr/>
        </p:nvSpPr>
        <p:spPr>
          <a:xfrm>
            <a:off x="995450" y="2572375"/>
            <a:ext cx="7030500" cy="170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300">
                <a:solidFill>
                  <a:srgbClr val="424242"/>
                </a:solidFill>
                <a:latin typeface="Nunito"/>
                <a:ea typeface="Nunito"/>
                <a:cs typeface="Nunito"/>
                <a:sym typeface="Nunito"/>
              </a:rPr>
              <a:t>Python snippet :</a:t>
            </a:r>
            <a:endParaRPr sz="1300">
              <a:solidFill>
                <a:srgbClr val="424242"/>
              </a:solidFill>
              <a:latin typeface="Nunito"/>
              <a:ea typeface="Nunito"/>
              <a:cs typeface="Nunito"/>
              <a:sym typeface="Nunito"/>
            </a:endParaRPr>
          </a:p>
          <a:p>
            <a:pPr indent="457200" lvl="0" marL="0" rtl="0">
              <a:lnSpc>
                <a:spcPct val="115000"/>
              </a:lnSpc>
              <a:spcBef>
                <a:spcPts val="1600"/>
              </a:spcBef>
              <a:spcAft>
                <a:spcPts val="0"/>
              </a:spcAft>
              <a:buNone/>
            </a:pPr>
            <a:r>
              <a:rPr lang="en" sz="1300">
                <a:solidFill>
                  <a:srgbClr val="424242"/>
                </a:solidFill>
                <a:latin typeface="Nunito"/>
                <a:ea typeface="Nunito"/>
                <a:cs typeface="Nunito"/>
                <a:sym typeface="Nunito"/>
              </a:rPr>
              <a:t>def </a:t>
            </a:r>
            <a:r>
              <a:rPr b="1" lang="en" sz="1300">
                <a:solidFill>
                  <a:srgbClr val="424242"/>
                </a:solidFill>
                <a:latin typeface="Nunito"/>
                <a:ea typeface="Nunito"/>
                <a:cs typeface="Nunito"/>
                <a:sym typeface="Nunito"/>
              </a:rPr>
              <a:t>forwardMultiplyGate</a:t>
            </a:r>
            <a:r>
              <a:rPr lang="en" sz="1300">
                <a:solidFill>
                  <a:srgbClr val="424242"/>
                </a:solidFill>
                <a:latin typeface="Nunito"/>
                <a:ea typeface="Nunito"/>
                <a:cs typeface="Nunito"/>
                <a:sym typeface="Nunito"/>
              </a:rPr>
              <a:t>(x, y):</a:t>
            </a:r>
            <a:br>
              <a:rPr lang="en" sz="1300">
                <a:solidFill>
                  <a:srgbClr val="424242"/>
                </a:solidFill>
                <a:latin typeface="Nunito"/>
                <a:ea typeface="Nunito"/>
                <a:cs typeface="Nunito"/>
                <a:sym typeface="Nunito"/>
              </a:rPr>
            </a:br>
            <a:r>
              <a:rPr lang="en" sz="1300">
                <a:solidFill>
                  <a:srgbClr val="424242"/>
                </a:solidFill>
                <a:latin typeface="Nunito"/>
                <a:ea typeface="Nunito"/>
                <a:cs typeface="Nunito"/>
                <a:sym typeface="Nunito"/>
              </a:rPr>
              <a:t>		return x * y</a:t>
            </a:r>
            <a:endParaRPr sz="1300">
              <a:solidFill>
                <a:srgbClr val="424242"/>
              </a:solidFill>
              <a:latin typeface="Nunito"/>
              <a:ea typeface="Nunito"/>
              <a:cs typeface="Nunito"/>
              <a:sym typeface="Nunito"/>
            </a:endParaRPr>
          </a:p>
          <a:p>
            <a:pPr indent="457200" lvl="0" marL="0" rtl="0">
              <a:lnSpc>
                <a:spcPct val="115000"/>
              </a:lnSpc>
              <a:spcBef>
                <a:spcPts val="1600"/>
              </a:spcBef>
              <a:spcAft>
                <a:spcPts val="0"/>
              </a:spcAft>
              <a:buNone/>
            </a:pPr>
            <a:r>
              <a:rPr lang="en" sz="1300">
                <a:solidFill>
                  <a:srgbClr val="424242"/>
                </a:solidFill>
                <a:latin typeface="Nunito"/>
                <a:ea typeface="Nunito"/>
                <a:cs typeface="Nunito"/>
                <a:sym typeface="Nunito"/>
              </a:rPr>
              <a:t>forwardMultiplyGate(4, -5) # returns -20</a:t>
            </a:r>
            <a:endParaRPr sz="1300">
              <a:solidFill>
                <a:srgbClr val="424242"/>
              </a:solidFill>
              <a:latin typeface="Nunito"/>
              <a:ea typeface="Nunito"/>
              <a:cs typeface="Nunito"/>
              <a:sym typeface="Nunito"/>
            </a:endParaRPr>
          </a:p>
          <a:p>
            <a:pPr indent="0" lvl="0" marL="0" rtl="0">
              <a:lnSpc>
                <a:spcPct val="115000"/>
              </a:lnSpc>
              <a:spcBef>
                <a:spcPts val="1600"/>
              </a:spcBef>
              <a:spcAft>
                <a:spcPts val="1600"/>
              </a:spcAft>
              <a:buNone/>
            </a:pPr>
            <a:r>
              <a:t/>
            </a:r>
            <a:endParaRPr b="1" sz="1300">
              <a:solidFill>
                <a:srgbClr val="424242"/>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nvSpPr>
        <p:spPr>
          <a:xfrm>
            <a:off x="593725" y="297400"/>
            <a:ext cx="7688700" cy="5427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None/>
            </a:pPr>
            <a:r>
              <a:rPr b="1" lang="en" sz="2200">
                <a:latin typeface="Roboto"/>
                <a:ea typeface="Roboto"/>
                <a:cs typeface="Roboto"/>
                <a:sym typeface="Roboto"/>
              </a:rPr>
              <a:t>Problem :</a:t>
            </a:r>
            <a:endParaRPr b="1" sz="2200">
              <a:latin typeface="Roboto"/>
              <a:ea typeface="Roboto"/>
              <a:cs typeface="Roboto"/>
              <a:sym typeface="Roboto"/>
            </a:endParaRPr>
          </a:p>
        </p:txBody>
      </p:sp>
      <p:sp>
        <p:nvSpPr>
          <p:cNvPr id="178" name="Shape 178"/>
          <p:cNvSpPr txBox="1"/>
          <p:nvPr/>
        </p:nvSpPr>
        <p:spPr>
          <a:xfrm>
            <a:off x="593725" y="855300"/>
            <a:ext cx="7688700" cy="3432900"/>
          </a:xfrm>
          <a:prstGeom prst="rect">
            <a:avLst/>
          </a:prstGeom>
          <a:noFill/>
          <a:ln>
            <a:noFill/>
          </a:ln>
        </p:spPr>
        <p:txBody>
          <a:bodyPr anchorCtr="0" anchor="t" bIns="19050" lIns="19050" spcFirstLastPara="1" rIns="19050" wrap="square" tIns="19050">
            <a:noAutofit/>
          </a:bodyPr>
          <a:lstStyle/>
          <a:p>
            <a:pPr indent="0" lvl="0" marL="0" rtl="0">
              <a:lnSpc>
                <a:spcPct val="115000"/>
              </a:lnSpc>
              <a:spcBef>
                <a:spcPts val="0"/>
              </a:spcBef>
              <a:spcAft>
                <a:spcPts val="0"/>
              </a:spcAft>
              <a:buNone/>
            </a:pPr>
            <a:r>
              <a:t/>
            </a:r>
            <a:endParaRPr b="1" sz="1800">
              <a:solidFill>
                <a:srgbClr val="424242"/>
              </a:solidFill>
              <a:latin typeface="Nunito"/>
              <a:ea typeface="Nunito"/>
              <a:cs typeface="Nunito"/>
              <a:sym typeface="Nunito"/>
            </a:endParaRPr>
          </a:p>
          <a:p>
            <a:pPr indent="0" lvl="0" marL="0" rtl="0">
              <a:lnSpc>
                <a:spcPct val="115000"/>
              </a:lnSpc>
              <a:spcBef>
                <a:spcPts val="1600"/>
              </a:spcBef>
              <a:spcAft>
                <a:spcPts val="0"/>
              </a:spcAft>
              <a:buNone/>
            </a:pPr>
            <a:r>
              <a:t/>
            </a:r>
            <a:endParaRPr b="1" sz="1800">
              <a:solidFill>
                <a:srgbClr val="424242"/>
              </a:solidFill>
              <a:latin typeface="Nunito"/>
              <a:ea typeface="Nunito"/>
              <a:cs typeface="Nunito"/>
              <a:sym typeface="Nunito"/>
            </a:endParaRPr>
          </a:p>
          <a:p>
            <a:pPr indent="0" lvl="0" marL="0" rtl="0">
              <a:lnSpc>
                <a:spcPct val="115000"/>
              </a:lnSpc>
              <a:spcBef>
                <a:spcPts val="1600"/>
              </a:spcBef>
              <a:spcAft>
                <a:spcPts val="1600"/>
              </a:spcAft>
              <a:buNone/>
            </a:pPr>
            <a:r>
              <a:rPr b="1" lang="en" sz="1800">
                <a:solidFill>
                  <a:srgbClr val="424242"/>
                </a:solidFill>
                <a:latin typeface="Nunito"/>
                <a:ea typeface="Nunito"/>
                <a:cs typeface="Nunito"/>
                <a:sym typeface="Nunito"/>
              </a:rPr>
              <a:t>Given the circuit and some initial values, How should we tweak the input slightly to increase the output?</a:t>
            </a:r>
            <a:endParaRPr sz="1600">
              <a:solidFill>
                <a:srgbClr val="42424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nvSpPr>
        <p:spPr>
          <a:xfrm>
            <a:off x="593725" y="111975"/>
            <a:ext cx="7688700" cy="5427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None/>
            </a:pPr>
            <a:r>
              <a:rPr b="1" lang="en" sz="2200">
                <a:latin typeface="Roboto"/>
                <a:ea typeface="Roboto"/>
                <a:cs typeface="Roboto"/>
                <a:sym typeface="Roboto"/>
              </a:rPr>
              <a:t>Random search</a:t>
            </a:r>
            <a:endParaRPr b="1" sz="2200">
              <a:latin typeface="Roboto"/>
              <a:ea typeface="Roboto"/>
              <a:cs typeface="Roboto"/>
              <a:sym typeface="Roboto"/>
            </a:endParaRPr>
          </a:p>
        </p:txBody>
      </p:sp>
      <p:sp>
        <p:nvSpPr>
          <p:cNvPr id="184" name="Shape 184"/>
          <p:cNvSpPr txBox="1"/>
          <p:nvPr/>
        </p:nvSpPr>
        <p:spPr>
          <a:xfrm>
            <a:off x="593725" y="855300"/>
            <a:ext cx="7688700" cy="3432900"/>
          </a:xfrm>
          <a:prstGeom prst="rect">
            <a:avLst/>
          </a:prstGeom>
          <a:noFill/>
          <a:ln>
            <a:noFill/>
          </a:ln>
        </p:spPr>
        <p:txBody>
          <a:bodyPr anchorCtr="0" anchor="t" bIns="19050" lIns="19050" spcFirstLastPara="1" rIns="19050" wrap="square" tIns="19050">
            <a:noAutofit/>
          </a:bodyPr>
          <a:lstStyle/>
          <a:p>
            <a:pPr indent="0" lvl="0" marL="0" rtl="0">
              <a:lnSpc>
                <a:spcPct val="115000"/>
              </a:lnSpc>
              <a:spcBef>
                <a:spcPts val="0"/>
              </a:spcBef>
              <a:spcAft>
                <a:spcPts val="1600"/>
              </a:spcAft>
              <a:buNone/>
            </a:pPr>
            <a:r>
              <a:t/>
            </a:r>
            <a:endParaRPr sz="1600">
              <a:solidFill>
                <a:srgbClr val="424242"/>
              </a:solidFill>
              <a:latin typeface="Roboto"/>
              <a:ea typeface="Roboto"/>
              <a:cs typeface="Roboto"/>
              <a:sym typeface="Roboto"/>
            </a:endParaRPr>
          </a:p>
        </p:txBody>
      </p:sp>
      <p:sp>
        <p:nvSpPr>
          <p:cNvPr id="185" name="Shape 185"/>
          <p:cNvSpPr/>
          <p:nvPr/>
        </p:nvSpPr>
        <p:spPr>
          <a:xfrm>
            <a:off x="789775" y="742775"/>
            <a:ext cx="7392300" cy="3779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t/>
            </a:r>
            <a:endParaRPr sz="1000">
              <a:latin typeface="Roboto"/>
              <a:ea typeface="Roboto"/>
              <a:cs typeface="Roboto"/>
              <a:sym typeface="Roboto"/>
            </a:endParaRPr>
          </a:p>
          <a:p>
            <a:pPr indent="0" lvl="0" marL="0" rtl="0">
              <a:lnSpc>
                <a:spcPct val="115000"/>
              </a:lnSpc>
              <a:spcBef>
                <a:spcPts val="1600"/>
              </a:spcBef>
              <a:spcAft>
                <a:spcPts val="0"/>
              </a:spcAft>
              <a:buClr>
                <a:schemeClr val="dk1"/>
              </a:buClr>
              <a:buSzPts val="1100"/>
              <a:buFont typeface="Arial"/>
              <a:buNone/>
            </a:pPr>
            <a:r>
              <a:rPr lang="en" sz="1000">
                <a:latin typeface="Roboto"/>
                <a:ea typeface="Roboto"/>
                <a:cs typeface="Roboto"/>
                <a:sym typeface="Roboto"/>
              </a:rPr>
              <a:t>x = -2 </a:t>
            </a:r>
            <a:r>
              <a:rPr lang="en" sz="1000">
                <a:solidFill>
                  <a:srgbClr val="6AA84F"/>
                </a:solidFill>
                <a:latin typeface="Roboto"/>
                <a:ea typeface="Roboto"/>
                <a:cs typeface="Roboto"/>
                <a:sym typeface="Roboto"/>
              </a:rPr>
              <a:t># random input value for x</a:t>
            </a:r>
            <a:br>
              <a:rPr lang="en" sz="1000">
                <a:latin typeface="Roboto"/>
                <a:ea typeface="Roboto"/>
                <a:cs typeface="Roboto"/>
                <a:sym typeface="Roboto"/>
              </a:rPr>
            </a:br>
            <a:r>
              <a:rPr lang="en" sz="1000">
                <a:latin typeface="Roboto"/>
                <a:ea typeface="Roboto"/>
                <a:cs typeface="Roboto"/>
                <a:sym typeface="Roboto"/>
              </a:rPr>
              <a:t>y = 3 </a:t>
            </a:r>
            <a:r>
              <a:rPr lang="en" sz="1000">
                <a:solidFill>
                  <a:srgbClr val="6AA84F"/>
                </a:solidFill>
                <a:latin typeface="Roboto"/>
                <a:ea typeface="Roboto"/>
                <a:cs typeface="Roboto"/>
                <a:sym typeface="Roboto"/>
              </a:rPr>
              <a:t># random input value for y</a:t>
            </a:r>
            <a:endParaRPr sz="1000">
              <a:solidFill>
                <a:srgbClr val="6AA84F"/>
              </a:solidFill>
              <a:latin typeface="Roboto"/>
              <a:ea typeface="Roboto"/>
              <a:cs typeface="Roboto"/>
              <a:sym typeface="Roboto"/>
            </a:endParaRPr>
          </a:p>
          <a:p>
            <a:pPr indent="0" lvl="0" marL="0" rtl="0">
              <a:lnSpc>
                <a:spcPct val="115000"/>
              </a:lnSpc>
              <a:spcBef>
                <a:spcPts val="1600"/>
              </a:spcBef>
              <a:spcAft>
                <a:spcPts val="0"/>
              </a:spcAft>
              <a:buClr>
                <a:schemeClr val="dk1"/>
              </a:buClr>
              <a:buSzPts val="1100"/>
              <a:buFont typeface="Arial"/>
              <a:buNone/>
            </a:pPr>
            <a:r>
              <a:rPr lang="en" sz="1000">
                <a:solidFill>
                  <a:srgbClr val="6AA84F"/>
                </a:solidFill>
                <a:latin typeface="Roboto"/>
                <a:ea typeface="Roboto"/>
                <a:cs typeface="Roboto"/>
                <a:sym typeface="Roboto"/>
              </a:rPr>
              <a:t>#</a:t>
            </a:r>
            <a:r>
              <a:rPr i="1" lang="en" sz="1000">
                <a:solidFill>
                  <a:srgbClr val="6AA84F"/>
                </a:solidFill>
                <a:latin typeface="Roboto"/>
                <a:ea typeface="Roboto"/>
                <a:cs typeface="Roboto"/>
                <a:sym typeface="Roboto"/>
              </a:rPr>
              <a:t> Try changing x, y randomly by small amounts and keep a track of which values gives best result</a:t>
            </a:r>
            <a:br>
              <a:rPr lang="en" sz="1000">
                <a:solidFill>
                  <a:srgbClr val="6AA84F"/>
                </a:solidFill>
                <a:latin typeface="Roboto"/>
                <a:ea typeface="Roboto"/>
                <a:cs typeface="Roboto"/>
                <a:sym typeface="Roboto"/>
              </a:rPr>
            </a:br>
            <a:r>
              <a:rPr lang="en" sz="1000">
                <a:latin typeface="Roboto"/>
                <a:ea typeface="Roboto"/>
                <a:cs typeface="Roboto"/>
                <a:sym typeface="Roboto"/>
              </a:rPr>
              <a:t>tweak_amount = 0.01</a:t>
            </a:r>
            <a:br>
              <a:rPr lang="en" sz="1000">
                <a:latin typeface="Roboto"/>
                <a:ea typeface="Roboto"/>
                <a:cs typeface="Roboto"/>
                <a:sym typeface="Roboto"/>
              </a:rPr>
            </a:br>
            <a:r>
              <a:rPr lang="en" sz="1000">
                <a:latin typeface="Roboto"/>
                <a:ea typeface="Roboto"/>
                <a:cs typeface="Roboto"/>
                <a:sym typeface="Roboto"/>
              </a:rPr>
              <a:t>best_out = -np.infty</a:t>
            </a:r>
            <a:br>
              <a:rPr lang="en" sz="1000">
                <a:latin typeface="Roboto"/>
                <a:ea typeface="Roboto"/>
                <a:cs typeface="Roboto"/>
                <a:sym typeface="Roboto"/>
              </a:rPr>
            </a:br>
            <a:r>
              <a:rPr lang="en" sz="1000">
                <a:latin typeface="Roboto"/>
                <a:ea typeface="Roboto"/>
                <a:cs typeface="Roboto"/>
                <a:sym typeface="Roboto"/>
              </a:rPr>
              <a:t>best_x = x</a:t>
            </a:r>
            <a:br>
              <a:rPr lang="en" sz="1000">
                <a:latin typeface="Roboto"/>
                <a:ea typeface="Roboto"/>
                <a:cs typeface="Roboto"/>
                <a:sym typeface="Roboto"/>
              </a:rPr>
            </a:br>
            <a:r>
              <a:rPr lang="en" sz="1000">
                <a:latin typeface="Roboto"/>
                <a:ea typeface="Roboto"/>
                <a:cs typeface="Roboto"/>
                <a:sym typeface="Roboto"/>
              </a:rPr>
              <a:t>best_y = y</a:t>
            </a:r>
            <a:endParaRPr sz="1000">
              <a:latin typeface="Roboto"/>
              <a:ea typeface="Roboto"/>
              <a:cs typeface="Roboto"/>
              <a:sym typeface="Roboto"/>
            </a:endParaRPr>
          </a:p>
          <a:p>
            <a:pPr indent="0" lvl="0" marL="0" rtl="0">
              <a:lnSpc>
                <a:spcPct val="115000"/>
              </a:lnSpc>
              <a:spcBef>
                <a:spcPts val="1600"/>
              </a:spcBef>
              <a:spcAft>
                <a:spcPts val="0"/>
              </a:spcAft>
              <a:buClr>
                <a:schemeClr val="dk1"/>
              </a:buClr>
              <a:buSzPts val="1100"/>
              <a:buFont typeface="Arial"/>
              <a:buNone/>
            </a:pPr>
            <a:r>
              <a:rPr lang="en" sz="1000">
                <a:latin typeface="Roboto"/>
                <a:ea typeface="Roboto"/>
                <a:cs typeface="Roboto"/>
                <a:sym typeface="Roboto"/>
              </a:rPr>
              <a:t>for k in range(0,100):</a:t>
            </a:r>
            <a:br>
              <a:rPr lang="en" sz="1000">
                <a:latin typeface="Roboto"/>
                <a:ea typeface="Roboto"/>
                <a:cs typeface="Roboto"/>
                <a:sym typeface="Roboto"/>
              </a:rPr>
            </a:br>
            <a:r>
              <a:rPr lang="en" sz="1000">
                <a:latin typeface="Roboto"/>
                <a:ea typeface="Roboto"/>
                <a:cs typeface="Roboto"/>
                <a:sym typeface="Roboto"/>
              </a:rPr>
              <a:t>    x_try = x + tweak_amount * (np.random.rand() * 2 - 1)</a:t>
            </a:r>
            <a:br>
              <a:rPr lang="en" sz="1000">
                <a:latin typeface="Roboto"/>
                <a:ea typeface="Roboto"/>
                <a:cs typeface="Roboto"/>
                <a:sym typeface="Roboto"/>
              </a:rPr>
            </a:br>
            <a:r>
              <a:rPr lang="en" sz="1000">
                <a:latin typeface="Roboto"/>
                <a:ea typeface="Roboto"/>
                <a:cs typeface="Roboto"/>
                <a:sym typeface="Roboto"/>
              </a:rPr>
              <a:t>    y_try = y + tweak_amount * (np.random.rand() * 2 - 1)</a:t>
            </a:r>
            <a:br>
              <a:rPr lang="en" sz="1000">
                <a:latin typeface="Roboto"/>
                <a:ea typeface="Roboto"/>
                <a:cs typeface="Roboto"/>
                <a:sym typeface="Roboto"/>
              </a:rPr>
            </a:br>
            <a:r>
              <a:rPr lang="en" sz="1000">
                <a:latin typeface="Roboto"/>
                <a:ea typeface="Roboto"/>
                <a:cs typeface="Roboto"/>
                <a:sym typeface="Roboto"/>
              </a:rPr>
              <a:t>    out = </a:t>
            </a:r>
            <a:r>
              <a:rPr b="1" lang="en" sz="1000">
                <a:latin typeface="Roboto"/>
                <a:ea typeface="Roboto"/>
                <a:cs typeface="Roboto"/>
                <a:sym typeface="Roboto"/>
              </a:rPr>
              <a:t>forwardMultiplyGate</a:t>
            </a:r>
            <a:r>
              <a:rPr lang="en" sz="1000">
                <a:latin typeface="Roboto"/>
                <a:ea typeface="Roboto"/>
                <a:cs typeface="Roboto"/>
                <a:sym typeface="Roboto"/>
              </a:rPr>
              <a:t>(x_try,y_try)   </a:t>
            </a:r>
            <a:endParaRPr sz="1000">
              <a:latin typeface="Roboto"/>
              <a:ea typeface="Roboto"/>
              <a:cs typeface="Roboto"/>
              <a:sym typeface="Roboto"/>
            </a:endParaRPr>
          </a:p>
          <a:p>
            <a:pPr indent="0" lvl="0" marL="0" rtl="0">
              <a:lnSpc>
                <a:spcPct val="115000"/>
              </a:lnSpc>
              <a:spcBef>
                <a:spcPts val="1600"/>
              </a:spcBef>
              <a:spcAft>
                <a:spcPts val="0"/>
              </a:spcAft>
              <a:buClr>
                <a:schemeClr val="dk1"/>
              </a:buClr>
              <a:buSzPts val="1100"/>
              <a:buFont typeface="Arial"/>
              <a:buNone/>
            </a:pPr>
            <a:r>
              <a:rPr lang="en" sz="1000">
                <a:latin typeface="Roboto"/>
                <a:ea typeface="Roboto"/>
                <a:cs typeface="Roboto"/>
                <a:sym typeface="Roboto"/>
              </a:rPr>
              <a:t>    if out &gt; best_out:</a:t>
            </a:r>
            <a:br>
              <a:rPr lang="en" sz="1000">
                <a:latin typeface="Roboto"/>
                <a:ea typeface="Roboto"/>
                <a:cs typeface="Roboto"/>
                <a:sym typeface="Roboto"/>
              </a:rPr>
            </a:br>
            <a:r>
              <a:rPr lang="en" sz="1000">
                <a:latin typeface="Roboto"/>
                <a:ea typeface="Roboto"/>
                <a:cs typeface="Roboto"/>
                <a:sym typeface="Roboto"/>
              </a:rPr>
              <a:t>        best_out = out</a:t>
            </a:r>
            <a:br>
              <a:rPr lang="en" sz="1000">
                <a:latin typeface="Roboto"/>
                <a:ea typeface="Roboto"/>
                <a:cs typeface="Roboto"/>
                <a:sym typeface="Roboto"/>
              </a:rPr>
            </a:br>
            <a:r>
              <a:rPr lang="en" sz="1000">
                <a:latin typeface="Roboto"/>
                <a:ea typeface="Roboto"/>
                <a:cs typeface="Roboto"/>
                <a:sym typeface="Roboto"/>
              </a:rPr>
              <a:t>        best_x = x_try</a:t>
            </a:r>
            <a:br>
              <a:rPr lang="en" sz="1000">
                <a:latin typeface="Roboto"/>
                <a:ea typeface="Roboto"/>
                <a:cs typeface="Roboto"/>
                <a:sym typeface="Roboto"/>
              </a:rPr>
            </a:br>
            <a:r>
              <a:rPr lang="en" sz="1000">
                <a:latin typeface="Roboto"/>
                <a:ea typeface="Roboto"/>
                <a:cs typeface="Roboto"/>
                <a:sym typeface="Roboto"/>
              </a:rPr>
              <a:t>        best_y = y_try</a:t>
            </a:r>
            <a:endParaRPr sz="1000">
              <a:latin typeface="Roboto"/>
              <a:ea typeface="Roboto"/>
              <a:cs typeface="Roboto"/>
              <a:sym typeface="Roboto"/>
            </a:endParaRPr>
          </a:p>
          <a:p>
            <a:pPr indent="0" lvl="0" marL="0" rtl="0">
              <a:lnSpc>
                <a:spcPct val="115000"/>
              </a:lnSpc>
              <a:spcBef>
                <a:spcPts val="1600"/>
              </a:spcBef>
              <a:spcAft>
                <a:spcPts val="1600"/>
              </a:spcAft>
              <a:buNone/>
            </a:pPr>
            <a:r>
              <a:rPr b="1" lang="en">
                <a:latin typeface="Roboto"/>
                <a:ea typeface="Roboto"/>
                <a:cs typeface="Roboto"/>
                <a:sym typeface="Roboto"/>
              </a:rPr>
              <a:t>best_x = -1.991, best_y = 2.9932, best_out = -5.959</a:t>
            </a:r>
            <a:r>
              <a:rPr b="1" lang="en">
                <a:latin typeface="Roboto"/>
                <a:ea typeface="Roboto"/>
                <a:cs typeface="Roboto"/>
                <a:sym typeface="Roboto"/>
              </a:rPr>
              <a:t>5</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nvSpPr>
        <p:spPr>
          <a:xfrm>
            <a:off x="510025" y="58125"/>
            <a:ext cx="7688700" cy="5427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None/>
            </a:pPr>
            <a:r>
              <a:rPr b="1" lang="en" sz="2200">
                <a:latin typeface="Roboto"/>
                <a:ea typeface="Roboto"/>
                <a:cs typeface="Roboto"/>
                <a:sym typeface="Roboto"/>
              </a:rPr>
              <a:t>Numerical Gradient</a:t>
            </a:r>
            <a:endParaRPr b="1" sz="2200">
              <a:latin typeface="Roboto"/>
              <a:ea typeface="Roboto"/>
              <a:cs typeface="Roboto"/>
              <a:sym typeface="Roboto"/>
            </a:endParaRPr>
          </a:p>
        </p:txBody>
      </p:sp>
      <p:sp>
        <p:nvSpPr>
          <p:cNvPr id="191" name="Shape 191"/>
          <p:cNvSpPr txBox="1"/>
          <p:nvPr/>
        </p:nvSpPr>
        <p:spPr>
          <a:xfrm>
            <a:off x="593725" y="855300"/>
            <a:ext cx="7688700" cy="3432900"/>
          </a:xfrm>
          <a:prstGeom prst="rect">
            <a:avLst/>
          </a:prstGeom>
          <a:noFill/>
          <a:ln>
            <a:noFill/>
          </a:ln>
        </p:spPr>
        <p:txBody>
          <a:bodyPr anchorCtr="0" anchor="t" bIns="19050" lIns="19050" spcFirstLastPara="1" rIns="19050" wrap="square" tIns="19050">
            <a:noAutofit/>
          </a:bodyPr>
          <a:lstStyle/>
          <a:p>
            <a:pPr indent="0" lvl="0" marL="0" rtl="0">
              <a:lnSpc>
                <a:spcPct val="115000"/>
              </a:lnSpc>
              <a:spcBef>
                <a:spcPts val="0"/>
              </a:spcBef>
              <a:spcAft>
                <a:spcPts val="1600"/>
              </a:spcAft>
              <a:buNone/>
            </a:pPr>
            <a:r>
              <a:t/>
            </a:r>
            <a:endParaRPr sz="1600">
              <a:solidFill>
                <a:srgbClr val="424242"/>
              </a:solidFill>
              <a:latin typeface="Roboto"/>
              <a:ea typeface="Roboto"/>
              <a:cs typeface="Roboto"/>
              <a:sym typeface="Roboto"/>
            </a:endParaRPr>
          </a:p>
        </p:txBody>
      </p:sp>
      <p:sp>
        <p:nvSpPr>
          <p:cNvPr id="192" name="Shape 192"/>
          <p:cNvSpPr/>
          <p:nvPr/>
        </p:nvSpPr>
        <p:spPr>
          <a:xfrm>
            <a:off x="837625" y="589050"/>
            <a:ext cx="7392300" cy="3965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br>
              <a:rPr lang="en" sz="1100">
                <a:solidFill>
                  <a:srgbClr val="424242"/>
                </a:solidFill>
                <a:latin typeface="Roboto"/>
                <a:ea typeface="Roboto"/>
                <a:cs typeface="Roboto"/>
                <a:sym typeface="Roboto"/>
              </a:rPr>
            </a:br>
            <a:r>
              <a:rPr lang="en" sz="1100">
                <a:solidFill>
                  <a:srgbClr val="424242"/>
                </a:solidFill>
                <a:latin typeface="Roboto"/>
                <a:ea typeface="Roboto"/>
                <a:cs typeface="Roboto"/>
                <a:sym typeface="Roboto"/>
              </a:rPr>
              <a:t>x = -2</a:t>
            </a:r>
            <a:br>
              <a:rPr lang="en" sz="1100">
                <a:solidFill>
                  <a:srgbClr val="424242"/>
                </a:solidFill>
                <a:latin typeface="Roboto"/>
                <a:ea typeface="Roboto"/>
                <a:cs typeface="Roboto"/>
                <a:sym typeface="Roboto"/>
              </a:rPr>
            </a:br>
            <a:r>
              <a:rPr lang="en" sz="1100">
                <a:solidFill>
                  <a:srgbClr val="424242"/>
                </a:solidFill>
                <a:latin typeface="Roboto"/>
                <a:ea typeface="Roboto"/>
                <a:cs typeface="Roboto"/>
                <a:sym typeface="Roboto"/>
              </a:rPr>
              <a:t>y = 3</a:t>
            </a:r>
            <a:br>
              <a:rPr lang="en" sz="1100">
                <a:solidFill>
                  <a:srgbClr val="424242"/>
                </a:solidFill>
                <a:latin typeface="Roboto"/>
                <a:ea typeface="Roboto"/>
                <a:cs typeface="Roboto"/>
                <a:sym typeface="Roboto"/>
              </a:rPr>
            </a:br>
            <a:r>
              <a:rPr lang="en" sz="1100">
                <a:solidFill>
                  <a:srgbClr val="424242"/>
                </a:solidFill>
                <a:latin typeface="Roboto"/>
                <a:ea typeface="Roboto"/>
                <a:cs typeface="Roboto"/>
                <a:sym typeface="Roboto"/>
              </a:rPr>
              <a:t>h = 0.0001 </a:t>
            </a:r>
            <a:r>
              <a:rPr lang="en" sz="1100">
                <a:solidFill>
                  <a:srgbClr val="6AA84F"/>
                </a:solidFill>
                <a:latin typeface="Roboto"/>
                <a:ea typeface="Roboto"/>
                <a:cs typeface="Roboto"/>
                <a:sym typeface="Roboto"/>
              </a:rPr>
              <a:t># step-size (The rate at which we want the best values to be found)</a:t>
            </a:r>
            <a:br>
              <a:rPr lang="en" sz="1100">
                <a:solidFill>
                  <a:srgbClr val="424242"/>
                </a:solidFill>
                <a:latin typeface="Roboto"/>
                <a:ea typeface="Roboto"/>
                <a:cs typeface="Roboto"/>
                <a:sym typeface="Roboto"/>
              </a:rPr>
            </a:br>
            <a:r>
              <a:rPr lang="en" sz="1100">
                <a:solidFill>
                  <a:srgbClr val="424242"/>
                </a:solidFill>
                <a:latin typeface="Roboto"/>
                <a:ea typeface="Roboto"/>
                <a:cs typeface="Roboto"/>
                <a:sym typeface="Roboto"/>
              </a:rPr>
              <a:t>out_1 = </a:t>
            </a:r>
            <a:r>
              <a:rPr b="1" lang="en" sz="1100">
                <a:solidFill>
                  <a:srgbClr val="424242"/>
                </a:solidFill>
                <a:latin typeface="Roboto"/>
                <a:ea typeface="Roboto"/>
                <a:cs typeface="Roboto"/>
                <a:sym typeface="Roboto"/>
              </a:rPr>
              <a:t>forwardMultiplyGate</a:t>
            </a:r>
            <a:r>
              <a:rPr lang="en" sz="1100">
                <a:solidFill>
                  <a:srgbClr val="424242"/>
                </a:solidFill>
                <a:latin typeface="Roboto"/>
                <a:ea typeface="Roboto"/>
                <a:cs typeface="Roboto"/>
                <a:sym typeface="Roboto"/>
              </a:rPr>
              <a:t>(x, y) </a:t>
            </a:r>
            <a:br>
              <a:rPr lang="en" sz="1100">
                <a:solidFill>
                  <a:srgbClr val="424242"/>
                </a:solidFill>
                <a:latin typeface="Roboto"/>
                <a:ea typeface="Roboto"/>
                <a:cs typeface="Roboto"/>
                <a:sym typeface="Roboto"/>
              </a:rPr>
            </a:br>
            <a:br>
              <a:rPr lang="en" sz="1100">
                <a:solidFill>
                  <a:srgbClr val="424242"/>
                </a:solidFill>
                <a:latin typeface="Roboto"/>
                <a:ea typeface="Roboto"/>
                <a:cs typeface="Roboto"/>
                <a:sym typeface="Roboto"/>
              </a:rPr>
            </a:br>
            <a:r>
              <a:rPr lang="en" sz="1100">
                <a:solidFill>
                  <a:srgbClr val="6AA84F"/>
                </a:solidFill>
                <a:latin typeface="Roboto"/>
                <a:ea typeface="Roboto"/>
                <a:cs typeface="Roboto"/>
                <a:sym typeface="Roboto"/>
              </a:rPr>
              <a:t># computing x-derivative</a:t>
            </a:r>
            <a:br>
              <a:rPr lang="en" sz="1100">
                <a:solidFill>
                  <a:srgbClr val="424242"/>
                </a:solidFill>
                <a:latin typeface="Roboto"/>
                <a:ea typeface="Roboto"/>
                <a:cs typeface="Roboto"/>
                <a:sym typeface="Roboto"/>
              </a:rPr>
            </a:br>
            <a:r>
              <a:rPr lang="en" sz="1100">
                <a:solidFill>
                  <a:srgbClr val="424242"/>
                </a:solidFill>
                <a:latin typeface="Roboto"/>
                <a:ea typeface="Roboto"/>
                <a:cs typeface="Roboto"/>
                <a:sym typeface="Roboto"/>
              </a:rPr>
              <a:t>x_ph = x + h </a:t>
            </a:r>
            <a:br>
              <a:rPr lang="en" sz="1100">
                <a:solidFill>
                  <a:srgbClr val="424242"/>
                </a:solidFill>
                <a:latin typeface="Roboto"/>
                <a:ea typeface="Roboto"/>
                <a:cs typeface="Roboto"/>
                <a:sym typeface="Roboto"/>
              </a:rPr>
            </a:br>
            <a:r>
              <a:rPr lang="en" sz="1100">
                <a:solidFill>
                  <a:srgbClr val="424242"/>
                </a:solidFill>
                <a:latin typeface="Roboto"/>
                <a:ea typeface="Roboto"/>
                <a:cs typeface="Roboto"/>
                <a:sym typeface="Roboto"/>
              </a:rPr>
              <a:t>out_2 = </a:t>
            </a:r>
            <a:r>
              <a:rPr b="1" lang="en" sz="1100">
                <a:solidFill>
                  <a:srgbClr val="424242"/>
                </a:solidFill>
                <a:latin typeface="Roboto"/>
                <a:ea typeface="Roboto"/>
                <a:cs typeface="Roboto"/>
                <a:sym typeface="Roboto"/>
              </a:rPr>
              <a:t>forwardMultiplyGate</a:t>
            </a:r>
            <a:r>
              <a:rPr lang="en" sz="1100">
                <a:solidFill>
                  <a:srgbClr val="424242"/>
                </a:solidFill>
                <a:latin typeface="Roboto"/>
                <a:ea typeface="Roboto"/>
                <a:cs typeface="Roboto"/>
                <a:sym typeface="Roboto"/>
              </a:rPr>
              <a:t>(x_ph, y) </a:t>
            </a:r>
            <a:r>
              <a:rPr lang="en" sz="1100">
                <a:solidFill>
                  <a:srgbClr val="6AA84F"/>
                </a:solidFill>
                <a:latin typeface="Roboto"/>
                <a:ea typeface="Roboto"/>
                <a:cs typeface="Roboto"/>
                <a:sym typeface="Roboto"/>
              </a:rPr>
              <a:t># -5.8197</a:t>
            </a:r>
            <a:br>
              <a:rPr lang="en" sz="1100">
                <a:solidFill>
                  <a:srgbClr val="424242"/>
                </a:solidFill>
                <a:latin typeface="Roboto"/>
                <a:ea typeface="Roboto"/>
                <a:cs typeface="Roboto"/>
                <a:sym typeface="Roboto"/>
              </a:rPr>
            </a:br>
            <a:r>
              <a:rPr lang="en" sz="1100">
                <a:solidFill>
                  <a:srgbClr val="424242"/>
                </a:solidFill>
                <a:latin typeface="Roboto"/>
                <a:ea typeface="Roboto"/>
                <a:cs typeface="Roboto"/>
                <a:sym typeface="Roboto"/>
              </a:rPr>
              <a:t>x_derivative = (out_2 - out_1)/ h # 3.0</a:t>
            </a:r>
            <a:endParaRPr sz="1100">
              <a:solidFill>
                <a:srgbClr val="424242"/>
              </a:solidFill>
              <a:latin typeface="Roboto"/>
              <a:ea typeface="Roboto"/>
              <a:cs typeface="Roboto"/>
              <a:sym typeface="Roboto"/>
            </a:endParaRPr>
          </a:p>
          <a:p>
            <a:pPr indent="0" lvl="0" marL="0" rtl="0">
              <a:lnSpc>
                <a:spcPct val="115000"/>
              </a:lnSpc>
              <a:spcBef>
                <a:spcPts val="1600"/>
              </a:spcBef>
              <a:spcAft>
                <a:spcPts val="0"/>
              </a:spcAft>
              <a:buNone/>
            </a:pPr>
            <a:r>
              <a:rPr lang="en" sz="1100">
                <a:solidFill>
                  <a:srgbClr val="6AA84F"/>
                </a:solidFill>
                <a:latin typeface="Roboto"/>
                <a:ea typeface="Roboto"/>
                <a:cs typeface="Roboto"/>
                <a:sym typeface="Roboto"/>
              </a:rPr>
              <a:t># computing y-derivative</a:t>
            </a:r>
            <a:br>
              <a:rPr lang="en" sz="1100">
                <a:solidFill>
                  <a:srgbClr val="424242"/>
                </a:solidFill>
                <a:latin typeface="Roboto"/>
                <a:ea typeface="Roboto"/>
                <a:cs typeface="Roboto"/>
                <a:sym typeface="Roboto"/>
              </a:rPr>
            </a:br>
            <a:r>
              <a:rPr lang="en" sz="1100">
                <a:solidFill>
                  <a:srgbClr val="424242"/>
                </a:solidFill>
                <a:latin typeface="Roboto"/>
                <a:ea typeface="Roboto"/>
                <a:cs typeface="Roboto"/>
                <a:sym typeface="Roboto"/>
              </a:rPr>
              <a:t>y_ph = y + h</a:t>
            </a:r>
            <a:br>
              <a:rPr lang="en" sz="1100">
                <a:solidFill>
                  <a:srgbClr val="424242"/>
                </a:solidFill>
                <a:latin typeface="Roboto"/>
                <a:ea typeface="Roboto"/>
                <a:cs typeface="Roboto"/>
                <a:sym typeface="Roboto"/>
              </a:rPr>
            </a:br>
            <a:r>
              <a:rPr lang="en" sz="1100">
                <a:solidFill>
                  <a:srgbClr val="424242"/>
                </a:solidFill>
                <a:latin typeface="Roboto"/>
                <a:ea typeface="Roboto"/>
                <a:cs typeface="Roboto"/>
                <a:sym typeface="Roboto"/>
              </a:rPr>
              <a:t>out_3 = </a:t>
            </a:r>
            <a:r>
              <a:rPr b="1" lang="en" sz="1100">
                <a:solidFill>
                  <a:srgbClr val="424242"/>
                </a:solidFill>
                <a:latin typeface="Roboto"/>
                <a:ea typeface="Roboto"/>
                <a:cs typeface="Roboto"/>
                <a:sym typeface="Roboto"/>
              </a:rPr>
              <a:t>forwardMultiplyGate</a:t>
            </a:r>
            <a:r>
              <a:rPr lang="en" sz="1100">
                <a:solidFill>
                  <a:srgbClr val="424242"/>
                </a:solidFill>
                <a:latin typeface="Roboto"/>
                <a:ea typeface="Roboto"/>
                <a:cs typeface="Roboto"/>
                <a:sym typeface="Roboto"/>
              </a:rPr>
              <a:t>(x, y_ph) </a:t>
            </a:r>
            <a:r>
              <a:rPr lang="en" sz="1100">
                <a:solidFill>
                  <a:srgbClr val="6AA84F"/>
                </a:solidFill>
                <a:latin typeface="Roboto"/>
                <a:ea typeface="Roboto"/>
                <a:cs typeface="Roboto"/>
                <a:sym typeface="Roboto"/>
              </a:rPr>
              <a:t># -5.8201</a:t>
            </a:r>
            <a:br>
              <a:rPr lang="en" sz="1100">
                <a:solidFill>
                  <a:srgbClr val="424242"/>
                </a:solidFill>
                <a:latin typeface="Roboto"/>
                <a:ea typeface="Roboto"/>
                <a:cs typeface="Roboto"/>
                <a:sym typeface="Roboto"/>
              </a:rPr>
            </a:br>
            <a:r>
              <a:rPr lang="en" sz="1100">
                <a:solidFill>
                  <a:srgbClr val="424242"/>
                </a:solidFill>
                <a:latin typeface="Roboto"/>
                <a:ea typeface="Roboto"/>
                <a:cs typeface="Roboto"/>
                <a:sym typeface="Roboto"/>
              </a:rPr>
              <a:t>y_derivative = (out_3 - out_1)/ h</a:t>
            </a:r>
            <a:endParaRPr sz="1100">
              <a:solidFill>
                <a:srgbClr val="424242"/>
              </a:solidFill>
              <a:latin typeface="Roboto"/>
              <a:ea typeface="Roboto"/>
              <a:cs typeface="Roboto"/>
              <a:sym typeface="Roboto"/>
            </a:endParaRPr>
          </a:p>
          <a:p>
            <a:pPr indent="0" lvl="0" marL="0" rtl="0">
              <a:lnSpc>
                <a:spcPct val="115000"/>
              </a:lnSpc>
              <a:spcBef>
                <a:spcPts val="1600"/>
              </a:spcBef>
              <a:spcAft>
                <a:spcPts val="1600"/>
              </a:spcAft>
              <a:buNone/>
            </a:pPr>
            <a:r>
              <a:rPr lang="en" sz="1100">
                <a:solidFill>
                  <a:srgbClr val="424242"/>
                </a:solidFill>
                <a:latin typeface="Roboto"/>
                <a:ea typeface="Roboto"/>
                <a:cs typeface="Roboto"/>
                <a:sym typeface="Roboto"/>
              </a:rPr>
              <a:t>step_size = 0.01;</a:t>
            </a:r>
            <a:br>
              <a:rPr lang="en" sz="1100">
                <a:solidFill>
                  <a:srgbClr val="424242"/>
                </a:solidFill>
                <a:latin typeface="Roboto"/>
                <a:ea typeface="Roboto"/>
                <a:cs typeface="Roboto"/>
                <a:sym typeface="Roboto"/>
              </a:rPr>
            </a:br>
            <a:r>
              <a:rPr lang="en" sz="1100">
                <a:solidFill>
                  <a:srgbClr val="424242"/>
                </a:solidFill>
                <a:latin typeface="Roboto"/>
                <a:ea typeface="Roboto"/>
                <a:cs typeface="Roboto"/>
                <a:sym typeface="Roboto"/>
              </a:rPr>
              <a:t>out = </a:t>
            </a:r>
            <a:r>
              <a:rPr b="1" lang="en" sz="1100">
                <a:solidFill>
                  <a:srgbClr val="424242"/>
                </a:solidFill>
                <a:latin typeface="Roboto"/>
                <a:ea typeface="Roboto"/>
                <a:cs typeface="Roboto"/>
                <a:sym typeface="Roboto"/>
              </a:rPr>
              <a:t>forwardMultiplyGate</a:t>
            </a:r>
            <a:r>
              <a:rPr lang="en" sz="1100">
                <a:solidFill>
                  <a:srgbClr val="424242"/>
                </a:solidFill>
                <a:latin typeface="Roboto"/>
                <a:ea typeface="Roboto"/>
                <a:cs typeface="Roboto"/>
                <a:sym typeface="Roboto"/>
              </a:rPr>
              <a:t>(x, y) </a:t>
            </a:r>
            <a:r>
              <a:rPr lang="en" sz="1100">
                <a:solidFill>
                  <a:srgbClr val="6AA84F"/>
                </a:solidFill>
                <a:latin typeface="Roboto"/>
                <a:ea typeface="Roboto"/>
                <a:cs typeface="Roboto"/>
                <a:sym typeface="Roboto"/>
              </a:rPr>
              <a:t># before: -6</a:t>
            </a:r>
            <a:br>
              <a:rPr lang="en" sz="1100">
                <a:solidFill>
                  <a:srgbClr val="424242"/>
                </a:solidFill>
                <a:latin typeface="Roboto"/>
                <a:ea typeface="Roboto"/>
                <a:cs typeface="Roboto"/>
                <a:sym typeface="Roboto"/>
              </a:rPr>
            </a:br>
            <a:r>
              <a:rPr lang="en" sz="1100">
                <a:solidFill>
                  <a:srgbClr val="424242"/>
                </a:solidFill>
                <a:latin typeface="Roboto"/>
                <a:ea typeface="Roboto"/>
                <a:cs typeface="Roboto"/>
                <a:sym typeface="Roboto"/>
              </a:rPr>
              <a:t>x = x + step_size * x_derivative </a:t>
            </a:r>
            <a:r>
              <a:rPr lang="en" sz="1100">
                <a:solidFill>
                  <a:srgbClr val="6AA84F"/>
                </a:solidFill>
                <a:latin typeface="Roboto"/>
                <a:ea typeface="Roboto"/>
                <a:cs typeface="Roboto"/>
                <a:sym typeface="Roboto"/>
              </a:rPr>
              <a:t># x becomes -1.97</a:t>
            </a:r>
            <a:br>
              <a:rPr lang="en" sz="1100">
                <a:solidFill>
                  <a:srgbClr val="424242"/>
                </a:solidFill>
                <a:latin typeface="Roboto"/>
                <a:ea typeface="Roboto"/>
                <a:cs typeface="Roboto"/>
                <a:sym typeface="Roboto"/>
              </a:rPr>
            </a:br>
            <a:r>
              <a:rPr lang="en" sz="1100">
                <a:solidFill>
                  <a:srgbClr val="424242"/>
                </a:solidFill>
                <a:latin typeface="Roboto"/>
                <a:ea typeface="Roboto"/>
                <a:cs typeface="Roboto"/>
                <a:sym typeface="Roboto"/>
              </a:rPr>
              <a:t>y = y + step_size * y_derivative </a:t>
            </a:r>
            <a:r>
              <a:rPr lang="en" sz="1100">
                <a:solidFill>
                  <a:srgbClr val="6AA84F"/>
                </a:solidFill>
                <a:latin typeface="Roboto"/>
                <a:ea typeface="Roboto"/>
                <a:cs typeface="Roboto"/>
                <a:sym typeface="Roboto"/>
              </a:rPr>
              <a:t># y becomes 2.98</a:t>
            </a:r>
            <a:br>
              <a:rPr lang="en" sz="1100">
                <a:solidFill>
                  <a:srgbClr val="424242"/>
                </a:solidFill>
                <a:latin typeface="Roboto"/>
                <a:ea typeface="Roboto"/>
                <a:cs typeface="Roboto"/>
                <a:sym typeface="Roboto"/>
              </a:rPr>
            </a:br>
            <a:r>
              <a:rPr lang="en" sz="1100">
                <a:solidFill>
                  <a:srgbClr val="424242"/>
                </a:solidFill>
                <a:latin typeface="Roboto"/>
                <a:ea typeface="Roboto"/>
                <a:cs typeface="Roboto"/>
                <a:sym typeface="Roboto"/>
              </a:rPr>
              <a:t>out_new = </a:t>
            </a:r>
            <a:r>
              <a:rPr b="1" lang="en" sz="1100">
                <a:solidFill>
                  <a:srgbClr val="424242"/>
                </a:solidFill>
                <a:latin typeface="Roboto"/>
                <a:ea typeface="Roboto"/>
                <a:cs typeface="Roboto"/>
                <a:sym typeface="Roboto"/>
              </a:rPr>
              <a:t>forwardMultiplyGate</a:t>
            </a:r>
            <a:r>
              <a:rPr lang="en" sz="1100">
                <a:solidFill>
                  <a:srgbClr val="424242"/>
                </a:solidFill>
                <a:latin typeface="Roboto"/>
                <a:ea typeface="Roboto"/>
                <a:cs typeface="Roboto"/>
                <a:sym typeface="Roboto"/>
              </a:rPr>
              <a:t>(x, y) </a:t>
            </a:r>
            <a:r>
              <a:rPr lang="en" sz="1100">
                <a:solidFill>
                  <a:srgbClr val="6AA84F"/>
                </a:solidFill>
                <a:latin typeface="Roboto"/>
                <a:ea typeface="Roboto"/>
                <a:cs typeface="Roboto"/>
                <a:sym typeface="Roboto"/>
              </a:rPr>
              <a:t># -5.87! exciting.</a:t>
            </a:r>
            <a:endParaRPr sz="1000">
              <a:solidFill>
                <a:srgbClr val="6AA84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nvSpPr>
        <p:spPr>
          <a:xfrm>
            <a:off x="510025" y="58125"/>
            <a:ext cx="7688700" cy="5427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None/>
            </a:pPr>
            <a:r>
              <a:rPr b="1" lang="en" sz="2200">
                <a:latin typeface="Roboto"/>
                <a:ea typeface="Roboto"/>
                <a:cs typeface="Roboto"/>
                <a:sym typeface="Roboto"/>
              </a:rPr>
              <a:t>Analytical</a:t>
            </a:r>
            <a:r>
              <a:rPr b="1" lang="en" sz="2200">
                <a:latin typeface="Roboto"/>
                <a:ea typeface="Roboto"/>
                <a:cs typeface="Roboto"/>
                <a:sym typeface="Roboto"/>
              </a:rPr>
              <a:t> Gradient</a:t>
            </a:r>
            <a:endParaRPr b="1" sz="2200">
              <a:latin typeface="Roboto"/>
              <a:ea typeface="Roboto"/>
              <a:cs typeface="Roboto"/>
              <a:sym typeface="Roboto"/>
            </a:endParaRPr>
          </a:p>
        </p:txBody>
      </p:sp>
      <p:sp>
        <p:nvSpPr>
          <p:cNvPr id="198" name="Shape 198"/>
          <p:cNvSpPr/>
          <p:nvPr/>
        </p:nvSpPr>
        <p:spPr>
          <a:xfrm>
            <a:off x="759875" y="941925"/>
            <a:ext cx="7392300" cy="3017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t/>
            </a:r>
            <a:endParaRPr sz="1300">
              <a:solidFill>
                <a:srgbClr val="424242"/>
              </a:solidFill>
              <a:latin typeface="Nunito"/>
              <a:ea typeface="Nunito"/>
              <a:cs typeface="Nunito"/>
              <a:sym typeface="Nunito"/>
            </a:endParaRPr>
          </a:p>
          <a:p>
            <a:pPr indent="0" lvl="0" marL="0" rtl="0">
              <a:lnSpc>
                <a:spcPct val="115000"/>
              </a:lnSpc>
              <a:spcBef>
                <a:spcPts val="1600"/>
              </a:spcBef>
              <a:spcAft>
                <a:spcPts val="0"/>
              </a:spcAft>
              <a:buNone/>
            </a:pPr>
            <a:r>
              <a:t/>
            </a:r>
            <a:endParaRPr sz="1300">
              <a:solidFill>
                <a:srgbClr val="424242"/>
              </a:solidFill>
              <a:latin typeface="Nunito"/>
              <a:ea typeface="Nunito"/>
              <a:cs typeface="Nunito"/>
              <a:sym typeface="Nunito"/>
            </a:endParaRPr>
          </a:p>
          <a:p>
            <a:pPr indent="0" lvl="0" marL="0" rtl="0">
              <a:lnSpc>
                <a:spcPct val="115000"/>
              </a:lnSpc>
              <a:spcBef>
                <a:spcPts val="1600"/>
              </a:spcBef>
              <a:spcAft>
                <a:spcPts val="0"/>
              </a:spcAft>
              <a:buNone/>
            </a:pPr>
            <a:r>
              <a:rPr lang="en" sz="1300">
                <a:solidFill>
                  <a:srgbClr val="424242"/>
                </a:solidFill>
                <a:latin typeface="Nunito"/>
                <a:ea typeface="Nunito"/>
                <a:cs typeface="Nunito"/>
                <a:sym typeface="Nunito"/>
              </a:rPr>
              <a:t>x</a:t>
            </a:r>
            <a:r>
              <a:rPr lang="en" sz="1300">
                <a:solidFill>
                  <a:srgbClr val="424242"/>
                </a:solidFill>
                <a:latin typeface="Nunito"/>
                <a:ea typeface="Nunito"/>
                <a:cs typeface="Nunito"/>
                <a:sym typeface="Nunito"/>
              </a:rPr>
              <a:t> = -2</a:t>
            </a:r>
            <a:br>
              <a:rPr lang="en" sz="1300">
                <a:solidFill>
                  <a:srgbClr val="424242"/>
                </a:solidFill>
                <a:latin typeface="Nunito"/>
                <a:ea typeface="Nunito"/>
                <a:cs typeface="Nunito"/>
                <a:sym typeface="Nunito"/>
              </a:rPr>
            </a:br>
            <a:r>
              <a:rPr lang="en" sz="1300">
                <a:solidFill>
                  <a:srgbClr val="424242"/>
                </a:solidFill>
                <a:latin typeface="Nunito"/>
                <a:ea typeface="Nunito"/>
                <a:cs typeface="Nunito"/>
                <a:sym typeface="Nunito"/>
              </a:rPr>
              <a:t>y = 3</a:t>
            </a:r>
            <a:br>
              <a:rPr lang="en" sz="1300">
                <a:solidFill>
                  <a:srgbClr val="424242"/>
                </a:solidFill>
                <a:latin typeface="Nunito"/>
                <a:ea typeface="Nunito"/>
                <a:cs typeface="Nunito"/>
                <a:sym typeface="Nunito"/>
              </a:rPr>
            </a:br>
            <a:r>
              <a:rPr lang="en" sz="1300">
                <a:solidFill>
                  <a:srgbClr val="424242"/>
                </a:solidFill>
                <a:latin typeface="Nunito"/>
                <a:ea typeface="Nunito"/>
                <a:cs typeface="Nunito"/>
                <a:sym typeface="Nunito"/>
              </a:rPr>
              <a:t>out = </a:t>
            </a:r>
            <a:r>
              <a:rPr b="1" lang="en" sz="1300">
                <a:solidFill>
                  <a:srgbClr val="424242"/>
                </a:solidFill>
                <a:latin typeface="Nunito"/>
                <a:ea typeface="Nunito"/>
                <a:cs typeface="Nunito"/>
                <a:sym typeface="Nunito"/>
              </a:rPr>
              <a:t>forwardMultiplyGate</a:t>
            </a:r>
            <a:r>
              <a:rPr lang="en" sz="1300">
                <a:solidFill>
                  <a:srgbClr val="424242"/>
                </a:solidFill>
                <a:latin typeface="Nunito"/>
                <a:ea typeface="Nunito"/>
                <a:cs typeface="Nunito"/>
                <a:sym typeface="Nunito"/>
              </a:rPr>
              <a:t>(x, y) </a:t>
            </a:r>
            <a:r>
              <a:rPr lang="en" sz="1300">
                <a:solidFill>
                  <a:srgbClr val="6AA84F"/>
                </a:solidFill>
                <a:latin typeface="Nunito"/>
                <a:ea typeface="Nunito"/>
                <a:cs typeface="Nunito"/>
                <a:sym typeface="Nunito"/>
              </a:rPr>
              <a:t># before: -6</a:t>
            </a:r>
            <a:br>
              <a:rPr lang="en" sz="1300">
                <a:solidFill>
                  <a:srgbClr val="424242"/>
                </a:solidFill>
                <a:latin typeface="Nunito"/>
                <a:ea typeface="Nunito"/>
                <a:cs typeface="Nunito"/>
                <a:sym typeface="Nunito"/>
              </a:rPr>
            </a:br>
            <a:r>
              <a:rPr lang="en" sz="1300">
                <a:solidFill>
                  <a:srgbClr val="424242"/>
                </a:solidFill>
                <a:latin typeface="Nunito"/>
                <a:ea typeface="Nunito"/>
                <a:cs typeface="Nunito"/>
                <a:sym typeface="Nunito"/>
              </a:rPr>
              <a:t>x_gradient = y </a:t>
            </a:r>
            <a:r>
              <a:rPr lang="en" sz="1300">
                <a:solidFill>
                  <a:srgbClr val="6AA84F"/>
                </a:solidFill>
                <a:latin typeface="Nunito"/>
                <a:ea typeface="Nunito"/>
                <a:cs typeface="Nunito"/>
                <a:sym typeface="Nunito"/>
              </a:rPr>
              <a:t># by derivation</a:t>
            </a:r>
            <a:br>
              <a:rPr lang="en" sz="1300">
                <a:solidFill>
                  <a:srgbClr val="424242"/>
                </a:solidFill>
                <a:latin typeface="Nunito"/>
                <a:ea typeface="Nunito"/>
                <a:cs typeface="Nunito"/>
                <a:sym typeface="Nunito"/>
              </a:rPr>
            </a:br>
            <a:r>
              <a:rPr lang="en" sz="1300">
                <a:solidFill>
                  <a:srgbClr val="424242"/>
                </a:solidFill>
                <a:latin typeface="Nunito"/>
                <a:ea typeface="Nunito"/>
                <a:cs typeface="Nunito"/>
                <a:sym typeface="Nunito"/>
              </a:rPr>
              <a:t>y_gradient = x</a:t>
            </a:r>
            <a:endParaRPr sz="1300">
              <a:solidFill>
                <a:srgbClr val="424242"/>
              </a:solidFill>
              <a:latin typeface="Nunito"/>
              <a:ea typeface="Nunito"/>
              <a:cs typeface="Nunito"/>
              <a:sym typeface="Nunito"/>
            </a:endParaRPr>
          </a:p>
          <a:p>
            <a:pPr indent="0" lvl="0" marL="0" rtl="0">
              <a:lnSpc>
                <a:spcPct val="115000"/>
              </a:lnSpc>
              <a:spcBef>
                <a:spcPts val="1600"/>
              </a:spcBef>
              <a:spcAft>
                <a:spcPts val="0"/>
              </a:spcAft>
              <a:buNone/>
            </a:pPr>
            <a:r>
              <a:rPr lang="en" sz="1300">
                <a:solidFill>
                  <a:srgbClr val="424242"/>
                </a:solidFill>
                <a:latin typeface="Nunito"/>
                <a:ea typeface="Nunito"/>
                <a:cs typeface="Nunito"/>
                <a:sym typeface="Nunito"/>
              </a:rPr>
              <a:t>step_size = 0.01</a:t>
            </a:r>
            <a:br>
              <a:rPr lang="en" sz="1300">
                <a:solidFill>
                  <a:srgbClr val="424242"/>
                </a:solidFill>
                <a:latin typeface="Nunito"/>
                <a:ea typeface="Nunito"/>
                <a:cs typeface="Nunito"/>
                <a:sym typeface="Nunito"/>
              </a:rPr>
            </a:br>
            <a:r>
              <a:rPr lang="en" sz="1300">
                <a:solidFill>
                  <a:srgbClr val="424242"/>
                </a:solidFill>
                <a:latin typeface="Nunito"/>
                <a:ea typeface="Nunito"/>
                <a:cs typeface="Nunito"/>
                <a:sym typeface="Nunito"/>
              </a:rPr>
              <a:t>x += step_size * x_gradient </a:t>
            </a:r>
            <a:r>
              <a:rPr lang="en" sz="1300">
                <a:solidFill>
                  <a:srgbClr val="6AA84F"/>
                </a:solidFill>
                <a:latin typeface="Nunito"/>
                <a:ea typeface="Nunito"/>
                <a:cs typeface="Nunito"/>
                <a:sym typeface="Nunito"/>
              </a:rPr>
              <a:t># -1.97</a:t>
            </a:r>
            <a:br>
              <a:rPr lang="en" sz="1300">
                <a:solidFill>
                  <a:srgbClr val="424242"/>
                </a:solidFill>
                <a:latin typeface="Nunito"/>
                <a:ea typeface="Nunito"/>
                <a:cs typeface="Nunito"/>
                <a:sym typeface="Nunito"/>
              </a:rPr>
            </a:br>
            <a:r>
              <a:rPr lang="en" sz="1300">
                <a:solidFill>
                  <a:srgbClr val="424242"/>
                </a:solidFill>
                <a:latin typeface="Nunito"/>
                <a:ea typeface="Nunito"/>
                <a:cs typeface="Nunito"/>
                <a:sym typeface="Nunito"/>
              </a:rPr>
              <a:t>y += step_size * y_gradient </a:t>
            </a:r>
            <a:r>
              <a:rPr lang="en" sz="1300">
                <a:solidFill>
                  <a:srgbClr val="6AA84F"/>
                </a:solidFill>
                <a:latin typeface="Nunito"/>
                <a:ea typeface="Nunito"/>
                <a:cs typeface="Nunito"/>
                <a:sym typeface="Nunito"/>
              </a:rPr>
              <a:t># 2.98</a:t>
            </a:r>
            <a:br>
              <a:rPr lang="en" sz="1300">
                <a:solidFill>
                  <a:srgbClr val="424242"/>
                </a:solidFill>
                <a:latin typeface="Nunito"/>
                <a:ea typeface="Nunito"/>
                <a:cs typeface="Nunito"/>
                <a:sym typeface="Nunito"/>
              </a:rPr>
            </a:br>
            <a:r>
              <a:rPr lang="en" sz="1300">
                <a:solidFill>
                  <a:srgbClr val="424242"/>
                </a:solidFill>
                <a:latin typeface="Nunito"/>
                <a:ea typeface="Nunito"/>
                <a:cs typeface="Nunito"/>
                <a:sym typeface="Nunito"/>
              </a:rPr>
              <a:t>out_new = </a:t>
            </a:r>
            <a:r>
              <a:rPr b="1" lang="en" sz="1300">
                <a:solidFill>
                  <a:srgbClr val="424242"/>
                </a:solidFill>
                <a:latin typeface="Nunito"/>
                <a:ea typeface="Nunito"/>
                <a:cs typeface="Nunito"/>
                <a:sym typeface="Nunito"/>
              </a:rPr>
              <a:t>forwardMultiplyGate</a:t>
            </a:r>
            <a:r>
              <a:rPr lang="en" sz="1300">
                <a:solidFill>
                  <a:srgbClr val="424242"/>
                </a:solidFill>
                <a:latin typeface="Nunito"/>
                <a:ea typeface="Nunito"/>
                <a:cs typeface="Nunito"/>
                <a:sym typeface="Nunito"/>
              </a:rPr>
              <a:t>(x, y) </a:t>
            </a:r>
            <a:r>
              <a:rPr lang="en" sz="1300">
                <a:solidFill>
                  <a:srgbClr val="6AA84F"/>
                </a:solidFill>
                <a:latin typeface="Nunito"/>
                <a:ea typeface="Nunito"/>
                <a:cs typeface="Nunito"/>
                <a:sym typeface="Nunito"/>
              </a:rPr>
              <a:t>#-5.87. Higher output! Nice.</a:t>
            </a:r>
            <a:endParaRPr sz="1300">
              <a:solidFill>
                <a:srgbClr val="6AA84F"/>
              </a:solidFill>
              <a:latin typeface="Nunito"/>
              <a:ea typeface="Nunito"/>
              <a:cs typeface="Nunito"/>
              <a:sym typeface="Nunito"/>
            </a:endParaRPr>
          </a:p>
          <a:p>
            <a:pPr indent="0" lvl="0" marL="0" rtl="0">
              <a:lnSpc>
                <a:spcPct val="115000"/>
              </a:lnSpc>
              <a:spcBef>
                <a:spcPts val="1600"/>
              </a:spcBef>
              <a:spcAft>
                <a:spcPts val="0"/>
              </a:spcAft>
              <a:buNone/>
            </a:pPr>
            <a:r>
              <a:t/>
            </a:r>
            <a:endParaRPr sz="1300">
              <a:solidFill>
                <a:srgbClr val="424242"/>
              </a:solidFill>
              <a:latin typeface="Nunito"/>
              <a:ea typeface="Nunito"/>
              <a:cs typeface="Nunito"/>
              <a:sym typeface="Nunito"/>
            </a:endParaRPr>
          </a:p>
          <a:p>
            <a:pPr indent="0" lvl="0" marL="0" rtl="0">
              <a:lnSpc>
                <a:spcPct val="115000"/>
              </a:lnSpc>
              <a:spcBef>
                <a:spcPts val="1600"/>
              </a:spcBef>
              <a:spcAft>
                <a:spcPts val="1600"/>
              </a:spcAft>
              <a:buNone/>
            </a:pPr>
            <a:r>
              <a:t/>
            </a:r>
            <a:endParaRPr sz="1100">
              <a:solidFill>
                <a:srgbClr val="42424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nvSpPr>
        <p:spPr>
          <a:xfrm>
            <a:off x="593725" y="297400"/>
            <a:ext cx="7688700" cy="5427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None/>
            </a:pPr>
            <a:r>
              <a:rPr b="1" lang="en" sz="2200">
                <a:latin typeface="Roboto"/>
                <a:ea typeface="Roboto"/>
                <a:cs typeface="Roboto"/>
                <a:sym typeface="Roboto"/>
              </a:rPr>
              <a:t>Recap</a:t>
            </a:r>
            <a:endParaRPr b="1" sz="2200">
              <a:latin typeface="Roboto"/>
              <a:ea typeface="Roboto"/>
              <a:cs typeface="Roboto"/>
              <a:sym typeface="Roboto"/>
            </a:endParaRPr>
          </a:p>
        </p:txBody>
      </p:sp>
      <p:sp>
        <p:nvSpPr>
          <p:cNvPr id="204" name="Shape 204"/>
          <p:cNvSpPr txBox="1"/>
          <p:nvPr/>
        </p:nvSpPr>
        <p:spPr>
          <a:xfrm>
            <a:off x="593725" y="957375"/>
            <a:ext cx="7688700" cy="3432900"/>
          </a:xfrm>
          <a:prstGeom prst="rect">
            <a:avLst/>
          </a:prstGeom>
          <a:noFill/>
          <a:ln>
            <a:noFill/>
          </a:ln>
        </p:spPr>
        <p:txBody>
          <a:bodyPr anchorCtr="0" anchor="t" bIns="19050" lIns="19050" spcFirstLastPara="1" rIns="19050" wrap="square" tIns="19050">
            <a:noAutofit/>
          </a:bodyPr>
          <a:lstStyle/>
          <a:p>
            <a:pPr indent="-317500" lvl="0" marL="457200" rtl="0">
              <a:lnSpc>
                <a:spcPct val="115000"/>
              </a:lnSpc>
              <a:spcBef>
                <a:spcPts val="1500"/>
              </a:spcBef>
              <a:spcAft>
                <a:spcPts val="0"/>
              </a:spcAft>
              <a:buClr>
                <a:srgbClr val="000000"/>
              </a:buClr>
              <a:buSzPts val="1400"/>
              <a:buFont typeface="Roboto"/>
              <a:buAutoNum type="arabicPeriod"/>
            </a:pPr>
            <a:r>
              <a:rPr lang="en">
                <a:latin typeface="Roboto"/>
                <a:ea typeface="Roboto"/>
                <a:cs typeface="Roboto"/>
                <a:sym typeface="Roboto"/>
              </a:rPr>
              <a:t>INPUT: We are given a circuit, some inputs and compute an output value.</a:t>
            </a:r>
            <a:endParaRPr>
              <a:latin typeface="Roboto"/>
              <a:ea typeface="Roboto"/>
              <a:cs typeface="Roboto"/>
              <a:sym typeface="Roboto"/>
            </a:endParaRPr>
          </a:p>
          <a:p>
            <a:pPr indent="-317500" lvl="0" marL="457200" rtl="0">
              <a:lnSpc>
                <a:spcPct val="115000"/>
              </a:lnSpc>
              <a:spcBef>
                <a:spcPts val="0"/>
              </a:spcBef>
              <a:spcAft>
                <a:spcPts val="0"/>
              </a:spcAft>
              <a:buClr>
                <a:srgbClr val="000000"/>
              </a:buClr>
              <a:buSzPts val="1400"/>
              <a:buFont typeface="Roboto"/>
              <a:buAutoNum type="arabicPeriod"/>
            </a:pPr>
            <a:r>
              <a:rPr lang="en">
                <a:latin typeface="Roboto"/>
                <a:ea typeface="Roboto"/>
                <a:cs typeface="Roboto"/>
                <a:sym typeface="Roboto"/>
              </a:rPr>
              <a:t>OUTPUT: We are then interested finding small changes to each input (independently) that would make the output higher.</a:t>
            </a:r>
            <a:endParaRPr>
              <a:latin typeface="Roboto"/>
              <a:ea typeface="Roboto"/>
              <a:cs typeface="Roboto"/>
              <a:sym typeface="Roboto"/>
            </a:endParaRPr>
          </a:p>
          <a:p>
            <a:pPr indent="-317500" lvl="0" marL="457200" rtl="0">
              <a:lnSpc>
                <a:spcPct val="115000"/>
              </a:lnSpc>
              <a:spcBef>
                <a:spcPts val="0"/>
              </a:spcBef>
              <a:spcAft>
                <a:spcPts val="0"/>
              </a:spcAft>
              <a:buClr>
                <a:srgbClr val="000000"/>
              </a:buClr>
              <a:buSzPts val="1400"/>
              <a:buFont typeface="Arial"/>
              <a:buAutoNum type="arabicPeriod"/>
            </a:pPr>
            <a:r>
              <a:rPr lang="en">
                <a:latin typeface="Roboto"/>
                <a:ea typeface="Roboto"/>
                <a:cs typeface="Roboto"/>
                <a:sym typeface="Roboto"/>
              </a:rPr>
              <a:t>Strategy #1: One silly way is to </a:t>
            </a:r>
            <a:r>
              <a:rPr b="1" lang="en">
                <a:latin typeface="Roboto"/>
                <a:ea typeface="Roboto"/>
                <a:cs typeface="Roboto"/>
                <a:sym typeface="Roboto"/>
              </a:rPr>
              <a:t>randomly search</a:t>
            </a:r>
            <a:r>
              <a:rPr lang="en">
                <a:latin typeface="Roboto"/>
                <a:ea typeface="Roboto"/>
                <a:cs typeface="Roboto"/>
                <a:sym typeface="Roboto"/>
              </a:rPr>
              <a:t> for small </a:t>
            </a:r>
            <a:r>
              <a:rPr lang="en">
                <a:latin typeface="Roboto"/>
                <a:ea typeface="Roboto"/>
                <a:cs typeface="Roboto"/>
                <a:sym typeface="Roboto"/>
              </a:rPr>
              <a:t>perturbations</a:t>
            </a:r>
            <a:r>
              <a:rPr lang="en">
                <a:latin typeface="Roboto"/>
                <a:ea typeface="Roboto"/>
                <a:cs typeface="Roboto"/>
                <a:sym typeface="Roboto"/>
              </a:rPr>
              <a:t> of the inputs and keep track of what gives the highest increase in output.</a:t>
            </a:r>
            <a:endParaRPr>
              <a:latin typeface="Roboto"/>
              <a:ea typeface="Roboto"/>
              <a:cs typeface="Roboto"/>
              <a:sym typeface="Roboto"/>
            </a:endParaRPr>
          </a:p>
          <a:p>
            <a:pPr indent="-317500" lvl="0" marL="457200" rtl="0">
              <a:lnSpc>
                <a:spcPct val="115000"/>
              </a:lnSpc>
              <a:spcBef>
                <a:spcPts val="0"/>
              </a:spcBef>
              <a:spcAft>
                <a:spcPts val="0"/>
              </a:spcAft>
              <a:buClr>
                <a:srgbClr val="000000"/>
              </a:buClr>
              <a:buSzPts val="1400"/>
              <a:buFont typeface="Arial"/>
              <a:buAutoNum type="arabicPeriod"/>
            </a:pPr>
            <a:r>
              <a:rPr lang="en">
                <a:latin typeface="Roboto"/>
                <a:ea typeface="Roboto"/>
                <a:cs typeface="Roboto"/>
                <a:sym typeface="Roboto"/>
              </a:rPr>
              <a:t>Strategy #2: We saw we can do much better by computing the gradient. Regardless of how complicated the circuit is, the </a:t>
            </a:r>
            <a:r>
              <a:rPr b="1" lang="en">
                <a:latin typeface="Roboto"/>
                <a:ea typeface="Roboto"/>
                <a:cs typeface="Roboto"/>
                <a:sym typeface="Roboto"/>
              </a:rPr>
              <a:t>numerical gradient</a:t>
            </a:r>
            <a:r>
              <a:rPr lang="en">
                <a:latin typeface="Roboto"/>
                <a:ea typeface="Roboto"/>
                <a:cs typeface="Roboto"/>
                <a:sym typeface="Roboto"/>
              </a:rPr>
              <a:t> is very simple (but relatively expensive) to compute. We compute it by </a:t>
            </a:r>
            <a:r>
              <a:rPr i="1" lang="en">
                <a:latin typeface="Roboto"/>
                <a:ea typeface="Roboto"/>
                <a:cs typeface="Roboto"/>
                <a:sym typeface="Roboto"/>
              </a:rPr>
              <a:t>probing</a:t>
            </a:r>
            <a:r>
              <a:rPr lang="en">
                <a:latin typeface="Roboto"/>
                <a:ea typeface="Roboto"/>
                <a:cs typeface="Roboto"/>
                <a:sym typeface="Roboto"/>
              </a:rPr>
              <a:t> the circuit’s output value as we tweak the inputs one at a time.</a:t>
            </a:r>
            <a:endParaRPr>
              <a:latin typeface="Roboto"/>
              <a:ea typeface="Roboto"/>
              <a:cs typeface="Roboto"/>
              <a:sym typeface="Roboto"/>
            </a:endParaRPr>
          </a:p>
          <a:p>
            <a:pPr indent="-317500" lvl="0" marL="457200" rtl="0">
              <a:lnSpc>
                <a:spcPct val="115000"/>
              </a:lnSpc>
              <a:spcBef>
                <a:spcPts val="0"/>
              </a:spcBef>
              <a:spcAft>
                <a:spcPts val="0"/>
              </a:spcAft>
              <a:buClr>
                <a:srgbClr val="000000"/>
              </a:buClr>
              <a:buSzPts val="1400"/>
              <a:buFont typeface="Arial"/>
              <a:buAutoNum type="arabicPeriod"/>
            </a:pPr>
            <a:r>
              <a:rPr lang="en">
                <a:latin typeface="Roboto"/>
                <a:ea typeface="Roboto"/>
                <a:cs typeface="Roboto"/>
                <a:sym typeface="Roboto"/>
              </a:rPr>
              <a:t>Strategy #3: In the end, we saw that we can be even more clever and analytically derive a direct expression to get the </a:t>
            </a:r>
            <a:r>
              <a:rPr b="1" lang="en">
                <a:latin typeface="Roboto"/>
                <a:ea typeface="Roboto"/>
                <a:cs typeface="Roboto"/>
                <a:sym typeface="Roboto"/>
              </a:rPr>
              <a:t>analytic gradient</a:t>
            </a:r>
            <a:r>
              <a:rPr lang="en">
                <a:latin typeface="Roboto"/>
                <a:ea typeface="Roboto"/>
                <a:cs typeface="Roboto"/>
                <a:sym typeface="Roboto"/>
              </a:rPr>
              <a:t>. It is identical to the numerical gradient, it is fastest by far, and there is no need for any tweaking.</a:t>
            </a:r>
            <a:endParaRPr>
              <a:highlight>
                <a:srgbClr val="FFFFFF"/>
              </a:highlight>
              <a:latin typeface="Roboto"/>
              <a:ea typeface="Roboto"/>
              <a:cs typeface="Roboto"/>
              <a:sym typeface="Roboto"/>
            </a:endParaRPr>
          </a:p>
          <a:p>
            <a:pPr indent="0" lvl="0" marL="0" rtl="0">
              <a:spcBef>
                <a:spcPts val="1500"/>
              </a:spcBef>
              <a:spcAft>
                <a:spcPts val="0"/>
              </a:spcAft>
              <a:buNone/>
            </a:pPr>
            <a:r>
              <a:t/>
            </a:r>
            <a:endParaRPr>
              <a:solidFill>
                <a:srgbClr val="42424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