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Montserrat SemiBold"/>
      <p:regular r:id="rId16"/>
      <p:bold r:id="rId17"/>
      <p:italic r:id="rId18"/>
      <p:boldItalic r:id="rId19"/>
    </p:embeddedFont>
    <p:embeddedFont>
      <p:font typeface="Roboto"/>
      <p:regular r:id="rId20"/>
      <p:bold r:id="rId21"/>
      <p:italic r:id="rId22"/>
      <p:boldItalic r:id="rId23"/>
    </p:embeddedFont>
    <p:embeddedFont>
      <p:font typeface="Helvetica Neue"/>
      <p:regular r:id="rId24"/>
      <p:bold r:id="rId25"/>
      <p:italic r:id="rId26"/>
      <p:boldItalic r:id="rId27"/>
    </p:embeddedFont>
    <p:embeddedFont>
      <p:font typeface="Helvetica Neue Ligh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HelveticaNeue-regular.fntdata"/><Relationship Id="rId23" Type="http://schemas.openxmlformats.org/officeDocument/2006/relationships/font" Target="fonts/Roboto-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lveticaNeue-italic.fntdata"/><Relationship Id="rId25" Type="http://schemas.openxmlformats.org/officeDocument/2006/relationships/font" Target="fonts/HelveticaNeue-bold.fntdata"/><Relationship Id="rId28" Type="http://schemas.openxmlformats.org/officeDocument/2006/relationships/font" Target="fonts/HelveticaNeueLight-regular.fntdata"/><Relationship Id="rId27" Type="http://schemas.openxmlformats.org/officeDocument/2006/relationships/font" Target="fonts/HelveticaNeue-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lveticaNeueLigh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Light-boldItalic.fntdata"/><Relationship Id="rId30" Type="http://schemas.openxmlformats.org/officeDocument/2006/relationships/font" Target="fonts/HelveticaNeueLigh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SemiBold-bold.fntdata"/><Relationship Id="rId16" Type="http://schemas.openxmlformats.org/officeDocument/2006/relationships/font" Target="fonts/MontserratSemiBold-regular.fntdata"/><Relationship Id="rId19" Type="http://schemas.openxmlformats.org/officeDocument/2006/relationships/font" Target="fonts/MontserratSemiBold-boldItalic.fntdata"/><Relationship Id="rId18" Type="http://schemas.openxmlformats.org/officeDocument/2006/relationships/font" Target="fonts/Montserrat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20" name="Shape 1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29" name="Shape 1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38" name="Shape 1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48" name="Shape 1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hyperlink" Target="http://www.infocusp.in"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Vertical" showMasterSp="0" type="tx">
  <p:cSld name="TITLE_AND_BODY">
    <p:spTree>
      <p:nvGrpSpPr>
        <p:cNvPr id="55" name="Shape 55"/>
        <p:cNvGrpSpPr/>
        <p:nvPr/>
      </p:nvGrpSpPr>
      <p:grpSpPr>
        <a:xfrm>
          <a:off x="0" y="0"/>
          <a:ext cx="0" cy="0"/>
          <a:chOff x="0" y="0"/>
          <a:chExt cx="0" cy="0"/>
        </a:xfrm>
      </p:grpSpPr>
      <p:sp>
        <p:nvSpPr>
          <p:cNvPr id="56" name="Shape 56"/>
          <p:cNvSpPr/>
          <p:nvPr/>
        </p:nvSpPr>
        <p:spPr>
          <a:xfrm>
            <a:off x="0" y="4259400"/>
            <a:ext cx="9213156" cy="894888"/>
          </a:xfrm>
          <a:custGeom>
            <a:pathLst>
              <a:path extrusionOk="0" h="21600" w="21600">
                <a:moveTo>
                  <a:pt x="0" y="0"/>
                </a:moveTo>
                <a:cubicBezTo>
                  <a:pt x="101" y="327"/>
                  <a:pt x="84" y="764"/>
                  <a:pt x="117" y="1127"/>
                </a:cubicBezTo>
                <a:cubicBezTo>
                  <a:pt x="436" y="4436"/>
                  <a:pt x="1290" y="7018"/>
                  <a:pt x="2430" y="9200"/>
                </a:cubicBezTo>
                <a:cubicBezTo>
                  <a:pt x="3871" y="11964"/>
                  <a:pt x="5563" y="13782"/>
                  <a:pt x="7340" y="15273"/>
                </a:cubicBezTo>
                <a:cubicBezTo>
                  <a:pt x="9870" y="17382"/>
                  <a:pt x="12484" y="18727"/>
                  <a:pt x="15148" y="19745"/>
                </a:cubicBezTo>
                <a:cubicBezTo>
                  <a:pt x="17277" y="20545"/>
                  <a:pt x="19405" y="21091"/>
                  <a:pt x="21550" y="21491"/>
                </a:cubicBezTo>
                <a:cubicBezTo>
                  <a:pt x="21566" y="21491"/>
                  <a:pt x="21566" y="21527"/>
                  <a:pt x="21600" y="21600"/>
                </a:cubicBezTo>
                <a:cubicBezTo>
                  <a:pt x="14378" y="21600"/>
                  <a:pt x="7189" y="21600"/>
                  <a:pt x="0" y="21600"/>
                </a:cubicBezTo>
                <a:cubicBezTo>
                  <a:pt x="0" y="14400"/>
                  <a:pt x="0" y="7200"/>
                  <a:pt x="0" y="0"/>
                </a:cubicBezTo>
                <a:close/>
              </a:path>
            </a:pathLst>
          </a:custGeom>
          <a:solidFill>
            <a:srgbClr val="448AFF"/>
          </a:solid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1F5AD0"/>
              </a:buClr>
              <a:buSzPts val="1900"/>
              <a:buFont typeface="Helvetica Neue Light"/>
              <a:buNone/>
            </a:pPr>
            <a:r>
              <a:t/>
            </a:r>
            <a:endParaRPr b="0" i="0" sz="1900" u="none" cap="none" strike="noStrike">
              <a:solidFill>
                <a:srgbClr val="1F5AD0"/>
              </a:solidFill>
              <a:latin typeface="Helvetica Neue Light"/>
              <a:ea typeface="Helvetica Neue Light"/>
              <a:cs typeface="Helvetica Neue Light"/>
              <a:sym typeface="Helvetica Neue Light"/>
            </a:endParaRPr>
          </a:p>
        </p:txBody>
      </p:sp>
      <p:sp>
        <p:nvSpPr>
          <p:cNvPr id="57" name="Shape 57"/>
          <p:cNvSpPr/>
          <p:nvPr/>
        </p:nvSpPr>
        <p:spPr>
          <a:xfrm rot="10800000">
            <a:off x="7000941" y="2"/>
            <a:ext cx="2138292" cy="778356"/>
          </a:xfrm>
          <a:custGeom>
            <a:pathLst>
              <a:path extrusionOk="0" h="21600" w="21600">
                <a:moveTo>
                  <a:pt x="0" y="0"/>
                </a:moveTo>
                <a:cubicBezTo>
                  <a:pt x="101" y="327"/>
                  <a:pt x="84" y="764"/>
                  <a:pt x="117" y="1127"/>
                </a:cubicBezTo>
                <a:cubicBezTo>
                  <a:pt x="436" y="4436"/>
                  <a:pt x="1290" y="7018"/>
                  <a:pt x="2430" y="9200"/>
                </a:cubicBezTo>
                <a:cubicBezTo>
                  <a:pt x="3871" y="11964"/>
                  <a:pt x="5563" y="13782"/>
                  <a:pt x="7340" y="15273"/>
                </a:cubicBezTo>
                <a:cubicBezTo>
                  <a:pt x="9870" y="17382"/>
                  <a:pt x="12484" y="18727"/>
                  <a:pt x="15148" y="19745"/>
                </a:cubicBezTo>
                <a:cubicBezTo>
                  <a:pt x="17277" y="20545"/>
                  <a:pt x="19405" y="21091"/>
                  <a:pt x="21550" y="21491"/>
                </a:cubicBezTo>
                <a:cubicBezTo>
                  <a:pt x="21566" y="21491"/>
                  <a:pt x="21566" y="21527"/>
                  <a:pt x="21600" y="21600"/>
                </a:cubicBezTo>
                <a:cubicBezTo>
                  <a:pt x="14378" y="21600"/>
                  <a:pt x="7189" y="21600"/>
                  <a:pt x="0" y="21600"/>
                </a:cubicBezTo>
                <a:cubicBezTo>
                  <a:pt x="0" y="14400"/>
                  <a:pt x="0" y="7200"/>
                  <a:pt x="0" y="0"/>
                </a:cubicBezTo>
                <a:close/>
              </a:path>
            </a:pathLst>
          </a:custGeom>
          <a:solidFill>
            <a:srgbClr val="448AFF"/>
          </a:solid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1F5AD0"/>
              </a:buClr>
              <a:buSzPts val="1900"/>
              <a:buFont typeface="Helvetica Neue Light"/>
              <a:buNone/>
            </a:pPr>
            <a:r>
              <a:t/>
            </a:r>
            <a:endParaRPr b="0" i="0" sz="1900" u="none" cap="none" strike="noStrike">
              <a:solidFill>
                <a:srgbClr val="1F5AD0"/>
              </a:solidFill>
              <a:latin typeface="Helvetica Neue Light"/>
              <a:ea typeface="Helvetica Neue Light"/>
              <a:cs typeface="Helvetica Neue Light"/>
              <a:sym typeface="Helvetica Neue Light"/>
            </a:endParaRPr>
          </a:p>
        </p:txBody>
      </p:sp>
      <p:sp>
        <p:nvSpPr>
          <p:cNvPr id="58" name="Shape 58"/>
          <p:cNvSpPr txBox="1"/>
          <p:nvPr>
            <p:ph idx="12" type="sldNum"/>
          </p:nvPr>
        </p:nvSpPr>
        <p:spPr>
          <a:xfrm>
            <a:off x="127767" y="490795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solidFill>
                <a:srgbClr val="000000"/>
              </a:solidFill>
            </a:endParaRPr>
          </a:p>
        </p:txBody>
      </p:sp>
      <p:pic>
        <p:nvPicPr>
          <p:cNvPr id="59" name="Shape 59"/>
          <p:cNvPicPr preferRelativeResize="0"/>
          <p:nvPr/>
        </p:nvPicPr>
        <p:blipFill rotWithShape="1">
          <a:blip r:embed="rId2">
            <a:alphaModFix/>
          </a:blip>
          <a:srcRect b="0" l="0" r="0" t="0"/>
          <a:stretch/>
        </p:blipFill>
        <p:spPr>
          <a:xfrm>
            <a:off x="7401318" y="4313921"/>
            <a:ext cx="1543585" cy="611497"/>
          </a:xfrm>
          <a:prstGeom prst="rect">
            <a:avLst/>
          </a:prstGeom>
          <a:noFill/>
          <a:ln>
            <a:noFill/>
          </a:ln>
        </p:spPr>
      </p:pic>
      <p:sp>
        <p:nvSpPr>
          <p:cNvPr id="60" name="Shape 60"/>
          <p:cNvSpPr/>
          <p:nvPr/>
        </p:nvSpPr>
        <p:spPr>
          <a:xfrm>
            <a:off x="354257" y="4923522"/>
            <a:ext cx="2341824" cy="139065"/>
          </a:xfrm>
          <a:prstGeom prst="rect">
            <a:avLst/>
          </a:prstGeom>
          <a:noFill/>
          <a:ln>
            <a:noFill/>
          </a:ln>
        </p:spPr>
        <p:txBody>
          <a:bodyPr anchorCtr="0" anchor="t" bIns="17150" lIns="17150" spcFirstLastPara="1" rIns="17150" wrap="square" tIns="17150">
            <a:noAutofit/>
          </a:bodyPr>
          <a:lstStyle/>
          <a:p>
            <a:pPr indent="0" lvl="0" marL="0" marR="0" rtl="0" algn="l">
              <a:lnSpc>
                <a:spcPct val="100000"/>
              </a:lnSpc>
              <a:spcBef>
                <a:spcPts val="0"/>
              </a:spcBef>
              <a:spcAft>
                <a:spcPts val="0"/>
              </a:spcAft>
              <a:buClr>
                <a:srgbClr val="FFFFFF"/>
              </a:buClr>
              <a:buSzPts val="700"/>
              <a:buFont typeface="Calibri"/>
              <a:buNone/>
            </a:pPr>
            <a:r>
              <a:rPr b="0" i="0" lang="en" sz="700" u="none" cap="none" strike="noStrike">
                <a:solidFill>
                  <a:srgbClr val="FFFFFF"/>
                </a:solidFill>
                <a:latin typeface="Calibri"/>
                <a:ea typeface="Calibri"/>
                <a:cs typeface="Calibri"/>
                <a:sym typeface="Calibri"/>
              </a:rPr>
              <a:t>©InFoCusp Innovations Pvt. Ltd. 2018          </a:t>
            </a:r>
            <a:r>
              <a:rPr b="0" i="0" lang="en" sz="700" u="sng" cap="none" strike="noStrike">
                <a:solidFill>
                  <a:schemeClr val="hlink"/>
                </a:solidFill>
                <a:latin typeface="Calibri"/>
                <a:ea typeface="Calibri"/>
                <a:cs typeface="Calibri"/>
                <a:sym typeface="Calibri"/>
                <a:hlinkClick r:id="rId3"/>
              </a:rPr>
              <a:t>www.infocusp.in</a:t>
            </a:r>
            <a:endParaRPr sz="5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showMasterSp="0" type="title">
  <p:cSld name="TITLE">
    <p:spTree>
      <p:nvGrpSpPr>
        <p:cNvPr id="61" name="Shape 61"/>
        <p:cNvGrpSpPr/>
        <p:nvPr/>
      </p:nvGrpSpPr>
      <p:grpSpPr>
        <a:xfrm>
          <a:off x="0" y="0"/>
          <a:ext cx="0" cy="0"/>
          <a:chOff x="0" y="0"/>
          <a:chExt cx="0" cy="0"/>
        </a:xfrm>
      </p:grpSpPr>
      <p:cxnSp>
        <p:nvCxnSpPr>
          <p:cNvPr id="62" name="Shape 62"/>
          <p:cNvCxnSpPr/>
          <p:nvPr/>
        </p:nvCxnSpPr>
        <p:spPr>
          <a:xfrm>
            <a:off x="400050" y="2505075"/>
            <a:ext cx="8344754" cy="68"/>
          </a:xfrm>
          <a:prstGeom prst="straightConnector1">
            <a:avLst/>
          </a:prstGeom>
          <a:noFill/>
          <a:ln cap="flat" cmpd="sng" w="12700">
            <a:solidFill>
              <a:srgbClr val="9A9A9A"/>
            </a:solidFill>
            <a:prstDash val="solid"/>
            <a:miter lim="400000"/>
            <a:headEnd len="sm" w="sm" type="none"/>
            <a:tailEnd len="sm" w="sm" type="none"/>
          </a:ln>
        </p:spPr>
      </p:cxnSp>
      <p:sp>
        <p:nvSpPr>
          <p:cNvPr id="63" name="Shape 63"/>
          <p:cNvSpPr txBox="1"/>
          <p:nvPr>
            <p:ph type="title"/>
          </p:nvPr>
        </p:nvSpPr>
        <p:spPr>
          <a:xfrm>
            <a:off x="400050" y="695325"/>
            <a:ext cx="8339137" cy="1676400"/>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64" name="Shape 64"/>
          <p:cNvSpPr txBox="1"/>
          <p:nvPr>
            <p:ph idx="1" type="body"/>
          </p:nvPr>
        </p:nvSpPr>
        <p:spPr>
          <a:xfrm>
            <a:off x="400050" y="2643188"/>
            <a:ext cx="8339137" cy="538163"/>
          </a:xfrm>
          <a:prstGeom prst="rect">
            <a:avLst/>
          </a:prstGeom>
          <a:noFill/>
          <a:ln>
            <a:noFill/>
          </a:ln>
        </p:spPr>
        <p:txBody>
          <a:bodyPr anchorCtr="0" anchor="t" bIns="19050" lIns="19050" spcFirstLastPara="1" rIns="19050" wrap="square" tIns="19050"/>
          <a:lstStyle>
            <a:lvl1pPr indent="-228600" lvl="0" marL="4572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65" name="Shape 65"/>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Horizontal" showMasterSp="0">
  <p:cSld name="Photo - Horizontal">
    <p:spTree>
      <p:nvGrpSpPr>
        <p:cNvPr id="66" name="Shape 66"/>
        <p:cNvGrpSpPr/>
        <p:nvPr/>
      </p:nvGrpSpPr>
      <p:grpSpPr>
        <a:xfrm>
          <a:off x="0" y="0"/>
          <a:ext cx="0" cy="0"/>
          <a:chOff x="0" y="0"/>
          <a:chExt cx="0" cy="0"/>
        </a:xfrm>
      </p:grpSpPr>
      <p:cxnSp>
        <p:nvCxnSpPr>
          <p:cNvPr id="67" name="Shape 67"/>
          <p:cNvCxnSpPr/>
          <p:nvPr/>
        </p:nvCxnSpPr>
        <p:spPr>
          <a:xfrm>
            <a:off x="5305425" y="4205288"/>
            <a:ext cx="0" cy="750161"/>
          </a:xfrm>
          <a:prstGeom prst="straightConnector1">
            <a:avLst/>
          </a:prstGeom>
          <a:noFill/>
          <a:ln cap="flat" cmpd="sng" w="12700">
            <a:solidFill>
              <a:srgbClr val="9A9A9A"/>
            </a:solidFill>
            <a:prstDash val="solid"/>
            <a:miter lim="400000"/>
            <a:headEnd len="sm" w="sm" type="none"/>
            <a:tailEnd len="sm" w="sm" type="none"/>
          </a:ln>
        </p:spPr>
      </p:cxnSp>
      <p:sp>
        <p:nvSpPr>
          <p:cNvPr id="68" name="Shape 68"/>
          <p:cNvSpPr/>
          <p:nvPr>
            <p:ph idx="2" type="pic"/>
          </p:nvPr>
        </p:nvSpPr>
        <p:spPr>
          <a:xfrm>
            <a:off x="0" y="0"/>
            <a:ext cx="9144000" cy="4005263"/>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69" name="Shape 69"/>
          <p:cNvSpPr txBox="1"/>
          <p:nvPr>
            <p:ph type="title"/>
          </p:nvPr>
        </p:nvSpPr>
        <p:spPr>
          <a:xfrm>
            <a:off x="990600" y="4105275"/>
            <a:ext cx="4071937" cy="895350"/>
          </a:xfrm>
          <a:prstGeom prst="rect">
            <a:avLst/>
          </a:prstGeom>
          <a:noFill/>
          <a:ln>
            <a:noFill/>
          </a:ln>
        </p:spPr>
        <p:txBody>
          <a:bodyPr anchorCtr="0" anchor="ctr" bIns="19050" lIns="19050" spcFirstLastPara="1" rIns="19050" wrap="square" tIns="19050"/>
          <a:lstStyle>
            <a:lvl1pPr lvl="0" marR="0" rtl="0" algn="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70" name="Shape 70"/>
          <p:cNvSpPr txBox="1"/>
          <p:nvPr>
            <p:ph idx="1" type="body"/>
          </p:nvPr>
        </p:nvSpPr>
        <p:spPr>
          <a:xfrm>
            <a:off x="5519738" y="4476750"/>
            <a:ext cx="3481387" cy="266700"/>
          </a:xfrm>
          <a:prstGeom prst="rect">
            <a:avLst/>
          </a:prstGeom>
          <a:noFill/>
          <a:ln>
            <a:noFill/>
          </a:ln>
        </p:spPr>
        <p:txBody>
          <a:bodyPr anchorCtr="0" anchor="t" bIns="19050" lIns="19050" spcFirstLastPara="1" rIns="19050" wrap="square" tIns="19050"/>
          <a:lstStyle>
            <a:lvl1pPr indent="-228600" lvl="0" marL="4572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71" name="Shape 71"/>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Center" showMasterSp="0">
  <p:cSld name="Title - Center">
    <p:spTree>
      <p:nvGrpSpPr>
        <p:cNvPr id="72" name="Shape 72"/>
        <p:cNvGrpSpPr/>
        <p:nvPr/>
      </p:nvGrpSpPr>
      <p:grpSpPr>
        <a:xfrm>
          <a:off x="0" y="0"/>
          <a:ext cx="0" cy="0"/>
          <a:chOff x="0" y="0"/>
          <a:chExt cx="0" cy="0"/>
        </a:xfrm>
      </p:grpSpPr>
      <p:sp>
        <p:nvSpPr>
          <p:cNvPr id="73" name="Shape 73"/>
          <p:cNvSpPr txBox="1"/>
          <p:nvPr>
            <p:ph type="title"/>
          </p:nvPr>
        </p:nvSpPr>
        <p:spPr>
          <a:xfrm>
            <a:off x="400050" y="1733550"/>
            <a:ext cx="8339137" cy="1676400"/>
          </a:xfrm>
          <a:prstGeom prst="rect">
            <a:avLst/>
          </a:prstGeom>
          <a:noFill/>
          <a:ln>
            <a:noFill/>
          </a:ln>
        </p:spPr>
        <p:txBody>
          <a:bodyPr anchorCtr="0" anchor="ctr"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74" name="Shape 74"/>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op">
  <p:cSld name="Title - Top">
    <p:spTree>
      <p:nvGrpSpPr>
        <p:cNvPr id="75" name="Shape 75"/>
        <p:cNvGrpSpPr/>
        <p:nvPr/>
      </p:nvGrpSpPr>
      <p:grpSpPr>
        <a:xfrm>
          <a:off x="0" y="0"/>
          <a:ext cx="0" cy="0"/>
          <a:chOff x="0" y="0"/>
          <a:chExt cx="0" cy="0"/>
        </a:xfrm>
      </p:grpSpPr>
      <p:sp>
        <p:nvSpPr>
          <p:cNvPr id="76" name="Shape 76"/>
          <p:cNvSpPr txBox="1"/>
          <p:nvPr>
            <p:ph type="title"/>
          </p:nvPr>
        </p:nvSpPr>
        <p:spPr>
          <a:xfrm>
            <a:off x="400050" y="176213"/>
            <a:ext cx="8339137" cy="738188"/>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77" name="Shape 77"/>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Bullets">
  <p:cSld name="Title &amp; Bullets">
    <p:spTree>
      <p:nvGrpSpPr>
        <p:cNvPr id="78" name="Shape 78"/>
        <p:cNvGrpSpPr/>
        <p:nvPr/>
      </p:nvGrpSpPr>
      <p:grpSpPr>
        <a:xfrm>
          <a:off x="0" y="0"/>
          <a:ext cx="0" cy="0"/>
          <a:chOff x="0" y="0"/>
          <a:chExt cx="0" cy="0"/>
        </a:xfrm>
      </p:grpSpPr>
      <p:sp>
        <p:nvSpPr>
          <p:cNvPr id="79" name="Shape 79"/>
          <p:cNvSpPr txBox="1"/>
          <p:nvPr>
            <p:ph type="title"/>
          </p:nvPr>
        </p:nvSpPr>
        <p:spPr>
          <a:xfrm>
            <a:off x="400050" y="176213"/>
            <a:ext cx="8339137" cy="738188"/>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80" name="Shape 80"/>
          <p:cNvSpPr txBox="1"/>
          <p:nvPr>
            <p:ph idx="1" type="body"/>
          </p:nvPr>
        </p:nvSpPr>
        <p:spPr>
          <a:xfrm>
            <a:off x="400050" y="1171575"/>
            <a:ext cx="8339137" cy="3514725"/>
          </a:xfrm>
          <a:prstGeom prst="rect">
            <a:avLst/>
          </a:prstGeom>
          <a:noFill/>
          <a:ln>
            <a:noFill/>
          </a:ln>
        </p:spPr>
        <p:txBody>
          <a:bodyPr anchorCtr="0" anchor="t" bIns="19050" lIns="19050" spcFirstLastPara="1" rIns="19050" wrap="square" tIns="19050"/>
          <a:lstStyle>
            <a:lvl1pPr indent="-317500" lvl="0" marL="457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81" name="Shape 81"/>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ullets &amp; Photo" showMasterSp="0">
  <p:cSld name="Title, Bullets &amp; Photo">
    <p:spTree>
      <p:nvGrpSpPr>
        <p:cNvPr id="82" name="Shape 82"/>
        <p:cNvGrpSpPr/>
        <p:nvPr/>
      </p:nvGrpSpPr>
      <p:grpSpPr>
        <a:xfrm>
          <a:off x="0" y="0"/>
          <a:ext cx="0" cy="0"/>
          <a:chOff x="0" y="0"/>
          <a:chExt cx="0" cy="0"/>
        </a:xfrm>
      </p:grpSpPr>
      <p:cxnSp>
        <p:nvCxnSpPr>
          <p:cNvPr id="83" name="Shape 83"/>
          <p:cNvCxnSpPr/>
          <p:nvPr/>
        </p:nvCxnSpPr>
        <p:spPr>
          <a:xfrm>
            <a:off x="400050" y="1038225"/>
            <a:ext cx="3567230" cy="70"/>
          </a:xfrm>
          <a:prstGeom prst="straightConnector1">
            <a:avLst/>
          </a:prstGeom>
          <a:noFill/>
          <a:ln cap="flat" cmpd="sng" w="12700">
            <a:solidFill>
              <a:srgbClr val="9A9A9A"/>
            </a:solidFill>
            <a:prstDash val="solid"/>
            <a:miter lim="400000"/>
            <a:headEnd len="sm" w="sm" type="none"/>
            <a:tailEnd len="sm" w="sm" type="none"/>
          </a:ln>
        </p:spPr>
      </p:cxnSp>
      <p:sp>
        <p:nvSpPr>
          <p:cNvPr id="84" name="Shape 84"/>
          <p:cNvSpPr/>
          <p:nvPr>
            <p:ph idx="2" type="pic"/>
          </p:nvPr>
        </p:nvSpPr>
        <p:spPr>
          <a:xfrm>
            <a:off x="4572000" y="0"/>
            <a:ext cx="4572000" cy="5143500"/>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85" name="Shape 85"/>
          <p:cNvSpPr txBox="1"/>
          <p:nvPr>
            <p:ph type="title"/>
          </p:nvPr>
        </p:nvSpPr>
        <p:spPr>
          <a:xfrm>
            <a:off x="400050" y="176213"/>
            <a:ext cx="3571875" cy="738188"/>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86" name="Shape 86"/>
          <p:cNvSpPr txBox="1"/>
          <p:nvPr>
            <p:ph idx="1" type="body"/>
          </p:nvPr>
        </p:nvSpPr>
        <p:spPr>
          <a:xfrm>
            <a:off x="400050" y="1171575"/>
            <a:ext cx="3571875" cy="3514725"/>
          </a:xfrm>
          <a:prstGeom prst="rect">
            <a:avLst/>
          </a:prstGeom>
          <a:noFill/>
          <a:ln>
            <a:noFill/>
          </a:ln>
        </p:spPr>
        <p:txBody>
          <a:bodyPr anchorCtr="0" anchor="t" bIns="19050" lIns="19050" spcFirstLastPara="1" rIns="19050" wrap="square" tIns="19050"/>
          <a:lstStyle>
            <a:lvl1pPr indent="-292100" lvl="0" marL="4572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1pPr>
            <a:lvl2pPr indent="-292100" lvl="1" marL="9144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2pPr>
            <a:lvl3pPr indent="-292100" lvl="2" marL="13716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3pPr>
            <a:lvl4pPr indent="-292100" lvl="3" marL="18288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4pPr>
            <a:lvl5pPr indent="-292100" lvl="4" marL="22860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87" name="Shape 87"/>
          <p:cNvSpPr txBox="1"/>
          <p:nvPr>
            <p:ph idx="12" type="sldNum"/>
          </p:nvPr>
        </p:nvSpPr>
        <p:spPr>
          <a:xfrm>
            <a:off x="359116"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s" showMasterSp="0">
  <p:cSld name="Bullets">
    <p:spTree>
      <p:nvGrpSpPr>
        <p:cNvPr id="88" name="Shape 88"/>
        <p:cNvGrpSpPr/>
        <p:nvPr/>
      </p:nvGrpSpPr>
      <p:grpSpPr>
        <a:xfrm>
          <a:off x="0" y="0"/>
          <a:ext cx="0" cy="0"/>
          <a:chOff x="0" y="0"/>
          <a:chExt cx="0" cy="0"/>
        </a:xfrm>
      </p:grpSpPr>
      <p:sp>
        <p:nvSpPr>
          <p:cNvPr id="89" name="Shape 89"/>
          <p:cNvSpPr txBox="1"/>
          <p:nvPr>
            <p:ph idx="1" type="body"/>
          </p:nvPr>
        </p:nvSpPr>
        <p:spPr>
          <a:xfrm>
            <a:off x="623888" y="466725"/>
            <a:ext cx="7886700" cy="4200525"/>
          </a:xfrm>
          <a:prstGeom prst="rect">
            <a:avLst/>
          </a:prstGeom>
          <a:noFill/>
          <a:ln>
            <a:noFill/>
          </a:ln>
        </p:spPr>
        <p:txBody>
          <a:bodyPr anchorCtr="0" anchor="t" bIns="19050" lIns="19050" spcFirstLastPara="1" rIns="19050" wrap="square" tIns="19050"/>
          <a:lstStyle>
            <a:lvl1pPr indent="-317500" lvl="0" marL="457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0" name="Shape 90"/>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3 Up" showMasterSp="0">
  <p:cSld name="Photo - 3 Up">
    <p:spTree>
      <p:nvGrpSpPr>
        <p:cNvPr id="91" name="Shape 91"/>
        <p:cNvGrpSpPr/>
        <p:nvPr/>
      </p:nvGrpSpPr>
      <p:grpSpPr>
        <a:xfrm>
          <a:off x="0" y="0"/>
          <a:ext cx="0" cy="0"/>
          <a:chOff x="0" y="0"/>
          <a:chExt cx="0" cy="0"/>
        </a:xfrm>
      </p:grpSpPr>
      <p:cxnSp>
        <p:nvCxnSpPr>
          <p:cNvPr id="92" name="Shape 92"/>
          <p:cNvCxnSpPr/>
          <p:nvPr/>
        </p:nvCxnSpPr>
        <p:spPr>
          <a:xfrm flipH="1">
            <a:off x="5929402" y="266700"/>
            <a:ext cx="0" cy="4178852"/>
          </a:xfrm>
          <a:prstGeom prst="straightConnector1">
            <a:avLst/>
          </a:prstGeom>
          <a:noFill/>
          <a:ln cap="flat" cmpd="sng" w="12700">
            <a:solidFill>
              <a:srgbClr val="9A9A9A"/>
            </a:solidFill>
            <a:prstDash val="solid"/>
            <a:miter lim="400000"/>
            <a:headEnd len="sm" w="sm" type="none"/>
            <a:tailEnd len="sm" w="sm" type="none"/>
          </a:ln>
        </p:spPr>
      </p:cxnSp>
      <p:cxnSp>
        <p:nvCxnSpPr>
          <p:cNvPr id="93" name="Shape 93"/>
          <p:cNvCxnSpPr/>
          <p:nvPr/>
        </p:nvCxnSpPr>
        <p:spPr>
          <a:xfrm>
            <a:off x="5929313" y="2354089"/>
            <a:ext cx="2911157" cy="0"/>
          </a:xfrm>
          <a:prstGeom prst="straightConnector1">
            <a:avLst/>
          </a:prstGeom>
          <a:noFill/>
          <a:ln cap="flat" cmpd="sng" w="12700">
            <a:solidFill>
              <a:srgbClr val="9A9A9A"/>
            </a:solidFill>
            <a:prstDash val="solid"/>
            <a:miter lim="400000"/>
            <a:headEnd len="sm" w="sm" type="none"/>
            <a:tailEnd len="sm" w="sm" type="none"/>
          </a:ln>
        </p:spPr>
      </p:cxnSp>
      <p:sp>
        <p:nvSpPr>
          <p:cNvPr id="94" name="Shape 94"/>
          <p:cNvSpPr/>
          <p:nvPr>
            <p:ph idx="2" type="pic"/>
          </p:nvPr>
        </p:nvSpPr>
        <p:spPr>
          <a:xfrm>
            <a:off x="6005513" y="2438400"/>
            <a:ext cx="2838450" cy="2005013"/>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5" name="Shape 95"/>
          <p:cNvSpPr/>
          <p:nvPr>
            <p:ph idx="3" type="pic"/>
          </p:nvPr>
        </p:nvSpPr>
        <p:spPr>
          <a:xfrm>
            <a:off x="6005513" y="265952"/>
            <a:ext cx="2838450" cy="2005013"/>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6" name="Shape 96"/>
          <p:cNvSpPr/>
          <p:nvPr>
            <p:ph idx="4" type="pic"/>
          </p:nvPr>
        </p:nvSpPr>
        <p:spPr>
          <a:xfrm>
            <a:off x="366713" y="267636"/>
            <a:ext cx="5467350" cy="4176713"/>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7" name="Shape 97"/>
          <p:cNvSpPr txBox="1"/>
          <p:nvPr>
            <p:ph idx="1" type="body"/>
          </p:nvPr>
        </p:nvSpPr>
        <p:spPr>
          <a:xfrm>
            <a:off x="366713" y="4567238"/>
            <a:ext cx="5467350" cy="495300"/>
          </a:xfrm>
          <a:prstGeom prst="rect">
            <a:avLst/>
          </a:prstGeom>
          <a:noFill/>
          <a:ln>
            <a:noFill/>
          </a:ln>
        </p:spPr>
        <p:txBody>
          <a:bodyPr anchorCtr="0" anchor="t" bIns="19050" lIns="19050" spcFirstLastPara="1" rIns="19050" wrap="square" tIns="19050"/>
          <a:lstStyle>
            <a:lvl1pPr indent="-228600" lvl="0" marL="4572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8" name="Shape 98"/>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showMasterSp="0">
  <p:cSld name="Quote">
    <p:spTree>
      <p:nvGrpSpPr>
        <p:cNvPr id="99" name="Shape 99"/>
        <p:cNvGrpSpPr/>
        <p:nvPr/>
      </p:nvGrpSpPr>
      <p:grpSpPr>
        <a:xfrm>
          <a:off x="0" y="0"/>
          <a:ext cx="0" cy="0"/>
          <a:chOff x="0" y="0"/>
          <a:chExt cx="0" cy="0"/>
        </a:xfrm>
      </p:grpSpPr>
      <p:sp>
        <p:nvSpPr>
          <p:cNvPr id="100" name="Shape 100"/>
          <p:cNvSpPr txBox="1"/>
          <p:nvPr>
            <p:ph idx="1" type="body"/>
          </p:nvPr>
        </p:nvSpPr>
        <p:spPr>
          <a:xfrm>
            <a:off x="895350" y="3357563"/>
            <a:ext cx="7358063" cy="242888"/>
          </a:xfrm>
          <a:prstGeom prst="rect">
            <a:avLst/>
          </a:prstGeom>
          <a:noFill/>
          <a:ln>
            <a:noFill/>
          </a:ln>
        </p:spPr>
        <p:txBody>
          <a:bodyPr anchorCtr="0" anchor="t" bIns="19050" lIns="19050" spcFirstLastPara="1" rIns="19050" wrap="square" tIns="19050"/>
          <a:lstStyle>
            <a:lvl1pPr indent="-228600" lvl="0" marL="457200" marR="0" rtl="0" algn="ctr">
              <a:lnSpc>
                <a:spcPct val="100000"/>
              </a:lnSpc>
              <a:spcBef>
                <a:spcPts val="0"/>
              </a:spcBef>
              <a:spcAft>
                <a:spcPts val="0"/>
              </a:spcAft>
              <a:buClr>
                <a:srgbClr val="000000"/>
              </a:buClr>
              <a:buSzPts val="1400"/>
              <a:buFont typeface="Helvetica Neue"/>
              <a:buNone/>
              <a:defRPr b="0" i="0" sz="14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01" name="Shape 101"/>
          <p:cNvSpPr txBox="1"/>
          <p:nvPr>
            <p:ph idx="2" type="body"/>
          </p:nvPr>
        </p:nvSpPr>
        <p:spPr>
          <a:xfrm>
            <a:off x="895350" y="2273199"/>
            <a:ext cx="7358063" cy="354215"/>
          </a:xfrm>
          <a:prstGeom prst="rect">
            <a:avLst/>
          </a:prstGeom>
          <a:noFill/>
          <a:ln>
            <a:noFill/>
          </a:ln>
        </p:spPr>
        <p:txBody>
          <a:bodyPr anchorCtr="0" anchor="ctr" bIns="19050" lIns="19050" spcFirstLastPara="1" rIns="19050" wrap="square" tIns="19050"/>
          <a:lstStyle>
            <a:lvl1pPr indent="-228600" lvl="0" marL="457200" marR="0" rtl="0" algn="ctr">
              <a:lnSpc>
                <a:spcPct val="100000"/>
              </a:lnSpc>
              <a:spcBef>
                <a:spcPts val="1300"/>
              </a:spcBef>
              <a:spcAft>
                <a:spcPts val="0"/>
              </a:spcAft>
              <a:buClr>
                <a:srgbClr val="747474"/>
              </a:buClr>
              <a:buSzPts val="2100"/>
              <a:buFont typeface="Helvetica Neue"/>
              <a:buNone/>
              <a:defRPr b="0" i="0" sz="21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02" name="Shape 102"/>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showMasterSp="0">
  <p:cSld name="Photo">
    <p:spTree>
      <p:nvGrpSpPr>
        <p:cNvPr id="103" name="Shape 103"/>
        <p:cNvGrpSpPr/>
        <p:nvPr/>
      </p:nvGrpSpPr>
      <p:grpSpPr>
        <a:xfrm>
          <a:off x="0" y="0"/>
          <a:ext cx="0" cy="0"/>
          <a:chOff x="0" y="0"/>
          <a:chExt cx="0" cy="0"/>
        </a:xfrm>
      </p:grpSpPr>
      <p:sp>
        <p:nvSpPr>
          <p:cNvPr id="104" name="Shape 104"/>
          <p:cNvSpPr/>
          <p:nvPr>
            <p:ph idx="2" type="pic"/>
          </p:nvPr>
        </p:nvSpPr>
        <p:spPr>
          <a:xfrm>
            <a:off x="0" y="0"/>
            <a:ext cx="9144000" cy="5143500"/>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05" name="Shape 105"/>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106" name="Shape 106"/>
        <p:cNvGrpSpPr/>
        <p:nvPr/>
      </p:nvGrpSpPr>
      <p:grpSpPr>
        <a:xfrm>
          <a:off x="0" y="0"/>
          <a:ext cx="0" cy="0"/>
          <a:chOff x="0" y="0"/>
          <a:chExt cx="0" cy="0"/>
        </a:xfrm>
      </p:grpSpPr>
      <p:sp>
        <p:nvSpPr>
          <p:cNvPr id="107" name="Shape 107"/>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0" name="Shape 50"/>
        <p:cNvGrpSpPr/>
        <p:nvPr/>
      </p:nvGrpSpPr>
      <p:grpSpPr>
        <a:xfrm>
          <a:off x="0" y="0"/>
          <a:ext cx="0" cy="0"/>
          <a:chOff x="0" y="0"/>
          <a:chExt cx="0" cy="0"/>
        </a:xfrm>
      </p:grpSpPr>
      <p:cxnSp>
        <p:nvCxnSpPr>
          <p:cNvPr id="51" name="Shape 51"/>
          <p:cNvCxnSpPr/>
          <p:nvPr/>
        </p:nvCxnSpPr>
        <p:spPr>
          <a:xfrm>
            <a:off x="400050" y="1038225"/>
            <a:ext cx="8344762" cy="68"/>
          </a:xfrm>
          <a:prstGeom prst="straightConnector1">
            <a:avLst/>
          </a:prstGeom>
          <a:noFill/>
          <a:ln cap="flat" cmpd="sng" w="12700">
            <a:solidFill>
              <a:srgbClr val="9A9A9A"/>
            </a:solidFill>
            <a:prstDash val="solid"/>
            <a:miter lim="400000"/>
            <a:headEnd len="sm" w="sm" type="none"/>
            <a:tailEnd len="sm" w="sm" type="none"/>
          </a:ln>
        </p:spPr>
      </p:cxnSp>
      <p:sp>
        <p:nvSpPr>
          <p:cNvPr id="52" name="Shape 52"/>
          <p:cNvSpPr txBox="1"/>
          <p:nvPr>
            <p:ph type="title"/>
          </p:nvPr>
        </p:nvSpPr>
        <p:spPr>
          <a:xfrm>
            <a:off x="400050" y="176213"/>
            <a:ext cx="8339137" cy="738188"/>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53" name="Shape 53"/>
          <p:cNvSpPr txBox="1"/>
          <p:nvPr>
            <p:ph idx="1" type="body"/>
          </p:nvPr>
        </p:nvSpPr>
        <p:spPr>
          <a:xfrm>
            <a:off x="400050" y="1171575"/>
            <a:ext cx="8339137" cy="3514725"/>
          </a:xfrm>
          <a:prstGeom prst="rect">
            <a:avLst/>
          </a:prstGeom>
          <a:noFill/>
          <a:ln>
            <a:noFill/>
          </a:ln>
        </p:spPr>
        <p:txBody>
          <a:bodyPr anchorCtr="0" anchor="t" bIns="19050" lIns="19050" spcFirstLastPara="1" rIns="19050" wrap="square" tIns="19050"/>
          <a:lstStyle>
            <a:lvl1pPr indent="-317500" lvl="0" marL="457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54" name="Shape 54"/>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en.wikipedia.org/wiki/Bayes%27_theorem" TargetMode="External"/><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
        <p:nvSpPr>
          <p:cNvPr id="113" name="Shape 113"/>
          <p:cNvSpPr/>
          <p:nvPr/>
        </p:nvSpPr>
        <p:spPr>
          <a:xfrm>
            <a:off x="332375" y="578261"/>
            <a:ext cx="5642400" cy="9990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448AFF"/>
              </a:buClr>
              <a:buSzPts val="3000"/>
              <a:buFont typeface="Helvetica Neue"/>
              <a:buNone/>
            </a:pPr>
            <a:r>
              <a:rPr lang="en" sz="3000">
                <a:solidFill>
                  <a:srgbClr val="448AFF"/>
                </a:solidFill>
                <a:latin typeface="Montserrat SemiBold"/>
                <a:ea typeface="Montserrat SemiBold"/>
                <a:cs typeface="Montserrat SemiBold"/>
                <a:sym typeface="Montserrat SemiBold"/>
              </a:rPr>
              <a:t>Naive Bayes Classifier</a:t>
            </a:r>
            <a:endParaRPr sz="500">
              <a:latin typeface="Montserrat SemiBold"/>
              <a:ea typeface="Montserrat SemiBold"/>
              <a:cs typeface="Montserrat SemiBold"/>
              <a:sym typeface="Montserrat SemiBold"/>
            </a:endParaRPr>
          </a:p>
        </p:txBody>
      </p:sp>
      <p:pic>
        <p:nvPicPr>
          <p:cNvPr id="114" name="Shape 114"/>
          <p:cNvPicPr preferRelativeResize="0"/>
          <p:nvPr/>
        </p:nvPicPr>
        <p:blipFill rotWithShape="1">
          <a:blip r:embed="rId3">
            <a:alphaModFix/>
          </a:blip>
          <a:srcRect b="0" l="0" r="0" t="0"/>
          <a:stretch/>
        </p:blipFill>
        <p:spPr>
          <a:xfrm>
            <a:off x="7401318" y="4313921"/>
            <a:ext cx="1543585" cy="611497"/>
          </a:xfrm>
          <a:prstGeom prst="rect">
            <a:avLst/>
          </a:prstGeom>
          <a:noFill/>
          <a:ln>
            <a:noFill/>
          </a:ln>
        </p:spPr>
      </p:pic>
      <p:cxnSp>
        <p:nvCxnSpPr>
          <p:cNvPr id="115" name="Shape 115"/>
          <p:cNvCxnSpPr/>
          <p:nvPr/>
        </p:nvCxnSpPr>
        <p:spPr>
          <a:xfrm>
            <a:off x="237119" y="1669262"/>
            <a:ext cx="6634200" cy="0"/>
          </a:xfrm>
          <a:prstGeom prst="straightConnector1">
            <a:avLst/>
          </a:prstGeom>
          <a:noFill/>
          <a:ln cap="flat" cmpd="sng" w="12700">
            <a:solidFill>
              <a:srgbClr val="448AFF"/>
            </a:solidFill>
            <a:prstDash val="solid"/>
            <a:miter lim="400000"/>
            <a:headEnd len="sm" w="sm" type="none"/>
            <a:tailEnd len="sm" w="sm" type="none"/>
          </a:ln>
        </p:spPr>
      </p:cxnSp>
      <p:cxnSp>
        <p:nvCxnSpPr>
          <p:cNvPr id="116" name="Shape 116"/>
          <p:cNvCxnSpPr/>
          <p:nvPr/>
        </p:nvCxnSpPr>
        <p:spPr>
          <a:xfrm>
            <a:off x="237119" y="486266"/>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117" name="Shape 117"/>
          <p:cNvSpPr/>
          <p:nvPr/>
        </p:nvSpPr>
        <p:spPr>
          <a:xfrm>
            <a:off x="332375" y="232174"/>
            <a:ext cx="6525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123" name="Shape 123"/>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124" name="Shape 124"/>
          <p:cNvSpPr/>
          <p:nvPr/>
        </p:nvSpPr>
        <p:spPr>
          <a:xfrm>
            <a:off x="237125" y="941300"/>
            <a:ext cx="8707500" cy="3133200"/>
          </a:xfrm>
          <a:prstGeom prst="rect">
            <a:avLst/>
          </a:prstGeom>
          <a:noFill/>
          <a:ln>
            <a:noFill/>
          </a:ln>
        </p:spPr>
        <p:txBody>
          <a:bodyPr anchorCtr="0" anchor="ctr"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So far, with linear/ logistic regression, we tried to predict the probability of a given class, given a particular input</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Basically, trying to build a boundary which can be used to separate different classes</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Algorithms that try to learn p(y|x) directly or algorithms that try to learn mappings directly from the space of inputs X to the labels {0, 1} are called discriminative learning algorithms. Here, we’ll talk about algorithms that instead try to model p(x|y) (and p(y)).</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Try to build models of what the different classes look like in terms of the input features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1100"/>
              <a:buFont typeface="Arial"/>
              <a:buNone/>
            </a:pPr>
            <a:r>
              <a:t/>
            </a:r>
            <a:endParaRPr sz="1100">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Clr>
                <a:srgbClr val="515151"/>
              </a:buClr>
              <a:buSzPts val="1100"/>
              <a:buFont typeface="Calibri"/>
              <a:buNone/>
            </a:pPr>
            <a:r>
              <a:t/>
            </a:r>
            <a:endParaRPr sz="1100">
              <a:solidFill>
                <a:srgbClr val="515151"/>
              </a:solidFill>
              <a:latin typeface="Calibri"/>
              <a:ea typeface="Calibri"/>
              <a:cs typeface="Calibri"/>
              <a:sym typeface="Calibri"/>
            </a:endParaRPr>
          </a:p>
        </p:txBody>
      </p:sp>
      <p:cxnSp>
        <p:nvCxnSpPr>
          <p:cNvPr id="125" name="Shape 125"/>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126" name="Shape 126"/>
          <p:cNvSpPr/>
          <p:nvPr/>
        </p:nvSpPr>
        <p:spPr>
          <a:xfrm>
            <a:off x="237125" y="528000"/>
            <a:ext cx="37944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Generative Models - Introduction</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132" name="Shape 132"/>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133" name="Shape 133"/>
          <p:cNvSpPr/>
          <p:nvPr/>
        </p:nvSpPr>
        <p:spPr>
          <a:xfrm>
            <a:off x="237125" y="941300"/>
            <a:ext cx="8707500" cy="3133200"/>
          </a:xfrm>
          <a:prstGeom prst="rect">
            <a:avLst/>
          </a:prstGeom>
          <a:noFill/>
          <a:ln>
            <a:noFill/>
          </a:ln>
        </p:spPr>
        <p:txBody>
          <a:bodyPr anchorCtr="0" anchor="ctr"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Looking at elephants, we can build a model of what elephants look like. Then, looking at dogs, we can build a separate model of what dogs look like. Finally, to classify a new animal, we can match the new animal against the elephant model, and match it against the dog model, to see whether the new animal looks more like the elephants or more like the dogs we had seen in the training set.</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Concretely, if y indicates whether an example is a dog (0) or an elephant (1), then p(x|y = 0) models the distribution of dogs’ features, and p(x|y = 1) models the distribution of elephants’ features.</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1100"/>
              <a:buFont typeface="Arial"/>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Clr>
                <a:srgbClr val="515151"/>
              </a:buClr>
              <a:buSzPts val="1100"/>
              <a:buFont typeface="Calibri"/>
              <a:buNone/>
            </a:pPr>
            <a:r>
              <a:t/>
            </a:r>
            <a:endParaRPr>
              <a:solidFill>
                <a:srgbClr val="515151"/>
              </a:solidFill>
              <a:latin typeface="Calibri"/>
              <a:ea typeface="Calibri"/>
              <a:cs typeface="Calibri"/>
              <a:sym typeface="Calibri"/>
            </a:endParaRPr>
          </a:p>
        </p:txBody>
      </p:sp>
      <p:cxnSp>
        <p:nvCxnSpPr>
          <p:cNvPr id="134" name="Shape 134"/>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135" name="Shape 135"/>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Example</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141" name="Shape 141"/>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142" name="Shape 142"/>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0" lvl="0" marL="0" marR="0" rtl="0" algn="just">
              <a:lnSpc>
                <a:spcPct val="150000"/>
              </a:lnSpc>
              <a:spcBef>
                <a:spcPts val="0"/>
              </a:spcBef>
              <a:spcAft>
                <a:spcPts val="0"/>
              </a:spcAft>
              <a:buClr>
                <a:schemeClr val="dk1"/>
              </a:buClr>
              <a:buSzPts val="1100"/>
              <a:buFont typeface="Arial"/>
              <a:buNone/>
            </a:pPr>
            <a:r>
              <a:rPr lang="en" sz="1150">
                <a:solidFill>
                  <a:srgbClr val="595858"/>
                </a:solidFill>
                <a:highlight>
                  <a:srgbClr val="FFFFFF"/>
                </a:highlight>
                <a:latin typeface="Roboto"/>
                <a:ea typeface="Roboto"/>
                <a:cs typeface="Roboto"/>
                <a:sym typeface="Roboto"/>
              </a:rPr>
              <a:t>It is a classification technique based on </a:t>
            </a:r>
            <a:r>
              <a:rPr lang="en" sz="1150" u="sng">
                <a:solidFill>
                  <a:srgbClr val="595858"/>
                </a:solidFill>
                <a:highlight>
                  <a:srgbClr val="FFFFFF"/>
                </a:highlight>
                <a:latin typeface="Roboto"/>
                <a:ea typeface="Roboto"/>
                <a:cs typeface="Roboto"/>
                <a:sym typeface="Roboto"/>
                <a:hlinkClick r:id="rId4"/>
              </a:rPr>
              <a:t>Bayes’ Theorem</a:t>
            </a:r>
            <a:r>
              <a:rPr lang="en" sz="1150">
                <a:solidFill>
                  <a:srgbClr val="595858"/>
                </a:solidFill>
                <a:highlight>
                  <a:srgbClr val="FFFFFF"/>
                </a:highlight>
                <a:latin typeface="Roboto"/>
                <a:ea typeface="Roboto"/>
                <a:cs typeface="Roboto"/>
                <a:sym typeface="Roboto"/>
              </a:rPr>
              <a:t> with an assumption of independence among predictors. In simple terms, a Naive Bayes classifier assumes that the presence of a particular feature in a class is unrelated to the presence of any other feature.</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1100"/>
              <a:buFont typeface="Arial"/>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1100"/>
              <a:buFont typeface="Arial"/>
              <a:buNone/>
            </a:pPr>
            <a:r>
              <a:rPr lang="en" sz="1150">
                <a:solidFill>
                  <a:srgbClr val="595858"/>
                </a:solidFill>
                <a:highlight>
                  <a:srgbClr val="FFFFFF"/>
                </a:highlight>
                <a:latin typeface="Roboto"/>
                <a:ea typeface="Roboto"/>
                <a:cs typeface="Roboto"/>
                <a:sym typeface="Roboto"/>
              </a:rPr>
              <a:t> Even if these features depend on each other or upon the existence of the other features, all of these properties independently contribute to the probability that this fruit is an apple and that is why it is known as ‘Naive’.</a:t>
            </a:r>
            <a:endParaRPr sz="1150">
              <a:solidFill>
                <a:srgbClr val="595858"/>
              </a:solidFill>
              <a:highlight>
                <a:srgbClr val="FFFFFF"/>
              </a:highlight>
              <a:latin typeface="Roboto"/>
              <a:ea typeface="Roboto"/>
              <a:cs typeface="Roboto"/>
              <a:sym typeface="Roboto"/>
            </a:endParaRPr>
          </a:p>
          <a:p>
            <a:pPr indent="0" lvl="0" marL="0" marR="0" rtl="0" algn="just">
              <a:lnSpc>
                <a:spcPct val="150000"/>
              </a:lnSpc>
              <a:spcBef>
                <a:spcPts val="0"/>
              </a:spcBef>
              <a:spcAft>
                <a:spcPts val="0"/>
              </a:spcAft>
              <a:buClr>
                <a:schemeClr val="dk1"/>
              </a:buClr>
              <a:buSzPts val="1100"/>
              <a:buFont typeface="Arial"/>
              <a:buNone/>
            </a:pPr>
            <a:r>
              <a:t/>
            </a:r>
            <a:endParaRPr sz="1150">
              <a:solidFill>
                <a:srgbClr val="595858"/>
              </a:solidFill>
              <a:highlight>
                <a:srgbClr val="FFFFFF"/>
              </a:highlight>
              <a:latin typeface="Roboto"/>
              <a:ea typeface="Roboto"/>
              <a:cs typeface="Roboto"/>
              <a:sym typeface="Roboto"/>
            </a:endParaRPr>
          </a:p>
          <a:p>
            <a:pPr indent="0" lvl="0" marL="0" marR="0" rtl="0" algn="just">
              <a:lnSpc>
                <a:spcPct val="150000"/>
              </a:lnSpc>
              <a:spcBef>
                <a:spcPts val="0"/>
              </a:spcBef>
              <a:spcAft>
                <a:spcPts val="0"/>
              </a:spcAft>
              <a:buClr>
                <a:schemeClr val="dk1"/>
              </a:buClr>
              <a:buSzPts val="1100"/>
              <a:buFont typeface="Arial"/>
              <a:buNone/>
            </a:pPr>
            <a:r>
              <a:t/>
            </a:r>
            <a:endParaRPr sz="1150">
              <a:solidFill>
                <a:srgbClr val="595858"/>
              </a:solidFill>
              <a:highlight>
                <a:srgbClr val="FFFFFF"/>
              </a:highlight>
              <a:latin typeface="Roboto"/>
              <a:ea typeface="Roboto"/>
              <a:cs typeface="Roboto"/>
              <a:sym typeface="Roboto"/>
            </a:endParaRPr>
          </a:p>
          <a:p>
            <a:pPr indent="0" lvl="0" marL="0" marR="0" rtl="0" algn="just">
              <a:lnSpc>
                <a:spcPct val="150000"/>
              </a:lnSpc>
              <a:spcBef>
                <a:spcPts val="0"/>
              </a:spcBef>
              <a:spcAft>
                <a:spcPts val="0"/>
              </a:spcAft>
              <a:buClr>
                <a:schemeClr val="dk1"/>
              </a:buClr>
              <a:buSzPts val="1100"/>
              <a:buFont typeface="Arial"/>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p:txBody>
      </p:sp>
      <p:cxnSp>
        <p:nvCxnSpPr>
          <p:cNvPr id="143" name="Shape 143"/>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144" name="Shape 144"/>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t>Naive Bayes</a:t>
            </a:r>
            <a:endParaRPr sz="1800"/>
          </a:p>
        </p:txBody>
      </p:sp>
      <p:pic>
        <p:nvPicPr>
          <p:cNvPr id="145" name="Shape 145"/>
          <p:cNvPicPr preferRelativeResize="0"/>
          <p:nvPr/>
        </p:nvPicPr>
        <p:blipFill>
          <a:blip r:embed="rId5">
            <a:alphaModFix/>
          </a:blip>
          <a:stretch>
            <a:fillRect/>
          </a:stretch>
        </p:blipFill>
        <p:spPr>
          <a:xfrm>
            <a:off x="3143250" y="2493725"/>
            <a:ext cx="2857500" cy="163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49" name="Shape 149"/>
        <p:cNvGrpSpPr/>
        <p:nvPr/>
      </p:nvGrpSpPr>
      <p:grpSpPr>
        <a:xfrm>
          <a:off x="0" y="0"/>
          <a:ext cx="0" cy="0"/>
          <a:chOff x="0" y="0"/>
          <a:chExt cx="0" cy="0"/>
        </a:xfrm>
      </p:grpSpPr>
      <p:sp>
        <p:nvSpPr>
          <p:cNvPr id="150" name="Shape 150"/>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151" name="Shape 151"/>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152" name="Shape 152"/>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0" lvl="0" marL="0" marR="0" rtl="0" algn="just">
              <a:lnSpc>
                <a:spcPct val="150000"/>
              </a:lnSpc>
              <a:spcBef>
                <a:spcPts val="0"/>
              </a:spcBef>
              <a:spcAft>
                <a:spcPts val="0"/>
              </a:spcAft>
              <a:buClr>
                <a:schemeClr val="dk1"/>
              </a:buClr>
              <a:buSzPts val="1100"/>
              <a:buFont typeface="Arial"/>
              <a:buNone/>
            </a:pPr>
            <a:r>
              <a:rPr lang="en">
                <a:solidFill>
                  <a:srgbClr val="515151"/>
                </a:solidFill>
                <a:latin typeface="Calibri"/>
                <a:ea typeface="Calibri"/>
                <a:cs typeface="Calibri"/>
                <a:sym typeface="Calibri"/>
              </a:rPr>
              <a:t>p(x</a:t>
            </a:r>
            <a:r>
              <a:rPr baseline="-25000" lang="en">
                <a:solidFill>
                  <a:srgbClr val="515151"/>
                </a:solidFill>
                <a:latin typeface="Calibri"/>
                <a:ea typeface="Calibri"/>
                <a:cs typeface="Calibri"/>
                <a:sym typeface="Calibri"/>
              </a:rPr>
              <a:t>1</a:t>
            </a:r>
            <a:r>
              <a:rPr lang="en">
                <a:solidFill>
                  <a:srgbClr val="515151"/>
                </a:solidFill>
                <a:latin typeface="Calibri"/>
                <a:ea typeface="Calibri"/>
                <a:cs typeface="Calibri"/>
                <a:sym typeface="Calibri"/>
              </a:rPr>
              <a:t>, . . . , x</a:t>
            </a:r>
            <a:r>
              <a:rPr baseline="-25000" lang="en">
                <a:solidFill>
                  <a:srgbClr val="515151"/>
                </a:solidFill>
                <a:latin typeface="Calibri"/>
                <a:ea typeface="Calibri"/>
                <a:cs typeface="Calibri"/>
                <a:sym typeface="Calibri"/>
              </a:rPr>
              <a:t>50000</a:t>
            </a:r>
            <a:r>
              <a:rPr lang="en">
                <a:solidFill>
                  <a:srgbClr val="515151"/>
                </a:solidFill>
                <a:latin typeface="Calibri"/>
                <a:ea typeface="Calibri"/>
                <a:cs typeface="Calibri"/>
                <a:sym typeface="Calibri"/>
              </a:rPr>
              <a:t>|y) = p(x</a:t>
            </a:r>
            <a:r>
              <a:rPr baseline="-25000" lang="en">
                <a:solidFill>
                  <a:srgbClr val="515151"/>
                </a:solidFill>
                <a:latin typeface="Calibri"/>
                <a:ea typeface="Calibri"/>
                <a:cs typeface="Calibri"/>
                <a:sym typeface="Calibri"/>
              </a:rPr>
              <a:t>1</a:t>
            </a:r>
            <a:r>
              <a:rPr lang="en">
                <a:solidFill>
                  <a:srgbClr val="515151"/>
                </a:solidFill>
                <a:latin typeface="Calibri"/>
                <a:ea typeface="Calibri"/>
                <a:cs typeface="Calibri"/>
                <a:sym typeface="Calibri"/>
              </a:rPr>
              <a:t>|y)p(x</a:t>
            </a:r>
            <a:r>
              <a:rPr baseline="-25000" lang="en">
                <a:solidFill>
                  <a:srgbClr val="515151"/>
                </a:solidFill>
                <a:latin typeface="Calibri"/>
                <a:ea typeface="Calibri"/>
                <a:cs typeface="Calibri"/>
                <a:sym typeface="Calibri"/>
              </a:rPr>
              <a:t>2</a:t>
            </a:r>
            <a:r>
              <a:rPr lang="en">
                <a:solidFill>
                  <a:srgbClr val="515151"/>
                </a:solidFill>
                <a:latin typeface="Calibri"/>
                <a:ea typeface="Calibri"/>
                <a:cs typeface="Calibri"/>
                <a:sym typeface="Calibri"/>
              </a:rPr>
              <a:t>|y, x</a:t>
            </a:r>
            <a:r>
              <a:rPr baseline="-25000" lang="en">
                <a:solidFill>
                  <a:srgbClr val="515151"/>
                </a:solidFill>
                <a:latin typeface="Calibri"/>
                <a:ea typeface="Calibri"/>
                <a:cs typeface="Calibri"/>
                <a:sym typeface="Calibri"/>
              </a:rPr>
              <a:t>1</a:t>
            </a:r>
            <a:r>
              <a:rPr lang="en">
                <a:solidFill>
                  <a:srgbClr val="515151"/>
                </a:solidFill>
                <a:latin typeface="Calibri"/>
                <a:ea typeface="Calibri"/>
                <a:cs typeface="Calibri"/>
                <a:sym typeface="Calibri"/>
              </a:rPr>
              <a:t>)p(x</a:t>
            </a:r>
            <a:r>
              <a:rPr baseline="-25000" lang="en">
                <a:solidFill>
                  <a:srgbClr val="515151"/>
                </a:solidFill>
                <a:latin typeface="Calibri"/>
                <a:ea typeface="Calibri"/>
                <a:cs typeface="Calibri"/>
                <a:sym typeface="Calibri"/>
              </a:rPr>
              <a:t>3</a:t>
            </a:r>
            <a:r>
              <a:rPr lang="en">
                <a:solidFill>
                  <a:srgbClr val="515151"/>
                </a:solidFill>
                <a:latin typeface="Calibri"/>
                <a:ea typeface="Calibri"/>
                <a:cs typeface="Calibri"/>
                <a:sym typeface="Calibri"/>
              </a:rPr>
              <a:t>|y, x</a:t>
            </a:r>
            <a:r>
              <a:rPr baseline="-25000" lang="en">
                <a:solidFill>
                  <a:srgbClr val="515151"/>
                </a:solidFill>
                <a:latin typeface="Calibri"/>
                <a:ea typeface="Calibri"/>
                <a:cs typeface="Calibri"/>
                <a:sym typeface="Calibri"/>
              </a:rPr>
              <a:t>1</a:t>
            </a:r>
            <a:r>
              <a:rPr lang="en">
                <a:solidFill>
                  <a:srgbClr val="515151"/>
                </a:solidFill>
                <a:latin typeface="Calibri"/>
                <a:ea typeface="Calibri"/>
                <a:cs typeface="Calibri"/>
                <a:sym typeface="Calibri"/>
              </a:rPr>
              <a:t>, x</a:t>
            </a:r>
            <a:r>
              <a:rPr baseline="-25000" lang="en">
                <a:solidFill>
                  <a:srgbClr val="515151"/>
                </a:solidFill>
                <a:latin typeface="Calibri"/>
                <a:ea typeface="Calibri"/>
                <a:cs typeface="Calibri"/>
                <a:sym typeface="Calibri"/>
              </a:rPr>
              <a:t>2</a:t>
            </a:r>
            <a:r>
              <a:rPr lang="en">
                <a:solidFill>
                  <a:srgbClr val="515151"/>
                </a:solidFill>
                <a:latin typeface="Calibri"/>
                <a:ea typeface="Calibri"/>
                <a:cs typeface="Calibri"/>
                <a:sym typeface="Calibri"/>
              </a:rPr>
              <a:t>)· · · p(x</a:t>
            </a:r>
            <a:r>
              <a:rPr baseline="-25000" lang="en">
                <a:solidFill>
                  <a:srgbClr val="515151"/>
                </a:solidFill>
                <a:latin typeface="Calibri"/>
                <a:ea typeface="Calibri"/>
                <a:cs typeface="Calibri"/>
                <a:sym typeface="Calibri"/>
              </a:rPr>
              <a:t>50000</a:t>
            </a:r>
            <a:r>
              <a:rPr lang="en">
                <a:solidFill>
                  <a:srgbClr val="515151"/>
                </a:solidFill>
                <a:latin typeface="Calibri"/>
                <a:ea typeface="Calibri"/>
                <a:cs typeface="Calibri"/>
                <a:sym typeface="Calibri"/>
              </a:rPr>
              <a:t>|y, x1, . . . , x</a:t>
            </a:r>
            <a:r>
              <a:rPr baseline="-25000" lang="en">
                <a:solidFill>
                  <a:srgbClr val="515151"/>
                </a:solidFill>
                <a:latin typeface="Calibri"/>
                <a:ea typeface="Calibri"/>
                <a:cs typeface="Calibri"/>
                <a:sym typeface="Calibri"/>
              </a:rPr>
              <a:t>49999</a:t>
            </a:r>
            <a:r>
              <a:rPr lang="en">
                <a:solidFill>
                  <a:srgbClr val="515151"/>
                </a:solidFill>
                <a:latin typeface="Calibri"/>
                <a:ea typeface="Calibri"/>
                <a:cs typeface="Calibri"/>
                <a:sym typeface="Calibri"/>
              </a:rPr>
              <a:t>)</a:t>
            </a:r>
            <a:endParaRPr>
              <a:solidFill>
                <a:srgbClr val="515151"/>
              </a:solidFill>
              <a:latin typeface="Calibri"/>
              <a:ea typeface="Calibri"/>
              <a:cs typeface="Calibri"/>
              <a:sym typeface="Calibri"/>
            </a:endParaRPr>
          </a:p>
          <a:p>
            <a:pPr indent="0" lvl="0" marL="914400" marR="0" rtl="0" algn="just">
              <a:lnSpc>
                <a:spcPct val="150000"/>
              </a:lnSpc>
              <a:spcBef>
                <a:spcPts val="0"/>
              </a:spcBef>
              <a:spcAft>
                <a:spcPts val="0"/>
              </a:spcAft>
              <a:buClr>
                <a:schemeClr val="dk1"/>
              </a:buClr>
              <a:buSzPts val="1100"/>
              <a:buFont typeface="Arial"/>
              <a:buNone/>
            </a:pPr>
            <a:r>
              <a:rPr lang="en">
                <a:solidFill>
                  <a:srgbClr val="515151"/>
                </a:solidFill>
                <a:latin typeface="Calibri"/>
                <a:ea typeface="Calibri"/>
                <a:cs typeface="Calibri"/>
                <a:sym typeface="Calibri"/>
              </a:rPr>
              <a:t>          = p(x</a:t>
            </a:r>
            <a:r>
              <a:rPr baseline="-25000" lang="en">
                <a:solidFill>
                  <a:srgbClr val="515151"/>
                </a:solidFill>
                <a:latin typeface="Calibri"/>
                <a:ea typeface="Calibri"/>
                <a:cs typeface="Calibri"/>
                <a:sym typeface="Calibri"/>
              </a:rPr>
              <a:t>1</a:t>
            </a:r>
            <a:r>
              <a:rPr lang="en">
                <a:solidFill>
                  <a:srgbClr val="515151"/>
                </a:solidFill>
                <a:latin typeface="Calibri"/>
                <a:ea typeface="Calibri"/>
                <a:cs typeface="Calibri"/>
                <a:sym typeface="Calibri"/>
              </a:rPr>
              <a:t>|y)p(x</a:t>
            </a:r>
            <a:r>
              <a:rPr baseline="-25000" lang="en">
                <a:solidFill>
                  <a:srgbClr val="515151"/>
                </a:solidFill>
                <a:latin typeface="Calibri"/>
                <a:ea typeface="Calibri"/>
                <a:cs typeface="Calibri"/>
                <a:sym typeface="Calibri"/>
              </a:rPr>
              <a:t>2</a:t>
            </a:r>
            <a:r>
              <a:rPr lang="en">
                <a:solidFill>
                  <a:srgbClr val="515151"/>
                </a:solidFill>
                <a:latin typeface="Calibri"/>
                <a:ea typeface="Calibri"/>
                <a:cs typeface="Calibri"/>
                <a:sym typeface="Calibri"/>
              </a:rPr>
              <a:t>|y)p(x</a:t>
            </a:r>
            <a:r>
              <a:rPr baseline="-25000" lang="en">
                <a:solidFill>
                  <a:srgbClr val="515151"/>
                </a:solidFill>
                <a:latin typeface="Calibri"/>
                <a:ea typeface="Calibri"/>
                <a:cs typeface="Calibri"/>
                <a:sym typeface="Calibri"/>
              </a:rPr>
              <a:t>3</a:t>
            </a:r>
            <a:r>
              <a:rPr lang="en">
                <a:solidFill>
                  <a:srgbClr val="515151"/>
                </a:solidFill>
                <a:latin typeface="Calibri"/>
                <a:ea typeface="Calibri"/>
                <a:cs typeface="Calibri"/>
                <a:sym typeface="Calibri"/>
              </a:rPr>
              <a:t>|y)· · · p(x</a:t>
            </a:r>
            <a:r>
              <a:rPr baseline="-25000" lang="en">
                <a:solidFill>
                  <a:srgbClr val="515151"/>
                </a:solidFill>
                <a:latin typeface="Calibri"/>
                <a:ea typeface="Calibri"/>
                <a:cs typeface="Calibri"/>
                <a:sym typeface="Calibri"/>
              </a:rPr>
              <a:t>50000</a:t>
            </a:r>
            <a:r>
              <a:rPr lang="en">
                <a:solidFill>
                  <a:srgbClr val="515151"/>
                </a:solidFill>
                <a:latin typeface="Calibri"/>
                <a:ea typeface="Calibri"/>
                <a:cs typeface="Calibri"/>
                <a:sym typeface="Calibri"/>
              </a:rPr>
              <a:t>|y) </a:t>
            </a:r>
            <a:endParaRPr>
              <a:solidFill>
                <a:srgbClr val="515151"/>
              </a:solidFill>
              <a:latin typeface="Calibri"/>
              <a:ea typeface="Calibri"/>
              <a:cs typeface="Calibri"/>
              <a:sym typeface="Calibri"/>
            </a:endParaRPr>
          </a:p>
          <a:p>
            <a:pPr indent="0" lvl="0" marL="914400" marR="0" rtl="0" algn="just">
              <a:lnSpc>
                <a:spcPct val="150000"/>
              </a:lnSpc>
              <a:spcBef>
                <a:spcPts val="0"/>
              </a:spcBef>
              <a:spcAft>
                <a:spcPts val="0"/>
              </a:spcAft>
              <a:buClr>
                <a:schemeClr val="dk1"/>
              </a:buClr>
              <a:buSzPts val="1100"/>
              <a:buFont typeface="Arial"/>
              <a:buNone/>
            </a:pPr>
            <a:r>
              <a:rPr lang="en">
                <a:solidFill>
                  <a:srgbClr val="515151"/>
                </a:solidFill>
                <a:latin typeface="Calibri"/>
                <a:ea typeface="Calibri"/>
                <a:cs typeface="Calibri"/>
                <a:sym typeface="Calibri"/>
              </a:rPr>
              <a:t>          = ∏</a:t>
            </a:r>
            <a:r>
              <a:rPr baseline="30000" lang="en">
                <a:solidFill>
                  <a:srgbClr val="515151"/>
                </a:solidFill>
                <a:latin typeface="Calibri"/>
                <a:ea typeface="Calibri"/>
                <a:cs typeface="Calibri"/>
                <a:sym typeface="Calibri"/>
              </a:rPr>
              <a:t>n</a:t>
            </a:r>
            <a:r>
              <a:rPr baseline="-25000" lang="en">
                <a:solidFill>
                  <a:srgbClr val="515151"/>
                </a:solidFill>
                <a:latin typeface="Calibri"/>
                <a:ea typeface="Calibri"/>
                <a:cs typeface="Calibri"/>
                <a:sym typeface="Calibri"/>
              </a:rPr>
              <a:t>i=1</a:t>
            </a:r>
            <a:r>
              <a:rPr lang="en">
                <a:solidFill>
                  <a:srgbClr val="515151"/>
                </a:solidFill>
                <a:latin typeface="Calibri"/>
                <a:ea typeface="Calibri"/>
                <a:cs typeface="Calibri"/>
                <a:sym typeface="Calibri"/>
              </a:rPr>
              <a:t> p(xi |y)</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1100"/>
              <a:buFont typeface="Arial"/>
              <a:buNone/>
            </a:pPr>
            <a:r>
              <a:rPr lang="en">
                <a:solidFill>
                  <a:srgbClr val="515151"/>
                </a:solidFill>
                <a:latin typeface="Calibri"/>
                <a:ea typeface="Calibri"/>
                <a:cs typeface="Calibri"/>
                <a:sym typeface="Calibri"/>
              </a:rPr>
              <a:t>to make a prediction on a new example with features x, we then simply calculate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1100"/>
              <a:buFont typeface="Arial"/>
              <a:buNone/>
            </a:pPr>
            <a:r>
              <a:rPr lang="en">
                <a:solidFill>
                  <a:srgbClr val="515151"/>
                </a:solidFill>
                <a:latin typeface="Calibri"/>
                <a:ea typeface="Calibri"/>
                <a:cs typeface="Calibri"/>
                <a:sym typeface="Calibri"/>
              </a:rPr>
              <a:t>p(y = 1|x) = p(x|y = 1)p(y = 1) /p(x)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1100"/>
              <a:buFont typeface="Arial"/>
              <a:buNone/>
            </a:pPr>
            <a:r>
              <a:rPr lang="en">
                <a:solidFill>
                  <a:srgbClr val="515151"/>
                </a:solidFill>
                <a:latin typeface="Calibri"/>
                <a:ea typeface="Calibri"/>
                <a:cs typeface="Calibri"/>
                <a:sym typeface="Calibri"/>
              </a:rPr>
              <a:t>= [</a:t>
            </a:r>
            <a:r>
              <a:rPr lang="en">
                <a:solidFill>
                  <a:srgbClr val="515151"/>
                </a:solidFill>
                <a:latin typeface="Calibri"/>
                <a:ea typeface="Calibri"/>
                <a:cs typeface="Calibri"/>
                <a:sym typeface="Calibri"/>
              </a:rPr>
              <a:t>∏</a:t>
            </a:r>
            <a:r>
              <a:rPr baseline="30000" lang="en">
                <a:solidFill>
                  <a:srgbClr val="515151"/>
                </a:solidFill>
                <a:latin typeface="Calibri"/>
                <a:ea typeface="Calibri"/>
                <a:cs typeface="Calibri"/>
                <a:sym typeface="Calibri"/>
              </a:rPr>
              <a:t>n</a:t>
            </a:r>
            <a:r>
              <a:rPr baseline="-25000" lang="en">
                <a:solidFill>
                  <a:srgbClr val="515151"/>
                </a:solidFill>
                <a:latin typeface="Calibri"/>
                <a:ea typeface="Calibri"/>
                <a:cs typeface="Calibri"/>
                <a:sym typeface="Calibri"/>
              </a:rPr>
              <a:t>i=1</a:t>
            </a:r>
            <a:r>
              <a:rPr lang="en">
                <a:solidFill>
                  <a:srgbClr val="515151"/>
                </a:solidFill>
                <a:latin typeface="Calibri"/>
                <a:ea typeface="Calibri"/>
                <a:cs typeface="Calibri"/>
                <a:sym typeface="Calibri"/>
              </a:rPr>
              <a:t>p(x</a:t>
            </a:r>
            <a:r>
              <a:rPr baseline="-25000" lang="en">
                <a:solidFill>
                  <a:srgbClr val="515151"/>
                </a:solidFill>
                <a:latin typeface="Calibri"/>
                <a:ea typeface="Calibri"/>
                <a:cs typeface="Calibri"/>
                <a:sym typeface="Calibri"/>
              </a:rPr>
              <a:t>i </a:t>
            </a:r>
            <a:r>
              <a:rPr lang="en">
                <a:solidFill>
                  <a:srgbClr val="515151"/>
                </a:solidFill>
                <a:latin typeface="Calibri"/>
                <a:ea typeface="Calibri"/>
                <a:cs typeface="Calibri"/>
                <a:sym typeface="Calibri"/>
              </a:rPr>
              <a:t>|y = 1) p(y = 1)] /[ </a:t>
            </a:r>
            <a:r>
              <a:rPr lang="en">
                <a:solidFill>
                  <a:srgbClr val="515151"/>
                </a:solidFill>
                <a:latin typeface="Calibri"/>
                <a:ea typeface="Calibri"/>
                <a:cs typeface="Calibri"/>
                <a:sym typeface="Calibri"/>
              </a:rPr>
              <a:t>∏</a:t>
            </a:r>
            <a:r>
              <a:rPr baseline="30000" lang="en">
                <a:solidFill>
                  <a:srgbClr val="515151"/>
                </a:solidFill>
                <a:latin typeface="Calibri"/>
                <a:ea typeface="Calibri"/>
                <a:cs typeface="Calibri"/>
                <a:sym typeface="Calibri"/>
              </a:rPr>
              <a:t>n</a:t>
            </a:r>
            <a:r>
              <a:rPr baseline="-25000" lang="en">
                <a:solidFill>
                  <a:srgbClr val="515151"/>
                </a:solidFill>
                <a:latin typeface="Calibri"/>
                <a:ea typeface="Calibri"/>
                <a:cs typeface="Calibri"/>
                <a:sym typeface="Calibri"/>
              </a:rPr>
              <a:t>i=1</a:t>
            </a:r>
            <a:r>
              <a:rPr lang="en">
                <a:solidFill>
                  <a:srgbClr val="515151"/>
                </a:solidFill>
                <a:latin typeface="Calibri"/>
                <a:ea typeface="Calibri"/>
                <a:cs typeface="Calibri"/>
                <a:sym typeface="Calibri"/>
              </a:rPr>
              <a:t>p(x</a:t>
            </a:r>
            <a:r>
              <a:rPr baseline="-25000" lang="en">
                <a:solidFill>
                  <a:srgbClr val="515151"/>
                </a:solidFill>
                <a:latin typeface="Calibri"/>
                <a:ea typeface="Calibri"/>
                <a:cs typeface="Calibri"/>
                <a:sym typeface="Calibri"/>
              </a:rPr>
              <a:t>i</a:t>
            </a:r>
            <a:r>
              <a:rPr lang="en">
                <a:solidFill>
                  <a:srgbClr val="515151"/>
                </a:solidFill>
                <a:latin typeface="Calibri"/>
                <a:ea typeface="Calibri"/>
                <a:cs typeface="Calibri"/>
                <a:sym typeface="Calibri"/>
              </a:rPr>
              <a:t> |y = 1) p(y = 1) + </a:t>
            </a:r>
            <a:r>
              <a:rPr lang="en">
                <a:solidFill>
                  <a:srgbClr val="515151"/>
                </a:solidFill>
                <a:latin typeface="Calibri"/>
                <a:ea typeface="Calibri"/>
                <a:cs typeface="Calibri"/>
                <a:sym typeface="Calibri"/>
              </a:rPr>
              <a:t>∏</a:t>
            </a:r>
            <a:r>
              <a:rPr baseline="30000" lang="en">
                <a:solidFill>
                  <a:srgbClr val="515151"/>
                </a:solidFill>
                <a:latin typeface="Calibri"/>
                <a:ea typeface="Calibri"/>
                <a:cs typeface="Calibri"/>
                <a:sym typeface="Calibri"/>
              </a:rPr>
              <a:t>n</a:t>
            </a:r>
            <a:r>
              <a:rPr baseline="-25000" lang="en">
                <a:solidFill>
                  <a:srgbClr val="515151"/>
                </a:solidFill>
                <a:latin typeface="Calibri"/>
                <a:ea typeface="Calibri"/>
                <a:cs typeface="Calibri"/>
                <a:sym typeface="Calibri"/>
              </a:rPr>
              <a:t>i=1</a:t>
            </a:r>
            <a:r>
              <a:rPr lang="en">
                <a:solidFill>
                  <a:srgbClr val="515151"/>
                </a:solidFill>
                <a:latin typeface="Calibri"/>
                <a:ea typeface="Calibri"/>
                <a:cs typeface="Calibri"/>
                <a:sym typeface="Calibri"/>
              </a:rPr>
              <a:t>p(x</a:t>
            </a:r>
            <a:r>
              <a:rPr baseline="-25000" lang="en">
                <a:solidFill>
                  <a:srgbClr val="515151"/>
                </a:solidFill>
                <a:latin typeface="Calibri"/>
                <a:ea typeface="Calibri"/>
                <a:cs typeface="Calibri"/>
                <a:sym typeface="Calibri"/>
              </a:rPr>
              <a:t>i </a:t>
            </a:r>
            <a:r>
              <a:rPr lang="en">
                <a:solidFill>
                  <a:srgbClr val="515151"/>
                </a:solidFill>
                <a:latin typeface="Calibri"/>
                <a:ea typeface="Calibri"/>
                <a:cs typeface="Calibri"/>
                <a:sym typeface="Calibri"/>
              </a:rPr>
              <a:t>|y = 0) p(y = 0)]</a:t>
            </a:r>
            <a:endParaRPr>
              <a:solidFill>
                <a:srgbClr val="515151"/>
              </a:solidFill>
              <a:latin typeface="Calibri"/>
              <a:ea typeface="Calibri"/>
              <a:cs typeface="Calibri"/>
              <a:sym typeface="Calibri"/>
            </a:endParaRPr>
          </a:p>
        </p:txBody>
      </p:sp>
      <p:cxnSp>
        <p:nvCxnSpPr>
          <p:cNvPr id="153" name="Shape 153"/>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154" name="Shape 154"/>
          <p:cNvSpPr/>
          <p:nvPr/>
        </p:nvSpPr>
        <p:spPr>
          <a:xfrm>
            <a:off x="237125" y="528000"/>
            <a:ext cx="33657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Naive Baye</a:t>
            </a:r>
            <a:r>
              <a:rPr lang="en" sz="1800">
                <a:solidFill>
                  <a:srgbClr val="1F5AD0"/>
                </a:solidFill>
                <a:latin typeface="Helvetica Neue"/>
                <a:ea typeface="Helvetica Neue"/>
                <a:cs typeface="Helvetica Neue"/>
                <a:sym typeface="Helvetica Neue"/>
              </a:rPr>
              <a:t>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Shape 159"/>
          <p:cNvPicPr preferRelativeResize="0"/>
          <p:nvPr/>
        </p:nvPicPr>
        <p:blipFill>
          <a:blip r:embed="rId3">
            <a:alphaModFix/>
          </a:blip>
          <a:stretch>
            <a:fillRect/>
          </a:stretch>
        </p:blipFill>
        <p:spPr>
          <a:xfrm>
            <a:off x="465650" y="829425"/>
            <a:ext cx="8096250" cy="2952750"/>
          </a:xfrm>
          <a:prstGeom prst="rect">
            <a:avLst/>
          </a:prstGeom>
          <a:noFill/>
          <a:ln>
            <a:noFill/>
          </a:ln>
        </p:spPr>
      </p:pic>
      <p:sp>
        <p:nvSpPr>
          <p:cNvPr id="160" name="Shape 160"/>
          <p:cNvSpPr txBox="1"/>
          <p:nvPr/>
        </p:nvSpPr>
        <p:spPr>
          <a:xfrm>
            <a:off x="434525" y="250600"/>
            <a:ext cx="7427400" cy="454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Example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nvSpPr>
        <p:spPr>
          <a:xfrm>
            <a:off x="596200" y="717450"/>
            <a:ext cx="7194900" cy="3000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1150">
                <a:solidFill>
                  <a:srgbClr val="333333"/>
                </a:solidFill>
                <a:latin typeface="Roboto"/>
                <a:ea typeface="Roboto"/>
                <a:cs typeface="Roboto"/>
                <a:sym typeface="Roboto"/>
              </a:rPr>
              <a:t>Problem: </a:t>
            </a:r>
            <a:r>
              <a:rPr lang="en" sz="1150">
                <a:solidFill>
                  <a:srgbClr val="595858"/>
                </a:solidFill>
                <a:latin typeface="Roboto"/>
                <a:ea typeface="Roboto"/>
                <a:cs typeface="Roboto"/>
                <a:sym typeface="Roboto"/>
              </a:rPr>
              <a:t>Players will play if weather is sunny. Is this statement is correct?</a:t>
            </a:r>
            <a:endParaRPr sz="1150">
              <a:solidFill>
                <a:srgbClr val="595858"/>
              </a:solidFill>
              <a:latin typeface="Roboto"/>
              <a:ea typeface="Roboto"/>
              <a:cs typeface="Roboto"/>
              <a:sym typeface="Roboto"/>
            </a:endParaRPr>
          </a:p>
          <a:p>
            <a:pPr indent="0" lvl="0" marL="0" rtl="0">
              <a:lnSpc>
                <a:spcPct val="115000"/>
              </a:lnSpc>
              <a:spcBef>
                <a:spcPts val="1600"/>
              </a:spcBef>
              <a:spcAft>
                <a:spcPts val="0"/>
              </a:spcAft>
              <a:buNone/>
            </a:pPr>
            <a:r>
              <a:rPr lang="en" sz="1150">
                <a:solidFill>
                  <a:srgbClr val="595858"/>
                </a:solidFill>
                <a:latin typeface="Roboto"/>
                <a:ea typeface="Roboto"/>
                <a:cs typeface="Roboto"/>
                <a:sym typeface="Roboto"/>
              </a:rPr>
              <a:t>We can solve it using above discussed method of posterior probability.</a:t>
            </a:r>
            <a:endParaRPr sz="1150">
              <a:solidFill>
                <a:srgbClr val="595858"/>
              </a:solidFill>
              <a:latin typeface="Roboto"/>
              <a:ea typeface="Roboto"/>
              <a:cs typeface="Roboto"/>
              <a:sym typeface="Roboto"/>
            </a:endParaRPr>
          </a:p>
          <a:p>
            <a:pPr indent="0" lvl="0" marL="0" rtl="0">
              <a:lnSpc>
                <a:spcPct val="115000"/>
              </a:lnSpc>
              <a:spcBef>
                <a:spcPts val="1600"/>
              </a:spcBef>
              <a:spcAft>
                <a:spcPts val="0"/>
              </a:spcAft>
              <a:buNone/>
            </a:pPr>
            <a:r>
              <a:rPr lang="en" sz="1150">
                <a:solidFill>
                  <a:srgbClr val="595858"/>
                </a:solidFill>
                <a:latin typeface="Roboto"/>
                <a:ea typeface="Roboto"/>
                <a:cs typeface="Roboto"/>
                <a:sym typeface="Roboto"/>
              </a:rPr>
              <a:t>P(Yes | Sunny) = P( Sunny | Yes) * P(Yes) / P (Sunny)</a:t>
            </a:r>
            <a:endParaRPr sz="1150">
              <a:solidFill>
                <a:srgbClr val="595858"/>
              </a:solidFill>
              <a:latin typeface="Roboto"/>
              <a:ea typeface="Roboto"/>
              <a:cs typeface="Roboto"/>
              <a:sym typeface="Roboto"/>
            </a:endParaRPr>
          </a:p>
          <a:p>
            <a:pPr indent="0" lvl="0" marL="0" rtl="0">
              <a:lnSpc>
                <a:spcPct val="115000"/>
              </a:lnSpc>
              <a:spcBef>
                <a:spcPts val="1600"/>
              </a:spcBef>
              <a:spcAft>
                <a:spcPts val="0"/>
              </a:spcAft>
              <a:buNone/>
            </a:pPr>
            <a:r>
              <a:rPr lang="en" sz="1150">
                <a:solidFill>
                  <a:srgbClr val="595858"/>
                </a:solidFill>
                <a:latin typeface="Roboto"/>
                <a:ea typeface="Roboto"/>
                <a:cs typeface="Roboto"/>
                <a:sym typeface="Roboto"/>
              </a:rPr>
              <a:t>Here we have P (Sunny |Yes) = 3/9 = 0.33, P(Sunny) = 5/14 = 0.36, P( Yes)= 9/14 = 0.64</a:t>
            </a:r>
            <a:endParaRPr sz="1150">
              <a:solidFill>
                <a:srgbClr val="595858"/>
              </a:solidFill>
              <a:latin typeface="Roboto"/>
              <a:ea typeface="Roboto"/>
              <a:cs typeface="Roboto"/>
              <a:sym typeface="Roboto"/>
            </a:endParaRPr>
          </a:p>
          <a:p>
            <a:pPr indent="0" lvl="0" marL="0" rtl="0">
              <a:lnSpc>
                <a:spcPct val="115000"/>
              </a:lnSpc>
              <a:spcBef>
                <a:spcPts val="1600"/>
              </a:spcBef>
              <a:spcAft>
                <a:spcPts val="1600"/>
              </a:spcAft>
              <a:buNone/>
            </a:pPr>
            <a:r>
              <a:rPr lang="en" sz="1150">
                <a:solidFill>
                  <a:srgbClr val="595858"/>
                </a:solidFill>
                <a:latin typeface="Roboto"/>
                <a:ea typeface="Roboto"/>
                <a:cs typeface="Roboto"/>
                <a:sym typeface="Roboto"/>
              </a:rPr>
              <a:t>Now, P (Yes | Sunny) = 0.33 * 0.64 / 0.36 = 0.60, which has higher probability.</a:t>
            </a:r>
            <a:endParaRPr sz="1150">
              <a:solidFill>
                <a:srgbClr val="595858"/>
              </a:solidFill>
              <a:latin typeface="Roboto"/>
              <a:ea typeface="Roboto"/>
              <a:cs typeface="Roboto"/>
              <a:sym typeface="Roboto"/>
            </a:endParaRPr>
          </a:p>
        </p:txBody>
      </p:sp>
      <p:sp>
        <p:nvSpPr>
          <p:cNvPr id="166" name="Shape 166"/>
          <p:cNvSpPr txBox="1"/>
          <p:nvPr/>
        </p:nvSpPr>
        <p:spPr>
          <a:xfrm>
            <a:off x="434525" y="250600"/>
            <a:ext cx="7427400" cy="45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Example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nvSpPr>
        <p:spPr>
          <a:xfrm>
            <a:off x="0" y="483025"/>
            <a:ext cx="8538900" cy="4213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i="1" lang="en" sz="1150">
                <a:solidFill>
                  <a:srgbClr val="333333"/>
                </a:solidFill>
                <a:latin typeface="Roboto"/>
                <a:ea typeface="Roboto"/>
                <a:cs typeface="Roboto"/>
                <a:sym typeface="Roboto"/>
              </a:rPr>
              <a:t>Pros:</a:t>
            </a:r>
            <a:endParaRPr b="1" i="1" sz="1150">
              <a:solidFill>
                <a:srgbClr val="333333"/>
              </a:solidFill>
              <a:latin typeface="Roboto"/>
              <a:ea typeface="Roboto"/>
              <a:cs typeface="Roboto"/>
              <a:sym typeface="Roboto"/>
            </a:endParaRPr>
          </a:p>
          <a:p>
            <a:pPr indent="-301625" lvl="0" marL="457200" rtl="0" algn="just">
              <a:lnSpc>
                <a:spcPct val="115000"/>
              </a:lnSpc>
              <a:spcBef>
                <a:spcPts val="1600"/>
              </a:spcBef>
              <a:spcAft>
                <a:spcPts val="0"/>
              </a:spcAft>
              <a:buClr>
                <a:srgbClr val="595858"/>
              </a:buClr>
              <a:buSzPts val="1150"/>
              <a:buFont typeface="Roboto"/>
              <a:buChar char="●"/>
            </a:pPr>
            <a:r>
              <a:rPr lang="en" sz="1150">
                <a:solidFill>
                  <a:srgbClr val="595858"/>
                </a:solidFill>
                <a:latin typeface="Roboto"/>
                <a:ea typeface="Roboto"/>
                <a:cs typeface="Roboto"/>
                <a:sym typeface="Roboto"/>
              </a:rPr>
              <a:t>It is easy and fast to predict class of test data set. It also perform well in multi class prediction</a:t>
            </a:r>
            <a:endParaRPr sz="1150">
              <a:solidFill>
                <a:srgbClr val="595858"/>
              </a:solidFill>
              <a:latin typeface="Roboto"/>
              <a:ea typeface="Roboto"/>
              <a:cs typeface="Roboto"/>
              <a:sym typeface="Roboto"/>
            </a:endParaRPr>
          </a:p>
          <a:p>
            <a:pPr indent="-301625" lvl="0" marL="457200" rtl="0" algn="just">
              <a:lnSpc>
                <a:spcPct val="115000"/>
              </a:lnSpc>
              <a:spcBef>
                <a:spcPts val="0"/>
              </a:spcBef>
              <a:spcAft>
                <a:spcPts val="0"/>
              </a:spcAft>
              <a:buClr>
                <a:srgbClr val="595858"/>
              </a:buClr>
              <a:buSzPts val="1150"/>
              <a:buFont typeface="Roboto"/>
              <a:buChar char="●"/>
            </a:pPr>
            <a:r>
              <a:rPr lang="en" sz="1150">
                <a:solidFill>
                  <a:srgbClr val="595858"/>
                </a:solidFill>
                <a:latin typeface="Roboto"/>
                <a:ea typeface="Roboto"/>
                <a:cs typeface="Roboto"/>
                <a:sym typeface="Roboto"/>
              </a:rPr>
              <a:t>When assumption of independence holds, a Naive Bayes classifier performs better compare to other models like logistic regression and you need less training data.</a:t>
            </a:r>
            <a:endParaRPr sz="1150">
              <a:solidFill>
                <a:srgbClr val="595858"/>
              </a:solidFill>
              <a:latin typeface="Roboto"/>
              <a:ea typeface="Roboto"/>
              <a:cs typeface="Roboto"/>
              <a:sym typeface="Roboto"/>
            </a:endParaRPr>
          </a:p>
          <a:p>
            <a:pPr indent="-301625" lvl="0" marL="457200" rtl="0" algn="just">
              <a:lnSpc>
                <a:spcPct val="115000"/>
              </a:lnSpc>
              <a:spcBef>
                <a:spcPts val="0"/>
              </a:spcBef>
              <a:spcAft>
                <a:spcPts val="0"/>
              </a:spcAft>
              <a:buClr>
                <a:srgbClr val="595858"/>
              </a:buClr>
              <a:buSzPts val="1150"/>
              <a:buFont typeface="Roboto"/>
              <a:buChar char="●"/>
            </a:pPr>
            <a:r>
              <a:rPr lang="en" sz="1150">
                <a:solidFill>
                  <a:srgbClr val="595858"/>
                </a:solidFill>
                <a:latin typeface="Roboto"/>
                <a:ea typeface="Roboto"/>
                <a:cs typeface="Roboto"/>
                <a:sym typeface="Roboto"/>
              </a:rPr>
              <a:t>It perform well in case of categorical input variables compared to numerical variable(s). For numerical variable, normal distribution is assumed (bell curve, which is a strong assumption).</a:t>
            </a:r>
            <a:endParaRPr sz="1150">
              <a:solidFill>
                <a:srgbClr val="595858"/>
              </a:solidFill>
              <a:latin typeface="Roboto"/>
              <a:ea typeface="Roboto"/>
              <a:cs typeface="Roboto"/>
              <a:sym typeface="Roboto"/>
            </a:endParaRPr>
          </a:p>
          <a:p>
            <a:pPr indent="0" lvl="0" marL="0" rtl="0">
              <a:lnSpc>
                <a:spcPct val="115000"/>
              </a:lnSpc>
              <a:spcBef>
                <a:spcPts val="1600"/>
              </a:spcBef>
              <a:spcAft>
                <a:spcPts val="0"/>
              </a:spcAft>
              <a:buNone/>
            </a:pPr>
            <a:r>
              <a:rPr b="1" i="1" lang="en" sz="1150">
                <a:solidFill>
                  <a:srgbClr val="333333"/>
                </a:solidFill>
                <a:latin typeface="Roboto"/>
                <a:ea typeface="Roboto"/>
                <a:cs typeface="Roboto"/>
                <a:sym typeface="Roboto"/>
              </a:rPr>
              <a:t>Cons:</a:t>
            </a:r>
            <a:endParaRPr b="1" i="1" sz="1150">
              <a:solidFill>
                <a:srgbClr val="333333"/>
              </a:solidFill>
              <a:latin typeface="Roboto"/>
              <a:ea typeface="Roboto"/>
              <a:cs typeface="Roboto"/>
              <a:sym typeface="Roboto"/>
            </a:endParaRPr>
          </a:p>
          <a:p>
            <a:pPr indent="-301625" lvl="0" marL="457200" rtl="0" algn="just">
              <a:lnSpc>
                <a:spcPct val="115000"/>
              </a:lnSpc>
              <a:spcBef>
                <a:spcPts val="1600"/>
              </a:spcBef>
              <a:spcAft>
                <a:spcPts val="0"/>
              </a:spcAft>
              <a:buClr>
                <a:srgbClr val="595858"/>
              </a:buClr>
              <a:buSzPts val="1150"/>
              <a:buFont typeface="Roboto"/>
              <a:buChar char="●"/>
            </a:pPr>
            <a:r>
              <a:rPr lang="en" sz="1150">
                <a:solidFill>
                  <a:srgbClr val="595858"/>
                </a:solidFill>
                <a:latin typeface="Roboto"/>
                <a:ea typeface="Roboto"/>
                <a:cs typeface="Roboto"/>
                <a:sym typeface="Roboto"/>
              </a:rPr>
              <a:t>If categorical variable has a category (in test data set), which was not observed in training data set, then model will assign a 0 (zero) probability and will be unable to make a prediction. This is often known as “Zero Frequency”. To solve this, we can use the smoothing technique. One of the simplest smoothing techniques is called Laplace estimation.</a:t>
            </a:r>
            <a:endParaRPr sz="1150">
              <a:solidFill>
                <a:srgbClr val="595858"/>
              </a:solidFill>
              <a:latin typeface="Roboto"/>
              <a:ea typeface="Roboto"/>
              <a:cs typeface="Roboto"/>
              <a:sym typeface="Roboto"/>
            </a:endParaRPr>
          </a:p>
          <a:p>
            <a:pPr indent="-301625" lvl="0" marL="457200" rtl="0" algn="just">
              <a:lnSpc>
                <a:spcPct val="115000"/>
              </a:lnSpc>
              <a:spcBef>
                <a:spcPts val="0"/>
              </a:spcBef>
              <a:spcAft>
                <a:spcPts val="0"/>
              </a:spcAft>
              <a:buClr>
                <a:srgbClr val="595858"/>
              </a:buClr>
              <a:buSzPts val="1150"/>
              <a:buFont typeface="Roboto"/>
              <a:buChar char="●"/>
            </a:pPr>
            <a:r>
              <a:rPr lang="en" sz="1150">
                <a:solidFill>
                  <a:srgbClr val="595858"/>
                </a:solidFill>
                <a:latin typeface="Roboto"/>
                <a:ea typeface="Roboto"/>
                <a:cs typeface="Roboto"/>
                <a:sym typeface="Roboto"/>
              </a:rPr>
              <a:t>On the other side naive Bayes is also known as a bad estimator, so the probability outputs from predict_proba are not to be taken too seriously.</a:t>
            </a:r>
            <a:endParaRPr sz="1150">
              <a:solidFill>
                <a:srgbClr val="595858"/>
              </a:solidFill>
              <a:latin typeface="Roboto"/>
              <a:ea typeface="Roboto"/>
              <a:cs typeface="Roboto"/>
              <a:sym typeface="Roboto"/>
            </a:endParaRPr>
          </a:p>
          <a:p>
            <a:pPr indent="-301625" lvl="0" marL="457200" rtl="0" algn="just">
              <a:lnSpc>
                <a:spcPct val="115000"/>
              </a:lnSpc>
              <a:spcBef>
                <a:spcPts val="0"/>
              </a:spcBef>
              <a:spcAft>
                <a:spcPts val="0"/>
              </a:spcAft>
              <a:buClr>
                <a:srgbClr val="595858"/>
              </a:buClr>
              <a:buSzPts val="1150"/>
              <a:buFont typeface="Roboto"/>
              <a:buChar char="●"/>
            </a:pPr>
            <a:r>
              <a:rPr lang="en" sz="1150">
                <a:solidFill>
                  <a:srgbClr val="595858"/>
                </a:solidFill>
                <a:latin typeface="Roboto"/>
                <a:ea typeface="Roboto"/>
                <a:cs typeface="Roboto"/>
                <a:sym typeface="Roboto"/>
              </a:rPr>
              <a:t>Another limitation of Naive Bayes is the assumption of independent predictors. In real life, it is almost impossible that we get a set of predictors which are completely independent.</a:t>
            </a:r>
            <a:endParaRPr sz="1150">
              <a:solidFill>
                <a:srgbClr val="595858"/>
              </a:solidFill>
              <a:latin typeface="Roboto"/>
              <a:ea typeface="Roboto"/>
              <a:cs typeface="Roboto"/>
              <a:sym typeface="Roboto"/>
            </a:endParaRPr>
          </a:p>
          <a:p>
            <a:pPr indent="0" lvl="0" marL="0" rtl="0">
              <a:lnSpc>
                <a:spcPct val="115000"/>
              </a:lnSpc>
              <a:spcBef>
                <a:spcPts val="1600"/>
              </a:spcBef>
              <a:spcAft>
                <a:spcPts val="1600"/>
              </a:spcAft>
              <a:buNone/>
            </a:pPr>
            <a:r>
              <a:rPr lang="en" sz="1150">
                <a:solidFill>
                  <a:srgbClr val="595858"/>
                </a:solidFill>
                <a:latin typeface="Roboto"/>
                <a:ea typeface="Roboto"/>
                <a:cs typeface="Roboto"/>
                <a:sym typeface="Roboto"/>
              </a:rPr>
              <a:t> </a:t>
            </a:r>
            <a:endParaRPr sz="1150">
              <a:solidFill>
                <a:srgbClr val="595858"/>
              </a:solidFill>
              <a:latin typeface="Roboto"/>
              <a:ea typeface="Roboto"/>
              <a:cs typeface="Roboto"/>
              <a:sym typeface="Roboto"/>
            </a:endParaRPr>
          </a:p>
        </p:txBody>
      </p:sp>
      <p:sp>
        <p:nvSpPr>
          <p:cNvPr id="172" name="Shape 172"/>
          <p:cNvSpPr txBox="1"/>
          <p:nvPr/>
        </p:nvSpPr>
        <p:spPr>
          <a:xfrm>
            <a:off x="222300" y="220300"/>
            <a:ext cx="7356600" cy="363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Pros and Cons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