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infocusp.in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 showMasterSp="0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4259400"/>
            <a:ext cx="9213156" cy="894888"/>
          </a:xfrm>
          <a:custGeom>
            <a:pathLst>
              <a:path extrusionOk="0" h="21600" w="21600">
                <a:moveTo>
                  <a:pt x="0" y="0"/>
                </a:moveTo>
                <a:cubicBezTo>
                  <a:pt x="101" y="327"/>
                  <a:pt x="84" y="764"/>
                  <a:pt x="117" y="1127"/>
                </a:cubicBezTo>
                <a:cubicBezTo>
                  <a:pt x="436" y="4436"/>
                  <a:pt x="1290" y="7018"/>
                  <a:pt x="2430" y="9200"/>
                </a:cubicBezTo>
                <a:cubicBezTo>
                  <a:pt x="3871" y="11964"/>
                  <a:pt x="5563" y="13782"/>
                  <a:pt x="7340" y="15273"/>
                </a:cubicBezTo>
                <a:cubicBezTo>
                  <a:pt x="9870" y="17382"/>
                  <a:pt x="12484" y="18727"/>
                  <a:pt x="15148" y="19745"/>
                </a:cubicBezTo>
                <a:cubicBezTo>
                  <a:pt x="17277" y="20545"/>
                  <a:pt x="19405" y="21091"/>
                  <a:pt x="21550" y="21491"/>
                </a:cubicBezTo>
                <a:cubicBezTo>
                  <a:pt x="21566" y="21491"/>
                  <a:pt x="21566" y="21527"/>
                  <a:pt x="21600" y="21600"/>
                </a:cubicBezTo>
                <a:cubicBezTo>
                  <a:pt x="14378" y="21600"/>
                  <a:pt x="7189" y="21600"/>
                  <a:pt x="0" y="21600"/>
                </a:cubicBezTo>
                <a:cubicBezTo>
                  <a:pt x="0" y="14400"/>
                  <a:pt x="0" y="7200"/>
                  <a:pt x="0" y="0"/>
                </a:cubicBezTo>
                <a:close/>
              </a:path>
            </a:pathLst>
          </a:custGeom>
          <a:solidFill>
            <a:srgbClr val="448AFF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5AD0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1F5AD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" name="Shape 57"/>
          <p:cNvSpPr/>
          <p:nvPr/>
        </p:nvSpPr>
        <p:spPr>
          <a:xfrm rot="10800000">
            <a:off x="7000941" y="2"/>
            <a:ext cx="2138292" cy="778356"/>
          </a:xfrm>
          <a:custGeom>
            <a:pathLst>
              <a:path extrusionOk="0" h="21600" w="21600">
                <a:moveTo>
                  <a:pt x="0" y="0"/>
                </a:moveTo>
                <a:cubicBezTo>
                  <a:pt x="101" y="327"/>
                  <a:pt x="84" y="764"/>
                  <a:pt x="117" y="1127"/>
                </a:cubicBezTo>
                <a:cubicBezTo>
                  <a:pt x="436" y="4436"/>
                  <a:pt x="1290" y="7018"/>
                  <a:pt x="2430" y="9200"/>
                </a:cubicBezTo>
                <a:cubicBezTo>
                  <a:pt x="3871" y="11964"/>
                  <a:pt x="5563" y="13782"/>
                  <a:pt x="7340" y="15273"/>
                </a:cubicBezTo>
                <a:cubicBezTo>
                  <a:pt x="9870" y="17382"/>
                  <a:pt x="12484" y="18727"/>
                  <a:pt x="15148" y="19745"/>
                </a:cubicBezTo>
                <a:cubicBezTo>
                  <a:pt x="17277" y="20545"/>
                  <a:pt x="19405" y="21091"/>
                  <a:pt x="21550" y="21491"/>
                </a:cubicBezTo>
                <a:cubicBezTo>
                  <a:pt x="21566" y="21491"/>
                  <a:pt x="21566" y="21527"/>
                  <a:pt x="21600" y="21600"/>
                </a:cubicBezTo>
                <a:cubicBezTo>
                  <a:pt x="14378" y="21600"/>
                  <a:pt x="7189" y="21600"/>
                  <a:pt x="0" y="21600"/>
                </a:cubicBezTo>
                <a:cubicBezTo>
                  <a:pt x="0" y="14400"/>
                  <a:pt x="0" y="7200"/>
                  <a:pt x="0" y="0"/>
                </a:cubicBezTo>
                <a:close/>
              </a:path>
            </a:pathLst>
          </a:custGeom>
          <a:solidFill>
            <a:srgbClr val="448AFF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5AD0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1F5AD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27767" y="490795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1318" y="4313921"/>
            <a:ext cx="1543585" cy="61149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354257" y="4923522"/>
            <a:ext cx="23418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©InFoCusp Innovations Pvt. Ltd. 2018          </a:t>
            </a:r>
            <a:r>
              <a:rPr b="0" i="0" lang="en" sz="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www.infocusp.in</a:t>
            </a:r>
            <a:endParaRPr sz="5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hape 62"/>
          <p:cNvCxnSpPr/>
          <p:nvPr/>
        </p:nvCxnSpPr>
        <p:spPr>
          <a:xfrm>
            <a:off x="400050" y="2505075"/>
            <a:ext cx="83448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400050" y="695325"/>
            <a:ext cx="83391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00050" y="2643188"/>
            <a:ext cx="8339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 showMasterSp="0">
  <p:cSld name="Photo - Horizontal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hape 67"/>
          <p:cNvCxnSpPr/>
          <p:nvPr/>
        </p:nvCxnSpPr>
        <p:spPr>
          <a:xfrm>
            <a:off x="5305425" y="4205288"/>
            <a:ext cx="0" cy="75030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8" name="Shape 68"/>
          <p:cNvSpPr/>
          <p:nvPr>
            <p:ph idx="2" type="pic"/>
          </p:nvPr>
        </p:nvSpPr>
        <p:spPr>
          <a:xfrm>
            <a:off x="0" y="0"/>
            <a:ext cx="9144000" cy="4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990600" y="4105275"/>
            <a:ext cx="40719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519738" y="4476750"/>
            <a:ext cx="34815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 showMasterSp="0">
  <p:cSld name="Title - Cent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00050" y="1733550"/>
            <a:ext cx="83391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 showMasterSp="0">
  <p:cSld name="Title, Bullets &amp; Photo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hape 83"/>
          <p:cNvCxnSpPr/>
          <p:nvPr/>
        </p:nvCxnSpPr>
        <p:spPr>
          <a:xfrm>
            <a:off x="400050" y="1038225"/>
            <a:ext cx="35673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4" name="Shape 84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400050" y="176213"/>
            <a:ext cx="35718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00050" y="1171575"/>
            <a:ext cx="35718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2921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474"/>
              </a:buClr>
              <a:buSzPts val="1000"/>
              <a:buFont typeface="Helvetica Neue"/>
              <a:buChar char="•"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474"/>
              </a:buClr>
              <a:buSzPts val="1000"/>
              <a:buFont typeface="Helvetica Neue"/>
              <a:buChar char="•"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474"/>
              </a:buClr>
              <a:buSzPts val="1000"/>
              <a:buFont typeface="Helvetica Neue"/>
              <a:buChar char="•"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474"/>
              </a:buClr>
              <a:buSzPts val="1000"/>
              <a:buFont typeface="Helvetica Neue"/>
              <a:buChar char="•"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474"/>
              </a:buClr>
              <a:buSzPts val="1000"/>
              <a:buFont typeface="Helvetica Neue"/>
              <a:buChar char="•"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59116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 showMasterSp="0">
  <p:cSld name="Bulle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23888" y="466725"/>
            <a:ext cx="7886700" cy="4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 showMasterSp="0">
  <p:cSld name="Photo - 3 Up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hape 92"/>
          <p:cNvCxnSpPr/>
          <p:nvPr/>
        </p:nvCxnSpPr>
        <p:spPr>
          <a:xfrm>
            <a:off x="5929403" y="266700"/>
            <a:ext cx="0" cy="417900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3" name="Shape 93"/>
          <p:cNvCxnSpPr/>
          <p:nvPr/>
        </p:nvCxnSpPr>
        <p:spPr>
          <a:xfrm>
            <a:off x="5929313" y="2354089"/>
            <a:ext cx="29112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4" name="Shape 94"/>
          <p:cNvSpPr/>
          <p:nvPr>
            <p:ph idx="2" type="pic"/>
          </p:nvPr>
        </p:nvSpPr>
        <p:spPr>
          <a:xfrm>
            <a:off x="6005513" y="2438400"/>
            <a:ext cx="28386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5" name="Shape 95"/>
          <p:cNvSpPr/>
          <p:nvPr>
            <p:ph idx="3" type="pic"/>
          </p:nvPr>
        </p:nvSpPr>
        <p:spPr>
          <a:xfrm>
            <a:off x="6005513" y="265952"/>
            <a:ext cx="28386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6" name="Shape 96"/>
          <p:cNvSpPr/>
          <p:nvPr>
            <p:ph idx="4" type="pic"/>
          </p:nvPr>
        </p:nvSpPr>
        <p:spPr>
          <a:xfrm>
            <a:off x="366713" y="267636"/>
            <a:ext cx="54672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66713" y="4567238"/>
            <a:ext cx="5467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showMasterSp="0">
  <p:cSld name="Quot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895350" y="3357563"/>
            <a:ext cx="7358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95350" y="2273199"/>
            <a:ext cx="7358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indent="-228600" lvl="0" marL="45720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747474"/>
              </a:buClr>
              <a:buSzPts val="2100"/>
              <a:buFont typeface="Helvetica Neue"/>
              <a:buNone/>
              <a:defRPr b="0" i="0" sz="21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00050" y="1038225"/>
            <a:ext cx="83448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127767" y="490795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32375" y="579986"/>
            <a:ext cx="5642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8AFF"/>
              </a:buClr>
              <a:buSzPts val="3000"/>
              <a:buFont typeface="Helvetica Neue"/>
              <a:buNone/>
            </a:pPr>
            <a:r>
              <a:t/>
            </a:r>
            <a:endParaRPr sz="3000">
              <a:solidFill>
                <a:srgbClr val="448A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318" y="4313921"/>
            <a:ext cx="1543585" cy="611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/>
          <p:nvPr/>
        </p:nvCxnSpPr>
        <p:spPr>
          <a:xfrm>
            <a:off x="266069" y="1173266"/>
            <a:ext cx="6634200" cy="0"/>
          </a:xfrm>
          <a:prstGeom prst="straightConnector1">
            <a:avLst/>
          </a:prstGeom>
          <a:noFill/>
          <a:ln cap="flat" cmpd="sng" w="12700">
            <a:solidFill>
              <a:srgbClr val="448A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6" name="Shape 116"/>
          <p:cNvSpPr/>
          <p:nvPr/>
        </p:nvSpPr>
        <p:spPr>
          <a:xfrm>
            <a:off x="266075" y="692150"/>
            <a:ext cx="2720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91666"/>
              </a:lnSpc>
              <a:spcBef>
                <a:spcPts val="0"/>
              </a:spcBef>
              <a:spcAft>
                <a:spcPts val="0"/>
              </a:spcAft>
              <a:buClr>
                <a:srgbClr val="1F5AD0"/>
              </a:buClr>
              <a:buSzPts val="900"/>
              <a:buFont typeface="Helvetica Neue"/>
              <a:buNone/>
            </a:pPr>
            <a:r>
              <a:rPr lang="en" sz="1800">
                <a:solidFill>
                  <a:srgbClr val="1F5AD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 Vector Machines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000" y="961750"/>
            <a:ext cx="4057425" cy="13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213" y="2571750"/>
            <a:ext cx="4057401" cy="13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818425" y="967775"/>
            <a:ext cx="3016800" cy="29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</a:rPr>
              <a:t>In a SVM you are searching for two things: a hyperplane with the largest minimum margin, and a hyperplane that correctly separates as many instances as possible. The problem is that you will not always be able to get both things. The c parameter determines how great your desire is for the latter. 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740750" y="310650"/>
            <a:ext cx="65832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 parameter 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1087250" y="663100"/>
            <a:ext cx="67386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</a:t>
            </a:r>
            <a:r>
              <a:rPr b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 kernel</a:t>
            </a:r>
            <a:r>
              <a:rPr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equation for prediction for a new input using the dot product between the input (x) and each support vector (xi) is calculated as follows:</a:t>
            </a:r>
            <a:endParaRPr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f(x) = B(0) + sum(ai * (x,xi))</a:t>
            </a:r>
            <a:endParaRPr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is an equation that involves calculating the inner products of a new input vector (x) with all support vectors in training data. The coefficients B0 and ai (for each input) must be estimated from the training data by the learning algorithm.</a:t>
            </a:r>
            <a:endParaRPr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polynomial kernel</a:t>
            </a:r>
            <a:r>
              <a:rPr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can be written as </a:t>
            </a:r>
            <a:r>
              <a:rPr i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K(x,xi) = 1 + sum(x * x</a:t>
            </a:r>
            <a:r>
              <a:rPr baseline="-25000" i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+ sum(x*x</a:t>
            </a:r>
            <a:r>
              <a:rPr baseline="-25000" i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aseline="30000" i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endParaRPr baseline="30000" i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30000" i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Polynomial and exponential kernels calculates separation line in higher dimension.</a:t>
            </a:r>
            <a:endParaRPr sz="900"/>
          </a:p>
        </p:txBody>
      </p:sp>
      <p:sp>
        <p:nvSpPr>
          <p:cNvPr id="186" name="Shape 186"/>
          <p:cNvSpPr txBox="1"/>
          <p:nvPr/>
        </p:nvSpPr>
        <p:spPr>
          <a:xfrm>
            <a:off x="1015550" y="143375"/>
            <a:ext cx="5967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Selection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561550" y="818425"/>
            <a:ext cx="7503300" cy="30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support vector Machine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Support Vectors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Linear Separability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Kernels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555575" y="238950"/>
            <a:ext cx="7479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561550" y="818425"/>
            <a:ext cx="7503300" cy="30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Support Vector Machine (SVM) is a classifier which tries to find a separating hyperplane. In other words, given labeled training data (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supervised learning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), the algorithm outputs an optimal hyperplane which categorizes new examples. </a:t>
            </a:r>
            <a:endParaRPr i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two dimensional space this hyperplane is a line dividing a plane in two parts where in each class lay in either side.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555575" y="238950"/>
            <a:ext cx="7479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Support Vector Machine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25" y="454663"/>
            <a:ext cx="3701550" cy="18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325" y="2063975"/>
            <a:ext cx="3467575" cy="15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67525" y="221025"/>
            <a:ext cx="70731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Support Vector Machine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445675" y="3703800"/>
            <a:ext cx="59739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Separation of classes. That’s what SVM does.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It finds out a line/ hyper-plane (in multidimensional space that separate outs classes).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61373"/>
          <a:stretch/>
        </p:blipFill>
        <p:spPr>
          <a:xfrm>
            <a:off x="1156025" y="872175"/>
            <a:ext cx="5334000" cy="14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400" y="2670425"/>
            <a:ext cx="5847261" cy="185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471925" y="137400"/>
            <a:ext cx="6780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line to choose?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872175" y="782575"/>
            <a:ext cx="62607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SVM to core tries to achieve a good margin.</a:t>
            </a:r>
            <a:endParaRPr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5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margin is a separation of line to the closest class points.</a:t>
            </a:r>
            <a:endParaRPr b="1" i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58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b="1" i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good margin</a:t>
            </a:r>
            <a:r>
              <a:rPr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one where this separation is larger for both the classes. Images below gives to visual example of good and bad margin. A good margin allows the points to be in their respective classes without crossing to other class.</a:t>
            </a:r>
            <a:endParaRPr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975" y="1956400"/>
            <a:ext cx="4148775" cy="13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875" y="3339325"/>
            <a:ext cx="4148775" cy="13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621275" y="250900"/>
            <a:ext cx="66012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550" y="1090275"/>
            <a:ext cx="6102225" cy="20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322600" y="292725"/>
            <a:ext cx="6965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data isn’t linearly separable?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873150" y="476925"/>
            <a:ext cx="6390900" cy="24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950" y="1060338"/>
            <a:ext cx="5667525" cy="18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322600" y="292725"/>
            <a:ext cx="6965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data isn’t linearly separable?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1075300" y="3279650"/>
            <a:ext cx="6254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linearly separable and apply the kernel trick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x</a:t>
            </a:r>
            <a:r>
              <a:rPr baseline="30000" lang="en"/>
              <a:t>2</a:t>
            </a:r>
            <a:r>
              <a:rPr lang="en"/>
              <a:t>+y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752725" y="2998850"/>
            <a:ext cx="71865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When we transform back this line to original plane, it maps to circular boundary as shown in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image E.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These transformations are called </a:t>
            </a:r>
            <a:r>
              <a:rPr b="1" i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kernels.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800" y="1006700"/>
            <a:ext cx="571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60000" y="316625"/>
            <a:ext cx="6965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kernel trick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