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y="5143500" cx="9144000"/>
  <p:notesSz cx="6858000" cy="9144000"/>
  <p:embeddedFontLst>
    <p:embeddedFont>
      <p:font typeface="Montserrat SemiBold"/>
      <p:regular r:id="rId75"/>
      <p:bold r:id="rId76"/>
      <p:italic r:id="rId77"/>
      <p:boldItalic r:id="rId78"/>
    </p:embeddedFont>
    <p:embeddedFont>
      <p:font typeface="Roboto"/>
      <p:regular r:id="rId79"/>
      <p:bold r:id="rId80"/>
      <p:italic r:id="rId81"/>
      <p:boldItalic r:id="rId82"/>
    </p:embeddedFont>
    <p:embeddedFont>
      <p:font typeface="Helvetica Neue"/>
      <p:regular r:id="rId83"/>
      <p:bold r:id="rId84"/>
      <p:italic r:id="rId85"/>
      <p:boldItalic r:id="rId86"/>
    </p:embeddedFont>
    <p:embeddedFont>
      <p:font typeface="Helvetica Neue Light"/>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D908221-1DF9-49AA-9A2C-2D235BB98845}">
  <a:tblStyle styleId="{3D908221-1DF9-49AA-9A2C-2D235BB9884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HelveticaNeue-bold.fntdata"/><Relationship Id="rId83" Type="http://schemas.openxmlformats.org/officeDocument/2006/relationships/font" Target="fonts/HelveticaNeue-regular.fntdata"/><Relationship Id="rId42" Type="http://schemas.openxmlformats.org/officeDocument/2006/relationships/slide" Target="slides/slide35.xml"/><Relationship Id="rId86" Type="http://schemas.openxmlformats.org/officeDocument/2006/relationships/font" Target="fonts/HelveticaNeue-boldItalic.fntdata"/><Relationship Id="rId41" Type="http://schemas.openxmlformats.org/officeDocument/2006/relationships/slide" Target="slides/slide34.xml"/><Relationship Id="rId85" Type="http://schemas.openxmlformats.org/officeDocument/2006/relationships/font" Target="fonts/HelveticaNeue-italic.fntdata"/><Relationship Id="rId44" Type="http://schemas.openxmlformats.org/officeDocument/2006/relationships/slide" Target="slides/slide37.xml"/><Relationship Id="rId88" Type="http://schemas.openxmlformats.org/officeDocument/2006/relationships/font" Target="fonts/HelveticaNeueLight-bold.fntdata"/><Relationship Id="rId43" Type="http://schemas.openxmlformats.org/officeDocument/2006/relationships/slide" Target="slides/slide36.xml"/><Relationship Id="rId87" Type="http://schemas.openxmlformats.org/officeDocument/2006/relationships/font" Target="fonts/HelveticaNeueLight-regular.fntdata"/><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HelveticaNeueLight-italic.fntdata"/><Relationship Id="rId80" Type="http://schemas.openxmlformats.org/officeDocument/2006/relationships/font" Target="fonts/Roboto-bold.fntdata"/><Relationship Id="rId82" Type="http://schemas.openxmlformats.org/officeDocument/2006/relationships/font" Target="fonts/Roboto-boldItalic.fntdata"/><Relationship Id="rId81"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MontserratSemiBold-regular.fntdata"/><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font" Target="fonts/MontserratSemiBold-italic.fntdata"/><Relationship Id="rId32" Type="http://schemas.openxmlformats.org/officeDocument/2006/relationships/slide" Target="slides/slide25.xml"/><Relationship Id="rId76" Type="http://schemas.openxmlformats.org/officeDocument/2006/relationships/font" Target="fonts/MontserratSemiBold-bold.fntdata"/><Relationship Id="rId35" Type="http://schemas.openxmlformats.org/officeDocument/2006/relationships/slide" Target="slides/slide28.xml"/><Relationship Id="rId79" Type="http://schemas.openxmlformats.org/officeDocument/2006/relationships/font" Target="fonts/Roboto-regular.fntdata"/><Relationship Id="rId34" Type="http://schemas.openxmlformats.org/officeDocument/2006/relationships/slide" Target="slides/slide27.xml"/><Relationship Id="rId78" Type="http://schemas.openxmlformats.org/officeDocument/2006/relationships/font" Target="fonts/MontserratSemiBold-boldItalic.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0" Type="http://schemas.openxmlformats.org/officeDocument/2006/relationships/font" Target="fonts/HelveticaNeueLight-boldItalic.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04" name="Shape 2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40" name="Shape 2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58" name="Shape 2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76" name="Shape 2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85" name="Shape 2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2" name="Shape 1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94" name="Shape 2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03" name="Shape 3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12" name="Shape 3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21" name="Shape 3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30" name="Shape 3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39" name="Shape 3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Talk about vectors</a:t>
            </a:r>
            <a:endParaRPr/>
          </a:p>
          <a:p>
            <a:pPr indent="0" lvl="0" marL="0">
              <a:spcBef>
                <a:spcPts val="0"/>
              </a:spcBef>
              <a:spcAft>
                <a:spcPts val="0"/>
              </a:spcAft>
              <a:buNone/>
            </a:pPr>
            <a:r>
              <a:rPr lang="en"/>
              <a:t>Unordered way of looking at documents (Ignore the context!) -- The property of BoW model</a:t>
            </a:r>
            <a:endParaRPr/>
          </a:p>
          <a:p>
            <a:pPr indent="0" lvl="0" marL="0" rtl="0">
              <a:spcBef>
                <a:spcPts val="0"/>
              </a:spcBef>
              <a:spcAft>
                <a:spcPts val="0"/>
              </a:spcAft>
              <a:buNone/>
            </a:pPr>
            <a:r>
              <a:rPr lang="en"/>
              <a:t>To form a vector we need a vocab</a:t>
            </a:r>
            <a:endParaRPr/>
          </a:p>
        </p:txBody>
      </p:sp>
      <p:sp>
        <p:nvSpPr>
          <p:cNvPr id="348" name="Shape 3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57" name="Shape 3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68" name="Shape 3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79" name="Shape 3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87" name="Shape 3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97" name="Shape 3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07" name="Shape 4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15" name="Shape 4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23" name="Shape 4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33" name="Shape 4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MLE??????</a:t>
            </a:r>
            <a:endParaRPr/>
          </a:p>
        </p:txBody>
      </p:sp>
      <p:sp>
        <p:nvSpPr>
          <p:cNvPr id="442" name="Shape 4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DOUBTS HERE</a:t>
            </a:r>
            <a:endParaRPr/>
          </a:p>
        </p:txBody>
      </p:sp>
      <p:sp>
        <p:nvSpPr>
          <p:cNvPr id="453" name="Shape 4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63" name="Shape 4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73" name="Shape 4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82" name="Shape 4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91" name="Shape 4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00" name="Shape 5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09" name="Shape 5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18" name="Shape 5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27" name="Shape 5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36" name="Shape 5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46" name="Shape 5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56" name="Shape 5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65" name="Shape 5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74" name="Shape 5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83" name="Shape 5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Shape 59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93" name="Shape 5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04" name="Shape 6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Shape 61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13" name="Shape 6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Shape 62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23" name="Shape 6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Shape 63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33" name="Shape 6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Shape 64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44" name="Shape 6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53" name="Shape 6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Shape 66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62" name="Shape 6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Shape 67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72" name="Shape 6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Shape 68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82" name="Shape 6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Shape 69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94" name="Shape 6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Shape 70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06" name="Shape 7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Shape 71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15" name="Shape 7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Shape 72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27" name="Shape 7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Shape 73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40" name="Shape 7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Shape 75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51" name="Shape 7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www.infocusp.in"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showMasterSp="0" type="tx">
  <p:cSld name="TITLE_AND_BODY">
    <p:spTree>
      <p:nvGrpSpPr>
        <p:cNvPr id="55" name="Shape 55"/>
        <p:cNvGrpSpPr/>
        <p:nvPr/>
      </p:nvGrpSpPr>
      <p:grpSpPr>
        <a:xfrm>
          <a:off x="0" y="0"/>
          <a:ext cx="0" cy="0"/>
          <a:chOff x="0" y="0"/>
          <a:chExt cx="0" cy="0"/>
        </a:xfrm>
      </p:grpSpPr>
      <p:sp>
        <p:nvSpPr>
          <p:cNvPr id="56" name="Shape 56"/>
          <p:cNvSpPr/>
          <p:nvPr/>
        </p:nvSpPr>
        <p:spPr>
          <a:xfrm>
            <a:off x="0" y="4259400"/>
            <a:ext cx="9213156" cy="894888"/>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57" name="Shape 57"/>
          <p:cNvSpPr/>
          <p:nvPr/>
        </p:nvSpPr>
        <p:spPr>
          <a:xfrm rot="10800000">
            <a:off x="7000941" y="2"/>
            <a:ext cx="2138292" cy="778356"/>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58" name="Shape 58"/>
          <p:cNvSpPr txBox="1"/>
          <p:nvPr>
            <p:ph idx="12" type="sldNum"/>
          </p:nvPr>
        </p:nvSpPr>
        <p:spPr>
          <a:xfrm>
            <a:off x="127767" y="490795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solidFill>
                <a:srgbClr val="000000"/>
              </a:solidFill>
            </a:endParaRPr>
          </a:p>
        </p:txBody>
      </p:sp>
      <p:pic>
        <p:nvPicPr>
          <p:cNvPr id="59" name="Shape 59"/>
          <p:cNvPicPr preferRelativeResize="0"/>
          <p:nvPr/>
        </p:nvPicPr>
        <p:blipFill rotWithShape="1">
          <a:blip r:embed="rId2">
            <a:alphaModFix/>
          </a:blip>
          <a:srcRect b="0" l="0" r="0" t="0"/>
          <a:stretch/>
        </p:blipFill>
        <p:spPr>
          <a:xfrm>
            <a:off x="7401318" y="4313921"/>
            <a:ext cx="1543585" cy="611497"/>
          </a:xfrm>
          <a:prstGeom prst="rect">
            <a:avLst/>
          </a:prstGeom>
          <a:noFill/>
          <a:ln>
            <a:noFill/>
          </a:ln>
        </p:spPr>
      </p:pic>
      <p:sp>
        <p:nvSpPr>
          <p:cNvPr id="60" name="Shape 60"/>
          <p:cNvSpPr/>
          <p:nvPr/>
        </p:nvSpPr>
        <p:spPr>
          <a:xfrm>
            <a:off x="354257" y="4923522"/>
            <a:ext cx="2341824" cy="139065"/>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FFFFF"/>
              </a:buClr>
              <a:buSzPts val="700"/>
              <a:buFont typeface="Calibri"/>
              <a:buNone/>
            </a:pPr>
            <a:r>
              <a:rPr b="0" i="0" lang="en" sz="700" u="none" cap="none" strike="noStrike">
                <a:solidFill>
                  <a:srgbClr val="FFFFFF"/>
                </a:solidFill>
                <a:latin typeface="Calibri"/>
                <a:ea typeface="Calibri"/>
                <a:cs typeface="Calibri"/>
                <a:sym typeface="Calibri"/>
              </a:rPr>
              <a:t>©InFoCusp Innovations Pvt. Ltd. 2018          </a:t>
            </a:r>
            <a:r>
              <a:rPr b="0" i="0" lang="en" sz="700" u="sng" cap="none" strike="noStrike">
                <a:solidFill>
                  <a:schemeClr val="hlink"/>
                </a:solidFill>
                <a:latin typeface="Calibri"/>
                <a:ea typeface="Calibri"/>
                <a:cs typeface="Calibri"/>
                <a:sym typeface="Calibri"/>
                <a:hlinkClick r:id="rId3"/>
              </a:rPr>
              <a:t>www.infocusp.in</a:t>
            </a:r>
            <a:endParaRPr sz="5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howMasterSp="0" type="title">
  <p:cSld name="TITLE">
    <p:spTree>
      <p:nvGrpSpPr>
        <p:cNvPr id="61" name="Shape 61"/>
        <p:cNvGrpSpPr/>
        <p:nvPr/>
      </p:nvGrpSpPr>
      <p:grpSpPr>
        <a:xfrm>
          <a:off x="0" y="0"/>
          <a:ext cx="0" cy="0"/>
          <a:chOff x="0" y="0"/>
          <a:chExt cx="0" cy="0"/>
        </a:xfrm>
      </p:grpSpPr>
      <p:cxnSp>
        <p:nvCxnSpPr>
          <p:cNvPr id="62" name="Shape 62"/>
          <p:cNvCxnSpPr/>
          <p:nvPr/>
        </p:nvCxnSpPr>
        <p:spPr>
          <a:xfrm>
            <a:off x="400050" y="2505075"/>
            <a:ext cx="8344754" cy="68"/>
          </a:xfrm>
          <a:prstGeom prst="straightConnector1">
            <a:avLst/>
          </a:prstGeom>
          <a:noFill/>
          <a:ln cap="flat" cmpd="sng" w="12700">
            <a:solidFill>
              <a:srgbClr val="9A9A9A"/>
            </a:solidFill>
            <a:prstDash val="solid"/>
            <a:miter lim="400000"/>
            <a:headEnd len="sm" w="sm" type="none"/>
            <a:tailEnd len="sm" w="sm" type="none"/>
          </a:ln>
        </p:spPr>
      </p:cxnSp>
      <p:sp>
        <p:nvSpPr>
          <p:cNvPr id="63" name="Shape 63"/>
          <p:cNvSpPr txBox="1"/>
          <p:nvPr>
            <p:ph type="title"/>
          </p:nvPr>
        </p:nvSpPr>
        <p:spPr>
          <a:xfrm>
            <a:off x="400050" y="695325"/>
            <a:ext cx="8339137" cy="16764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64" name="Shape 64"/>
          <p:cNvSpPr txBox="1"/>
          <p:nvPr>
            <p:ph idx="1" type="body"/>
          </p:nvPr>
        </p:nvSpPr>
        <p:spPr>
          <a:xfrm>
            <a:off x="400050" y="2643188"/>
            <a:ext cx="8339137" cy="538163"/>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5" name="Shape 65"/>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p:cSld name="Photo - Horizontal">
    <p:spTree>
      <p:nvGrpSpPr>
        <p:cNvPr id="66" name="Shape 66"/>
        <p:cNvGrpSpPr/>
        <p:nvPr/>
      </p:nvGrpSpPr>
      <p:grpSpPr>
        <a:xfrm>
          <a:off x="0" y="0"/>
          <a:ext cx="0" cy="0"/>
          <a:chOff x="0" y="0"/>
          <a:chExt cx="0" cy="0"/>
        </a:xfrm>
      </p:grpSpPr>
      <p:cxnSp>
        <p:nvCxnSpPr>
          <p:cNvPr id="67" name="Shape 67"/>
          <p:cNvCxnSpPr/>
          <p:nvPr/>
        </p:nvCxnSpPr>
        <p:spPr>
          <a:xfrm>
            <a:off x="5305425" y="4205288"/>
            <a:ext cx="0" cy="750161"/>
          </a:xfrm>
          <a:prstGeom prst="straightConnector1">
            <a:avLst/>
          </a:prstGeom>
          <a:noFill/>
          <a:ln cap="flat" cmpd="sng" w="12700">
            <a:solidFill>
              <a:srgbClr val="9A9A9A"/>
            </a:solidFill>
            <a:prstDash val="solid"/>
            <a:miter lim="400000"/>
            <a:headEnd len="sm" w="sm" type="none"/>
            <a:tailEnd len="sm" w="sm" type="none"/>
          </a:ln>
        </p:spPr>
      </p:cxnSp>
      <p:sp>
        <p:nvSpPr>
          <p:cNvPr id="68" name="Shape 68"/>
          <p:cNvSpPr/>
          <p:nvPr>
            <p:ph idx="2" type="pic"/>
          </p:nvPr>
        </p:nvSpPr>
        <p:spPr>
          <a:xfrm>
            <a:off x="0" y="0"/>
            <a:ext cx="9144000" cy="400526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9" name="Shape 69"/>
          <p:cNvSpPr txBox="1"/>
          <p:nvPr>
            <p:ph type="title"/>
          </p:nvPr>
        </p:nvSpPr>
        <p:spPr>
          <a:xfrm>
            <a:off x="990600" y="4105275"/>
            <a:ext cx="4071937" cy="895350"/>
          </a:xfrm>
          <a:prstGeom prst="rect">
            <a:avLst/>
          </a:prstGeom>
          <a:noFill/>
          <a:ln>
            <a:noFill/>
          </a:ln>
        </p:spPr>
        <p:txBody>
          <a:bodyPr anchorCtr="0" anchor="ctr" bIns="19050" lIns="19050" spcFirstLastPara="1" rIns="19050" wrap="square" tIns="19050"/>
          <a:lstStyle>
            <a:lvl1pPr lvl="0" marR="0" rtl="0" algn="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0" name="Shape 70"/>
          <p:cNvSpPr txBox="1"/>
          <p:nvPr>
            <p:ph idx="1" type="body"/>
          </p:nvPr>
        </p:nvSpPr>
        <p:spPr>
          <a:xfrm>
            <a:off x="5519738" y="4476750"/>
            <a:ext cx="3481387" cy="2667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71" name="Shape 71"/>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showMasterSp="0">
  <p:cSld name="Title - Center">
    <p:spTree>
      <p:nvGrpSpPr>
        <p:cNvPr id="72" name="Shape 72"/>
        <p:cNvGrpSpPr/>
        <p:nvPr/>
      </p:nvGrpSpPr>
      <p:grpSpPr>
        <a:xfrm>
          <a:off x="0" y="0"/>
          <a:ext cx="0" cy="0"/>
          <a:chOff x="0" y="0"/>
          <a:chExt cx="0" cy="0"/>
        </a:xfrm>
      </p:grpSpPr>
      <p:sp>
        <p:nvSpPr>
          <p:cNvPr id="73" name="Shape 73"/>
          <p:cNvSpPr txBox="1"/>
          <p:nvPr>
            <p:ph type="title"/>
          </p:nvPr>
        </p:nvSpPr>
        <p:spPr>
          <a:xfrm>
            <a:off x="400050" y="1733550"/>
            <a:ext cx="8339137" cy="1676400"/>
          </a:xfrm>
          <a:prstGeom prst="rect">
            <a:avLst/>
          </a:prstGeom>
          <a:noFill/>
          <a:ln>
            <a:noFill/>
          </a:ln>
        </p:spPr>
        <p:txBody>
          <a:bodyPr anchorCtr="0" anchor="ctr"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4" name="Shape 74"/>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75" name="Shape 75"/>
        <p:cNvGrpSpPr/>
        <p:nvPr/>
      </p:nvGrpSpPr>
      <p:grpSpPr>
        <a:xfrm>
          <a:off x="0" y="0"/>
          <a:ext cx="0" cy="0"/>
          <a:chOff x="0" y="0"/>
          <a:chExt cx="0" cy="0"/>
        </a:xfrm>
      </p:grpSpPr>
      <p:sp>
        <p:nvSpPr>
          <p:cNvPr id="76" name="Shape 76"/>
          <p:cNvSpPr txBox="1"/>
          <p:nvPr>
            <p:ph type="title"/>
          </p:nvPr>
        </p:nvSpPr>
        <p:spPr>
          <a:xfrm>
            <a:off x="400050" y="176213"/>
            <a:ext cx="8339137"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7" name="Shape 77"/>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78" name="Shape 78"/>
        <p:cNvGrpSpPr/>
        <p:nvPr/>
      </p:nvGrpSpPr>
      <p:grpSpPr>
        <a:xfrm>
          <a:off x="0" y="0"/>
          <a:ext cx="0" cy="0"/>
          <a:chOff x="0" y="0"/>
          <a:chExt cx="0" cy="0"/>
        </a:xfrm>
      </p:grpSpPr>
      <p:sp>
        <p:nvSpPr>
          <p:cNvPr id="79" name="Shape 79"/>
          <p:cNvSpPr txBox="1"/>
          <p:nvPr>
            <p:ph type="title"/>
          </p:nvPr>
        </p:nvSpPr>
        <p:spPr>
          <a:xfrm>
            <a:off x="400050" y="176213"/>
            <a:ext cx="8339137"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0" name="Shape 80"/>
          <p:cNvSpPr txBox="1"/>
          <p:nvPr>
            <p:ph idx="1" type="body"/>
          </p:nvPr>
        </p:nvSpPr>
        <p:spPr>
          <a:xfrm>
            <a:off x="400050" y="1171575"/>
            <a:ext cx="8339137" cy="3514725"/>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1" name="Shape 81"/>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showMasterSp="0">
  <p:cSld name="Title, Bullets &amp; Photo">
    <p:spTree>
      <p:nvGrpSpPr>
        <p:cNvPr id="82" name="Shape 82"/>
        <p:cNvGrpSpPr/>
        <p:nvPr/>
      </p:nvGrpSpPr>
      <p:grpSpPr>
        <a:xfrm>
          <a:off x="0" y="0"/>
          <a:ext cx="0" cy="0"/>
          <a:chOff x="0" y="0"/>
          <a:chExt cx="0" cy="0"/>
        </a:xfrm>
      </p:grpSpPr>
      <p:cxnSp>
        <p:nvCxnSpPr>
          <p:cNvPr id="83" name="Shape 83"/>
          <p:cNvCxnSpPr/>
          <p:nvPr/>
        </p:nvCxnSpPr>
        <p:spPr>
          <a:xfrm>
            <a:off x="400050" y="1038225"/>
            <a:ext cx="3567230" cy="70"/>
          </a:xfrm>
          <a:prstGeom prst="straightConnector1">
            <a:avLst/>
          </a:prstGeom>
          <a:noFill/>
          <a:ln cap="flat" cmpd="sng" w="12700">
            <a:solidFill>
              <a:srgbClr val="9A9A9A"/>
            </a:solidFill>
            <a:prstDash val="solid"/>
            <a:miter lim="400000"/>
            <a:headEnd len="sm" w="sm" type="none"/>
            <a:tailEnd len="sm" w="sm" type="none"/>
          </a:ln>
        </p:spPr>
      </p:cxnSp>
      <p:sp>
        <p:nvSpPr>
          <p:cNvPr id="84" name="Shape 84"/>
          <p:cNvSpPr/>
          <p:nvPr>
            <p:ph idx="2" type="pic"/>
          </p:nvPr>
        </p:nvSpPr>
        <p:spPr>
          <a:xfrm>
            <a:off x="4572000" y="0"/>
            <a:ext cx="4572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5" name="Shape 85"/>
          <p:cNvSpPr txBox="1"/>
          <p:nvPr>
            <p:ph type="title"/>
          </p:nvPr>
        </p:nvSpPr>
        <p:spPr>
          <a:xfrm>
            <a:off x="400050" y="176213"/>
            <a:ext cx="3571875"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6" name="Shape 86"/>
          <p:cNvSpPr txBox="1"/>
          <p:nvPr>
            <p:ph idx="1" type="body"/>
          </p:nvPr>
        </p:nvSpPr>
        <p:spPr>
          <a:xfrm>
            <a:off x="400050" y="1171575"/>
            <a:ext cx="3571875" cy="3514725"/>
          </a:xfrm>
          <a:prstGeom prst="rect">
            <a:avLst/>
          </a:prstGeom>
          <a:noFill/>
          <a:ln>
            <a:noFill/>
          </a:ln>
        </p:spPr>
        <p:txBody>
          <a:bodyPr anchorCtr="0" anchor="t" bIns="19050" lIns="19050" spcFirstLastPara="1" rIns="19050" wrap="square" tIns="19050"/>
          <a:lstStyle>
            <a:lvl1pPr indent="-292100" lvl="0" marL="4572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1pPr>
            <a:lvl2pPr indent="-292100" lvl="1" marL="9144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2pPr>
            <a:lvl3pPr indent="-292100" lvl="2" marL="13716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3pPr>
            <a:lvl4pPr indent="-292100" lvl="3" marL="18288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4pPr>
            <a:lvl5pPr indent="-292100" lvl="4" marL="22860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7" name="Shape 87"/>
          <p:cNvSpPr txBox="1"/>
          <p:nvPr>
            <p:ph idx="12" type="sldNum"/>
          </p:nvPr>
        </p:nvSpPr>
        <p:spPr>
          <a:xfrm>
            <a:off x="359116"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showMasterSp="0">
  <p:cSld name="Bullets">
    <p:spTree>
      <p:nvGrpSpPr>
        <p:cNvPr id="88" name="Shape 88"/>
        <p:cNvGrpSpPr/>
        <p:nvPr/>
      </p:nvGrpSpPr>
      <p:grpSpPr>
        <a:xfrm>
          <a:off x="0" y="0"/>
          <a:ext cx="0" cy="0"/>
          <a:chOff x="0" y="0"/>
          <a:chExt cx="0" cy="0"/>
        </a:xfrm>
      </p:grpSpPr>
      <p:sp>
        <p:nvSpPr>
          <p:cNvPr id="89" name="Shape 89"/>
          <p:cNvSpPr txBox="1"/>
          <p:nvPr>
            <p:ph idx="1" type="body"/>
          </p:nvPr>
        </p:nvSpPr>
        <p:spPr>
          <a:xfrm>
            <a:off x="623888" y="466725"/>
            <a:ext cx="7886700" cy="4200525"/>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0" name="Shape 90"/>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showMasterSp="0">
  <p:cSld name="Photo - 3 Up">
    <p:spTree>
      <p:nvGrpSpPr>
        <p:cNvPr id="91" name="Shape 91"/>
        <p:cNvGrpSpPr/>
        <p:nvPr/>
      </p:nvGrpSpPr>
      <p:grpSpPr>
        <a:xfrm>
          <a:off x="0" y="0"/>
          <a:ext cx="0" cy="0"/>
          <a:chOff x="0" y="0"/>
          <a:chExt cx="0" cy="0"/>
        </a:xfrm>
      </p:grpSpPr>
      <p:cxnSp>
        <p:nvCxnSpPr>
          <p:cNvPr id="92" name="Shape 92"/>
          <p:cNvCxnSpPr/>
          <p:nvPr/>
        </p:nvCxnSpPr>
        <p:spPr>
          <a:xfrm flipH="1">
            <a:off x="5929402" y="266700"/>
            <a:ext cx="0" cy="4178852"/>
          </a:xfrm>
          <a:prstGeom prst="straightConnector1">
            <a:avLst/>
          </a:prstGeom>
          <a:noFill/>
          <a:ln cap="flat" cmpd="sng" w="12700">
            <a:solidFill>
              <a:srgbClr val="9A9A9A"/>
            </a:solidFill>
            <a:prstDash val="solid"/>
            <a:miter lim="400000"/>
            <a:headEnd len="sm" w="sm" type="none"/>
            <a:tailEnd len="sm" w="sm" type="none"/>
          </a:ln>
        </p:spPr>
      </p:cxnSp>
      <p:cxnSp>
        <p:nvCxnSpPr>
          <p:cNvPr id="93" name="Shape 93"/>
          <p:cNvCxnSpPr/>
          <p:nvPr/>
        </p:nvCxnSpPr>
        <p:spPr>
          <a:xfrm>
            <a:off x="5929313" y="2354089"/>
            <a:ext cx="2911157" cy="0"/>
          </a:xfrm>
          <a:prstGeom prst="straightConnector1">
            <a:avLst/>
          </a:prstGeom>
          <a:noFill/>
          <a:ln cap="flat" cmpd="sng" w="12700">
            <a:solidFill>
              <a:srgbClr val="9A9A9A"/>
            </a:solidFill>
            <a:prstDash val="solid"/>
            <a:miter lim="400000"/>
            <a:headEnd len="sm" w="sm" type="none"/>
            <a:tailEnd len="sm" w="sm" type="none"/>
          </a:ln>
        </p:spPr>
      </p:cxnSp>
      <p:sp>
        <p:nvSpPr>
          <p:cNvPr id="94" name="Shape 94"/>
          <p:cNvSpPr/>
          <p:nvPr>
            <p:ph idx="2" type="pic"/>
          </p:nvPr>
        </p:nvSpPr>
        <p:spPr>
          <a:xfrm>
            <a:off x="6005513" y="2438400"/>
            <a:ext cx="2838450" cy="200501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5" name="Shape 95"/>
          <p:cNvSpPr/>
          <p:nvPr>
            <p:ph idx="3" type="pic"/>
          </p:nvPr>
        </p:nvSpPr>
        <p:spPr>
          <a:xfrm>
            <a:off x="6005513" y="265952"/>
            <a:ext cx="2838450" cy="200501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6" name="Shape 96"/>
          <p:cNvSpPr/>
          <p:nvPr>
            <p:ph idx="4" type="pic"/>
          </p:nvPr>
        </p:nvSpPr>
        <p:spPr>
          <a:xfrm>
            <a:off x="366713" y="267636"/>
            <a:ext cx="5467350" cy="4176713"/>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7" name="Shape 97"/>
          <p:cNvSpPr txBox="1"/>
          <p:nvPr>
            <p:ph idx="1" type="body"/>
          </p:nvPr>
        </p:nvSpPr>
        <p:spPr>
          <a:xfrm>
            <a:off x="366713" y="4567238"/>
            <a:ext cx="5467350" cy="4953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8" name="Shape 98"/>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howMasterSp="0">
  <p:cSld name="Quote">
    <p:spTree>
      <p:nvGrpSpPr>
        <p:cNvPr id="99" name="Shape 99"/>
        <p:cNvGrpSpPr/>
        <p:nvPr/>
      </p:nvGrpSpPr>
      <p:grpSpPr>
        <a:xfrm>
          <a:off x="0" y="0"/>
          <a:ext cx="0" cy="0"/>
          <a:chOff x="0" y="0"/>
          <a:chExt cx="0" cy="0"/>
        </a:xfrm>
      </p:grpSpPr>
      <p:sp>
        <p:nvSpPr>
          <p:cNvPr id="100" name="Shape 100"/>
          <p:cNvSpPr txBox="1"/>
          <p:nvPr>
            <p:ph idx="1" type="body"/>
          </p:nvPr>
        </p:nvSpPr>
        <p:spPr>
          <a:xfrm>
            <a:off x="895350" y="3357563"/>
            <a:ext cx="7358063" cy="242888"/>
          </a:xfrm>
          <a:prstGeom prst="rect">
            <a:avLst/>
          </a:prstGeom>
          <a:noFill/>
          <a:ln>
            <a:noFill/>
          </a:ln>
        </p:spPr>
        <p:txBody>
          <a:bodyPr anchorCtr="0" anchor="t" bIns="19050" lIns="19050" spcFirstLastPara="1" rIns="19050" wrap="square" tIns="19050"/>
          <a:lstStyle>
            <a:lvl1pPr indent="-228600" lvl="0" marL="457200" marR="0" rtl="0" algn="ct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1" name="Shape 101"/>
          <p:cNvSpPr txBox="1"/>
          <p:nvPr>
            <p:ph idx="2" type="body"/>
          </p:nvPr>
        </p:nvSpPr>
        <p:spPr>
          <a:xfrm>
            <a:off x="895350" y="2273199"/>
            <a:ext cx="7358063" cy="354215"/>
          </a:xfrm>
          <a:prstGeom prst="rect">
            <a:avLst/>
          </a:prstGeom>
          <a:noFill/>
          <a:ln>
            <a:noFill/>
          </a:ln>
        </p:spPr>
        <p:txBody>
          <a:bodyPr anchorCtr="0" anchor="ctr" bIns="19050" lIns="19050" spcFirstLastPara="1" rIns="19050" wrap="square" tIns="19050"/>
          <a:lstStyle>
            <a:lvl1pPr indent="-228600" lvl="0" marL="457200" marR="0" rtl="0" algn="ctr">
              <a:lnSpc>
                <a:spcPct val="100000"/>
              </a:lnSpc>
              <a:spcBef>
                <a:spcPts val="1300"/>
              </a:spcBef>
              <a:spcAft>
                <a:spcPts val="0"/>
              </a:spcAft>
              <a:buClr>
                <a:srgbClr val="747474"/>
              </a:buClr>
              <a:buSzPts val="2100"/>
              <a:buFont typeface="Helvetica Neue"/>
              <a:buNone/>
              <a:defRPr b="0" i="0" sz="21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2" name="Shape 102"/>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showMasterSp="0">
  <p:cSld name="Photo">
    <p:spTree>
      <p:nvGrpSpPr>
        <p:cNvPr id="103" name="Shape 103"/>
        <p:cNvGrpSpPr/>
        <p:nvPr/>
      </p:nvGrpSpPr>
      <p:grpSpPr>
        <a:xfrm>
          <a:off x="0" y="0"/>
          <a:ext cx="0" cy="0"/>
          <a:chOff x="0" y="0"/>
          <a:chExt cx="0" cy="0"/>
        </a:xfrm>
      </p:grpSpPr>
      <p:sp>
        <p:nvSpPr>
          <p:cNvPr id="104" name="Shape 104"/>
          <p:cNvSpPr/>
          <p:nvPr>
            <p:ph idx="2" type="pic"/>
          </p:nvPr>
        </p:nvSpPr>
        <p:spPr>
          <a:xfrm>
            <a:off x="0" y="0"/>
            <a:ext cx="9144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5" name="Shape 105"/>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06" name="Shape 106"/>
        <p:cNvGrpSpPr/>
        <p:nvPr/>
      </p:nvGrpSpPr>
      <p:grpSpPr>
        <a:xfrm>
          <a:off x="0" y="0"/>
          <a:ext cx="0" cy="0"/>
          <a:chOff x="0" y="0"/>
          <a:chExt cx="0" cy="0"/>
        </a:xfrm>
      </p:grpSpPr>
      <p:sp>
        <p:nvSpPr>
          <p:cNvPr id="107" name="Shape 107"/>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cxnSp>
        <p:nvCxnSpPr>
          <p:cNvPr id="51" name="Shape 51"/>
          <p:cNvCxnSpPr/>
          <p:nvPr/>
        </p:nvCxnSpPr>
        <p:spPr>
          <a:xfrm>
            <a:off x="400050" y="1038225"/>
            <a:ext cx="8344762" cy="68"/>
          </a:xfrm>
          <a:prstGeom prst="straightConnector1">
            <a:avLst/>
          </a:prstGeom>
          <a:noFill/>
          <a:ln cap="flat" cmpd="sng" w="12700">
            <a:solidFill>
              <a:srgbClr val="9A9A9A"/>
            </a:solidFill>
            <a:prstDash val="solid"/>
            <a:miter lim="400000"/>
            <a:headEnd len="sm" w="sm" type="none"/>
            <a:tailEnd len="sm" w="sm" type="none"/>
          </a:ln>
        </p:spPr>
      </p:cxnSp>
      <p:sp>
        <p:nvSpPr>
          <p:cNvPr id="52" name="Shape 52"/>
          <p:cNvSpPr txBox="1"/>
          <p:nvPr>
            <p:ph type="title"/>
          </p:nvPr>
        </p:nvSpPr>
        <p:spPr>
          <a:xfrm>
            <a:off x="400050" y="176213"/>
            <a:ext cx="8339137" cy="738188"/>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53" name="Shape 53"/>
          <p:cNvSpPr txBox="1"/>
          <p:nvPr>
            <p:ph idx="1" type="body"/>
          </p:nvPr>
        </p:nvSpPr>
        <p:spPr>
          <a:xfrm>
            <a:off x="400050" y="1171575"/>
            <a:ext cx="8339137" cy="3514725"/>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54" name="Shape 54"/>
          <p:cNvSpPr txBox="1"/>
          <p:nvPr>
            <p:ph idx="12" type="sldNum"/>
          </p:nvPr>
        </p:nvSpPr>
        <p:spPr>
          <a:xfrm>
            <a:off x="8706083" y="4869675"/>
            <a:ext cx="138189" cy="140475"/>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s://wordnet.princeton.ed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s://stanfordnlp.github.io/CoreNL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nlp.stanford.edu:8080/corenl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hyperlink" Target="https://spacy.i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14.png"/><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19.png"/><Relationship Id="rId4" Type="http://schemas.openxmlformats.org/officeDocument/2006/relationships/hyperlink" Target="http://www.cs.technion.ac.il/~gabr/publications/papers/Egozi2011CBI.pdf"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
        <p:nvSpPr>
          <p:cNvPr id="113" name="Shape 113"/>
          <p:cNvSpPr/>
          <p:nvPr/>
        </p:nvSpPr>
        <p:spPr>
          <a:xfrm>
            <a:off x="332375" y="578250"/>
            <a:ext cx="6539100" cy="9990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448AFF"/>
              </a:buClr>
              <a:buSzPts val="3000"/>
              <a:buFont typeface="Helvetica Neue"/>
              <a:buNone/>
            </a:pPr>
            <a:r>
              <a:rPr lang="en" sz="3000">
                <a:solidFill>
                  <a:srgbClr val="448AFF"/>
                </a:solidFill>
                <a:latin typeface="Montserrat SemiBold"/>
                <a:ea typeface="Montserrat SemiBold"/>
                <a:cs typeface="Montserrat SemiBold"/>
                <a:sym typeface="Montserrat SemiBold"/>
              </a:rPr>
              <a:t>Natural Language Processing</a:t>
            </a:r>
            <a:endParaRPr sz="500">
              <a:latin typeface="Montserrat SemiBold"/>
              <a:ea typeface="Montserrat SemiBold"/>
              <a:cs typeface="Montserrat SemiBold"/>
              <a:sym typeface="Montserrat SemiBold"/>
            </a:endParaRPr>
          </a:p>
        </p:txBody>
      </p:sp>
      <p:pic>
        <p:nvPicPr>
          <p:cNvPr id="114" name="Shape 114"/>
          <p:cNvPicPr preferRelativeResize="0"/>
          <p:nvPr/>
        </p:nvPicPr>
        <p:blipFill rotWithShape="1">
          <a:blip r:embed="rId3">
            <a:alphaModFix/>
          </a:blip>
          <a:srcRect b="0" l="0" r="0" t="0"/>
          <a:stretch/>
        </p:blipFill>
        <p:spPr>
          <a:xfrm>
            <a:off x="7401318" y="4313921"/>
            <a:ext cx="1543585" cy="611497"/>
          </a:xfrm>
          <a:prstGeom prst="rect">
            <a:avLst/>
          </a:prstGeom>
          <a:noFill/>
          <a:ln>
            <a:noFill/>
          </a:ln>
        </p:spPr>
      </p:pic>
      <p:sp>
        <p:nvSpPr>
          <p:cNvPr id="115" name="Shape 115"/>
          <p:cNvSpPr/>
          <p:nvPr/>
        </p:nvSpPr>
        <p:spPr>
          <a:xfrm>
            <a:off x="332375" y="1826899"/>
            <a:ext cx="5967900" cy="1393500"/>
          </a:xfrm>
          <a:prstGeom prst="rect">
            <a:avLst/>
          </a:prstGeom>
          <a:noFill/>
          <a:ln>
            <a:noFill/>
          </a:ln>
        </p:spPr>
        <p:txBody>
          <a:bodyPr anchorCtr="0" anchor="ctr" bIns="19050" lIns="19050" spcFirstLastPara="1" rIns="19050" wrap="square" tIns="19050">
            <a:noAutofit/>
          </a:bodyPr>
          <a:lstStyle/>
          <a:p>
            <a:pPr indent="0" lvl="0" marL="0" marR="0" rtl="0" algn="just">
              <a:lnSpc>
                <a:spcPct val="150000"/>
              </a:lnSpc>
              <a:spcBef>
                <a:spcPts val="0"/>
              </a:spcBef>
              <a:spcAft>
                <a:spcPts val="0"/>
              </a:spcAft>
              <a:buClr>
                <a:srgbClr val="515151"/>
              </a:buClr>
              <a:buSzPts val="1100"/>
              <a:buFont typeface="Calibri"/>
              <a:buNone/>
            </a:pPr>
            <a:r>
              <a:t/>
            </a:r>
            <a:endParaRPr sz="500"/>
          </a:p>
        </p:txBody>
      </p:sp>
      <p:cxnSp>
        <p:nvCxnSpPr>
          <p:cNvPr id="116" name="Shape 116"/>
          <p:cNvCxnSpPr/>
          <p:nvPr/>
        </p:nvCxnSpPr>
        <p:spPr>
          <a:xfrm>
            <a:off x="237119" y="1669262"/>
            <a:ext cx="6634200" cy="0"/>
          </a:xfrm>
          <a:prstGeom prst="straightConnector1">
            <a:avLst/>
          </a:prstGeom>
          <a:noFill/>
          <a:ln cap="flat" cmpd="sng" w="12700">
            <a:solidFill>
              <a:srgbClr val="448AFF"/>
            </a:solidFill>
            <a:prstDash val="solid"/>
            <a:miter lim="400000"/>
            <a:headEnd len="sm" w="sm" type="none"/>
            <a:tailEnd len="sm" w="sm" type="none"/>
          </a:ln>
        </p:spPr>
      </p:cxnSp>
      <p:cxnSp>
        <p:nvCxnSpPr>
          <p:cNvPr id="117" name="Shape 117"/>
          <p:cNvCxnSpPr/>
          <p:nvPr/>
        </p:nvCxnSpPr>
        <p:spPr>
          <a:xfrm>
            <a:off x="237119" y="486266"/>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18" name="Shape 118"/>
          <p:cNvSpPr/>
          <p:nvPr/>
        </p:nvSpPr>
        <p:spPr>
          <a:xfrm>
            <a:off x="332375" y="232174"/>
            <a:ext cx="6525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500"/>
          </a:p>
        </p:txBody>
      </p:sp>
      <p:sp>
        <p:nvSpPr>
          <p:cNvPr id="119" name="Shape 119"/>
          <p:cNvSpPr/>
          <p:nvPr/>
        </p:nvSpPr>
        <p:spPr>
          <a:xfrm>
            <a:off x="266075" y="1826911"/>
            <a:ext cx="5642400" cy="9990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448AFF"/>
              </a:buClr>
              <a:buSzPts val="3000"/>
              <a:buFont typeface="Helvetica Neue"/>
              <a:buNone/>
            </a:pPr>
            <a:r>
              <a:rPr lang="en" sz="1200">
                <a:solidFill>
                  <a:srgbClr val="448AFF"/>
                </a:solidFill>
                <a:latin typeface="Montserrat SemiBold"/>
                <a:ea typeface="Montserrat SemiBold"/>
                <a:cs typeface="Montserrat SemiBold"/>
                <a:sym typeface="Montserrat SemiBold"/>
              </a:rPr>
              <a:t>Speakers: </a:t>
            </a:r>
            <a:endParaRPr sz="1200">
              <a:solidFill>
                <a:srgbClr val="448AF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448AFF"/>
              </a:buClr>
              <a:buSzPts val="3000"/>
              <a:buFont typeface="Helvetica Neue"/>
              <a:buNone/>
            </a:pPr>
            <a:r>
              <a:rPr lang="en" sz="1200">
                <a:solidFill>
                  <a:srgbClr val="448AFF"/>
                </a:solidFill>
                <a:latin typeface="Montserrat SemiBold"/>
                <a:ea typeface="Montserrat SemiBold"/>
                <a:cs typeface="Montserrat SemiBold"/>
                <a:sym typeface="Montserrat SemiBold"/>
              </a:rPr>
              <a:t>Abhishek Parikh, Twisha Naik, Nisarg Vyas</a:t>
            </a:r>
            <a:endParaRPr sz="1200">
              <a:solidFill>
                <a:srgbClr val="448AF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448AFF"/>
              </a:buClr>
              <a:buSzPts val="3000"/>
              <a:buFont typeface="Helvetica Neue"/>
              <a:buNone/>
            </a:pPr>
            <a:r>
              <a:t/>
            </a:r>
            <a:endParaRPr sz="1200">
              <a:solidFill>
                <a:srgbClr val="448AFF"/>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07" name="Shape 207"/>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208" name="Shape 208"/>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Sentence Boundary Detection is a problem in itself.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There. Are various way! To detect Sentence Boundary.</a:t>
            </a:r>
            <a:endParaRPr b="1">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Why do we do Sentence Boundary Detection?</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So that we have to look at a smaller sentence and decide the next steps!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Long sentences are difficult for a normal human being to read. And so for a machine to understand!</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Erroneous</a:t>
            </a:r>
            <a:r>
              <a:rPr lang="en">
                <a:solidFill>
                  <a:srgbClr val="515151"/>
                </a:solidFill>
                <a:latin typeface="Calibri"/>
                <a:ea typeface="Calibri"/>
                <a:cs typeface="Calibri"/>
                <a:sym typeface="Calibri"/>
              </a:rPr>
              <a:t> Sentence Boundary might lead to los</a:t>
            </a:r>
            <a:r>
              <a:rPr lang="en">
                <a:solidFill>
                  <a:srgbClr val="515151"/>
                </a:solidFill>
                <a:latin typeface="Calibri"/>
                <a:ea typeface="Calibri"/>
                <a:cs typeface="Calibri"/>
                <a:sym typeface="Calibri"/>
              </a:rPr>
              <a:t>s of</a:t>
            </a:r>
            <a:r>
              <a:rPr lang="en">
                <a:solidFill>
                  <a:srgbClr val="515151"/>
                </a:solidFill>
                <a:latin typeface="Calibri"/>
                <a:ea typeface="Calibri"/>
                <a:cs typeface="Calibri"/>
                <a:sym typeface="Calibri"/>
              </a:rPr>
              <a:t> important data semantics.</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cxnSp>
        <p:nvCxnSpPr>
          <p:cNvPr id="209" name="Shape 209"/>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10" name="Shape 210"/>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Sentence Boundary Detection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16" name="Shape 216"/>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217" name="Shape 217"/>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Breaking the stone into minute pieces - cleaning, experimenting  and polishing might lead to diamonds.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English is much easier language because we can split sentences on white-spaces to get the words.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But it is a challenge for many different languages.</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cxnSp>
        <p:nvCxnSpPr>
          <p:cNvPr id="218" name="Shape 218"/>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19" name="Shape 219"/>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From Sentences to Words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25" name="Shape 225"/>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226" name="Shape 22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27" name="Shape 227"/>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Stemming and Lemmatization</a:t>
            </a:r>
            <a:endParaRPr sz="1800"/>
          </a:p>
        </p:txBody>
      </p:sp>
      <p:sp>
        <p:nvSpPr>
          <p:cNvPr id="228" name="Shape 228"/>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“Word normalization.”</a:t>
            </a:r>
            <a:endParaRPr b="1">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 goal of both stemming and lemmatization is to reduce inflectional forms and sometimes derivationally related forms of a word to a common base form.</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Stemming</a:t>
            </a:r>
            <a:r>
              <a:rPr lang="en">
                <a:solidFill>
                  <a:srgbClr val="515151"/>
                </a:solidFill>
                <a:latin typeface="Calibri"/>
                <a:ea typeface="Calibri"/>
                <a:cs typeface="Calibri"/>
                <a:sym typeface="Calibri"/>
              </a:rPr>
              <a:t>: Stemming is the process of converting the words of a sentence to its non-changing portions. </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Example : The stem of amusing, amusement, and amused would be “</a:t>
            </a:r>
            <a:r>
              <a:rPr lang="en" u="sng">
                <a:solidFill>
                  <a:srgbClr val="515151"/>
                </a:solidFill>
                <a:latin typeface="Calibri"/>
                <a:ea typeface="Calibri"/>
                <a:cs typeface="Calibri"/>
                <a:sym typeface="Calibri"/>
              </a:rPr>
              <a:t>amus</a:t>
            </a:r>
            <a:r>
              <a:rPr lang="en">
                <a:solidFill>
                  <a:srgbClr val="515151"/>
                </a:solidFill>
                <a:latin typeface="Calibri"/>
                <a:ea typeface="Calibri"/>
                <a:cs typeface="Calibri"/>
                <a:sym typeface="Calibri"/>
              </a:rPr>
              <a:t>”.</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Different types of Stemmers, used commonly: Lancaster Stemmer, Porter Stemmer. Snowball Stemmer etc.</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Lemmatization</a:t>
            </a:r>
            <a:r>
              <a:rPr lang="en">
                <a:solidFill>
                  <a:srgbClr val="515151"/>
                </a:solidFill>
                <a:latin typeface="Calibri"/>
                <a:ea typeface="Calibri"/>
                <a:cs typeface="Calibri"/>
                <a:sym typeface="Calibri"/>
              </a:rPr>
              <a:t>: Lemmatization is the process of converting the words of a sentence to its dictionary form. </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Example: Lemma for amusement, amusing, and amused will be “</a:t>
            </a:r>
            <a:r>
              <a:rPr lang="en" u="sng">
                <a:solidFill>
                  <a:srgbClr val="515151"/>
                </a:solidFill>
                <a:latin typeface="Calibri"/>
                <a:ea typeface="Calibri"/>
                <a:cs typeface="Calibri"/>
                <a:sym typeface="Calibri"/>
              </a:rPr>
              <a:t>amuse</a:t>
            </a:r>
            <a:r>
              <a:rPr lang="en">
                <a:solidFill>
                  <a:srgbClr val="515151"/>
                </a:solidFill>
                <a:latin typeface="Calibri"/>
                <a:ea typeface="Calibri"/>
                <a:cs typeface="Calibri"/>
                <a:sym typeface="Calibri"/>
              </a:rPr>
              <a:t>”.</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Lemma for “women” will be “woman”</a:t>
            </a:r>
            <a:endParaRPr>
              <a:solidFill>
                <a:srgbClr val="51515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34" name="Shape 234"/>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235" name="Shape 235"/>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WordNet is a lexical database for the English language.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Nouns, verbs, adjectives and adverbs are grouped into sets of cognitive synonyms (synsets), each expressing a distinct concept.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Synsets are interlinked by means of conceptual-semantic and lexical relations.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WordNet superficially resembles a thesaurus, in that it groups words together based on their meanings.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Synsets: Synonyms--words that denote the same concept and are interchangeable in many contexts--are grouped into unordered sets.</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rPr lang="en">
                <a:solidFill>
                  <a:srgbClr val="515151"/>
                </a:solidFill>
                <a:latin typeface="Calibri"/>
                <a:ea typeface="Calibri"/>
                <a:cs typeface="Calibri"/>
                <a:sym typeface="Calibri"/>
              </a:rPr>
              <a:t>For more details go to: </a:t>
            </a:r>
            <a:r>
              <a:rPr lang="en" u="sng">
                <a:solidFill>
                  <a:schemeClr val="hlink"/>
                </a:solidFill>
                <a:latin typeface="Calibri"/>
                <a:ea typeface="Calibri"/>
                <a:cs typeface="Calibri"/>
                <a:sym typeface="Calibri"/>
                <a:hlinkClick r:id="rId4"/>
              </a:rPr>
              <a:t>https://wordnet.princeton.edu/</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cxnSp>
        <p:nvCxnSpPr>
          <p:cNvPr id="236" name="Shape 23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37" name="Shape 237"/>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WordNet and Synsets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Shape 242"/>
          <p:cNvPicPr preferRelativeResize="0"/>
          <p:nvPr/>
        </p:nvPicPr>
        <p:blipFill>
          <a:blip r:embed="rId3">
            <a:alphaModFix/>
          </a:blip>
          <a:stretch>
            <a:fillRect/>
          </a:stretch>
        </p:blipFill>
        <p:spPr>
          <a:xfrm>
            <a:off x="2158375" y="699800"/>
            <a:ext cx="5603549" cy="4084849"/>
          </a:xfrm>
          <a:prstGeom prst="rect">
            <a:avLst/>
          </a:prstGeom>
          <a:noFill/>
          <a:ln>
            <a:noFill/>
          </a:ln>
        </p:spPr>
      </p:pic>
      <p:sp>
        <p:nvSpPr>
          <p:cNvPr id="243" name="Shape 243"/>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44" name="Shape 244"/>
          <p:cNvPicPr preferRelativeResize="0"/>
          <p:nvPr/>
        </p:nvPicPr>
        <p:blipFill rotWithShape="1">
          <a:blip r:embed="rId4">
            <a:alphaModFix/>
          </a:blip>
          <a:srcRect b="0" l="0" r="0" t="0"/>
          <a:stretch/>
        </p:blipFill>
        <p:spPr>
          <a:xfrm>
            <a:off x="7401318" y="4313921"/>
            <a:ext cx="1543585" cy="611498"/>
          </a:xfrm>
          <a:prstGeom prst="rect">
            <a:avLst/>
          </a:prstGeom>
          <a:noFill/>
          <a:ln>
            <a:noFill/>
          </a:ln>
        </p:spPr>
      </p:pic>
      <p:cxnSp>
        <p:nvCxnSpPr>
          <p:cNvPr id="245" name="Shape 24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46" name="Shape 246"/>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WordNet and Synsets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52" name="Shape 252"/>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253" name="Shape 253"/>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54" name="Shape 254"/>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WordNet and Synsets</a:t>
            </a:r>
            <a:endParaRPr sz="1800"/>
          </a:p>
        </p:txBody>
      </p:sp>
      <p:pic>
        <p:nvPicPr>
          <p:cNvPr id="255" name="Shape 255"/>
          <p:cNvPicPr preferRelativeResize="0"/>
          <p:nvPr/>
        </p:nvPicPr>
        <p:blipFill>
          <a:blip r:embed="rId4">
            <a:alphaModFix/>
          </a:blip>
          <a:stretch>
            <a:fillRect/>
          </a:stretch>
        </p:blipFill>
        <p:spPr>
          <a:xfrm>
            <a:off x="2171075" y="934500"/>
            <a:ext cx="4657976" cy="3803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61" name="Shape 261"/>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262" name="Shape 262"/>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Stanford CoreNLP provides a set of human language technology tools.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It can give the base forms of words, their parts of speech, whether they are names of companies, people, etc., normalize dates, times, and numeric quantities, mark up the structure of sentences in terms of phrases and syntactic dependencies, indicate which noun phrases refer to the same entities, indicate sentiment, extract particular or open-class relations between entity mentions, get the quotes people said, etc.</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Stanford CoreNLP integrates many tools including the part-of-speech (POS) tagger, the named entity recognizer (NER), the parser, the coreference resolution system, sentiment analysis, bootstrapped pattern learning, and the open information extraction tools.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More details can be found at: </a:t>
            </a:r>
            <a:r>
              <a:rPr lang="en" u="sng">
                <a:solidFill>
                  <a:schemeClr val="hlink"/>
                </a:solidFill>
                <a:latin typeface="Calibri"/>
                <a:ea typeface="Calibri"/>
                <a:cs typeface="Calibri"/>
                <a:sym typeface="Calibri"/>
                <a:hlinkClick r:id="rId4"/>
              </a:rPr>
              <a:t>https://stanfordnlp.github.io/CoreNLP/</a:t>
            </a:r>
            <a:r>
              <a:rPr lang="en">
                <a:solidFill>
                  <a:srgbClr val="515151"/>
                </a:solidFill>
                <a:latin typeface="Calibri"/>
                <a:ea typeface="Calibri"/>
                <a:cs typeface="Calibri"/>
                <a:sym typeface="Calibri"/>
              </a:rPr>
              <a:t> </a:t>
            </a:r>
            <a:endParaRPr>
              <a:solidFill>
                <a:srgbClr val="515151"/>
              </a:solidFill>
              <a:latin typeface="Calibri"/>
              <a:ea typeface="Calibri"/>
              <a:cs typeface="Calibri"/>
              <a:sym typeface="Calibri"/>
            </a:endParaRPr>
          </a:p>
        </p:txBody>
      </p:sp>
      <p:cxnSp>
        <p:nvCxnSpPr>
          <p:cNvPr id="263" name="Shape 263"/>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64" name="Shape 264"/>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Stanford Core NLP</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70" name="Shape 270"/>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271" name="Shape 271"/>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Tokenization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Sentence Splitting</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Lemmatization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Parts of Speech</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Named Entity Recognition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Dependency Parsing</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Coreference Resolution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Natural Logic</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Open Information Extraction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Sentiment</a:t>
            </a:r>
            <a:endParaRPr>
              <a:solidFill>
                <a:srgbClr val="515151"/>
              </a:solidFill>
              <a:latin typeface="Calibri"/>
              <a:ea typeface="Calibri"/>
              <a:cs typeface="Calibri"/>
              <a:sym typeface="Calibri"/>
            </a:endParaRPr>
          </a:p>
        </p:txBody>
      </p:sp>
      <p:cxnSp>
        <p:nvCxnSpPr>
          <p:cNvPr id="272" name="Shape 272"/>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73" name="Shape 273"/>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Stanford Core NLP</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79" name="Shape 279"/>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280" name="Shape 280"/>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Part-of-Speech (POS)</a:t>
            </a:r>
            <a:r>
              <a:rPr lang="en">
                <a:solidFill>
                  <a:srgbClr val="515151"/>
                </a:solidFill>
                <a:latin typeface="Calibri"/>
                <a:ea typeface="Calibri"/>
                <a:cs typeface="Calibri"/>
                <a:sym typeface="Calibri"/>
              </a:rPr>
              <a:t>: </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 category or a class to which a word is assigned in accordance with its syntactic functions. </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In English the main parts of speech are noun, pronoun, adjective, determiner, verb, adverb, preposition, conjunction, and interjection.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Name-Entity-Relation (NER)</a:t>
            </a:r>
            <a:r>
              <a:rPr lang="en">
                <a:solidFill>
                  <a:srgbClr val="515151"/>
                </a:solidFill>
                <a:latin typeface="Calibri"/>
                <a:ea typeface="Calibri"/>
                <a:cs typeface="Calibri"/>
                <a:sym typeface="Calibri"/>
              </a:rPr>
              <a:t>: </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For English, by default, this annotator recognizes named (PERSON, LOCATION, ORGANIZATION, MISC), numerical (MONEY, NUMBER, ORDINAL, PERCENT), and temporal (DATE, TIME, DURATION, SET) entities. </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12 classes by default.</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rPr lang="en">
                <a:solidFill>
                  <a:srgbClr val="515151"/>
                </a:solidFill>
                <a:latin typeface="Calibri"/>
                <a:ea typeface="Calibri"/>
                <a:cs typeface="Calibri"/>
                <a:sym typeface="Calibri"/>
              </a:rPr>
              <a:t>Stanford Core NLP visualisation at: </a:t>
            </a:r>
            <a:r>
              <a:rPr lang="en" u="sng">
                <a:solidFill>
                  <a:schemeClr val="hlink"/>
                </a:solidFill>
                <a:latin typeface="Calibri"/>
                <a:ea typeface="Calibri"/>
                <a:cs typeface="Calibri"/>
                <a:sym typeface="Calibri"/>
                <a:hlinkClick r:id="rId4"/>
              </a:rPr>
              <a:t>http://nlp.stanford.edu:8080/corenlp/</a:t>
            </a:r>
            <a:r>
              <a:rPr lang="en">
                <a:solidFill>
                  <a:srgbClr val="515151"/>
                </a:solidFill>
                <a:latin typeface="Calibri"/>
                <a:ea typeface="Calibri"/>
                <a:cs typeface="Calibri"/>
                <a:sym typeface="Calibri"/>
              </a:rPr>
              <a:t> </a:t>
            </a:r>
            <a:endParaRPr>
              <a:solidFill>
                <a:srgbClr val="515151"/>
              </a:solidFill>
              <a:latin typeface="Calibri"/>
              <a:ea typeface="Calibri"/>
              <a:cs typeface="Calibri"/>
              <a:sym typeface="Calibri"/>
            </a:endParaRPr>
          </a:p>
        </p:txBody>
      </p:sp>
      <p:cxnSp>
        <p:nvCxnSpPr>
          <p:cNvPr id="281" name="Shape 281"/>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82" name="Shape 282"/>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Stanford Core NLP</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88" name="Shape 288"/>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289" name="Shape 289"/>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Relations among the words are illustrated above the sentence with directed labeled arcs, from heads to dependents. This is called Dependency Structure.</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When this Dependency Structure is parsed it form a tree like structure called Dependency Tree.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It always has a root node that marks the root of the tree and head of the entire structure.</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 relationship between nodes directly encode important information that is often buried in complex sentences.</a:t>
            </a:r>
            <a:endParaRPr>
              <a:solidFill>
                <a:srgbClr val="515151"/>
              </a:solidFill>
              <a:latin typeface="Calibri"/>
              <a:ea typeface="Calibri"/>
              <a:cs typeface="Calibri"/>
              <a:sym typeface="Calibri"/>
            </a:endParaRPr>
          </a:p>
        </p:txBody>
      </p:sp>
      <p:cxnSp>
        <p:nvCxnSpPr>
          <p:cNvPr id="290" name="Shape 29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91" name="Shape 291"/>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Dependency Parsing</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25" name="Shape 125"/>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26" name="Shape 126"/>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Natural Language Processing (NLP) is an area of computer science and artificial intelligence concerned with the interactions between computers and human (natural) languages.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In particular how to program computers to process and analyze large amounts of natural language data.</a:t>
            </a:r>
            <a:endParaRPr sz="1100">
              <a:solidFill>
                <a:srgbClr val="515151"/>
              </a:solidFill>
              <a:latin typeface="Calibri"/>
              <a:ea typeface="Calibri"/>
              <a:cs typeface="Calibri"/>
              <a:sym typeface="Calibri"/>
            </a:endParaRPr>
          </a:p>
        </p:txBody>
      </p:sp>
      <p:cxnSp>
        <p:nvCxnSpPr>
          <p:cNvPr id="127" name="Shape 127"/>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28" name="Shape 128"/>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Natural Language Processing</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297" name="Shape 297"/>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298" name="Shape 298"/>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Natural Language Toolkit (NLTK) is a platform for building Python programs to work with human language data.</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It provides easy-to-use interface to over 50 corpora and lexical resources.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It provides text processing libraries for classification, tokenization, stemming, tagging, parsing, and semantic reasoning. </a:t>
            </a:r>
            <a:endParaRPr>
              <a:solidFill>
                <a:srgbClr val="515151"/>
              </a:solidFill>
              <a:latin typeface="Calibri"/>
              <a:ea typeface="Calibri"/>
              <a:cs typeface="Calibri"/>
              <a:sym typeface="Calibri"/>
            </a:endParaRPr>
          </a:p>
        </p:txBody>
      </p:sp>
      <p:cxnSp>
        <p:nvCxnSpPr>
          <p:cNvPr id="299" name="Shape 299"/>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00" name="Shape 300"/>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NLTK</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06" name="Shape 306"/>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307" name="Shape 307"/>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spaCy is an open-source software library for advanced Natural Language Processing, written in the programming languages Python.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It offers the fastest syntactic parser in the world.</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spaCy handles large-scale extraction tasks</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rPr lang="en">
                <a:solidFill>
                  <a:srgbClr val="515151"/>
                </a:solidFill>
                <a:latin typeface="Calibri"/>
                <a:ea typeface="Calibri"/>
                <a:cs typeface="Calibri"/>
                <a:sym typeface="Calibri"/>
              </a:rPr>
              <a:t>For more information go to: </a:t>
            </a:r>
            <a:r>
              <a:rPr lang="en" u="sng">
                <a:solidFill>
                  <a:schemeClr val="hlink"/>
                </a:solidFill>
                <a:latin typeface="Calibri"/>
                <a:ea typeface="Calibri"/>
                <a:cs typeface="Calibri"/>
                <a:sym typeface="Calibri"/>
                <a:hlinkClick r:id="rId4"/>
              </a:rPr>
              <a:t>https://spacy.io/</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cxnSp>
        <p:nvCxnSpPr>
          <p:cNvPr id="308" name="Shape 308"/>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09" name="Shape 309"/>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spaCy</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15" name="Shape 315"/>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316" name="Shape 316"/>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Features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Tokenization</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Named entity recognition</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Support for 28+ languages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13 sta</a:t>
            </a:r>
            <a:r>
              <a:rPr lang="en">
                <a:solidFill>
                  <a:srgbClr val="515151"/>
                </a:solidFill>
                <a:latin typeface="Calibri"/>
                <a:ea typeface="Calibri"/>
                <a:cs typeface="Calibri"/>
                <a:sym typeface="Calibri"/>
              </a:rPr>
              <a:t>t</a:t>
            </a:r>
            <a:r>
              <a:rPr lang="en">
                <a:solidFill>
                  <a:srgbClr val="515151"/>
                </a:solidFill>
                <a:latin typeface="Calibri"/>
                <a:ea typeface="Calibri"/>
                <a:cs typeface="Calibri"/>
                <a:sym typeface="Calibri"/>
              </a:rPr>
              <a:t>istical models for 8 languages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Pre-trained word vectors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Easy deep learning integration</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Part-of-speech tagging</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Labelled dependency parsing</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State-of-the-art speed</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Robust, rigorously evaluated accuracy</a:t>
            </a:r>
            <a:endParaRPr>
              <a:solidFill>
                <a:srgbClr val="515151"/>
              </a:solidFill>
              <a:latin typeface="Calibri"/>
              <a:ea typeface="Calibri"/>
              <a:cs typeface="Calibri"/>
              <a:sym typeface="Calibri"/>
            </a:endParaRPr>
          </a:p>
        </p:txBody>
      </p:sp>
      <p:cxnSp>
        <p:nvCxnSpPr>
          <p:cNvPr id="317" name="Shape 317"/>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18" name="Shape 318"/>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spaCy</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24" name="Shape 324"/>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325" name="Shape 325"/>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So, we saw different methods to normalize words, find linguistic and semantics relations between them but what do we do with it?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Or the real question is how to convert the human language to machine understandable language.</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That’s where Vectors comes into play!</a:t>
            </a:r>
            <a:endParaRPr>
              <a:solidFill>
                <a:srgbClr val="515151"/>
              </a:solidFill>
              <a:latin typeface="Calibri"/>
              <a:ea typeface="Calibri"/>
              <a:cs typeface="Calibri"/>
              <a:sym typeface="Calibri"/>
            </a:endParaRPr>
          </a:p>
        </p:txBody>
      </p:sp>
      <p:cxnSp>
        <p:nvCxnSpPr>
          <p:cNvPr id="326" name="Shape 32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27" name="Shape 327"/>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What next?</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33" name="Shape 333"/>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334" name="Shape 334"/>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 ability to process natural human language is one of the things that makes machine learning algorithms so powerful.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However, when doing natural language processing, words must be converted into vectors that machine learning algorithms can make use of.</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If a word can be translated into a single number, documents can be translated to a vector.</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Due to varsity of words, these vectors tend to be high-dimensional.</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This whole process of representing text data into numbers is called “</a:t>
            </a:r>
            <a:r>
              <a:rPr b="1" lang="en">
                <a:solidFill>
                  <a:srgbClr val="515151"/>
                </a:solidFill>
                <a:latin typeface="Calibri"/>
                <a:ea typeface="Calibri"/>
                <a:cs typeface="Calibri"/>
                <a:sym typeface="Calibri"/>
              </a:rPr>
              <a:t>Embedding</a:t>
            </a:r>
            <a:r>
              <a:rPr lang="en">
                <a:solidFill>
                  <a:srgbClr val="515151"/>
                </a:solidFill>
                <a:latin typeface="Calibri"/>
                <a:ea typeface="Calibri"/>
                <a:cs typeface="Calibri"/>
                <a:sym typeface="Calibri"/>
              </a:rPr>
              <a:t>” or “</a:t>
            </a:r>
            <a:r>
              <a:rPr b="1" lang="en">
                <a:solidFill>
                  <a:srgbClr val="515151"/>
                </a:solidFill>
                <a:latin typeface="Calibri"/>
                <a:ea typeface="Calibri"/>
                <a:cs typeface="Calibri"/>
                <a:sym typeface="Calibri"/>
              </a:rPr>
              <a:t>Vectorization</a:t>
            </a:r>
            <a:r>
              <a:rPr lang="en">
                <a:solidFill>
                  <a:srgbClr val="515151"/>
                </a:solidFill>
                <a:latin typeface="Calibri"/>
                <a:ea typeface="Calibri"/>
                <a:cs typeface="Calibri"/>
                <a:sym typeface="Calibri"/>
              </a:rPr>
              <a:t>”.</a:t>
            </a:r>
            <a:endParaRPr>
              <a:solidFill>
                <a:srgbClr val="515151"/>
              </a:solidFill>
              <a:latin typeface="Calibri"/>
              <a:ea typeface="Calibri"/>
              <a:cs typeface="Calibri"/>
              <a:sym typeface="Calibri"/>
            </a:endParaRPr>
          </a:p>
        </p:txBody>
      </p:sp>
      <p:cxnSp>
        <p:nvCxnSpPr>
          <p:cNvPr id="335" name="Shape 33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36" name="Shape 336"/>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Why and What is Vectorization?</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42" name="Shape 342"/>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343" name="Shape 343"/>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Machines are not able to interpret language in the way humans do.</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Machines understand numbers and hence arises a need to convert words, sentences and documents into machine interpretable numerical form.</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cxnSp>
        <p:nvCxnSpPr>
          <p:cNvPr id="344" name="Shape 344"/>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45" name="Shape 345"/>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Machine friendly representation of documents</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51" name="Shape 351"/>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352" name="Shape 352"/>
          <p:cNvSpPr/>
          <p:nvPr/>
        </p:nvSpPr>
        <p:spPr>
          <a:xfrm>
            <a:off x="218250" y="85445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What is the best representation of documents in numerical form?</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Concept of Vocabulary</a:t>
            </a:r>
            <a:endParaRPr>
              <a:solidFill>
                <a:srgbClr val="515151"/>
              </a:solidFill>
              <a:latin typeface="Calibri"/>
              <a:ea typeface="Calibri"/>
              <a:cs typeface="Calibri"/>
              <a:sym typeface="Calibri"/>
            </a:endParaRPr>
          </a:p>
        </p:txBody>
      </p:sp>
      <p:cxnSp>
        <p:nvCxnSpPr>
          <p:cNvPr id="353" name="Shape 353"/>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54" name="Shape 354"/>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Bag-of-Words (BoW) Model</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60" name="Shape 360"/>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361" name="Shape 361"/>
          <p:cNvSpPr/>
          <p:nvPr/>
        </p:nvSpPr>
        <p:spPr>
          <a:xfrm>
            <a:off x="237125" y="941300"/>
            <a:ext cx="8707500" cy="11109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Simplest model which counts the frequency of words in a document to create a document vector.</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Count the number of times each term in the vocabulary appears in the document.</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 vector formed by this model is nothing but a frequency vector of vocabulary words.</a:t>
            </a:r>
            <a:endParaRPr>
              <a:solidFill>
                <a:srgbClr val="515151"/>
              </a:solidFill>
              <a:latin typeface="Calibri"/>
              <a:ea typeface="Calibri"/>
              <a:cs typeface="Calibri"/>
              <a:sym typeface="Calibri"/>
            </a:endParaRPr>
          </a:p>
        </p:txBody>
      </p:sp>
      <p:cxnSp>
        <p:nvCxnSpPr>
          <p:cNvPr id="362" name="Shape 362"/>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63" name="Shape 363"/>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Count Vectorizer</a:t>
            </a:r>
            <a:endParaRPr sz="1800"/>
          </a:p>
        </p:txBody>
      </p:sp>
      <p:pic>
        <p:nvPicPr>
          <p:cNvPr id="364" name="Shape 364"/>
          <p:cNvPicPr preferRelativeResize="0"/>
          <p:nvPr/>
        </p:nvPicPr>
        <p:blipFill>
          <a:blip r:embed="rId4">
            <a:alphaModFix/>
          </a:blip>
          <a:stretch>
            <a:fillRect/>
          </a:stretch>
        </p:blipFill>
        <p:spPr>
          <a:xfrm>
            <a:off x="775050" y="3149384"/>
            <a:ext cx="7715798" cy="1111691"/>
          </a:xfrm>
          <a:prstGeom prst="rect">
            <a:avLst/>
          </a:prstGeom>
          <a:noFill/>
          <a:ln>
            <a:noFill/>
          </a:ln>
        </p:spPr>
      </p:pic>
      <p:sp>
        <p:nvSpPr>
          <p:cNvPr id="365" name="Shape 365"/>
          <p:cNvSpPr txBox="1"/>
          <p:nvPr/>
        </p:nvSpPr>
        <p:spPr>
          <a:xfrm>
            <a:off x="1369775" y="2537975"/>
            <a:ext cx="5852100" cy="61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Sample Document</a:t>
            </a:r>
            <a:r>
              <a:rPr lang="en"/>
              <a:t>: “The quick brown fox. Jumps over the lazy dog!”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371" name="Shape 371"/>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372" name="Shape 372"/>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73" name="Shape 373"/>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Term Frequency - Inverse Document Frequency (TF-IDF)</a:t>
            </a:r>
            <a:endParaRPr sz="1800"/>
          </a:p>
        </p:txBody>
      </p:sp>
      <p:pic>
        <p:nvPicPr>
          <p:cNvPr id="374" name="Shape 374"/>
          <p:cNvPicPr preferRelativeResize="0"/>
          <p:nvPr/>
        </p:nvPicPr>
        <p:blipFill rotWithShape="1">
          <a:blip r:embed="rId4">
            <a:alphaModFix/>
          </a:blip>
          <a:srcRect b="0" l="0" r="0" t="7715"/>
          <a:stretch/>
        </p:blipFill>
        <p:spPr>
          <a:xfrm>
            <a:off x="494225" y="1843250"/>
            <a:ext cx="5135099" cy="2646850"/>
          </a:xfrm>
          <a:prstGeom prst="rect">
            <a:avLst/>
          </a:prstGeom>
          <a:noFill/>
          <a:ln cap="flat" cmpd="sng" w="9525">
            <a:solidFill>
              <a:srgbClr val="434343"/>
            </a:solidFill>
            <a:prstDash val="solid"/>
            <a:round/>
            <a:headEnd len="sm" w="sm" type="none"/>
            <a:tailEnd len="sm" w="sm" type="none"/>
          </a:ln>
        </p:spPr>
      </p:pic>
      <p:sp>
        <p:nvSpPr>
          <p:cNvPr id="375" name="Shape 375"/>
          <p:cNvSpPr txBox="1"/>
          <p:nvPr/>
        </p:nvSpPr>
        <p:spPr>
          <a:xfrm>
            <a:off x="494225" y="924925"/>
            <a:ext cx="5135100" cy="775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434343"/>
                </a:solidFill>
                <a:latin typeface="Times New Roman"/>
                <a:ea typeface="Times New Roman"/>
                <a:cs typeface="Times New Roman"/>
                <a:sym typeface="Times New Roman"/>
              </a:rPr>
              <a:t>TF</a:t>
            </a:r>
            <a:r>
              <a:rPr baseline="-25000" i="1" lang="en">
                <a:solidFill>
                  <a:srgbClr val="434343"/>
                </a:solidFill>
                <a:latin typeface="Times New Roman"/>
                <a:ea typeface="Times New Roman"/>
                <a:cs typeface="Times New Roman"/>
                <a:sym typeface="Times New Roman"/>
              </a:rPr>
              <a:t>i,D </a:t>
            </a:r>
            <a:r>
              <a:rPr lang="en">
                <a:solidFill>
                  <a:srgbClr val="434343"/>
                </a:solidFill>
                <a:latin typeface="Times New Roman"/>
                <a:ea typeface="Times New Roman"/>
                <a:cs typeface="Times New Roman"/>
                <a:sym typeface="Times New Roman"/>
              </a:rPr>
              <a:t>= (Number of times the term i appears in the document D) / (Total number of words in the document D)</a:t>
            </a:r>
            <a:endParaRPr>
              <a:solidFill>
                <a:srgbClr val="434343"/>
              </a:solidFill>
              <a:latin typeface="Times New Roman"/>
              <a:ea typeface="Times New Roman"/>
              <a:cs typeface="Times New Roman"/>
              <a:sym typeface="Times New Roman"/>
            </a:endParaRPr>
          </a:p>
          <a:p>
            <a:pPr indent="0" lvl="0" marL="0" rtl="0">
              <a:spcBef>
                <a:spcPts val="0"/>
              </a:spcBef>
              <a:spcAft>
                <a:spcPts val="0"/>
              </a:spcAft>
              <a:buNone/>
            </a:pPr>
            <a:r>
              <a:t/>
            </a:r>
            <a:endParaRPr>
              <a:solidFill>
                <a:srgbClr val="434343"/>
              </a:solidFill>
              <a:latin typeface="Times New Roman"/>
              <a:ea typeface="Times New Roman"/>
              <a:cs typeface="Times New Roman"/>
              <a:sym typeface="Times New Roman"/>
            </a:endParaRPr>
          </a:p>
          <a:p>
            <a:pPr indent="0" lvl="0" marL="0" rtl="0">
              <a:spcBef>
                <a:spcPts val="0"/>
              </a:spcBef>
              <a:spcAft>
                <a:spcPts val="0"/>
              </a:spcAft>
              <a:buNone/>
            </a:pPr>
            <a:r>
              <a:t/>
            </a:r>
            <a:endParaRPr>
              <a:solidFill>
                <a:srgbClr val="434343"/>
              </a:solidFill>
              <a:latin typeface="Times New Roman"/>
              <a:ea typeface="Times New Roman"/>
              <a:cs typeface="Times New Roman"/>
              <a:sym typeface="Times New Roman"/>
            </a:endParaRPr>
          </a:p>
        </p:txBody>
      </p:sp>
      <p:sp>
        <p:nvSpPr>
          <p:cNvPr id="376" name="Shape 376"/>
          <p:cNvSpPr txBox="1"/>
          <p:nvPr/>
        </p:nvSpPr>
        <p:spPr>
          <a:xfrm>
            <a:off x="6299500" y="2157050"/>
            <a:ext cx="2194800" cy="451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i="1" lang="en" sz="1800">
                <a:solidFill>
                  <a:srgbClr val="434343"/>
                </a:solidFill>
              </a:rPr>
              <a:t>TF-IDF = TF * IDF</a:t>
            </a:r>
            <a:endParaRPr i="1" sz="18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382" name="Shape 382"/>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83" name="Shape 383"/>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TF-IDF Matrix representation of corpus of documents</a:t>
            </a:r>
            <a:endParaRPr sz="1800"/>
          </a:p>
        </p:txBody>
      </p:sp>
      <p:pic>
        <p:nvPicPr>
          <p:cNvPr id="384" name="Shape 384"/>
          <p:cNvPicPr preferRelativeResize="0"/>
          <p:nvPr/>
        </p:nvPicPr>
        <p:blipFill>
          <a:blip r:embed="rId3">
            <a:alphaModFix/>
          </a:blip>
          <a:stretch>
            <a:fillRect/>
          </a:stretch>
        </p:blipFill>
        <p:spPr>
          <a:xfrm>
            <a:off x="2313600" y="1226500"/>
            <a:ext cx="4069700" cy="337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34" name="Shape 134"/>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35" name="Shape 135"/>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sz="1100">
              <a:solidFill>
                <a:srgbClr val="515151"/>
              </a:solidFill>
              <a:latin typeface="Calibri"/>
              <a:ea typeface="Calibri"/>
              <a:cs typeface="Calibri"/>
              <a:sym typeface="Calibri"/>
            </a:endParaRPr>
          </a:p>
        </p:txBody>
      </p:sp>
      <p:cxnSp>
        <p:nvCxnSpPr>
          <p:cNvPr id="136" name="Shape 13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37" name="Shape 137"/>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Natural Language Processing</a:t>
            </a:r>
            <a:endParaRPr sz="1800"/>
          </a:p>
        </p:txBody>
      </p:sp>
      <p:grpSp>
        <p:nvGrpSpPr>
          <p:cNvPr id="138" name="Shape 138"/>
          <p:cNvGrpSpPr/>
          <p:nvPr/>
        </p:nvGrpSpPr>
        <p:grpSpPr>
          <a:xfrm>
            <a:off x="3611776" y="871552"/>
            <a:ext cx="2166000" cy="2166000"/>
            <a:chOff x="3611776" y="414352"/>
            <a:chExt cx="2166000" cy="2166000"/>
          </a:xfrm>
        </p:grpSpPr>
        <p:sp>
          <p:nvSpPr>
            <p:cNvPr id="139" name="Shape 139"/>
            <p:cNvSpPr/>
            <p:nvPr/>
          </p:nvSpPr>
          <p:spPr>
            <a:xfrm>
              <a:off x="3611776" y="414352"/>
              <a:ext cx="2166000" cy="2166000"/>
            </a:xfrm>
            <a:prstGeom prst="ellipse">
              <a:avLst/>
            </a:prstGeom>
            <a:solidFill>
              <a:srgbClr val="D8382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FFFFFF"/>
                  </a:solidFill>
                  <a:latin typeface="Roboto"/>
                  <a:ea typeface="Roboto"/>
                  <a:cs typeface="Roboto"/>
                  <a:sym typeface="Roboto"/>
                </a:rPr>
                <a:t>Computer Science</a:t>
              </a:r>
              <a:endParaRPr sz="1000">
                <a:solidFill>
                  <a:srgbClr val="FFFFFF"/>
                </a:solidFill>
                <a:latin typeface="Roboto"/>
                <a:ea typeface="Roboto"/>
                <a:cs typeface="Roboto"/>
                <a:sym typeface="Roboto"/>
              </a:endParaRPr>
            </a:p>
          </p:txBody>
        </p:sp>
      </p:grpSp>
      <p:grpSp>
        <p:nvGrpSpPr>
          <p:cNvPr id="141" name="Shape 141"/>
          <p:cNvGrpSpPr/>
          <p:nvPr/>
        </p:nvGrpSpPr>
        <p:grpSpPr>
          <a:xfrm>
            <a:off x="4562258" y="2490064"/>
            <a:ext cx="2166000" cy="2166000"/>
            <a:chOff x="4562258" y="2032864"/>
            <a:chExt cx="2166000" cy="2166000"/>
          </a:xfrm>
        </p:grpSpPr>
        <p:sp>
          <p:nvSpPr>
            <p:cNvPr id="142" name="Shape 142"/>
            <p:cNvSpPr/>
            <p:nvPr/>
          </p:nvSpPr>
          <p:spPr>
            <a:xfrm>
              <a:off x="4562258" y="2032864"/>
              <a:ext cx="2166000" cy="2166000"/>
            </a:xfrm>
            <a:prstGeom prst="ellipse">
              <a:avLst/>
            </a:prstGeom>
            <a:solidFill>
              <a:srgbClr val="B02C2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txBox="1"/>
            <p:nvPr/>
          </p:nvSpPr>
          <p:spPr>
            <a:xfrm>
              <a:off x="4927446" y="2682328"/>
              <a:ext cx="1496100" cy="7029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rgbClr val="FFFFFF"/>
                  </a:solidFill>
                  <a:latin typeface="Roboto"/>
                  <a:ea typeface="Roboto"/>
                  <a:cs typeface="Roboto"/>
                  <a:sym typeface="Roboto"/>
                </a:rPr>
                <a:t>Computational Linguistics</a:t>
              </a:r>
              <a:endParaRPr sz="1000">
                <a:solidFill>
                  <a:srgbClr val="FFFFFF"/>
                </a:solidFill>
                <a:latin typeface="Roboto"/>
                <a:ea typeface="Roboto"/>
                <a:cs typeface="Roboto"/>
                <a:sym typeface="Roboto"/>
              </a:endParaRPr>
            </a:p>
          </p:txBody>
        </p:sp>
      </p:grpSp>
      <p:grpSp>
        <p:nvGrpSpPr>
          <p:cNvPr id="144" name="Shape 144"/>
          <p:cNvGrpSpPr/>
          <p:nvPr/>
        </p:nvGrpSpPr>
        <p:grpSpPr>
          <a:xfrm>
            <a:off x="2702876" y="2490064"/>
            <a:ext cx="2166000" cy="2166000"/>
            <a:chOff x="2702876" y="2032864"/>
            <a:chExt cx="2166000" cy="2166000"/>
          </a:xfrm>
        </p:grpSpPr>
        <p:sp>
          <p:nvSpPr>
            <p:cNvPr id="145" name="Shape 145"/>
            <p:cNvSpPr/>
            <p:nvPr/>
          </p:nvSpPr>
          <p:spPr>
            <a:xfrm>
              <a:off x="2702876" y="2032864"/>
              <a:ext cx="2166000" cy="2166000"/>
            </a:xfrm>
            <a:prstGeom prst="ellipse">
              <a:avLst/>
            </a:prstGeom>
            <a:solidFill>
              <a:srgbClr val="80201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txBox="1"/>
            <p:nvPr/>
          </p:nvSpPr>
          <p:spPr>
            <a:xfrm>
              <a:off x="3007681" y="26823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Artificial </a:t>
              </a:r>
              <a:endParaRPr sz="1000">
                <a:solidFill>
                  <a:srgbClr val="FFFFFF"/>
                </a:solidFill>
                <a:latin typeface="Roboto"/>
                <a:ea typeface="Roboto"/>
                <a:cs typeface="Roboto"/>
                <a:sym typeface="Roboto"/>
              </a:endParaRPr>
            </a:p>
            <a:p>
              <a:pPr indent="0" lvl="0" marL="0" algn="ctr">
                <a:spcBef>
                  <a:spcPts val="0"/>
                </a:spcBef>
                <a:spcAft>
                  <a:spcPts val="0"/>
                </a:spcAft>
                <a:buNone/>
              </a:pPr>
              <a:r>
                <a:rPr lang="en" sz="1000">
                  <a:solidFill>
                    <a:srgbClr val="FFFFFF"/>
                  </a:solidFill>
                  <a:latin typeface="Roboto"/>
                  <a:ea typeface="Roboto"/>
                  <a:cs typeface="Roboto"/>
                  <a:sym typeface="Roboto"/>
                </a:rPr>
                <a:t>Intelligence</a:t>
              </a:r>
              <a:endParaRPr sz="1000">
                <a:solidFill>
                  <a:srgbClr val="FFFFFF"/>
                </a:solidFill>
                <a:latin typeface="Roboto"/>
                <a:ea typeface="Roboto"/>
                <a:cs typeface="Roboto"/>
                <a:sym typeface="Roboto"/>
              </a:endParaRPr>
            </a:p>
          </p:txBody>
        </p:sp>
      </p:grpSp>
      <p:sp>
        <p:nvSpPr>
          <p:cNvPr id="147" name="Shape 147"/>
          <p:cNvSpPr/>
          <p:nvPr/>
        </p:nvSpPr>
        <p:spPr>
          <a:xfrm>
            <a:off x="4084680" y="2327241"/>
            <a:ext cx="1225800" cy="1225800"/>
          </a:xfrm>
          <a:prstGeom prst="ellipse">
            <a:avLst/>
          </a:prstGeom>
          <a:solidFill>
            <a:srgbClr val="EDA29B"/>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   NLP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390" name="Shape 39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391" name="Shape 391"/>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Hashing Vectoriser</a:t>
            </a:r>
            <a:endParaRPr sz="1800"/>
          </a:p>
        </p:txBody>
      </p:sp>
      <p:sp>
        <p:nvSpPr>
          <p:cNvPr id="392" name="Shape 392"/>
          <p:cNvSpPr/>
          <p:nvPr/>
        </p:nvSpPr>
        <p:spPr>
          <a:xfrm>
            <a:off x="218250" y="951650"/>
            <a:ext cx="8707500" cy="7761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When we create vectors by using vocabulary, it utilizes a lot of memory.</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Let’s take the example of three documents: (Vocab size = 9)</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pic>
        <p:nvPicPr>
          <p:cNvPr id="393" name="Shape 393"/>
          <p:cNvPicPr preferRelativeResize="0"/>
          <p:nvPr/>
        </p:nvPicPr>
        <p:blipFill>
          <a:blip r:embed="rId3">
            <a:alphaModFix/>
          </a:blip>
          <a:stretch>
            <a:fillRect/>
          </a:stretch>
        </p:blipFill>
        <p:spPr>
          <a:xfrm>
            <a:off x="2534848" y="1916200"/>
            <a:ext cx="2954750" cy="1054200"/>
          </a:xfrm>
          <a:prstGeom prst="rect">
            <a:avLst/>
          </a:prstGeom>
          <a:noFill/>
          <a:ln>
            <a:noFill/>
          </a:ln>
        </p:spPr>
      </p:pic>
      <p:pic>
        <p:nvPicPr>
          <p:cNvPr id="394" name="Shape 394"/>
          <p:cNvPicPr preferRelativeResize="0"/>
          <p:nvPr/>
        </p:nvPicPr>
        <p:blipFill>
          <a:blip r:embed="rId4">
            <a:alphaModFix/>
          </a:blip>
          <a:stretch>
            <a:fillRect/>
          </a:stretch>
        </p:blipFill>
        <p:spPr>
          <a:xfrm>
            <a:off x="874625" y="3122150"/>
            <a:ext cx="6409076" cy="129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400" name="Shape 40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01" name="Shape 401"/>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Hashing Vectoriser</a:t>
            </a:r>
            <a:endParaRPr sz="1800"/>
          </a:p>
        </p:txBody>
      </p:sp>
      <p:sp>
        <p:nvSpPr>
          <p:cNvPr id="402" name="Shape 402"/>
          <p:cNvSpPr/>
          <p:nvPr/>
        </p:nvSpPr>
        <p:spPr>
          <a:xfrm>
            <a:off x="218250" y="951650"/>
            <a:ext cx="8707500" cy="7761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sp>
        <p:nvSpPr>
          <p:cNvPr id="403" name="Shape 403"/>
          <p:cNvSpPr/>
          <p:nvPr/>
        </p:nvSpPr>
        <p:spPr>
          <a:xfrm>
            <a:off x="218250" y="951650"/>
            <a:ext cx="8707500" cy="3355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Instead of building a vocabulary and using that as feature, we define a hashing function which will help us generate a vector of a pre-defined length by hashing the original features.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Example:</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317500" lvl="0" marL="457200" rtl="0">
              <a:lnSpc>
                <a:spcPct val="150000"/>
              </a:lnSpc>
              <a:spcBef>
                <a:spcPts val="0"/>
              </a:spcBef>
              <a:spcAft>
                <a:spcPts val="0"/>
              </a:spcAft>
              <a:buClr>
                <a:srgbClr val="515151"/>
              </a:buClr>
              <a:buSzPts val="1400"/>
              <a:buFont typeface="Calibri"/>
              <a:buChar char="●"/>
            </a:pPr>
            <a:r>
              <a:rPr lang="en">
                <a:solidFill>
                  <a:srgbClr val="515151"/>
                </a:solidFill>
                <a:highlight>
                  <a:srgbClr val="FFFFFF"/>
                </a:highlight>
                <a:latin typeface="Calibri"/>
                <a:ea typeface="Calibri"/>
                <a:cs typeface="Calibri"/>
                <a:sym typeface="Calibri"/>
              </a:rPr>
              <a:t>Suppose, our feature vector is ["cat","dog","cat"] and hash function is: </a:t>
            </a:r>
            <a:r>
              <a:rPr b="1" lang="en">
                <a:solidFill>
                  <a:srgbClr val="515151"/>
                </a:solidFill>
                <a:highlight>
                  <a:srgbClr val="FFFFFF"/>
                </a:highlight>
                <a:latin typeface="Calibri"/>
                <a:ea typeface="Calibri"/>
                <a:cs typeface="Calibri"/>
                <a:sym typeface="Calibri"/>
              </a:rPr>
              <a:t>hash("cat") = 1</a:t>
            </a:r>
            <a:r>
              <a:rPr lang="en">
                <a:solidFill>
                  <a:srgbClr val="515151"/>
                </a:solidFill>
                <a:highlight>
                  <a:srgbClr val="FFFFFF"/>
                </a:highlight>
                <a:latin typeface="Calibri"/>
                <a:ea typeface="Calibri"/>
                <a:cs typeface="Calibri"/>
                <a:sym typeface="Calibri"/>
              </a:rPr>
              <a:t> and </a:t>
            </a:r>
            <a:r>
              <a:rPr b="1" lang="en">
                <a:solidFill>
                  <a:srgbClr val="515151"/>
                </a:solidFill>
                <a:highlight>
                  <a:srgbClr val="FFFFFF"/>
                </a:highlight>
                <a:latin typeface="Calibri"/>
                <a:ea typeface="Calibri"/>
                <a:cs typeface="Calibri"/>
                <a:sym typeface="Calibri"/>
              </a:rPr>
              <a:t>hash("dog")=2</a:t>
            </a:r>
            <a:r>
              <a:rPr lang="en">
                <a:solidFill>
                  <a:srgbClr val="515151"/>
                </a:solidFill>
                <a:highlight>
                  <a:srgbClr val="FFFFFF"/>
                </a:highlight>
                <a:latin typeface="Calibri"/>
                <a:ea typeface="Calibri"/>
                <a:cs typeface="Calibri"/>
                <a:sym typeface="Calibri"/>
              </a:rPr>
              <a:t>. </a:t>
            </a:r>
            <a:endParaRPr>
              <a:solidFill>
                <a:srgbClr val="515151"/>
              </a:solidFill>
              <a:highlight>
                <a:srgbClr val="FFFFFF"/>
              </a:highlight>
              <a:latin typeface="Calibri"/>
              <a:ea typeface="Calibri"/>
              <a:cs typeface="Calibri"/>
              <a:sym typeface="Calibri"/>
            </a:endParaRPr>
          </a:p>
          <a:p>
            <a:pPr indent="-317500" lvl="0" marL="457200" rtl="0">
              <a:lnSpc>
                <a:spcPct val="150000"/>
              </a:lnSpc>
              <a:spcBef>
                <a:spcPts val="0"/>
              </a:spcBef>
              <a:spcAft>
                <a:spcPts val="0"/>
              </a:spcAft>
              <a:buClr>
                <a:srgbClr val="515151"/>
              </a:buClr>
              <a:buSzPts val="1400"/>
              <a:buFont typeface="Calibri"/>
              <a:buChar char="●"/>
            </a:pPr>
            <a:r>
              <a:rPr lang="en">
                <a:solidFill>
                  <a:srgbClr val="515151"/>
                </a:solidFill>
                <a:highlight>
                  <a:srgbClr val="FFFFFF"/>
                </a:highlight>
                <a:latin typeface="Calibri"/>
                <a:ea typeface="Calibri"/>
                <a:cs typeface="Calibri"/>
                <a:sym typeface="Calibri"/>
              </a:rPr>
              <a:t>Suppose, output feature vector dimension (</a:t>
            </a:r>
            <a:r>
              <a:rPr lang="en">
                <a:solidFill>
                  <a:srgbClr val="515151"/>
                </a:solidFill>
                <a:latin typeface="Calibri"/>
                <a:ea typeface="Calibri"/>
                <a:cs typeface="Calibri"/>
                <a:sym typeface="Calibri"/>
              </a:rPr>
              <a:t>N</a:t>
            </a:r>
            <a:r>
              <a:rPr lang="en">
                <a:solidFill>
                  <a:srgbClr val="515151"/>
                </a:solidFill>
                <a:highlight>
                  <a:srgbClr val="FFFFFF"/>
                </a:highlight>
                <a:latin typeface="Calibri"/>
                <a:ea typeface="Calibri"/>
                <a:cs typeface="Calibri"/>
                <a:sym typeface="Calibri"/>
              </a:rPr>
              <a:t>) to be 4. Then output </a:t>
            </a:r>
            <a:r>
              <a:rPr lang="en">
                <a:solidFill>
                  <a:srgbClr val="515151"/>
                </a:solidFill>
                <a:latin typeface="Calibri"/>
                <a:ea typeface="Calibri"/>
                <a:cs typeface="Calibri"/>
                <a:sym typeface="Calibri"/>
              </a:rPr>
              <a:t>x</a:t>
            </a:r>
            <a:r>
              <a:rPr lang="en">
                <a:solidFill>
                  <a:srgbClr val="515151"/>
                </a:solidFill>
                <a:highlight>
                  <a:srgbClr val="FFFFFF"/>
                </a:highlight>
                <a:latin typeface="Calibri"/>
                <a:ea typeface="Calibri"/>
                <a:cs typeface="Calibri"/>
                <a:sym typeface="Calibri"/>
              </a:rPr>
              <a:t> will be [0,2,1,0].</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pic>
        <p:nvPicPr>
          <p:cNvPr id="404" name="Shape 404"/>
          <p:cNvPicPr preferRelativeResize="0"/>
          <p:nvPr/>
        </p:nvPicPr>
        <p:blipFill>
          <a:blip r:embed="rId3">
            <a:alphaModFix/>
          </a:blip>
          <a:stretch>
            <a:fillRect/>
          </a:stretch>
        </p:blipFill>
        <p:spPr>
          <a:xfrm>
            <a:off x="1424050" y="1988767"/>
            <a:ext cx="5533799" cy="1165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410" name="Shape 41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11" name="Shape 411"/>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Recap</a:t>
            </a:r>
            <a:endParaRPr sz="1800"/>
          </a:p>
        </p:txBody>
      </p:sp>
      <p:sp>
        <p:nvSpPr>
          <p:cNvPr id="412" name="Shape 412"/>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Need of vectors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Bag of Words (BoW) Model</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Count Vectorizer</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TF-IDF Vectorizer</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Hashing Vectorizer</a:t>
            </a:r>
            <a:endParaRPr>
              <a:solidFill>
                <a:srgbClr val="51515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418" name="Shape 418"/>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19" name="Shape 419"/>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Why vectors?</a:t>
            </a:r>
            <a:endParaRPr sz="1800"/>
          </a:p>
        </p:txBody>
      </p:sp>
      <p:sp>
        <p:nvSpPr>
          <p:cNvPr id="420" name="Shape 420"/>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One of the main focus of NLP is to compare different documents and look at the similarity between documents.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 vector representation of the documents makes the calculation of similarity very easy.</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Let’s discuss one of the commonly used similarity measures</a:t>
            </a:r>
            <a:endParaRPr>
              <a:solidFill>
                <a:srgbClr val="51515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426" name="Shape 42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27" name="Shape 427"/>
          <p:cNvSpPr/>
          <p:nvPr/>
        </p:nvSpPr>
        <p:spPr>
          <a:xfrm>
            <a:off x="237125" y="392625"/>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Cosine Similarity</a:t>
            </a:r>
            <a:endParaRPr sz="1800"/>
          </a:p>
        </p:txBody>
      </p:sp>
      <p:pic>
        <p:nvPicPr>
          <p:cNvPr id="428" name="Shape 428"/>
          <p:cNvPicPr preferRelativeResize="0"/>
          <p:nvPr/>
        </p:nvPicPr>
        <p:blipFill>
          <a:blip r:embed="rId3">
            <a:alphaModFix/>
          </a:blip>
          <a:stretch>
            <a:fillRect/>
          </a:stretch>
        </p:blipFill>
        <p:spPr>
          <a:xfrm>
            <a:off x="5263813" y="1148712"/>
            <a:ext cx="2952750" cy="1947800"/>
          </a:xfrm>
          <a:prstGeom prst="rect">
            <a:avLst/>
          </a:prstGeom>
          <a:noFill/>
          <a:ln>
            <a:noFill/>
          </a:ln>
        </p:spPr>
      </p:pic>
      <p:pic>
        <p:nvPicPr>
          <p:cNvPr id="429" name="Shape 429"/>
          <p:cNvPicPr preferRelativeResize="0"/>
          <p:nvPr/>
        </p:nvPicPr>
        <p:blipFill>
          <a:blip r:embed="rId4">
            <a:alphaModFix/>
          </a:blip>
          <a:stretch>
            <a:fillRect/>
          </a:stretch>
        </p:blipFill>
        <p:spPr>
          <a:xfrm>
            <a:off x="4572000" y="3401100"/>
            <a:ext cx="4336375" cy="602275"/>
          </a:xfrm>
          <a:prstGeom prst="rect">
            <a:avLst/>
          </a:prstGeom>
          <a:noFill/>
          <a:ln cap="flat" cmpd="sng" w="9525">
            <a:solidFill>
              <a:srgbClr val="666666"/>
            </a:solidFill>
            <a:prstDash val="solid"/>
            <a:round/>
            <a:headEnd len="sm" w="sm" type="none"/>
            <a:tailEnd len="sm" w="sm" type="none"/>
          </a:ln>
        </p:spPr>
      </p:pic>
      <p:pic>
        <p:nvPicPr>
          <p:cNvPr id="430" name="Shape 430"/>
          <p:cNvPicPr preferRelativeResize="0"/>
          <p:nvPr/>
        </p:nvPicPr>
        <p:blipFill>
          <a:blip r:embed="rId5">
            <a:alphaModFix/>
          </a:blip>
          <a:stretch>
            <a:fillRect/>
          </a:stretch>
        </p:blipFill>
        <p:spPr>
          <a:xfrm>
            <a:off x="658675" y="1234150"/>
            <a:ext cx="3330625" cy="2619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436" name="Shape 43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37" name="Shape 437"/>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438" name="Shape 438"/>
          <p:cNvSpPr/>
          <p:nvPr/>
        </p:nvSpPr>
        <p:spPr>
          <a:xfrm>
            <a:off x="218250" y="951650"/>
            <a:ext cx="8707500" cy="20604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Bag of Words Model considered each word independently.</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n-gram predicts the sequence of words.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t>
            </a:r>
            <a:r>
              <a:rPr lang="en">
                <a:solidFill>
                  <a:srgbClr val="515151"/>
                </a:solidFill>
                <a:latin typeface="Calibri"/>
                <a:ea typeface="Calibri"/>
                <a:cs typeface="Calibri"/>
                <a:sym typeface="Calibri"/>
              </a:rPr>
              <a:t>n” in n-gram denotes the length of sequence. Based on varying “n” we have:</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n=1 - monograms / unigrams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n=2 - bigrams / digrams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n=3 - trigrams and so on...</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sp>
        <p:nvSpPr>
          <p:cNvPr id="439" name="Shape 439"/>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n-gram Model</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445" name="Shape 44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46" name="Shape 446"/>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447" name="Shape 447"/>
          <p:cNvSpPr/>
          <p:nvPr/>
        </p:nvSpPr>
        <p:spPr>
          <a:xfrm>
            <a:off x="218250" y="955800"/>
            <a:ext cx="8707500" cy="4515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a:t>
            </a:r>
            <a:r>
              <a:rPr lang="en">
                <a:solidFill>
                  <a:srgbClr val="515151"/>
                </a:solidFill>
                <a:latin typeface="Calibri"/>
                <a:ea typeface="Calibri"/>
                <a:cs typeface="Calibri"/>
                <a:sym typeface="Calibri"/>
              </a:rPr>
              <a:t>-gram computes the probability of i</a:t>
            </a:r>
            <a:r>
              <a:rPr lang="en">
                <a:solidFill>
                  <a:srgbClr val="515151"/>
                </a:solidFill>
                <a:latin typeface="Calibri"/>
                <a:ea typeface="Calibri"/>
                <a:cs typeface="Calibri"/>
                <a:sym typeface="Calibri"/>
              </a:rPr>
              <a:t>th</a:t>
            </a:r>
            <a:r>
              <a:rPr lang="en">
                <a:solidFill>
                  <a:srgbClr val="515151"/>
                </a:solidFill>
                <a:latin typeface="Calibri"/>
                <a:ea typeface="Calibri"/>
                <a:cs typeface="Calibri"/>
                <a:sym typeface="Calibri"/>
              </a:rPr>
              <a:t> item given a sequence of previous (i-1) items.</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sp>
        <p:nvSpPr>
          <p:cNvPr id="448" name="Shape 448"/>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n-gram Model</a:t>
            </a:r>
            <a:endParaRPr sz="1800"/>
          </a:p>
        </p:txBody>
      </p:sp>
      <p:pic>
        <p:nvPicPr>
          <p:cNvPr id="449" name="Shape 449"/>
          <p:cNvPicPr preferRelativeResize="0"/>
          <p:nvPr/>
        </p:nvPicPr>
        <p:blipFill>
          <a:blip r:embed="rId3">
            <a:alphaModFix/>
          </a:blip>
          <a:stretch>
            <a:fillRect/>
          </a:stretch>
        </p:blipFill>
        <p:spPr>
          <a:xfrm>
            <a:off x="2267992" y="1508650"/>
            <a:ext cx="3448050" cy="628650"/>
          </a:xfrm>
          <a:prstGeom prst="rect">
            <a:avLst/>
          </a:prstGeom>
          <a:noFill/>
          <a:ln>
            <a:noFill/>
          </a:ln>
        </p:spPr>
      </p:pic>
      <p:sp>
        <p:nvSpPr>
          <p:cNvPr id="450" name="Shape 450"/>
          <p:cNvSpPr/>
          <p:nvPr/>
        </p:nvSpPr>
        <p:spPr>
          <a:xfrm>
            <a:off x="266075" y="2402875"/>
            <a:ext cx="8707500" cy="18246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For Example, we want the machine to learn that the words “Machine” &amp; “Learning” are commonly used together. “Machine Learning” is a bigram.</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 probabilities are estimated using the </a:t>
            </a:r>
            <a:r>
              <a:rPr b="1" lang="en">
                <a:solidFill>
                  <a:srgbClr val="515151"/>
                </a:solidFill>
                <a:latin typeface="Calibri"/>
                <a:ea typeface="Calibri"/>
                <a:cs typeface="Calibri"/>
                <a:sym typeface="Calibri"/>
              </a:rPr>
              <a:t>relative frequencies </a:t>
            </a:r>
            <a:r>
              <a:rPr lang="en">
                <a:solidFill>
                  <a:srgbClr val="515151"/>
                </a:solidFill>
                <a:latin typeface="Calibri"/>
                <a:ea typeface="Calibri"/>
                <a:cs typeface="Calibri"/>
                <a:sym typeface="Calibri"/>
              </a:rPr>
              <a:t>of observed outcomes. This process is called </a:t>
            </a:r>
            <a:r>
              <a:rPr b="1" lang="en">
                <a:solidFill>
                  <a:srgbClr val="515151"/>
                </a:solidFill>
                <a:latin typeface="Calibri"/>
                <a:ea typeface="Calibri"/>
                <a:cs typeface="Calibri"/>
                <a:sym typeface="Calibri"/>
              </a:rPr>
              <a:t>Maximum Likelihood Estimation </a:t>
            </a:r>
            <a:r>
              <a:rPr lang="en">
                <a:solidFill>
                  <a:srgbClr val="515151"/>
                </a:solidFill>
                <a:latin typeface="Calibri"/>
                <a:ea typeface="Calibri"/>
                <a:cs typeface="Calibri"/>
                <a:sym typeface="Calibri"/>
              </a:rPr>
              <a:t>(MLE).</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456" name="Shape 45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57" name="Shape 457"/>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458" name="Shape 458"/>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Example</a:t>
            </a:r>
            <a:endParaRPr sz="1800"/>
          </a:p>
        </p:txBody>
      </p:sp>
      <p:pic>
        <p:nvPicPr>
          <p:cNvPr id="459" name="Shape 459"/>
          <p:cNvPicPr preferRelativeResize="0"/>
          <p:nvPr/>
        </p:nvPicPr>
        <p:blipFill>
          <a:blip r:embed="rId3">
            <a:alphaModFix/>
          </a:blip>
          <a:stretch>
            <a:fillRect/>
          </a:stretch>
        </p:blipFill>
        <p:spPr>
          <a:xfrm>
            <a:off x="418472" y="1623375"/>
            <a:ext cx="4769049" cy="1030125"/>
          </a:xfrm>
          <a:prstGeom prst="rect">
            <a:avLst/>
          </a:prstGeom>
          <a:noFill/>
          <a:ln>
            <a:noFill/>
          </a:ln>
        </p:spPr>
      </p:pic>
      <p:sp>
        <p:nvSpPr>
          <p:cNvPr id="460" name="Shape 460"/>
          <p:cNvSpPr/>
          <p:nvPr/>
        </p:nvSpPr>
        <p:spPr>
          <a:xfrm>
            <a:off x="237125" y="1052675"/>
            <a:ext cx="4353600" cy="4515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Compute probability of trigram: “I like bananas”</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466" name="Shape 46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67" name="Shape 467"/>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468" name="Shape 468"/>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Example: Estimate sequence using bigrams</a:t>
            </a:r>
            <a:endParaRPr sz="1800"/>
          </a:p>
        </p:txBody>
      </p:sp>
      <p:pic>
        <p:nvPicPr>
          <p:cNvPr id="469" name="Shape 469"/>
          <p:cNvPicPr preferRelativeResize="0"/>
          <p:nvPr/>
        </p:nvPicPr>
        <p:blipFill>
          <a:blip r:embed="rId3">
            <a:alphaModFix/>
          </a:blip>
          <a:stretch>
            <a:fillRect/>
          </a:stretch>
        </p:blipFill>
        <p:spPr>
          <a:xfrm>
            <a:off x="2538647" y="968797"/>
            <a:ext cx="4738199" cy="3776301"/>
          </a:xfrm>
          <a:prstGeom prst="rect">
            <a:avLst/>
          </a:prstGeom>
          <a:noFill/>
          <a:ln>
            <a:noFill/>
          </a:ln>
        </p:spPr>
      </p:pic>
      <p:sp>
        <p:nvSpPr>
          <p:cNvPr id="470" name="Shape 470"/>
          <p:cNvSpPr/>
          <p:nvPr/>
        </p:nvSpPr>
        <p:spPr>
          <a:xfrm>
            <a:off x="218250" y="955800"/>
            <a:ext cx="2045100" cy="23028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rPr b="1" lang="en">
                <a:solidFill>
                  <a:srgbClr val="515151"/>
                </a:solidFill>
                <a:latin typeface="Calibri"/>
                <a:ea typeface="Calibri"/>
                <a:cs typeface="Calibri"/>
                <a:sym typeface="Calibri"/>
              </a:rPr>
              <a:t>Assumption</a:t>
            </a:r>
            <a:r>
              <a:rPr lang="en">
                <a:solidFill>
                  <a:srgbClr val="515151"/>
                </a:solidFill>
                <a:latin typeface="Calibri"/>
                <a:ea typeface="Calibri"/>
                <a:cs typeface="Calibri"/>
                <a:sym typeface="Calibri"/>
              </a:rPr>
              <a:t>: Probability of next word depends only on previous word.</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476" name="Shape 47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77" name="Shape 477"/>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478" name="Shape 478"/>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 issue with BoW models is the lack of context.</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Skip-gram model tries to learn the context in which each word is used.</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Given a central word, it will predict it’s neighbouring words with different probabilities.</a:t>
            </a:r>
            <a:endParaRPr>
              <a:solidFill>
                <a:srgbClr val="515151"/>
              </a:solidFill>
              <a:latin typeface="Calibri"/>
              <a:ea typeface="Calibri"/>
              <a:cs typeface="Calibri"/>
              <a:sym typeface="Calibri"/>
            </a:endParaRPr>
          </a:p>
        </p:txBody>
      </p:sp>
      <p:sp>
        <p:nvSpPr>
          <p:cNvPr id="479" name="Shape 479"/>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Skip-Gram</a:t>
            </a:r>
            <a:r>
              <a:rPr lang="en" sz="1800">
                <a:solidFill>
                  <a:srgbClr val="1F5AD0"/>
                </a:solidFill>
                <a:latin typeface="Helvetica Neue"/>
                <a:ea typeface="Helvetica Neue"/>
                <a:cs typeface="Helvetica Neue"/>
                <a:sym typeface="Helvetica Neue"/>
              </a:rPr>
              <a:t> Model</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53" name="Shape 153"/>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54" name="Shape 154"/>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Natural Language refers to the way we, humans, communicate with each other.</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Types: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Text</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Speech</a:t>
            </a:r>
            <a:endParaRPr>
              <a:solidFill>
                <a:srgbClr val="515151"/>
              </a:solidFill>
              <a:latin typeface="Calibri"/>
              <a:ea typeface="Calibri"/>
              <a:cs typeface="Calibri"/>
              <a:sym typeface="Calibri"/>
            </a:endParaRPr>
          </a:p>
        </p:txBody>
      </p:sp>
      <p:cxnSp>
        <p:nvCxnSpPr>
          <p:cNvPr id="155" name="Shape 15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56" name="Shape 156"/>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Natural Language</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485" name="Shape 48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86" name="Shape 486"/>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487" name="Shape 487"/>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Generation of Training data</a:t>
            </a:r>
            <a:endParaRPr sz="1800"/>
          </a:p>
        </p:txBody>
      </p:sp>
      <p:pic>
        <p:nvPicPr>
          <p:cNvPr id="488" name="Shape 488"/>
          <p:cNvPicPr preferRelativeResize="0"/>
          <p:nvPr/>
        </p:nvPicPr>
        <p:blipFill>
          <a:blip r:embed="rId3">
            <a:alphaModFix/>
          </a:blip>
          <a:stretch>
            <a:fillRect/>
          </a:stretch>
        </p:blipFill>
        <p:spPr>
          <a:xfrm>
            <a:off x="581950" y="946475"/>
            <a:ext cx="5837374" cy="35170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494" name="Shape 494"/>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495" name="Shape 495"/>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496" name="Shape 496"/>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Architecture of </a:t>
            </a:r>
            <a:r>
              <a:rPr lang="en" sz="1800">
                <a:solidFill>
                  <a:srgbClr val="1F5AD0"/>
                </a:solidFill>
                <a:latin typeface="Helvetica Neue"/>
                <a:ea typeface="Helvetica Neue"/>
                <a:cs typeface="Helvetica Neue"/>
                <a:sym typeface="Helvetica Neue"/>
              </a:rPr>
              <a:t>Skip-gram Model</a:t>
            </a:r>
            <a:endParaRPr sz="1800"/>
          </a:p>
        </p:txBody>
      </p:sp>
      <p:pic>
        <p:nvPicPr>
          <p:cNvPr id="497" name="Shape 497"/>
          <p:cNvPicPr preferRelativeResize="0"/>
          <p:nvPr/>
        </p:nvPicPr>
        <p:blipFill>
          <a:blip r:embed="rId3">
            <a:alphaModFix/>
          </a:blip>
          <a:stretch>
            <a:fillRect/>
          </a:stretch>
        </p:blipFill>
        <p:spPr>
          <a:xfrm>
            <a:off x="692250" y="748950"/>
            <a:ext cx="7315200" cy="4299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503" name="Shape 503"/>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504" name="Shape 504"/>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505" name="Shape 505"/>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Interpretation of Skip-Gram Output</a:t>
            </a:r>
            <a:endParaRPr sz="1800"/>
          </a:p>
        </p:txBody>
      </p:sp>
      <p:pic>
        <p:nvPicPr>
          <p:cNvPr id="506" name="Shape 506"/>
          <p:cNvPicPr preferRelativeResize="0"/>
          <p:nvPr/>
        </p:nvPicPr>
        <p:blipFill>
          <a:blip r:embed="rId3">
            <a:alphaModFix/>
          </a:blip>
          <a:stretch>
            <a:fillRect/>
          </a:stretch>
        </p:blipFill>
        <p:spPr>
          <a:xfrm>
            <a:off x="961725" y="1412163"/>
            <a:ext cx="6629400" cy="1876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512" name="Shape 512"/>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513" name="Shape 513"/>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514" name="Shape 514"/>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This model is used for learning vector representations of words, called “Word Embeddings”.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These models are shallow, two-layer neural networks that are trained to reconstruct linguistic contexts of words.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Word2vec takes as its input a large corpus of text and produces a vector space, typically of several hundred dimensions, with each unique word in the corpus being assigned a corresponding vector in the space.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Word vectors are positioned in the vector space such that words that share common contexts in the corpus are located in close proximity to one another in the space.</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rPr lang="en">
                <a:solidFill>
                  <a:srgbClr val="515151"/>
                </a:solidFill>
                <a:latin typeface="Calibri"/>
                <a:ea typeface="Calibri"/>
                <a:cs typeface="Calibri"/>
                <a:sym typeface="Calibri"/>
              </a:rPr>
              <a:t>Use “gensim” library to use the existing word vectors like GloVe, GoogleNews-vectors-negative300 etc. Standard words vectors are open-source and available freely. </a:t>
            </a:r>
            <a:endParaRPr>
              <a:solidFill>
                <a:srgbClr val="515151"/>
              </a:solidFill>
              <a:latin typeface="Calibri"/>
              <a:ea typeface="Calibri"/>
              <a:cs typeface="Calibri"/>
              <a:sym typeface="Calibri"/>
            </a:endParaRPr>
          </a:p>
        </p:txBody>
      </p:sp>
      <p:sp>
        <p:nvSpPr>
          <p:cNvPr id="515" name="Shape 515"/>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Word2Vec</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Shape 520"/>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521" name="Shape 521"/>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522" name="Shape 522"/>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523" name="Shape 523"/>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GloVe : Global Vectors for Word Representation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GloVe is an unsupervised learning algorithm for obtaining vector representations for words. Training is performed on aggregated global word-word co-occurrence statistics from a corpus, and the resulting representations showcase interesting linear substructures of the word vector space.</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Trained on extremely large data set, GloVe comes in a variant from 50D to 300D.</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 main intuition underlying the model is the simple observation that ratios of word-word co-occurrence probabilities have the potential for encoding some form of meaning.</a:t>
            </a:r>
            <a:endParaRPr>
              <a:solidFill>
                <a:srgbClr val="515151"/>
              </a:solidFill>
              <a:latin typeface="Calibri"/>
              <a:ea typeface="Calibri"/>
              <a:cs typeface="Calibri"/>
              <a:sym typeface="Calibri"/>
            </a:endParaRPr>
          </a:p>
        </p:txBody>
      </p:sp>
      <p:sp>
        <p:nvSpPr>
          <p:cNvPr id="524" name="Shape 524"/>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GloVe</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530" name="Shape 53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531" name="Shape 531"/>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532" name="Shape 532"/>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 training objective of GloVe is to learn word vectors such that their dot product equals the logarithm of the words' probability of co-occurrence.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Owing to the fact that the logarithm of a ratio equals the difference of logarithms, this objective associates (the logarithm of) ratios of co-occurrence probabilities with vector differences in the word vector space.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Because these ratios can encode some form of meaning, this information gets encoded as vector differences as well.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For this reason, the resulting word vectors perform very well on word analogy tasks</a:t>
            </a:r>
            <a:r>
              <a:rPr lang="en">
                <a:solidFill>
                  <a:srgbClr val="515151"/>
                </a:solidFill>
                <a:latin typeface="Calibri"/>
                <a:ea typeface="Calibri"/>
                <a:cs typeface="Calibri"/>
                <a:sym typeface="Calibri"/>
              </a:rPr>
              <a:t>, such as in the word2vec package.</a:t>
            </a:r>
            <a:endParaRPr>
              <a:solidFill>
                <a:srgbClr val="515151"/>
              </a:solidFill>
              <a:latin typeface="Calibri"/>
              <a:ea typeface="Calibri"/>
              <a:cs typeface="Calibri"/>
              <a:sym typeface="Calibri"/>
            </a:endParaRPr>
          </a:p>
        </p:txBody>
      </p:sp>
      <p:sp>
        <p:nvSpPr>
          <p:cNvPr id="533" name="Shape 533"/>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GloVe</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539" name="Shape 539"/>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540" name="Shape 540"/>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541" name="Shape 541"/>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As one might expect, ice co-occurs more frequently with solid than it does with gas, whereas steam co-occurs more frequently with gas than it does with solid.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Both words co-occur with their shared property water frequently, and both co-occur with the unrelated word fashion infrequently. </a:t>
            </a:r>
            <a:endParaRPr>
              <a:solidFill>
                <a:srgbClr val="515151"/>
              </a:solidFill>
              <a:latin typeface="Calibri"/>
              <a:ea typeface="Calibri"/>
              <a:cs typeface="Calibri"/>
              <a:sym typeface="Calibri"/>
            </a:endParaRPr>
          </a:p>
        </p:txBody>
      </p:sp>
      <p:sp>
        <p:nvSpPr>
          <p:cNvPr id="542" name="Shape 542"/>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GloVe</a:t>
            </a:r>
            <a:endParaRPr sz="1800"/>
          </a:p>
        </p:txBody>
      </p:sp>
      <p:pic>
        <p:nvPicPr>
          <p:cNvPr id="543" name="Shape 543"/>
          <p:cNvPicPr preferRelativeResize="0"/>
          <p:nvPr/>
        </p:nvPicPr>
        <p:blipFill>
          <a:blip r:embed="rId3">
            <a:alphaModFix/>
          </a:blip>
          <a:stretch>
            <a:fillRect/>
          </a:stretch>
        </p:blipFill>
        <p:spPr>
          <a:xfrm>
            <a:off x="352425" y="900113"/>
            <a:ext cx="8439150" cy="18192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Only in the ratio of probabilities does noise from non-discriminative words like water and fashion cancel out, so that large values (much greater than 1) correlate well with properties specific to ice, and small values (much less than 1) correlate well with properties specific of steam.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In this way, the ratio of probabilities encodes some crude form of meaning associated with the abstract concept of thermodynamic phase. </a:t>
            </a:r>
            <a:endParaRPr>
              <a:solidFill>
                <a:srgbClr val="515151"/>
              </a:solidFill>
              <a:latin typeface="Calibri"/>
              <a:ea typeface="Calibri"/>
              <a:cs typeface="Calibri"/>
              <a:sym typeface="Calibri"/>
            </a:endParaRPr>
          </a:p>
        </p:txBody>
      </p:sp>
      <p:sp>
        <p:nvSpPr>
          <p:cNvPr id="549" name="Shape 54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550" name="Shape 55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551" name="Shape 551"/>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552" name="Shape 552"/>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GloVe</a:t>
            </a:r>
            <a:endParaRPr sz="1800"/>
          </a:p>
        </p:txBody>
      </p:sp>
      <p:pic>
        <p:nvPicPr>
          <p:cNvPr id="553" name="Shape 553"/>
          <p:cNvPicPr preferRelativeResize="0"/>
          <p:nvPr/>
        </p:nvPicPr>
        <p:blipFill>
          <a:blip r:embed="rId3">
            <a:alphaModFix/>
          </a:blip>
          <a:stretch>
            <a:fillRect/>
          </a:stretch>
        </p:blipFill>
        <p:spPr>
          <a:xfrm>
            <a:off x="352425" y="900113"/>
            <a:ext cx="8439150" cy="18192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Aim : We have N “documents”, we want to categorize them into K topics, based on their similarity.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Assumptions : We do not know have any prior information about the topics. We only have the N documents, and we have a fixed “K”.</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Applications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News classification</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Document type classification (Legalsifter)</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Extremely important step in search (Google, Bing ….)</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Email filters , spam classification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Pro tip : This is </a:t>
            </a:r>
            <a:r>
              <a:rPr i="1" lang="en">
                <a:solidFill>
                  <a:srgbClr val="515151"/>
                </a:solidFill>
                <a:latin typeface="Calibri"/>
                <a:ea typeface="Calibri"/>
                <a:cs typeface="Calibri"/>
                <a:sym typeface="Calibri"/>
              </a:rPr>
              <a:t>very </a:t>
            </a:r>
            <a:r>
              <a:rPr lang="en">
                <a:solidFill>
                  <a:srgbClr val="515151"/>
                </a:solidFill>
                <a:latin typeface="Calibri"/>
                <a:ea typeface="Calibri"/>
                <a:cs typeface="Calibri"/>
                <a:sym typeface="Calibri"/>
              </a:rPr>
              <a:t>similar to clustering. All we have to figure out is how to cluster on text!</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sp>
        <p:nvSpPr>
          <p:cNvPr id="559" name="Shape 55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560" name="Shape 56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561" name="Shape 561"/>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562" name="Shape 562"/>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Topic Modeling</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Clustering after some pre-processing (Simplest and most popular)</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Explicit Semantic Analysis (ESA) we will cover this today. Rest tomorrow.</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rPr lang="en">
                <a:solidFill>
                  <a:srgbClr val="515151"/>
                </a:solidFill>
                <a:latin typeface="Calibri"/>
                <a:ea typeface="Calibri"/>
                <a:cs typeface="Calibri"/>
                <a:sym typeface="Calibri"/>
              </a:rPr>
              <a:t>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Latent Semantic Indexing (LSI)</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pLSI - probabilistic LSI</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LDA (Latent Dirichlet Allocation)</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rPr lang="en">
                <a:solidFill>
                  <a:srgbClr val="515151"/>
                </a:solidFill>
                <a:latin typeface="Calibri"/>
                <a:ea typeface="Calibri"/>
                <a:cs typeface="Calibri"/>
                <a:sym typeface="Calibri"/>
              </a:rPr>
              <a:t>Key : Don’t go by the big and complicated names, most concepts are simple :)</a:t>
            </a:r>
            <a:endParaRPr>
              <a:solidFill>
                <a:srgbClr val="515151"/>
              </a:solidFill>
              <a:latin typeface="Calibri"/>
              <a:ea typeface="Calibri"/>
              <a:cs typeface="Calibri"/>
              <a:sym typeface="Calibri"/>
            </a:endParaRPr>
          </a:p>
        </p:txBody>
      </p:sp>
      <p:sp>
        <p:nvSpPr>
          <p:cNvPr id="568" name="Shape 568"/>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569" name="Shape 569"/>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570" name="Shape 570"/>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571" name="Shape 571"/>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Topic Modelling methods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62" name="Shape 162"/>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63" name="Shape 163"/>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Natural language is primarily hard because it is messy.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There are few rules.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And yet we can easily understand each other most of the time.</a:t>
            </a:r>
            <a:endParaRPr>
              <a:solidFill>
                <a:srgbClr val="51515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Natural Language is highly ambiguous.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Example:</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Woman, without her man, is helpless.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Woman! Without her, man is helpless!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Homophones and Homonyms</a:t>
            </a:r>
            <a:endParaRPr>
              <a:solidFill>
                <a:srgbClr val="515151"/>
              </a:solidFill>
              <a:latin typeface="Calibri"/>
              <a:ea typeface="Calibri"/>
              <a:cs typeface="Calibri"/>
              <a:sym typeface="Calibri"/>
            </a:endParaRPr>
          </a:p>
        </p:txBody>
      </p:sp>
      <p:cxnSp>
        <p:nvCxnSpPr>
          <p:cNvPr id="164" name="Shape 164"/>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65" name="Shape 165"/>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Natural Language</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Shape 576"/>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rPr lang="en">
                <a:solidFill>
                  <a:srgbClr val="515151"/>
                </a:solidFill>
                <a:latin typeface="Calibri"/>
                <a:ea typeface="Calibri"/>
                <a:cs typeface="Calibri"/>
                <a:sym typeface="Calibri"/>
              </a:rPr>
              <a:t>Let’s say there is a “document” (Document in NLP could be as small as a sentence or two!)</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rPr lang="en">
                <a:solidFill>
                  <a:srgbClr val="515151"/>
                </a:solidFill>
                <a:latin typeface="Calibri"/>
                <a:ea typeface="Calibri"/>
                <a:cs typeface="Calibri"/>
                <a:sym typeface="Calibri"/>
              </a:rPr>
              <a:t>Our document is:</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rPr lang="en">
                <a:solidFill>
                  <a:srgbClr val="0000FF"/>
                </a:solidFill>
              </a:rPr>
              <a:t>“This is a session of summer school at DAIICT. The portal of the event is called "Captive". However, we are not keeping you captive! Hope you are learning machine learning!”</a:t>
            </a:r>
            <a:endParaRPr>
              <a:solidFill>
                <a:srgbClr val="0000FF"/>
              </a:solidFill>
            </a:endParaRPr>
          </a:p>
          <a:p>
            <a:pPr indent="0" lvl="0" marL="457200" marR="0" rtl="0" algn="just">
              <a:lnSpc>
                <a:spcPct val="150000"/>
              </a:lnSpc>
              <a:spcBef>
                <a:spcPts val="0"/>
              </a:spcBef>
              <a:spcAft>
                <a:spcPts val="0"/>
              </a:spcAft>
              <a:buNone/>
            </a:pPr>
            <a:r>
              <a:t/>
            </a:r>
            <a:endParaRPr>
              <a:solidFill>
                <a:srgbClr val="0000FF"/>
              </a:solidFill>
            </a:endParaRPr>
          </a:p>
          <a:p>
            <a:pPr indent="0" lvl="0" marL="457200" marR="0" rtl="0" algn="just">
              <a:lnSpc>
                <a:spcPct val="150000"/>
              </a:lnSpc>
              <a:spcBef>
                <a:spcPts val="0"/>
              </a:spcBef>
              <a:spcAft>
                <a:spcPts val="0"/>
              </a:spcAft>
              <a:buNone/>
            </a:pPr>
            <a:r>
              <a:t/>
            </a:r>
            <a:endParaRPr>
              <a:solidFill>
                <a:srgbClr val="0000FF"/>
              </a:solidFill>
            </a:endParaRPr>
          </a:p>
        </p:txBody>
      </p:sp>
      <p:sp>
        <p:nvSpPr>
          <p:cNvPr id="577" name="Shape 57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578" name="Shape 578"/>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579" name="Shape 579"/>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580" name="Shape 580"/>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Term frequency Histogram</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Shape 585"/>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a:solidFill>
                <a:srgbClr val="0000FF"/>
              </a:solidFill>
              <a:latin typeface="Calibri"/>
              <a:ea typeface="Calibri"/>
              <a:cs typeface="Calibri"/>
              <a:sym typeface="Calibri"/>
            </a:endParaRPr>
          </a:p>
        </p:txBody>
      </p:sp>
      <p:sp>
        <p:nvSpPr>
          <p:cNvPr id="586" name="Shape 58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587" name="Shape 587"/>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588" name="Shape 588"/>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pic>
        <p:nvPicPr>
          <p:cNvPr id="589" name="Shape 589" title="Chart"/>
          <p:cNvPicPr preferRelativeResize="0"/>
          <p:nvPr/>
        </p:nvPicPr>
        <p:blipFill>
          <a:blip r:embed="rId3">
            <a:alphaModFix/>
          </a:blip>
          <a:stretch>
            <a:fillRect/>
          </a:stretch>
        </p:blipFill>
        <p:spPr>
          <a:xfrm>
            <a:off x="1470325" y="996925"/>
            <a:ext cx="5654699" cy="3495599"/>
          </a:xfrm>
          <a:prstGeom prst="rect">
            <a:avLst/>
          </a:prstGeom>
          <a:noFill/>
          <a:ln>
            <a:noFill/>
          </a:ln>
        </p:spPr>
      </p:pic>
      <p:sp>
        <p:nvSpPr>
          <p:cNvPr id="590" name="Shape 590"/>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 Term frequency Histogram</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Shape 595"/>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a:solidFill>
                <a:srgbClr val="0000FF"/>
              </a:solidFill>
              <a:latin typeface="Calibri"/>
              <a:ea typeface="Calibri"/>
              <a:cs typeface="Calibri"/>
              <a:sym typeface="Calibri"/>
            </a:endParaRPr>
          </a:p>
        </p:txBody>
      </p:sp>
      <p:sp>
        <p:nvSpPr>
          <p:cNvPr id="596" name="Shape 59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597" name="Shape 597"/>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598" name="Shape 598"/>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pic>
        <p:nvPicPr>
          <p:cNvPr id="599" name="Shape 599" title="Chart"/>
          <p:cNvPicPr preferRelativeResize="0"/>
          <p:nvPr/>
        </p:nvPicPr>
        <p:blipFill>
          <a:blip r:embed="rId3">
            <a:alphaModFix/>
          </a:blip>
          <a:stretch>
            <a:fillRect/>
          </a:stretch>
        </p:blipFill>
        <p:spPr>
          <a:xfrm>
            <a:off x="1349900" y="951650"/>
            <a:ext cx="4984624" cy="3081400"/>
          </a:xfrm>
          <a:prstGeom prst="rect">
            <a:avLst/>
          </a:prstGeom>
          <a:noFill/>
          <a:ln>
            <a:noFill/>
          </a:ln>
        </p:spPr>
      </p:pic>
      <p:sp>
        <p:nvSpPr>
          <p:cNvPr id="600" name="Shape 600"/>
          <p:cNvSpPr txBox="1"/>
          <p:nvPr/>
        </p:nvSpPr>
        <p:spPr>
          <a:xfrm>
            <a:off x="1032925" y="3210300"/>
            <a:ext cx="5522700" cy="20874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a:solidFill>
                  <a:srgbClr val="515151"/>
                </a:solidFill>
                <a:latin typeface="Calibri"/>
                <a:ea typeface="Calibri"/>
                <a:cs typeface="Calibri"/>
                <a:sym typeface="Calibri"/>
              </a:rPr>
              <a:t>              Important to normalize the document!  We shall see soon.</a:t>
            </a:r>
            <a:endParaRPr/>
          </a:p>
        </p:txBody>
      </p:sp>
      <p:sp>
        <p:nvSpPr>
          <p:cNvPr id="601" name="Shape 601"/>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Term frequency Histogram</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Shape 606"/>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rPr lang="en">
                <a:solidFill>
                  <a:srgbClr val="515151"/>
                </a:solidFill>
                <a:latin typeface="Calibri"/>
                <a:ea typeface="Calibri"/>
                <a:cs typeface="Calibri"/>
                <a:sym typeface="Calibri"/>
              </a:rPr>
              <a:t>Let’s make things a “slightly more” interesting : Let’s add one more document</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rPr lang="en">
                <a:solidFill>
                  <a:srgbClr val="0000FF"/>
                </a:solidFill>
              </a:rPr>
              <a:t>“DAIICT captive portal network password”</a:t>
            </a:r>
            <a:endParaRPr>
              <a:solidFill>
                <a:srgbClr val="0000FF"/>
              </a:solidFill>
            </a:endParaRPr>
          </a:p>
          <a:p>
            <a:pPr indent="0" lvl="0" marL="457200" marR="0" rtl="0" algn="just">
              <a:lnSpc>
                <a:spcPct val="150000"/>
              </a:lnSpc>
              <a:spcBef>
                <a:spcPts val="0"/>
              </a:spcBef>
              <a:spcAft>
                <a:spcPts val="0"/>
              </a:spcAft>
              <a:buNone/>
            </a:pPr>
            <a:r>
              <a:t/>
            </a:r>
            <a:endParaRPr>
              <a:solidFill>
                <a:srgbClr val="0000FF"/>
              </a:solidFill>
            </a:endParaRPr>
          </a:p>
          <a:p>
            <a:pPr indent="0" lvl="0" marL="457200" marR="0" rtl="0" algn="just">
              <a:lnSpc>
                <a:spcPct val="150000"/>
              </a:lnSpc>
              <a:spcBef>
                <a:spcPts val="0"/>
              </a:spcBef>
              <a:spcAft>
                <a:spcPts val="0"/>
              </a:spcAft>
              <a:buNone/>
            </a:pPr>
            <a:r>
              <a:rPr lang="en"/>
              <a:t>“network</a:t>
            </a:r>
            <a:r>
              <a:rPr lang="en"/>
              <a:t>” and “password” are the new words. </a:t>
            </a:r>
            <a:endParaRPr/>
          </a:p>
          <a:p>
            <a:pPr indent="0" lvl="0" marL="457200" marR="0" rtl="0" algn="just">
              <a:lnSpc>
                <a:spcPct val="150000"/>
              </a:lnSpc>
              <a:spcBef>
                <a:spcPts val="0"/>
              </a:spcBef>
              <a:spcAft>
                <a:spcPts val="0"/>
              </a:spcAft>
              <a:buNone/>
            </a:pPr>
            <a:r>
              <a:t/>
            </a:r>
            <a:endParaRPr/>
          </a:p>
          <a:p>
            <a:pPr indent="0" lvl="0" marL="457200" marR="0" rtl="0" algn="just">
              <a:lnSpc>
                <a:spcPct val="150000"/>
              </a:lnSpc>
              <a:spcBef>
                <a:spcPts val="0"/>
              </a:spcBef>
              <a:spcAft>
                <a:spcPts val="0"/>
              </a:spcAft>
              <a:buNone/>
            </a:pPr>
            <a:r>
              <a:rPr lang="en"/>
              <a:t>Vocabulary is union of </a:t>
            </a:r>
            <a:r>
              <a:rPr b="1" lang="en"/>
              <a:t>all the words from all the documents</a:t>
            </a:r>
            <a:r>
              <a:rPr lang="en"/>
              <a:t>.</a:t>
            </a:r>
            <a:endParaRPr/>
          </a:p>
          <a:p>
            <a:pPr indent="0" lvl="0" marL="457200" marR="0" rtl="0" algn="just">
              <a:lnSpc>
                <a:spcPct val="150000"/>
              </a:lnSpc>
              <a:spcBef>
                <a:spcPts val="0"/>
              </a:spcBef>
              <a:spcAft>
                <a:spcPts val="0"/>
              </a:spcAft>
              <a:buNone/>
            </a:pPr>
            <a:r>
              <a:t/>
            </a:r>
            <a:endParaRPr>
              <a:solidFill>
                <a:srgbClr val="0000FF"/>
              </a:solidFill>
            </a:endParaRPr>
          </a:p>
        </p:txBody>
      </p:sp>
      <p:sp>
        <p:nvSpPr>
          <p:cNvPr id="607" name="Shape 60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608" name="Shape 608"/>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609" name="Shape 609"/>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610" name="Shape 610"/>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W</a:t>
            </a:r>
            <a:r>
              <a:rPr lang="en" sz="1800">
                <a:solidFill>
                  <a:srgbClr val="1F5AD0"/>
                </a:solidFill>
                <a:latin typeface="Helvetica Neue"/>
                <a:ea typeface="Helvetica Neue"/>
                <a:cs typeface="Helvetica Neue"/>
                <a:sym typeface="Helvetica Neue"/>
              </a:rPr>
              <a:t>hat is a vocabulary in topic modeling context</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Shape 615"/>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616" name="Shape 616"/>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617" name="Shape 617"/>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618" name="Shape 618"/>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500">
                <a:solidFill>
                  <a:srgbClr val="1F5AD0"/>
                </a:solidFill>
                <a:latin typeface="Helvetica Neue"/>
                <a:ea typeface="Helvetica Neue"/>
                <a:cs typeface="Helvetica Neue"/>
                <a:sym typeface="Helvetica Neue"/>
              </a:rPr>
              <a:t>Explicit Semantic Analysis. Our term frequency histogram has to change!</a:t>
            </a:r>
            <a:endParaRPr sz="1500"/>
          </a:p>
        </p:txBody>
      </p:sp>
      <p:pic>
        <p:nvPicPr>
          <p:cNvPr id="619" name="Shape 619" title="Chart"/>
          <p:cNvPicPr preferRelativeResize="0"/>
          <p:nvPr/>
        </p:nvPicPr>
        <p:blipFill>
          <a:blip r:embed="rId3">
            <a:alphaModFix/>
          </a:blip>
          <a:stretch>
            <a:fillRect/>
          </a:stretch>
        </p:blipFill>
        <p:spPr>
          <a:xfrm>
            <a:off x="954925" y="782100"/>
            <a:ext cx="5103674" cy="3154974"/>
          </a:xfrm>
          <a:prstGeom prst="rect">
            <a:avLst/>
          </a:prstGeom>
          <a:noFill/>
          <a:ln>
            <a:noFill/>
          </a:ln>
        </p:spPr>
      </p:pic>
      <p:sp>
        <p:nvSpPr>
          <p:cNvPr id="620" name="Shape 620"/>
          <p:cNvSpPr txBox="1"/>
          <p:nvPr/>
        </p:nvSpPr>
        <p:spPr>
          <a:xfrm>
            <a:off x="1199100" y="4118850"/>
            <a:ext cx="6058500" cy="70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Note: network and password now come into our histogram. With 0 probability. This is called a full-vocabulary histogram.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Shape 625"/>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457200" rtl="0" algn="just">
              <a:lnSpc>
                <a:spcPct val="150000"/>
              </a:lnSpc>
              <a:spcBef>
                <a:spcPts val="0"/>
              </a:spcBef>
              <a:spcAft>
                <a:spcPts val="0"/>
              </a:spcAft>
              <a:buClr>
                <a:schemeClr val="dk1"/>
              </a:buClr>
              <a:buSzPts val="1100"/>
              <a:buFont typeface="Arial"/>
              <a:buNone/>
            </a:pPr>
            <a:r>
              <a:rPr lang="en">
                <a:solidFill>
                  <a:srgbClr val="0000FF"/>
                </a:solidFill>
              </a:rPr>
              <a:t>“DAIICT captive portal network password”</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a:solidFill>
                <a:srgbClr val="0000FF"/>
              </a:solidFill>
              <a:latin typeface="Calibri"/>
              <a:ea typeface="Calibri"/>
              <a:cs typeface="Calibri"/>
              <a:sym typeface="Calibri"/>
            </a:endParaRPr>
          </a:p>
        </p:txBody>
      </p:sp>
      <p:sp>
        <p:nvSpPr>
          <p:cNvPr id="626" name="Shape 62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627" name="Shape 627"/>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628" name="Shape 628"/>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629" name="Shape 629"/>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Full-vocabulary Histogram for sentence 2</a:t>
            </a:r>
            <a:endParaRPr sz="1800"/>
          </a:p>
        </p:txBody>
      </p:sp>
      <p:pic>
        <p:nvPicPr>
          <p:cNvPr id="630" name="Shape 630" title="Chart"/>
          <p:cNvPicPr preferRelativeResize="0"/>
          <p:nvPr/>
        </p:nvPicPr>
        <p:blipFill>
          <a:blip r:embed="rId3">
            <a:alphaModFix/>
          </a:blip>
          <a:stretch>
            <a:fillRect/>
          </a:stretch>
        </p:blipFill>
        <p:spPr>
          <a:xfrm>
            <a:off x="1571650" y="1560475"/>
            <a:ext cx="4376724" cy="27056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Shape 635"/>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45720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a:solidFill>
                <a:srgbClr val="0000FF"/>
              </a:solidFill>
              <a:latin typeface="Calibri"/>
              <a:ea typeface="Calibri"/>
              <a:cs typeface="Calibri"/>
              <a:sym typeface="Calibri"/>
            </a:endParaRPr>
          </a:p>
        </p:txBody>
      </p:sp>
      <p:sp>
        <p:nvSpPr>
          <p:cNvPr id="636" name="Shape 63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637" name="Shape 637"/>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638" name="Shape 638"/>
          <p:cNvSpPr/>
          <p:nvPr/>
        </p:nvSpPr>
        <p:spPr>
          <a:xfrm>
            <a:off x="237125" y="7395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pic>
        <p:nvPicPr>
          <p:cNvPr id="639" name="Shape 639" title="Chart"/>
          <p:cNvPicPr preferRelativeResize="0"/>
          <p:nvPr/>
        </p:nvPicPr>
        <p:blipFill>
          <a:blip r:embed="rId3">
            <a:alphaModFix/>
          </a:blip>
          <a:stretch>
            <a:fillRect/>
          </a:stretch>
        </p:blipFill>
        <p:spPr>
          <a:xfrm>
            <a:off x="4898950" y="1877275"/>
            <a:ext cx="4245051" cy="2624225"/>
          </a:xfrm>
          <a:prstGeom prst="rect">
            <a:avLst/>
          </a:prstGeom>
          <a:noFill/>
          <a:ln>
            <a:noFill/>
          </a:ln>
        </p:spPr>
      </p:pic>
      <p:pic>
        <p:nvPicPr>
          <p:cNvPr id="640" name="Shape 640" title="Chart"/>
          <p:cNvPicPr preferRelativeResize="0"/>
          <p:nvPr/>
        </p:nvPicPr>
        <p:blipFill>
          <a:blip r:embed="rId4">
            <a:alphaModFix/>
          </a:blip>
          <a:stretch>
            <a:fillRect/>
          </a:stretch>
        </p:blipFill>
        <p:spPr>
          <a:xfrm>
            <a:off x="218250" y="1708975"/>
            <a:ext cx="3939999" cy="2435619"/>
          </a:xfrm>
          <a:prstGeom prst="rect">
            <a:avLst/>
          </a:prstGeom>
          <a:noFill/>
          <a:ln>
            <a:noFill/>
          </a:ln>
        </p:spPr>
      </p:pic>
      <p:sp>
        <p:nvSpPr>
          <p:cNvPr id="641" name="Shape 641"/>
          <p:cNvSpPr/>
          <p:nvPr/>
        </p:nvSpPr>
        <p:spPr>
          <a:xfrm>
            <a:off x="237125" y="374300"/>
            <a:ext cx="6634200" cy="6906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This can be formed as a vector! Perfect for Linear Algebra</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Shape 646"/>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Like any topic modeling problem : we just start with N documents first.</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First step: Find out the total vocabulary V</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Second step : Make a full-vocabulary term frequency histogram out of it.</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Third step : We already have vectorized our text, Voila! Apply k-means (and many other utilities)</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sp>
        <p:nvSpPr>
          <p:cNvPr id="647" name="Shape 64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648" name="Shape 648"/>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649" name="Shape 649"/>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650" name="Shape 650"/>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Clustering for topic modeling</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Shape 655"/>
          <p:cNvSpPr/>
          <p:nvPr/>
        </p:nvSpPr>
        <p:spPr>
          <a:xfrm>
            <a:off x="218250" y="951650"/>
            <a:ext cx="8707500" cy="3133200"/>
          </a:xfrm>
          <a:prstGeom prst="rect">
            <a:avLst/>
          </a:prstGeom>
          <a:noFill/>
          <a:ln>
            <a:noFill/>
          </a:ln>
        </p:spPr>
        <p:txBody>
          <a:bodyPr anchorCtr="0" anchor="t" bIns="19050" lIns="19050" spcFirstLastPara="1" rIns="19050" wrap="square" tIns="19050">
            <a:noAutofit/>
          </a:bodyPr>
          <a:lstStyle/>
          <a:p>
            <a:pPr indent="0" lvl="0" marL="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Like any topic modeling problem : we just start with N documents first.</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First step: Find out the total vocabulary V</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Second step : Make a full-vocabulary term frequency histogram out of it.</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Third step : Make an “inverted index” : This finds occurrences of words within the document. It’s a word’s representation in the document space</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t/>
            </a:r>
            <a:endParaRPr>
              <a:solidFill>
                <a:srgbClr val="51515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a:solidFill>
                <a:srgbClr val="515151"/>
              </a:solidFill>
              <a:latin typeface="Calibri"/>
              <a:ea typeface="Calibri"/>
              <a:cs typeface="Calibri"/>
              <a:sym typeface="Calibri"/>
            </a:endParaRPr>
          </a:p>
        </p:txBody>
      </p:sp>
      <p:sp>
        <p:nvSpPr>
          <p:cNvPr id="656" name="Shape 65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657" name="Shape 657"/>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658" name="Shape 658"/>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659" name="Shape 659"/>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Explicit semantic analysis</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Shape 66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665" name="Shape 66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666" name="Shape 666"/>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667" name="Shape 667"/>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Inverted Index</a:t>
            </a:r>
            <a:endParaRPr sz="1800"/>
          </a:p>
        </p:txBody>
      </p:sp>
      <p:graphicFrame>
        <p:nvGraphicFramePr>
          <p:cNvPr id="668" name="Shape 668"/>
          <p:cNvGraphicFramePr/>
          <p:nvPr/>
        </p:nvGraphicFramePr>
        <p:xfrm>
          <a:off x="5853375" y="1530325"/>
          <a:ext cx="3000000" cy="3000000"/>
        </p:xfrm>
        <a:graphic>
          <a:graphicData uri="http://schemas.openxmlformats.org/drawingml/2006/table">
            <a:tbl>
              <a:tblPr>
                <a:noFill/>
                <a:tableStyleId>{3D908221-1DF9-49AA-9A2C-2D235BB98845}</a:tableStyleId>
              </a:tblPr>
              <a:tblGrid>
                <a:gridCol w="952500"/>
                <a:gridCol w="952500"/>
                <a:gridCol w="952500"/>
              </a:tblGrid>
              <a:tr h="200025">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Captive</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Portal</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Network</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summer</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
        <p:nvSpPr>
          <p:cNvPr id="669" name="Shape 669"/>
          <p:cNvSpPr txBox="1"/>
          <p:nvPr/>
        </p:nvSpPr>
        <p:spPr>
          <a:xfrm>
            <a:off x="410225" y="1320950"/>
            <a:ext cx="4701600" cy="161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Document1 : “</a:t>
            </a:r>
            <a:r>
              <a:rPr lang="en">
                <a:solidFill>
                  <a:srgbClr val="0000FF"/>
                </a:solidFill>
              </a:rPr>
              <a:t>This is a session of summer school at DAIICT. The portal of the event is called "Captive". However, we are not keeping you captive! Hope you are learning machine learning!””</a:t>
            </a:r>
            <a:endParaRPr>
              <a:solidFill>
                <a:srgbClr val="0000FF"/>
              </a:solidFill>
            </a:endParaRPr>
          </a:p>
          <a:p>
            <a:pPr indent="0" lvl="0" marL="0">
              <a:spcBef>
                <a:spcPts val="0"/>
              </a:spcBef>
              <a:spcAft>
                <a:spcPts val="0"/>
              </a:spcAft>
              <a:buNone/>
            </a:pPr>
            <a:r>
              <a:t/>
            </a:r>
            <a:endParaRPr>
              <a:solidFill>
                <a:srgbClr val="0000FF"/>
              </a:solidFill>
            </a:endParaRPr>
          </a:p>
          <a:p>
            <a:pPr indent="0" lvl="0" marL="0">
              <a:spcBef>
                <a:spcPts val="0"/>
              </a:spcBef>
              <a:spcAft>
                <a:spcPts val="0"/>
              </a:spcAft>
              <a:buNone/>
            </a:pPr>
            <a:r>
              <a:rPr lang="en"/>
              <a:t>Document2</a:t>
            </a:r>
            <a:r>
              <a:rPr lang="en">
                <a:solidFill>
                  <a:srgbClr val="0000FF"/>
                </a:solidFill>
              </a:rPr>
              <a:t> : “DAIICT captive portal network password”</a:t>
            </a:r>
            <a:endParaRPr>
              <a:solidFill>
                <a:srgbClr val="0000FF"/>
              </a:solidFill>
            </a:endParaRPr>
          </a:p>
          <a:p>
            <a:pPr indent="0" lvl="0" marL="0">
              <a:spcBef>
                <a:spcPts val="0"/>
              </a:spcBef>
              <a:spcAft>
                <a:spcPts val="0"/>
              </a:spcAft>
              <a:buNone/>
            </a:pPr>
            <a:r>
              <a:t/>
            </a:r>
            <a:endParaRPr>
              <a:solidFill>
                <a:srgbClr val="0000FF"/>
              </a:solidFill>
            </a:endParaRPr>
          </a:p>
          <a:p>
            <a:pPr indent="0" lvl="0" marL="0">
              <a:spcBef>
                <a:spcPts val="0"/>
              </a:spcBef>
              <a:spcAft>
                <a:spcPts val="0"/>
              </a:spcAft>
              <a:buNone/>
            </a:pPr>
            <a:r>
              <a:t/>
            </a:r>
            <a:endParaRPr>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71" name="Shape 171"/>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72" name="Shape 172"/>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Text recognition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Speech recognition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Natural language generation</a:t>
            </a:r>
            <a:endParaRPr>
              <a:solidFill>
                <a:srgbClr val="515151"/>
              </a:solidFill>
              <a:latin typeface="Calibri"/>
              <a:ea typeface="Calibri"/>
              <a:cs typeface="Calibri"/>
              <a:sym typeface="Calibri"/>
            </a:endParaRPr>
          </a:p>
        </p:txBody>
      </p:sp>
      <p:cxnSp>
        <p:nvCxnSpPr>
          <p:cNvPr id="173" name="Shape 173"/>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74" name="Shape 174"/>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Applications of Natural Language Processing</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Shape 67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675" name="Shape 67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676" name="Shape 676"/>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677" name="Shape 677"/>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Normalize the i</a:t>
            </a:r>
            <a:r>
              <a:rPr lang="en" sz="1800">
                <a:solidFill>
                  <a:srgbClr val="1F5AD0"/>
                </a:solidFill>
                <a:latin typeface="Helvetica Neue"/>
                <a:ea typeface="Helvetica Neue"/>
                <a:cs typeface="Helvetica Neue"/>
                <a:sym typeface="Helvetica Neue"/>
              </a:rPr>
              <a:t>nverted Index</a:t>
            </a:r>
            <a:endParaRPr sz="1800"/>
          </a:p>
        </p:txBody>
      </p:sp>
      <p:graphicFrame>
        <p:nvGraphicFramePr>
          <p:cNvPr id="678" name="Shape 678"/>
          <p:cNvGraphicFramePr/>
          <p:nvPr/>
        </p:nvGraphicFramePr>
        <p:xfrm>
          <a:off x="5853375" y="1530325"/>
          <a:ext cx="3000000" cy="3000000"/>
        </p:xfrm>
        <a:graphic>
          <a:graphicData uri="http://schemas.openxmlformats.org/drawingml/2006/table">
            <a:tbl>
              <a:tblPr>
                <a:noFill/>
                <a:tableStyleId>{3D908221-1DF9-49AA-9A2C-2D235BB98845}</a:tableStyleId>
              </a:tblPr>
              <a:tblGrid>
                <a:gridCol w="952500"/>
                <a:gridCol w="952500"/>
                <a:gridCol w="952500"/>
              </a:tblGrid>
              <a:tr h="200025">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Captive</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Portal</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Network</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summer</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
        <p:nvSpPr>
          <p:cNvPr id="679" name="Shape 679"/>
          <p:cNvSpPr txBox="1"/>
          <p:nvPr/>
        </p:nvSpPr>
        <p:spPr>
          <a:xfrm>
            <a:off x="410225" y="1320950"/>
            <a:ext cx="4701600" cy="311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Document1 : “</a:t>
            </a:r>
            <a:r>
              <a:rPr lang="en">
                <a:solidFill>
                  <a:srgbClr val="0000FF"/>
                </a:solidFill>
              </a:rPr>
              <a:t>This is a session of summer school at DAIICT. The portal of the event is called "Captive". However, we are not keeping you captive! Hope you are learning machine learning!””</a:t>
            </a:r>
            <a:endParaRPr>
              <a:solidFill>
                <a:srgbClr val="0000FF"/>
              </a:solidFill>
            </a:endParaRPr>
          </a:p>
          <a:p>
            <a:pPr indent="0" lvl="0" marL="0" rtl="0">
              <a:spcBef>
                <a:spcPts val="0"/>
              </a:spcBef>
              <a:spcAft>
                <a:spcPts val="0"/>
              </a:spcAft>
              <a:buNone/>
            </a:pPr>
            <a:r>
              <a:t/>
            </a:r>
            <a:endParaRPr>
              <a:solidFill>
                <a:srgbClr val="0000FF"/>
              </a:solidFill>
            </a:endParaRPr>
          </a:p>
          <a:p>
            <a:pPr indent="0" lvl="0" marL="0" rtl="0">
              <a:spcBef>
                <a:spcPts val="0"/>
              </a:spcBef>
              <a:spcAft>
                <a:spcPts val="0"/>
              </a:spcAft>
              <a:buNone/>
            </a:pPr>
            <a:r>
              <a:rPr lang="en"/>
              <a:t>Document2</a:t>
            </a:r>
            <a:r>
              <a:rPr lang="en">
                <a:solidFill>
                  <a:srgbClr val="0000FF"/>
                </a:solidFill>
              </a:rPr>
              <a:t> : “DAIICT captive portal network password”</a:t>
            </a:r>
            <a:endParaRPr>
              <a:solidFill>
                <a:srgbClr val="0000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Shape 684"/>
          <p:cNvSpPr txBox="1"/>
          <p:nvPr/>
        </p:nvSpPr>
        <p:spPr>
          <a:xfrm>
            <a:off x="631100" y="3613950"/>
            <a:ext cx="4701600" cy="161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Side tidbit : Google</a:t>
            </a:r>
            <a:endParaRPr>
              <a:solidFill>
                <a:srgbClr val="0000FF"/>
              </a:solidFill>
            </a:endParaRPr>
          </a:p>
          <a:p>
            <a:pPr indent="0" lvl="0" marL="0" rtl="0">
              <a:spcBef>
                <a:spcPts val="0"/>
              </a:spcBef>
              <a:spcAft>
                <a:spcPts val="0"/>
              </a:spcAft>
              <a:buNone/>
            </a:pPr>
            <a:r>
              <a:t/>
            </a:r>
            <a:endParaRPr>
              <a:solidFill>
                <a:srgbClr val="0000FF"/>
              </a:solidFill>
            </a:endParaRPr>
          </a:p>
          <a:p>
            <a:pPr indent="0" lvl="0" marL="0" rtl="0">
              <a:spcBef>
                <a:spcPts val="0"/>
              </a:spcBef>
              <a:spcAft>
                <a:spcPts val="0"/>
              </a:spcAft>
              <a:buNone/>
            </a:pPr>
            <a:r>
              <a:t/>
            </a:r>
            <a:endParaRPr>
              <a:solidFill>
                <a:srgbClr val="0000FF"/>
              </a:solidFill>
            </a:endParaRPr>
          </a:p>
        </p:txBody>
      </p:sp>
      <p:sp>
        <p:nvSpPr>
          <p:cNvPr id="685" name="Shape 685"/>
          <p:cNvSpPr txBox="1"/>
          <p:nvPr/>
        </p:nvSpPr>
        <p:spPr>
          <a:xfrm>
            <a:off x="410225" y="1320950"/>
            <a:ext cx="4701600" cy="311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 reality, there are MANY documents (N is large). </a:t>
            </a:r>
            <a:endParaRPr>
              <a:solidFill>
                <a:srgbClr val="0000FF"/>
              </a:solidFill>
            </a:endParaRPr>
          </a:p>
        </p:txBody>
      </p:sp>
      <p:sp>
        <p:nvSpPr>
          <p:cNvPr id="686" name="Shape 68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687" name="Shape 687"/>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688" name="Shape 688"/>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689" name="Shape 689"/>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Inverted Index in the real world</a:t>
            </a:r>
            <a:endParaRPr sz="1800"/>
          </a:p>
        </p:txBody>
      </p:sp>
      <p:graphicFrame>
        <p:nvGraphicFramePr>
          <p:cNvPr id="690" name="Shape 690"/>
          <p:cNvGraphicFramePr/>
          <p:nvPr/>
        </p:nvGraphicFramePr>
        <p:xfrm>
          <a:off x="57725" y="2068825"/>
          <a:ext cx="3000000" cy="3000000"/>
        </p:xfrm>
        <a:graphic>
          <a:graphicData uri="http://schemas.openxmlformats.org/drawingml/2006/table">
            <a:tbl>
              <a:tblPr>
                <a:noFill/>
                <a:tableStyleId>{3D908221-1DF9-49AA-9A2C-2D235BB98845}</a:tableStyleId>
              </a:tblPr>
              <a:tblGrid>
                <a:gridCol w="914400"/>
                <a:gridCol w="914400"/>
                <a:gridCol w="914400"/>
                <a:gridCol w="914400"/>
                <a:gridCol w="914400"/>
                <a:gridCol w="914400"/>
                <a:gridCol w="914400"/>
                <a:gridCol w="914400"/>
                <a:gridCol w="914400"/>
                <a:gridCol w="914400"/>
              </a:tblGrid>
              <a:tr h="200025">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Document4</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DocumentN</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lang="en" sz="1000"/>
                        <a:t>Captive</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0.004</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graphicFrame>
        <p:nvGraphicFramePr>
          <p:cNvPr id="691" name="Shape 691"/>
          <p:cNvGraphicFramePr/>
          <p:nvPr/>
        </p:nvGraphicFramePr>
        <p:xfrm>
          <a:off x="127775" y="3097550"/>
          <a:ext cx="3000000" cy="3000000"/>
        </p:xfrm>
        <a:graphic>
          <a:graphicData uri="http://schemas.openxmlformats.org/drawingml/2006/table">
            <a:tbl>
              <a:tblPr>
                <a:noFill/>
                <a:tableStyleId>{3D908221-1DF9-49AA-9A2C-2D235BB98845}</a:tableStyleId>
              </a:tblPr>
              <a:tblGrid>
                <a:gridCol w="914400"/>
                <a:gridCol w="914400"/>
                <a:gridCol w="914400"/>
                <a:gridCol w="914400"/>
                <a:gridCol w="914400"/>
                <a:gridCol w="914400"/>
                <a:gridCol w="914400"/>
                <a:gridCol w="914400"/>
                <a:gridCol w="914400"/>
                <a:gridCol w="914400"/>
              </a:tblGrid>
              <a:tr h="200025">
                <a:tc>
                  <a:txBody>
                    <a:bodyPr>
                      <a:noAutofit/>
                    </a:bodyPr>
                    <a:lstStyle/>
                    <a:p>
                      <a:pPr indent="0" lvl="0" marL="0" rtl="0">
                        <a:lnSpc>
                          <a:spcPct val="115000"/>
                        </a:lnSpc>
                        <a:spcBef>
                          <a:spcPts val="0"/>
                        </a:spcBef>
                        <a:spcAft>
                          <a:spcPts val="0"/>
                        </a:spcAft>
                        <a:buNone/>
                      </a:pPr>
                      <a:r>
                        <a:rPr lang="en" sz="1000"/>
                        <a:t>Portal</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Shape 696"/>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697" name="Shape 697"/>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698" name="Shape 698"/>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699" name="Shape 699"/>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Linear Algebra Alert! </a:t>
            </a:r>
            <a:endParaRPr sz="1800"/>
          </a:p>
        </p:txBody>
      </p:sp>
      <p:graphicFrame>
        <p:nvGraphicFramePr>
          <p:cNvPr id="700" name="Shape 700"/>
          <p:cNvGraphicFramePr/>
          <p:nvPr/>
        </p:nvGraphicFramePr>
        <p:xfrm>
          <a:off x="153650" y="1131520"/>
          <a:ext cx="3000000" cy="3000000"/>
        </p:xfrm>
        <a:graphic>
          <a:graphicData uri="http://schemas.openxmlformats.org/drawingml/2006/table">
            <a:tbl>
              <a:tblPr>
                <a:noFill/>
                <a:tableStyleId>{3D908221-1DF9-49AA-9A2C-2D235BB98845}</a:tableStyleId>
              </a:tblPr>
              <a:tblGrid>
                <a:gridCol w="896450"/>
                <a:gridCol w="896450"/>
                <a:gridCol w="896450"/>
                <a:gridCol w="896450"/>
                <a:gridCol w="896450"/>
                <a:gridCol w="896450"/>
                <a:gridCol w="896450"/>
                <a:gridCol w="896450"/>
                <a:gridCol w="896450"/>
                <a:gridCol w="896450"/>
              </a:tblGrid>
              <a:tr h="225750">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Document4</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DocumentN</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5750">
                <a:tc>
                  <a:txBody>
                    <a:bodyPr>
                      <a:noAutofit/>
                    </a:bodyPr>
                    <a:lstStyle/>
                    <a:p>
                      <a:pPr indent="0" lvl="0" marL="0" rtl="0">
                        <a:lnSpc>
                          <a:spcPct val="115000"/>
                        </a:lnSpc>
                        <a:spcBef>
                          <a:spcPts val="0"/>
                        </a:spcBef>
                        <a:spcAft>
                          <a:spcPts val="0"/>
                        </a:spcAft>
                        <a:buNone/>
                      </a:pPr>
                      <a:r>
                        <a:rPr lang="en" sz="1000"/>
                        <a:t>Captive</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0.004</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graphicFrame>
        <p:nvGraphicFramePr>
          <p:cNvPr id="701" name="Shape 701"/>
          <p:cNvGraphicFramePr/>
          <p:nvPr/>
        </p:nvGraphicFramePr>
        <p:xfrm>
          <a:off x="153650" y="1911525"/>
          <a:ext cx="3000000" cy="3000000"/>
        </p:xfrm>
        <a:graphic>
          <a:graphicData uri="http://schemas.openxmlformats.org/drawingml/2006/table">
            <a:tbl>
              <a:tblPr>
                <a:noFill/>
                <a:tableStyleId>{3D908221-1DF9-49AA-9A2C-2D235BB98845}</a:tableStyleId>
              </a:tblPr>
              <a:tblGrid>
                <a:gridCol w="896450"/>
                <a:gridCol w="896450"/>
                <a:gridCol w="896450"/>
                <a:gridCol w="896450"/>
                <a:gridCol w="896450"/>
                <a:gridCol w="896450"/>
                <a:gridCol w="896450"/>
                <a:gridCol w="896450"/>
                <a:gridCol w="896450"/>
                <a:gridCol w="896450"/>
              </a:tblGrid>
              <a:tr h="289150">
                <a:tc>
                  <a:txBody>
                    <a:bodyPr>
                      <a:noAutofit/>
                    </a:bodyPr>
                    <a:lstStyle/>
                    <a:p>
                      <a:pPr indent="0" lvl="0" marL="0" rtl="0">
                        <a:lnSpc>
                          <a:spcPct val="115000"/>
                        </a:lnSpc>
                        <a:spcBef>
                          <a:spcPts val="0"/>
                        </a:spcBef>
                        <a:spcAft>
                          <a:spcPts val="0"/>
                        </a:spcAft>
                        <a:buNone/>
                      </a:pPr>
                      <a:r>
                        <a:rPr lang="en" sz="1000"/>
                        <a:t>Portal</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
        <p:nvSpPr>
          <p:cNvPr id="702" name="Shape 702"/>
          <p:cNvSpPr txBox="1"/>
          <p:nvPr/>
        </p:nvSpPr>
        <p:spPr>
          <a:xfrm>
            <a:off x="266075" y="2372800"/>
            <a:ext cx="7773000" cy="70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Each word is of fixed N-dimensions. We can apply linear algebra to find “similarity” between words. Similarity here is words co-occurring in the set of document together.</a:t>
            </a:r>
            <a:endParaRPr/>
          </a:p>
        </p:txBody>
      </p:sp>
      <p:pic>
        <p:nvPicPr>
          <p:cNvPr id="703" name="Shape 703"/>
          <p:cNvPicPr preferRelativeResize="0"/>
          <p:nvPr/>
        </p:nvPicPr>
        <p:blipFill>
          <a:blip r:embed="rId3">
            <a:alphaModFix/>
          </a:blip>
          <a:stretch>
            <a:fillRect/>
          </a:stretch>
        </p:blipFill>
        <p:spPr>
          <a:xfrm>
            <a:off x="492100" y="3079600"/>
            <a:ext cx="6833150" cy="132611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Shape 708"/>
          <p:cNvSpPr txBox="1"/>
          <p:nvPr/>
        </p:nvSpPr>
        <p:spPr>
          <a:xfrm>
            <a:off x="266075" y="907825"/>
            <a:ext cx="7773000" cy="70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We are able to find association of the words as seen by our document. Keep the words that have high similarity (greater than the threshold) among each other in one “group”.</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For example : groupA (“captive”, “cell”, “dungeon”, “bunker”, “prisoner”, “DA-IICT”,”portal”)</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
                <a:solidFill>
                  <a:schemeClr val="dk1"/>
                </a:solidFill>
              </a:rPr>
              <a:t>groupB  (“flower”, “bloom”, “leaves”, “photosynthesis”,  ….)</a:t>
            </a:r>
            <a:endParaRPr/>
          </a:p>
          <a:p>
            <a:pPr indent="0" lvl="0" marL="0">
              <a:spcBef>
                <a:spcPts val="0"/>
              </a:spcBef>
              <a:spcAft>
                <a:spcPts val="0"/>
              </a:spcAft>
              <a:buNone/>
            </a:pPr>
            <a:r>
              <a:t/>
            </a:r>
            <a:endParaRPr/>
          </a:p>
          <a:p>
            <a:pPr indent="0" lvl="0" marL="0">
              <a:spcBef>
                <a:spcPts val="0"/>
              </a:spcBef>
              <a:spcAft>
                <a:spcPts val="0"/>
              </a:spcAft>
              <a:buNone/>
            </a:pPr>
            <a:r>
              <a:rPr lang="en"/>
              <a:t>We can sum up the group vectors directly.</a:t>
            </a:r>
            <a:endParaRPr/>
          </a:p>
          <a:p>
            <a:pPr indent="0" lvl="0" marL="0">
              <a:spcBef>
                <a:spcPts val="0"/>
              </a:spcBef>
              <a:spcAft>
                <a:spcPts val="0"/>
              </a:spcAft>
              <a:buNone/>
            </a:pPr>
            <a:r>
              <a:t/>
            </a:r>
            <a:endParaRPr/>
          </a:p>
          <a:p>
            <a:pPr indent="0" lvl="0" marL="0">
              <a:spcBef>
                <a:spcPts val="0"/>
              </a:spcBef>
              <a:spcAft>
                <a:spcPts val="0"/>
              </a:spcAft>
              <a:buNone/>
            </a:pPr>
            <a:r>
              <a:rPr lang="en"/>
              <a:t> </a:t>
            </a:r>
            <a:endParaRPr/>
          </a:p>
          <a:p>
            <a:pPr indent="0" lvl="0" marL="0" rtl="0">
              <a:spcBef>
                <a:spcPts val="0"/>
              </a:spcBef>
              <a:spcAft>
                <a:spcPts val="0"/>
              </a:spcAft>
              <a:buNone/>
            </a:pPr>
            <a:r>
              <a:t/>
            </a:r>
            <a:endParaRPr/>
          </a:p>
        </p:txBody>
      </p:sp>
      <p:sp>
        <p:nvSpPr>
          <p:cNvPr id="709" name="Shape 70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710" name="Shape 71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711" name="Shape 711"/>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712" name="Shape 712"/>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Explicit Semantic Analysis</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Shape 71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718" name="Shape 718"/>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719" name="Shape 719"/>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720" name="Shape 720"/>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Vector Summing up</a:t>
            </a:r>
            <a:endParaRPr sz="1800"/>
          </a:p>
        </p:txBody>
      </p:sp>
      <p:graphicFrame>
        <p:nvGraphicFramePr>
          <p:cNvPr id="721" name="Shape 721"/>
          <p:cNvGraphicFramePr/>
          <p:nvPr/>
        </p:nvGraphicFramePr>
        <p:xfrm>
          <a:off x="153650" y="1131520"/>
          <a:ext cx="3000000" cy="3000000"/>
        </p:xfrm>
        <a:graphic>
          <a:graphicData uri="http://schemas.openxmlformats.org/drawingml/2006/table">
            <a:tbl>
              <a:tblPr>
                <a:noFill/>
                <a:tableStyleId>{3D908221-1DF9-49AA-9A2C-2D235BB98845}</a:tableStyleId>
              </a:tblPr>
              <a:tblGrid>
                <a:gridCol w="896450"/>
                <a:gridCol w="896450"/>
                <a:gridCol w="896450"/>
                <a:gridCol w="896450"/>
                <a:gridCol w="896450"/>
                <a:gridCol w="896450"/>
                <a:gridCol w="896450"/>
                <a:gridCol w="896450"/>
                <a:gridCol w="896450"/>
                <a:gridCol w="896450"/>
              </a:tblGrid>
              <a:tr h="225750">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Document4</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DocumentN</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5750">
                <a:tc>
                  <a:txBody>
                    <a:bodyPr>
                      <a:noAutofit/>
                    </a:bodyPr>
                    <a:lstStyle/>
                    <a:p>
                      <a:pPr indent="0" lvl="0" marL="0" rtl="0">
                        <a:lnSpc>
                          <a:spcPct val="115000"/>
                        </a:lnSpc>
                        <a:spcBef>
                          <a:spcPts val="0"/>
                        </a:spcBef>
                        <a:spcAft>
                          <a:spcPts val="0"/>
                        </a:spcAft>
                        <a:buNone/>
                      </a:pPr>
                      <a:r>
                        <a:rPr lang="en" sz="1000"/>
                        <a:t>Captive</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0.004</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graphicFrame>
        <p:nvGraphicFramePr>
          <p:cNvPr id="722" name="Shape 722"/>
          <p:cNvGraphicFramePr/>
          <p:nvPr/>
        </p:nvGraphicFramePr>
        <p:xfrm>
          <a:off x="153650" y="2306450"/>
          <a:ext cx="3000000" cy="3000000"/>
        </p:xfrm>
        <a:graphic>
          <a:graphicData uri="http://schemas.openxmlformats.org/drawingml/2006/table">
            <a:tbl>
              <a:tblPr>
                <a:noFill/>
                <a:tableStyleId>{3D908221-1DF9-49AA-9A2C-2D235BB98845}</a:tableStyleId>
              </a:tblPr>
              <a:tblGrid>
                <a:gridCol w="896450"/>
                <a:gridCol w="896450"/>
                <a:gridCol w="896450"/>
                <a:gridCol w="896450"/>
                <a:gridCol w="896450"/>
                <a:gridCol w="896450"/>
                <a:gridCol w="896450"/>
                <a:gridCol w="896450"/>
                <a:gridCol w="896450"/>
                <a:gridCol w="896450"/>
              </a:tblGrid>
              <a:tr h="289150">
                <a:tc>
                  <a:txBody>
                    <a:bodyPr>
                      <a:noAutofit/>
                    </a:bodyPr>
                    <a:lstStyle/>
                    <a:p>
                      <a:pPr indent="0" lvl="0" marL="0" rtl="0">
                        <a:lnSpc>
                          <a:spcPct val="115000"/>
                        </a:lnSpc>
                        <a:spcBef>
                          <a:spcPts val="0"/>
                        </a:spcBef>
                        <a:spcAft>
                          <a:spcPts val="0"/>
                        </a:spcAft>
                        <a:buNone/>
                      </a:pPr>
                      <a:r>
                        <a:rPr lang="en" sz="1000"/>
                        <a:t>Portal</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graphicFrame>
        <p:nvGraphicFramePr>
          <p:cNvPr id="723" name="Shape 723"/>
          <p:cNvGraphicFramePr/>
          <p:nvPr/>
        </p:nvGraphicFramePr>
        <p:xfrm>
          <a:off x="89750" y="3010600"/>
          <a:ext cx="3000000" cy="3000000"/>
        </p:xfrm>
        <a:graphic>
          <a:graphicData uri="http://schemas.openxmlformats.org/drawingml/2006/table">
            <a:tbl>
              <a:tblPr>
                <a:noFill/>
                <a:tableStyleId>{3D908221-1DF9-49AA-9A2C-2D235BB98845}</a:tableStyleId>
              </a:tblPr>
              <a:tblGrid>
                <a:gridCol w="896450"/>
                <a:gridCol w="896450"/>
                <a:gridCol w="896450"/>
                <a:gridCol w="896450"/>
                <a:gridCol w="896450"/>
                <a:gridCol w="896450"/>
                <a:gridCol w="896450"/>
                <a:gridCol w="896450"/>
                <a:gridCol w="896450"/>
                <a:gridCol w="896450"/>
              </a:tblGrid>
              <a:tr h="289150">
                <a:tc>
                  <a:txBody>
                    <a:bodyPr>
                      <a:noAutofit/>
                    </a:bodyPr>
                    <a:lstStyle/>
                    <a:p>
                      <a:pPr indent="0" lvl="0" marL="0" rtl="0">
                        <a:lnSpc>
                          <a:spcPct val="115000"/>
                        </a:lnSpc>
                        <a:spcBef>
                          <a:spcPts val="0"/>
                        </a:spcBef>
                        <a:spcAft>
                          <a:spcPts val="0"/>
                        </a:spcAft>
                        <a:buNone/>
                      </a:pPr>
                      <a:r>
                        <a:rPr lang="en" sz="1000"/>
                        <a:t>groupA</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0.06</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0.4</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0.007</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0.15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
        <p:nvSpPr>
          <p:cNvPr id="724" name="Shape 724"/>
          <p:cNvSpPr txBox="1"/>
          <p:nvPr/>
        </p:nvSpPr>
        <p:spPr>
          <a:xfrm>
            <a:off x="4194000" y="1699150"/>
            <a:ext cx="441900" cy="289200"/>
          </a:xfrm>
          <a:prstGeom prst="rect">
            <a:avLst/>
          </a:prstGeom>
          <a:noFill/>
          <a:ln>
            <a:noFill/>
          </a:ln>
        </p:spPr>
        <p:txBody>
          <a:bodyPr anchorCtr="0" anchor="t" bIns="91425" lIns="91425" spcFirstLastPara="1" rIns="91425" wrap="square" tIns="91425">
            <a:noAutofit/>
          </a:bodyPr>
          <a:lstStyle/>
          <a:p>
            <a:pPr indent="-419100" lvl="0" marL="457200">
              <a:spcBef>
                <a:spcPts val="0"/>
              </a:spcBef>
              <a:spcAft>
                <a:spcPts val="0"/>
              </a:spcAft>
              <a:buSzPts val="3000"/>
              <a:buChar char="+"/>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Shape 72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730" name="Shape 73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731" name="Shape 731"/>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732" name="Shape 732"/>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“Group” Similarity</a:t>
            </a:r>
            <a:endParaRPr sz="1800"/>
          </a:p>
        </p:txBody>
      </p:sp>
      <p:graphicFrame>
        <p:nvGraphicFramePr>
          <p:cNvPr id="733" name="Shape 733"/>
          <p:cNvGraphicFramePr/>
          <p:nvPr/>
        </p:nvGraphicFramePr>
        <p:xfrm>
          <a:off x="127775" y="1211950"/>
          <a:ext cx="3000000" cy="3000000"/>
        </p:xfrm>
        <a:graphic>
          <a:graphicData uri="http://schemas.openxmlformats.org/drawingml/2006/table">
            <a:tbl>
              <a:tblPr>
                <a:noFill/>
                <a:tableStyleId>{3D908221-1DF9-49AA-9A2C-2D235BB98845}</a:tableStyleId>
              </a:tblPr>
              <a:tblGrid>
                <a:gridCol w="896450"/>
                <a:gridCol w="896450"/>
                <a:gridCol w="896450"/>
                <a:gridCol w="896450"/>
                <a:gridCol w="896450"/>
                <a:gridCol w="896450"/>
                <a:gridCol w="896450"/>
                <a:gridCol w="896450"/>
                <a:gridCol w="896450"/>
                <a:gridCol w="896450"/>
              </a:tblGrid>
              <a:tr h="289150">
                <a:tc>
                  <a:txBody>
                    <a:bodyPr>
                      <a:noAutofit/>
                    </a:bodyPr>
                    <a:lstStyle/>
                    <a:p>
                      <a:pPr indent="0" lvl="0" marL="0" rtl="0">
                        <a:lnSpc>
                          <a:spcPct val="115000"/>
                        </a:lnSpc>
                        <a:spcBef>
                          <a:spcPts val="0"/>
                        </a:spcBef>
                        <a:spcAft>
                          <a:spcPts val="0"/>
                        </a:spcAft>
                        <a:buNone/>
                      </a:pPr>
                      <a:r>
                        <a:rPr lang="en" sz="1000"/>
                        <a:t>groupA</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0.06</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0.4</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0.007</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0.15</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graphicFrame>
        <p:nvGraphicFramePr>
          <p:cNvPr id="734" name="Shape 734"/>
          <p:cNvGraphicFramePr/>
          <p:nvPr/>
        </p:nvGraphicFramePr>
        <p:xfrm>
          <a:off x="127775" y="2016475"/>
          <a:ext cx="3000000" cy="3000000"/>
        </p:xfrm>
        <a:graphic>
          <a:graphicData uri="http://schemas.openxmlformats.org/drawingml/2006/table">
            <a:tbl>
              <a:tblPr>
                <a:noFill/>
                <a:tableStyleId>{3D908221-1DF9-49AA-9A2C-2D235BB98845}</a:tableStyleId>
              </a:tblPr>
              <a:tblGrid>
                <a:gridCol w="896450"/>
                <a:gridCol w="896450"/>
                <a:gridCol w="896450"/>
                <a:gridCol w="896450"/>
                <a:gridCol w="896450"/>
                <a:gridCol w="896450"/>
                <a:gridCol w="896450"/>
                <a:gridCol w="896450"/>
                <a:gridCol w="896450"/>
                <a:gridCol w="896450"/>
              </a:tblGrid>
              <a:tr h="289150">
                <a:tc>
                  <a:txBody>
                    <a:bodyPr>
                      <a:noAutofit/>
                    </a:bodyPr>
                    <a:lstStyle/>
                    <a:p>
                      <a:pPr indent="0" lvl="0" marL="0" rtl="0">
                        <a:lnSpc>
                          <a:spcPct val="115000"/>
                        </a:lnSpc>
                        <a:spcBef>
                          <a:spcPts val="0"/>
                        </a:spcBef>
                        <a:spcAft>
                          <a:spcPts val="0"/>
                        </a:spcAft>
                        <a:buNone/>
                      </a:pPr>
                      <a:r>
                        <a:rPr lang="en" sz="1000"/>
                        <a:t>groupB</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0.4</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0.027</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graphicFrame>
        <p:nvGraphicFramePr>
          <p:cNvPr id="735" name="Shape 735"/>
          <p:cNvGraphicFramePr/>
          <p:nvPr/>
        </p:nvGraphicFramePr>
        <p:xfrm>
          <a:off x="127775" y="3378475"/>
          <a:ext cx="3000000" cy="3000000"/>
        </p:xfrm>
        <a:graphic>
          <a:graphicData uri="http://schemas.openxmlformats.org/drawingml/2006/table">
            <a:tbl>
              <a:tblPr>
                <a:noFill/>
                <a:tableStyleId>{3D908221-1DF9-49AA-9A2C-2D235BB98845}</a:tableStyleId>
              </a:tblPr>
              <a:tblGrid>
                <a:gridCol w="896450"/>
                <a:gridCol w="896450"/>
                <a:gridCol w="896450"/>
                <a:gridCol w="896450"/>
                <a:gridCol w="896450"/>
                <a:gridCol w="896450"/>
                <a:gridCol w="896450"/>
                <a:gridCol w="896450"/>
                <a:gridCol w="896450"/>
                <a:gridCol w="896450"/>
              </a:tblGrid>
              <a:tr h="289150">
                <a:tc>
                  <a:txBody>
                    <a:bodyPr>
                      <a:noAutofit/>
                    </a:bodyPr>
                    <a:lstStyle/>
                    <a:p>
                      <a:pPr indent="0" lvl="0" marL="0" rtl="0">
                        <a:lnSpc>
                          <a:spcPct val="115000"/>
                        </a:lnSpc>
                        <a:spcBef>
                          <a:spcPts val="0"/>
                        </a:spcBef>
                        <a:spcAft>
                          <a:spcPts val="0"/>
                        </a:spcAft>
                        <a:buNone/>
                      </a:pPr>
                      <a:r>
                        <a:rPr lang="en" sz="1000"/>
                        <a:t>groupG</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0.4</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0.027</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0.001</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0.2</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0.3</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graphicFrame>
        <p:nvGraphicFramePr>
          <p:cNvPr id="736" name="Shape 736"/>
          <p:cNvGraphicFramePr/>
          <p:nvPr/>
        </p:nvGraphicFramePr>
        <p:xfrm>
          <a:off x="38025" y="2821000"/>
          <a:ext cx="3000000" cy="3000000"/>
        </p:xfrm>
        <a:graphic>
          <a:graphicData uri="http://schemas.openxmlformats.org/drawingml/2006/table">
            <a:tbl>
              <a:tblPr>
                <a:noFill/>
                <a:tableStyleId>{3D908221-1DF9-49AA-9A2C-2D235BB98845}</a:tableStyleId>
              </a:tblPr>
              <a:tblGrid>
                <a:gridCol w="914400"/>
                <a:gridCol w="914400"/>
                <a:gridCol w="914400"/>
                <a:gridCol w="914400"/>
                <a:gridCol w="914400"/>
                <a:gridCol w="914400"/>
                <a:gridCol w="914400"/>
                <a:gridCol w="914400"/>
                <a:gridCol w="914400"/>
                <a:gridCol w="914400"/>
              </a:tblGrid>
              <a:tr h="200025">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000"/>
                        <a:t>...</a:t>
                      </a:r>
                      <a:endParaRPr sz="1000"/>
                    </a:p>
                  </a:txBody>
                  <a:tcPr marT="19050" marB="19050" marR="28575" marL="28575" anchor="b">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
        <p:nvSpPr>
          <p:cNvPr id="737" name="Shape 737"/>
          <p:cNvSpPr txBox="1"/>
          <p:nvPr/>
        </p:nvSpPr>
        <p:spPr>
          <a:xfrm>
            <a:off x="1661900" y="4192475"/>
            <a:ext cx="6058500" cy="70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Now the cosine similarity can be applied across “groups”.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Shape 742"/>
          <p:cNvSpPr txBox="1"/>
          <p:nvPr/>
        </p:nvSpPr>
        <p:spPr>
          <a:xfrm>
            <a:off x="266075" y="907825"/>
            <a:ext cx="7773000" cy="70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We came from words to “groups” similarity, then “groups” similarity can give us more “groups”. </a:t>
            </a:r>
            <a:endParaRPr/>
          </a:p>
          <a:p>
            <a:pPr indent="0" lvl="0" marL="0">
              <a:spcBef>
                <a:spcPts val="0"/>
              </a:spcBef>
              <a:spcAft>
                <a:spcPts val="0"/>
              </a:spcAft>
              <a:buNone/>
            </a:pPr>
            <a:r>
              <a:t/>
            </a:r>
            <a:endParaRPr/>
          </a:p>
          <a:p>
            <a:pPr indent="0" lvl="0" marL="0" rtl="0">
              <a:spcBef>
                <a:spcPts val="0"/>
              </a:spcBef>
              <a:spcAft>
                <a:spcPts val="0"/>
              </a:spcAft>
              <a:buNone/>
            </a:pPr>
            <a:r>
              <a:rPr lang="en"/>
              <a:t>This iterative process finally gives us “K” known concepts, with each document’s participation in it.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 </a:t>
            </a:r>
            <a:endParaRPr/>
          </a:p>
          <a:p>
            <a:pPr indent="0" lvl="0" marL="0" rtl="0">
              <a:spcBef>
                <a:spcPts val="0"/>
              </a:spcBef>
              <a:spcAft>
                <a:spcPts val="0"/>
              </a:spcAft>
              <a:buNone/>
            </a:pPr>
            <a:r>
              <a:t/>
            </a:r>
            <a:endParaRPr/>
          </a:p>
        </p:txBody>
      </p:sp>
      <p:sp>
        <p:nvSpPr>
          <p:cNvPr id="743" name="Shape 743"/>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744" name="Shape 744"/>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745" name="Shape 745"/>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746" name="Shape 746"/>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Explicit Semantic Analysis</a:t>
            </a:r>
            <a:endParaRPr sz="1800"/>
          </a:p>
        </p:txBody>
      </p:sp>
      <p:pic>
        <p:nvPicPr>
          <p:cNvPr id="747" name="Shape 747"/>
          <p:cNvPicPr preferRelativeResize="0"/>
          <p:nvPr/>
        </p:nvPicPr>
        <p:blipFill>
          <a:blip r:embed="rId3">
            <a:alphaModFix/>
          </a:blip>
          <a:stretch>
            <a:fillRect/>
          </a:stretch>
        </p:blipFill>
        <p:spPr>
          <a:xfrm>
            <a:off x="152400" y="1945825"/>
            <a:ext cx="8839200" cy="2186747"/>
          </a:xfrm>
          <a:prstGeom prst="rect">
            <a:avLst/>
          </a:prstGeom>
          <a:noFill/>
          <a:ln>
            <a:noFill/>
          </a:ln>
        </p:spPr>
      </p:pic>
      <p:sp>
        <p:nvSpPr>
          <p:cNvPr id="748" name="Shape 748"/>
          <p:cNvSpPr txBox="1"/>
          <p:nvPr/>
        </p:nvSpPr>
        <p:spPr>
          <a:xfrm>
            <a:off x="2405100" y="4132575"/>
            <a:ext cx="4333800" cy="871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950">
                <a:solidFill>
                  <a:srgbClr val="222222"/>
                </a:solidFill>
                <a:highlight>
                  <a:srgbClr val="FFFFFF"/>
                </a:highlight>
              </a:rPr>
              <a:t>Egozi, Ofer; Markovitch, Shaul; Gabrilovich, Evgeniy (2011). </a:t>
            </a:r>
            <a:r>
              <a:rPr lang="en" sz="950" u="sng">
                <a:solidFill>
                  <a:srgbClr val="663366"/>
                </a:solidFill>
                <a:highlight>
                  <a:srgbClr val="FFFFFF"/>
                </a:highlight>
                <a:hlinkClick r:id="rId4"/>
              </a:rPr>
              <a:t>"Concept-Based Information Retrieval using Explicit Semantic Analysis"</a:t>
            </a:r>
            <a:r>
              <a:rPr lang="en" sz="950">
                <a:solidFill>
                  <a:srgbClr val="222222"/>
                </a:solidFill>
                <a:highlight>
                  <a:srgbClr val="FFFFFF"/>
                </a:highlight>
              </a:rPr>
              <a:t> </a:t>
            </a:r>
            <a:r>
              <a:rPr lang="en" sz="800">
                <a:solidFill>
                  <a:srgbClr val="222222"/>
                </a:solidFill>
                <a:highlight>
                  <a:srgbClr val="FFFFFF"/>
                </a:highlight>
              </a:rPr>
              <a:t>(pdf)</a:t>
            </a:r>
            <a:r>
              <a:rPr lang="en" sz="950">
                <a:solidFill>
                  <a:srgbClr val="222222"/>
                </a:solidFill>
                <a:highlight>
                  <a:srgbClr val="FFFFFF"/>
                </a:highlight>
              </a:rPr>
              <a:t>. </a:t>
            </a:r>
            <a:r>
              <a:rPr i="1" lang="en" sz="950">
                <a:solidFill>
                  <a:srgbClr val="222222"/>
                </a:solidFill>
                <a:highlight>
                  <a:srgbClr val="FFFFFF"/>
                </a:highlight>
              </a:rPr>
              <a:t>ACM Transactions on Information Systems</a:t>
            </a:r>
            <a:r>
              <a:rPr lang="en" sz="950">
                <a:solidFill>
                  <a:srgbClr val="222222"/>
                </a:solidFill>
                <a:highlight>
                  <a:srgbClr val="FFFFFF"/>
                </a:highlight>
              </a:rPr>
              <a:t>. </a:t>
            </a:r>
            <a:r>
              <a:rPr b="1" lang="en" sz="950">
                <a:solidFill>
                  <a:srgbClr val="222222"/>
                </a:solidFill>
                <a:highlight>
                  <a:srgbClr val="FFFFFF"/>
                </a:highlight>
              </a:rPr>
              <a:t>29</a:t>
            </a:r>
            <a:r>
              <a:rPr lang="en" sz="950">
                <a:solidFill>
                  <a:srgbClr val="222222"/>
                </a:solidFill>
                <a:highlight>
                  <a:srgbClr val="FFFFFF"/>
                </a:highlight>
              </a:rPr>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Shape 753"/>
          <p:cNvSpPr txBox="1"/>
          <p:nvPr/>
        </p:nvSpPr>
        <p:spPr>
          <a:xfrm>
            <a:off x="266075" y="907825"/>
            <a:ext cx="7773000" cy="7068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LSI is very similar to ESA, it is a time-and-space optimized version of ESA</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LSI had to exist, because as we see in ESA</a:t>
            </a:r>
            <a:endParaRPr/>
          </a:p>
          <a:p>
            <a:pPr indent="-317500" lvl="1" marL="914400" rtl="0">
              <a:spcBef>
                <a:spcPts val="0"/>
              </a:spcBef>
              <a:spcAft>
                <a:spcPts val="0"/>
              </a:spcAft>
              <a:buSzPts val="1400"/>
              <a:buChar char="○"/>
            </a:pPr>
            <a:r>
              <a:rPr lang="en"/>
              <a:t> the first step was to make a vector </a:t>
            </a:r>
            <a:r>
              <a:rPr b="1" lang="en"/>
              <a:t>for</a:t>
            </a:r>
            <a:r>
              <a:rPr b="1" lang="en"/>
              <a:t> each word, each having D dimensions. </a:t>
            </a:r>
            <a:r>
              <a:rPr lang="en">
                <a:solidFill>
                  <a:schemeClr val="dk1"/>
                </a:solidFill>
              </a:rPr>
              <a:t>Very quickly, that entire matrix becomes large enough not to fit in RAM.</a:t>
            </a:r>
            <a:endParaRPr b="1"/>
          </a:p>
          <a:p>
            <a:pPr indent="-317500" lvl="1" marL="914400" rtl="0">
              <a:spcBef>
                <a:spcPts val="0"/>
              </a:spcBef>
              <a:spcAft>
                <a:spcPts val="0"/>
              </a:spcAft>
              <a:buSzPts val="1400"/>
              <a:buChar char="○"/>
            </a:pPr>
            <a:r>
              <a:rPr lang="en"/>
              <a:t>Moreover, the </a:t>
            </a:r>
            <a:r>
              <a:rPr i="1" lang="en"/>
              <a:t>word x document</a:t>
            </a:r>
            <a:r>
              <a:rPr lang="en"/>
              <a:t> matrix is really a sparse matrix. </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A linear Algebra technique called SVD (Singular Value Decomposition) is used to reduce a large matrix into smaller, representative constituent matrices.</a:t>
            </a:r>
            <a:endParaRPr/>
          </a:p>
          <a:p>
            <a:pPr indent="-317500" lvl="0" marL="457200" rtl="0">
              <a:spcBef>
                <a:spcPts val="0"/>
              </a:spcBef>
              <a:spcAft>
                <a:spcPts val="0"/>
              </a:spcAft>
              <a:buSzPts val="1400"/>
              <a:buChar char="●"/>
            </a:pPr>
            <a:r>
              <a:rPr lang="en"/>
              <a:t>This is similar to PCA</a:t>
            </a:r>
            <a:r>
              <a:rPr b="1" lang="en"/>
              <a:t> </a:t>
            </a:r>
            <a:r>
              <a:rPr lang="en"/>
              <a:t>you learned earlier.</a:t>
            </a:r>
            <a:endParaRPr/>
          </a:p>
        </p:txBody>
      </p:sp>
      <p:sp>
        <p:nvSpPr>
          <p:cNvPr id="754" name="Shape 754"/>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cxnSp>
        <p:nvCxnSpPr>
          <p:cNvPr id="755" name="Shape 755"/>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756" name="Shape 756"/>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t/>
            </a:r>
            <a:endParaRPr sz="1800"/>
          </a:p>
        </p:txBody>
      </p:sp>
      <p:sp>
        <p:nvSpPr>
          <p:cNvPr id="757" name="Shape 757"/>
          <p:cNvSpPr/>
          <p:nvPr/>
        </p:nvSpPr>
        <p:spPr>
          <a:xfrm>
            <a:off x="237125" y="402950"/>
            <a:ext cx="6634200" cy="4515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Latent</a:t>
            </a:r>
            <a:r>
              <a:rPr lang="en" sz="1800">
                <a:solidFill>
                  <a:srgbClr val="1F5AD0"/>
                </a:solidFill>
                <a:latin typeface="Helvetica Neue"/>
                <a:ea typeface="Helvetica Neue"/>
                <a:cs typeface="Helvetica Neue"/>
                <a:sym typeface="Helvetica Neue"/>
              </a:rPr>
              <a:t> Semantic Indexing</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80" name="Shape 180"/>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81" name="Shape 181"/>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What do you mean by Linguistics? </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b="1" lang="en">
                <a:solidFill>
                  <a:srgbClr val="515151"/>
                </a:solidFill>
                <a:latin typeface="Calibri"/>
                <a:ea typeface="Calibri"/>
                <a:cs typeface="Calibri"/>
                <a:sym typeface="Calibri"/>
              </a:rPr>
              <a:t>Linguistics</a:t>
            </a:r>
            <a:r>
              <a:rPr lang="en">
                <a:solidFill>
                  <a:srgbClr val="515151"/>
                </a:solidFill>
                <a:latin typeface="Calibri"/>
                <a:ea typeface="Calibri"/>
                <a:cs typeface="Calibri"/>
                <a:sym typeface="Calibri"/>
              </a:rPr>
              <a:t> is the scientific study of language, including its grammar, </a:t>
            </a:r>
            <a:r>
              <a:rPr b="1" lang="en">
                <a:solidFill>
                  <a:srgbClr val="515151"/>
                </a:solidFill>
                <a:latin typeface="Calibri"/>
                <a:ea typeface="Calibri"/>
                <a:cs typeface="Calibri"/>
                <a:sym typeface="Calibri"/>
              </a:rPr>
              <a:t>semantics</a:t>
            </a:r>
            <a:r>
              <a:rPr lang="en">
                <a:solidFill>
                  <a:srgbClr val="515151"/>
                </a:solidFill>
                <a:latin typeface="Calibri"/>
                <a:ea typeface="Calibri"/>
                <a:cs typeface="Calibri"/>
                <a:sym typeface="Calibri"/>
              </a:rPr>
              <a:t>, and </a:t>
            </a:r>
            <a:r>
              <a:rPr b="1" lang="en">
                <a:solidFill>
                  <a:srgbClr val="515151"/>
                </a:solidFill>
                <a:latin typeface="Calibri"/>
                <a:ea typeface="Calibri"/>
                <a:cs typeface="Calibri"/>
                <a:sym typeface="Calibri"/>
              </a:rPr>
              <a:t>phonetics</a:t>
            </a:r>
            <a:endParaRPr b="1">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Classical Linguistics</a:t>
            </a:r>
            <a:endParaRPr>
              <a:solidFill>
                <a:srgbClr val="515151"/>
              </a:solidFill>
              <a:latin typeface="Calibri"/>
              <a:ea typeface="Calibri"/>
              <a:cs typeface="Calibri"/>
              <a:sym typeface="Calibri"/>
            </a:endParaRPr>
          </a:p>
          <a:p>
            <a:pPr indent="-317500" lvl="1" marL="9144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Computational Linguistics</a:t>
            </a:r>
            <a:endParaRPr>
              <a:solidFill>
                <a:srgbClr val="515151"/>
              </a:solidFill>
              <a:latin typeface="Calibri"/>
              <a:ea typeface="Calibri"/>
              <a:cs typeface="Calibri"/>
              <a:sym typeface="Calibri"/>
            </a:endParaRPr>
          </a:p>
        </p:txBody>
      </p:sp>
      <p:cxnSp>
        <p:nvCxnSpPr>
          <p:cNvPr id="182" name="Shape 182"/>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83" name="Shape 183"/>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From Natural Human Language to Linguistics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89" name="Shape 189"/>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190" name="Shape 19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91" name="Shape 191"/>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Let us understand the process!</a:t>
            </a:r>
            <a:endParaRPr sz="1800"/>
          </a:p>
        </p:txBody>
      </p:sp>
      <p:pic>
        <p:nvPicPr>
          <p:cNvPr id="192" name="Shape 192"/>
          <p:cNvPicPr preferRelativeResize="0"/>
          <p:nvPr/>
        </p:nvPicPr>
        <p:blipFill>
          <a:blip r:embed="rId4">
            <a:alphaModFix/>
          </a:blip>
          <a:stretch>
            <a:fillRect/>
          </a:stretch>
        </p:blipFill>
        <p:spPr>
          <a:xfrm>
            <a:off x="685800" y="858300"/>
            <a:ext cx="7096518" cy="34125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pic>
        <p:nvPicPr>
          <p:cNvPr id="198" name="Shape 198"/>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sp>
        <p:nvSpPr>
          <p:cNvPr id="199" name="Shape 199"/>
          <p:cNvSpPr/>
          <p:nvPr/>
        </p:nvSpPr>
        <p:spPr>
          <a:xfrm>
            <a:off x="237125" y="941300"/>
            <a:ext cx="8707500" cy="31332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Cleaning the data.</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Breaking documents into paragraphs.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Breaking paragraphs into sentences.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Breaking sentences into words.</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Grammar</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Focusing on words - their meanings, synonyms and their usages. </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Lemmatization and Stemming</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Part of Speech </a:t>
            </a:r>
            <a:r>
              <a:rPr lang="en">
                <a:solidFill>
                  <a:srgbClr val="515151"/>
                </a:solidFill>
                <a:latin typeface="Calibri"/>
                <a:ea typeface="Calibri"/>
                <a:cs typeface="Calibri"/>
                <a:sym typeface="Calibri"/>
              </a:rPr>
              <a:t>(Verb, Noun, Adjective, Adverb, Number etc.)</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Named Entity Relation</a:t>
            </a:r>
            <a:endParaRPr>
              <a:solidFill>
                <a:srgbClr val="515151"/>
              </a:solidFill>
              <a:latin typeface="Calibri"/>
              <a:ea typeface="Calibri"/>
              <a:cs typeface="Calibri"/>
              <a:sym typeface="Calibri"/>
            </a:endParaRPr>
          </a:p>
          <a:p>
            <a:pPr indent="-317500" lvl="0" marL="457200" marR="0" rtl="0" algn="just">
              <a:lnSpc>
                <a:spcPct val="150000"/>
              </a:lnSpc>
              <a:spcBef>
                <a:spcPts val="0"/>
              </a:spcBef>
              <a:spcAft>
                <a:spcPts val="0"/>
              </a:spcAft>
              <a:buClr>
                <a:srgbClr val="515151"/>
              </a:buClr>
              <a:buSzPts val="1400"/>
              <a:buFont typeface="Calibri"/>
              <a:buChar char="●"/>
            </a:pPr>
            <a:r>
              <a:rPr lang="en">
                <a:solidFill>
                  <a:srgbClr val="515151"/>
                </a:solidFill>
                <a:latin typeface="Calibri"/>
                <a:ea typeface="Calibri"/>
                <a:cs typeface="Calibri"/>
                <a:sym typeface="Calibri"/>
              </a:rPr>
              <a:t>Keyword recognition</a:t>
            </a:r>
            <a:endParaRPr>
              <a:solidFill>
                <a:srgbClr val="515151"/>
              </a:solidFill>
              <a:latin typeface="Calibri"/>
              <a:ea typeface="Calibri"/>
              <a:cs typeface="Calibri"/>
              <a:sym typeface="Calibri"/>
            </a:endParaRPr>
          </a:p>
        </p:txBody>
      </p:sp>
      <p:cxnSp>
        <p:nvCxnSpPr>
          <p:cNvPr id="200" name="Shape 200"/>
          <p:cNvCxnSpPr/>
          <p:nvPr/>
        </p:nvCxnSpPr>
        <p:spPr>
          <a:xfrm>
            <a:off x="237119" y="782091"/>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201" name="Shape 201"/>
          <p:cNvSpPr/>
          <p:nvPr/>
        </p:nvSpPr>
        <p:spPr>
          <a:xfrm>
            <a:off x="237125" y="528000"/>
            <a:ext cx="66342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lang="en" sz="1800">
                <a:solidFill>
                  <a:srgbClr val="1F5AD0"/>
                </a:solidFill>
                <a:latin typeface="Helvetica Neue"/>
                <a:ea typeface="Helvetica Neue"/>
                <a:cs typeface="Helvetica Neue"/>
                <a:sym typeface="Helvetica Neue"/>
              </a:rPr>
              <a:t>Understanding the process!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