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88" r:id="rId3"/>
    <p:sldId id="275" r:id="rId4"/>
    <p:sldId id="308" r:id="rId5"/>
    <p:sldId id="310" r:id="rId6"/>
    <p:sldId id="309" r:id="rId7"/>
    <p:sldId id="270" r:id="rId8"/>
    <p:sldId id="276" r:id="rId9"/>
    <p:sldId id="284" r:id="rId10"/>
    <p:sldId id="311" r:id="rId11"/>
    <p:sldId id="305" r:id="rId12"/>
    <p:sldId id="306" r:id="rId13"/>
    <p:sldId id="307"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93" d="100"/>
          <a:sy n="93" d="100"/>
        </p:scale>
        <p:origin x="520" y="5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1D91E-FEA2-46B4-AA5A-06239752594C}" type="datetimeFigureOut">
              <a:rPr lang="en-US" smtClean="0"/>
              <a:t>2/18/2024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94A16E-3230-4196-B1F6-453054E9971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2/18/2024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eeexplore.ieee.org/document/9734173"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cnre2023.ptu.ac.in/CNRE21/20.pdf" TargetMode="External"/><Relationship Id="rId5" Type="http://schemas.openxmlformats.org/officeDocument/2006/relationships/hyperlink" Target="https://ieeexplore.ieee.org/document/9418375" TargetMode="External"/><Relationship Id="rId4" Type="http://schemas.openxmlformats.org/officeDocument/2006/relationships/hyperlink" Target="https://www.techscience.com/csse/v47n2/53626"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 y="609600"/>
            <a:ext cx="8610600" cy="1066800"/>
          </a:xfrm>
        </p:spPr>
        <p:txBody>
          <a:bodyPr>
            <a:normAutofit fontScale="90000"/>
          </a:bodyPr>
          <a:lstStyle/>
          <a:p>
            <a:r>
              <a:rPr lang="en-US" altLang="en-US" sz="2700" dirty="0"/>
              <a:t>Cultivating Prosperity: A fusion of IoT data with machine learning and deep learning for precision crop recommendations </a:t>
            </a:r>
            <a:br>
              <a:rPr lang="en-US" altLang="en-US" sz="3600" dirty="0"/>
            </a:br>
            <a:endParaRPr lang="en-IN" altLang="en-US" sz="3600" dirty="0"/>
          </a:p>
        </p:txBody>
      </p:sp>
      <p:sp>
        <p:nvSpPr>
          <p:cNvPr id="3" name="Subtitle 2"/>
          <p:cNvSpPr>
            <a:spLocks noGrp="1"/>
          </p:cNvSpPr>
          <p:nvPr>
            <p:ph type="subTitle" idx="1"/>
          </p:nvPr>
        </p:nvSpPr>
        <p:spPr>
          <a:xfrm>
            <a:off x="1143000" y="1504950"/>
            <a:ext cx="6400800" cy="1314450"/>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Team Details</a:t>
            </a:r>
          </a:p>
          <a:p>
            <a:r>
              <a:rPr lang="en-US" sz="2000" dirty="0">
                <a:solidFill>
                  <a:schemeClr val="tx1"/>
                </a:solidFill>
                <a:latin typeface="Times New Roman" panose="02020603050405020304" pitchFamily="18" charset="0"/>
                <a:cs typeface="Times New Roman" panose="02020603050405020304" pitchFamily="18" charset="0"/>
              </a:rPr>
              <a:t>Team Number:</a:t>
            </a:r>
            <a:r>
              <a:rPr lang="en-IN" sz="2000" dirty="0">
                <a:solidFill>
                  <a:schemeClr val="tx1"/>
                </a:solidFill>
                <a:latin typeface="Times New Roman" panose="02020603050405020304" pitchFamily="18" charset="0"/>
                <a:cs typeface="Times New Roman" panose="02020603050405020304" pitchFamily="18" charset="0"/>
              </a:rPr>
              <a:t>4</a:t>
            </a:r>
            <a:endParaRPr lang="en-US" sz="20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endParaRPr>
          </a:p>
          <a:p>
            <a:pPr algn="r"/>
            <a:endParaRPr lang="en-US" dirty="0"/>
          </a:p>
        </p:txBody>
      </p:sp>
      <p:pic>
        <p:nvPicPr>
          <p:cNvPr id="4" name="Google Shape;89;p13" descr="KLE Technological University"/>
          <p:cNvPicPr preferRelativeResize="0"/>
          <p:nvPr/>
        </p:nvPicPr>
        <p:blipFill rotWithShape="1">
          <a:blip r:embed="rId2" cstate="print"/>
          <a:srcRect/>
          <a:stretch>
            <a:fillRect/>
          </a:stretch>
        </p:blipFill>
        <p:spPr>
          <a:xfrm>
            <a:off x="6705600" y="0"/>
            <a:ext cx="2438400" cy="438150"/>
          </a:xfrm>
          <a:prstGeom prst="rect">
            <a:avLst/>
          </a:prstGeom>
          <a:noFill/>
          <a:ln>
            <a:noFill/>
          </a:ln>
        </p:spPr>
      </p:pic>
      <p:sp>
        <p:nvSpPr>
          <p:cNvPr id="6" name="Subtitle 2"/>
          <p:cNvSpPr txBox="1"/>
          <p:nvPr/>
        </p:nvSpPr>
        <p:spPr>
          <a:xfrm>
            <a:off x="884555" y="4324350"/>
            <a:ext cx="7040245" cy="8388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800" dirty="0">
                <a:solidFill>
                  <a:schemeClr val="tx1"/>
                </a:solidFill>
              </a:rPr>
              <a:t>Guide:</a:t>
            </a:r>
            <a:r>
              <a:rPr lang="en-IN" altLang="en-US" sz="1800" dirty="0">
                <a:solidFill>
                  <a:schemeClr val="tx1"/>
                </a:solidFill>
              </a:rPr>
              <a:t> Sneha </a:t>
            </a:r>
            <a:r>
              <a:rPr lang="en-IN" altLang="en-US" sz="1800" dirty="0" err="1">
                <a:solidFill>
                  <a:schemeClr val="tx1"/>
                </a:solidFill>
              </a:rPr>
              <a:t>Varur</a:t>
            </a:r>
            <a:endParaRPr lang="en-US" sz="1800" dirty="0">
              <a:solidFill>
                <a:schemeClr val="tx1"/>
              </a:solidFill>
            </a:endParaRPr>
          </a:p>
          <a:p>
            <a:pPr algn="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812180993"/>
              </p:ext>
            </p:extLst>
          </p:nvPr>
        </p:nvGraphicFramePr>
        <p:xfrm>
          <a:off x="838200" y="2240970"/>
          <a:ext cx="7279005" cy="1854200"/>
        </p:xfrm>
        <a:graphic>
          <a:graphicData uri="http://schemas.openxmlformats.org/drawingml/2006/table">
            <a:tbl>
              <a:tblPr firstRow="1" bandRow="1">
                <a:tableStyleId>{9D7B26C5-4107-4FEC-AEDC-1716B250A1EF}</a:tableStyleId>
              </a:tblPr>
              <a:tblGrid>
                <a:gridCol w="914400">
                  <a:extLst>
                    <a:ext uri="{9D8B030D-6E8A-4147-A177-3AD203B41FA5}">
                      <a16:colId xmlns:a16="http://schemas.microsoft.com/office/drawing/2014/main" val="20000"/>
                    </a:ext>
                  </a:extLst>
                </a:gridCol>
                <a:gridCol w="2324735">
                  <a:extLst>
                    <a:ext uri="{9D8B030D-6E8A-4147-A177-3AD203B41FA5}">
                      <a16:colId xmlns:a16="http://schemas.microsoft.com/office/drawing/2014/main" val="20001"/>
                    </a:ext>
                  </a:extLst>
                </a:gridCol>
                <a:gridCol w="1687830">
                  <a:extLst>
                    <a:ext uri="{9D8B030D-6E8A-4147-A177-3AD203B41FA5}">
                      <a16:colId xmlns:a16="http://schemas.microsoft.com/office/drawing/2014/main" val="20002"/>
                    </a:ext>
                  </a:extLst>
                </a:gridCol>
                <a:gridCol w="1233805">
                  <a:extLst>
                    <a:ext uri="{9D8B030D-6E8A-4147-A177-3AD203B41FA5}">
                      <a16:colId xmlns:a16="http://schemas.microsoft.com/office/drawing/2014/main" val="20003"/>
                    </a:ext>
                  </a:extLst>
                </a:gridCol>
                <a:gridCol w="1118235">
                  <a:extLst>
                    <a:ext uri="{9D8B030D-6E8A-4147-A177-3AD203B41FA5}">
                      <a16:colId xmlns:a16="http://schemas.microsoft.com/office/drawing/2014/main" val="20004"/>
                    </a:ext>
                  </a:extLst>
                </a:gridCol>
              </a:tblGrid>
              <a:tr h="370840">
                <a:tc>
                  <a:txBody>
                    <a:bodyPr/>
                    <a:lstStyle/>
                    <a:p>
                      <a:r>
                        <a:rPr lang="en-AU" sz="1600" dirty="0" err="1"/>
                        <a:t>Sl.Num</a:t>
                      </a:r>
                      <a:r>
                        <a:rPr lang="en-AU" sz="1600" dirty="0"/>
                        <a:t>.</a:t>
                      </a:r>
                    </a:p>
                  </a:txBody>
                  <a:tcPr/>
                </a:tc>
                <a:tc>
                  <a:txBody>
                    <a:bodyPr/>
                    <a:lstStyle/>
                    <a:p>
                      <a:r>
                        <a:rPr lang="en-AU" sz="1600" dirty="0"/>
                        <a:t>Student Name</a:t>
                      </a:r>
                    </a:p>
                  </a:txBody>
                  <a:tcPr/>
                </a:tc>
                <a:tc>
                  <a:txBody>
                    <a:bodyPr/>
                    <a:lstStyle/>
                    <a:p>
                      <a:r>
                        <a:rPr lang="en-AU" sz="1600" dirty="0"/>
                        <a:t>USN</a:t>
                      </a:r>
                    </a:p>
                  </a:txBody>
                  <a:tcPr/>
                </a:tc>
                <a:tc>
                  <a:txBody>
                    <a:bodyPr/>
                    <a:lstStyle/>
                    <a:p>
                      <a:r>
                        <a:rPr lang="en-AU" sz="1600" dirty="0"/>
                        <a:t>Roll Num.</a:t>
                      </a:r>
                    </a:p>
                  </a:txBody>
                  <a:tcPr/>
                </a:tc>
                <a:tc>
                  <a:txBody>
                    <a:bodyPr/>
                    <a:lstStyle/>
                    <a:p>
                      <a:r>
                        <a:rPr lang="en-AU" sz="1600" dirty="0"/>
                        <a:t>Division</a:t>
                      </a:r>
                    </a:p>
                  </a:txBody>
                  <a:tcPr/>
                </a:tc>
                <a:extLst>
                  <a:ext uri="{0D108BD9-81ED-4DB2-BD59-A6C34878D82A}">
                    <a16:rowId xmlns:a16="http://schemas.microsoft.com/office/drawing/2014/main" val="10000"/>
                  </a:ext>
                </a:extLst>
              </a:tr>
              <a:tr h="370840">
                <a:tc>
                  <a:txBody>
                    <a:bodyPr/>
                    <a:lstStyle/>
                    <a:p>
                      <a:r>
                        <a:rPr lang="en-IN" altLang="en-AU"/>
                        <a:t>01</a:t>
                      </a:r>
                    </a:p>
                  </a:txBody>
                  <a:tcPr/>
                </a:tc>
                <a:tc>
                  <a:txBody>
                    <a:bodyPr/>
                    <a:lstStyle/>
                    <a:p>
                      <a:r>
                        <a:rPr lang="en-US" altLang="en-AU" dirty="0"/>
                        <a:t>B</a:t>
                      </a:r>
                      <a:r>
                        <a:rPr lang="en-IN" altLang="en-AU" dirty="0" err="1"/>
                        <a:t>humika</a:t>
                      </a:r>
                      <a:r>
                        <a:rPr lang="en-IN" altLang="en-AU" dirty="0"/>
                        <a:t> F</a:t>
                      </a:r>
                    </a:p>
                  </a:txBody>
                  <a:tcPr/>
                </a:tc>
                <a:tc>
                  <a:txBody>
                    <a:bodyPr/>
                    <a:lstStyle/>
                    <a:p>
                      <a:r>
                        <a:rPr lang="en-IN" sz="1800" dirty="0">
                          <a:sym typeface="+mn-ea"/>
                        </a:rPr>
                        <a:t>01FE21BCI006</a:t>
                      </a:r>
                      <a:endParaRPr lang="en-IN" altLang="en-AU" dirty="0"/>
                    </a:p>
                  </a:txBody>
                  <a:tcPr/>
                </a:tc>
                <a:tc>
                  <a:txBody>
                    <a:bodyPr/>
                    <a:lstStyle/>
                    <a:p>
                      <a:r>
                        <a:rPr lang="en-US" altLang="en-AU" dirty="0"/>
                        <a:t>1</a:t>
                      </a:r>
                      <a:r>
                        <a:rPr lang="en-IN" altLang="en-AU" dirty="0"/>
                        <a:t>06</a:t>
                      </a:r>
                    </a:p>
                  </a:txBody>
                  <a:tcPr/>
                </a:tc>
                <a:tc>
                  <a:txBody>
                    <a:bodyPr/>
                    <a:lstStyle/>
                    <a:p>
                      <a:r>
                        <a:rPr lang="en-US" altLang="en-AU" dirty="0"/>
                        <a:t>F</a:t>
                      </a:r>
                      <a:endParaRPr lang="en-IN" altLang="en-AU" dirty="0"/>
                    </a:p>
                  </a:txBody>
                  <a:tcPr/>
                </a:tc>
                <a:extLst>
                  <a:ext uri="{0D108BD9-81ED-4DB2-BD59-A6C34878D82A}">
                    <a16:rowId xmlns:a16="http://schemas.microsoft.com/office/drawing/2014/main" val="10001"/>
                  </a:ext>
                </a:extLst>
              </a:tr>
              <a:tr h="370840">
                <a:tc>
                  <a:txBody>
                    <a:bodyPr/>
                    <a:lstStyle/>
                    <a:p>
                      <a:r>
                        <a:rPr lang="en-IN" altLang="en-AU"/>
                        <a:t>02</a:t>
                      </a:r>
                    </a:p>
                  </a:txBody>
                  <a:tcPr/>
                </a:tc>
                <a:tc>
                  <a:txBody>
                    <a:bodyPr/>
                    <a:lstStyle/>
                    <a:p>
                      <a:r>
                        <a:rPr lang="en-US" altLang="en-AU" sz="1800" dirty="0">
                          <a:sym typeface="+mn-ea"/>
                        </a:rPr>
                        <a:t>Sakshi A</a:t>
                      </a:r>
                      <a:endParaRPr lang="en-IN" altLang="en-AU" dirty="0"/>
                    </a:p>
                  </a:txBody>
                  <a:tcPr/>
                </a:tc>
                <a:tc>
                  <a:txBody>
                    <a:bodyPr/>
                    <a:lstStyle/>
                    <a:p>
                      <a:r>
                        <a:rPr lang="en-IN" sz="1800" dirty="0">
                          <a:sym typeface="+mn-ea"/>
                        </a:rPr>
                        <a:t>01FE21BCI022</a:t>
                      </a:r>
                      <a:endParaRPr lang="en-AU" dirty="0"/>
                    </a:p>
                  </a:txBody>
                  <a:tcPr/>
                </a:tc>
                <a:tc>
                  <a:txBody>
                    <a:bodyPr/>
                    <a:lstStyle/>
                    <a:p>
                      <a:r>
                        <a:rPr lang="en-US" altLang="en-AU" dirty="0"/>
                        <a:t>1</a:t>
                      </a:r>
                      <a:r>
                        <a:rPr lang="en-IN" altLang="en-AU" dirty="0"/>
                        <a:t>21</a:t>
                      </a:r>
                    </a:p>
                  </a:txBody>
                  <a:tcPr/>
                </a:tc>
                <a:tc>
                  <a:txBody>
                    <a:bodyPr/>
                    <a:lstStyle/>
                    <a:p>
                      <a:r>
                        <a:rPr lang="en-US" altLang="en-AU" dirty="0"/>
                        <a:t>F</a:t>
                      </a:r>
                      <a:endParaRPr lang="en-IN" altLang="en-AU" dirty="0"/>
                    </a:p>
                  </a:txBody>
                  <a:tcPr/>
                </a:tc>
                <a:extLst>
                  <a:ext uri="{0D108BD9-81ED-4DB2-BD59-A6C34878D82A}">
                    <a16:rowId xmlns:a16="http://schemas.microsoft.com/office/drawing/2014/main" val="10002"/>
                  </a:ext>
                </a:extLst>
              </a:tr>
              <a:tr h="370840">
                <a:tc>
                  <a:txBody>
                    <a:bodyPr/>
                    <a:lstStyle/>
                    <a:p>
                      <a:r>
                        <a:rPr lang="en-IN" altLang="en-AU"/>
                        <a:t>03</a:t>
                      </a:r>
                    </a:p>
                  </a:txBody>
                  <a:tcPr/>
                </a:tc>
                <a:tc>
                  <a:txBody>
                    <a:bodyPr/>
                    <a:lstStyle/>
                    <a:p>
                      <a:r>
                        <a:rPr lang="en-US" sz="1800" dirty="0">
                          <a:sym typeface="+mn-ea"/>
                        </a:rPr>
                        <a:t>Abhishek A</a:t>
                      </a:r>
                      <a:endParaRPr lang="en-AU" dirty="0"/>
                    </a:p>
                  </a:txBody>
                  <a:tcPr/>
                </a:tc>
                <a:tc>
                  <a:txBody>
                    <a:bodyPr/>
                    <a:lstStyle/>
                    <a:p>
                      <a:r>
                        <a:rPr lang="en-US" sz="1800" dirty="0">
                          <a:sym typeface="+mn-ea"/>
                        </a:rPr>
                        <a:t>0</a:t>
                      </a:r>
                      <a:r>
                        <a:rPr lang="en-IN" sz="1800" dirty="0">
                          <a:sym typeface="+mn-ea"/>
                        </a:rPr>
                        <a:t>1FE21BC</a:t>
                      </a:r>
                      <a:r>
                        <a:rPr lang="en-US" altLang="en-IN" sz="1800" dirty="0">
                          <a:sym typeface="+mn-ea"/>
                        </a:rPr>
                        <a:t>I004</a:t>
                      </a:r>
                      <a:endParaRPr lang="en-AU" dirty="0"/>
                    </a:p>
                  </a:txBody>
                  <a:tcPr/>
                </a:tc>
                <a:tc>
                  <a:txBody>
                    <a:bodyPr/>
                    <a:lstStyle/>
                    <a:p>
                      <a:r>
                        <a:rPr lang="en-IN" altLang="en-AU" dirty="0"/>
                        <a:t>104</a:t>
                      </a:r>
                    </a:p>
                  </a:txBody>
                  <a:tcPr/>
                </a:tc>
                <a:tc>
                  <a:txBody>
                    <a:bodyPr/>
                    <a:lstStyle/>
                    <a:p>
                      <a:r>
                        <a:rPr lang="en-IN" altLang="en-AU"/>
                        <a:t>F</a:t>
                      </a:r>
                    </a:p>
                  </a:txBody>
                  <a:tcPr/>
                </a:tc>
                <a:extLst>
                  <a:ext uri="{0D108BD9-81ED-4DB2-BD59-A6C34878D82A}">
                    <a16:rowId xmlns:a16="http://schemas.microsoft.com/office/drawing/2014/main" val="10003"/>
                  </a:ext>
                </a:extLst>
              </a:tr>
              <a:tr h="370840">
                <a:tc>
                  <a:txBody>
                    <a:bodyPr/>
                    <a:lstStyle/>
                    <a:p>
                      <a:r>
                        <a:rPr lang="en-IN" altLang="en-AU"/>
                        <a:t>04</a:t>
                      </a:r>
                    </a:p>
                  </a:txBody>
                  <a:tcPr/>
                </a:tc>
                <a:tc>
                  <a:txBody>
                    <a:bodyPr/>
                    <a:lstStyle/>
                    <a:p>
                      <a:r>
                        <a:rPr lang="en-US" sz="1800" dirty="0">
                          <a:sym typeface="+mn-ea"/>
                        </a:rPr>
                        <a:t>Yash H</a:t>
                      </a:r>
                      <a:endParaRPr lang="en-AU" dirty="0"/>
                    </a:p>
                  </a:txBody>
                  <a:tcPr/>
                </a:tc>
                <a:tc>
                  <a:txBody>
                    <a:bodyPr/>
                    <a:lstStyle/>
                    <a:p>
                      <a:r>
                        <a:rPr lang="en-IN" sz="1800" dirty="0">
                          <a:sym typeface="+mn-ea"/>
                        </a:rPr>
                        <a:t>01FE21BCS</a:t>
                      </a:r>
                      <a:r>
                        <a:rPr lang="en-US" sz="1800" dirty="0">
                          <a:sym typeface="+mn-ea"/>
                        </a:rPr>
                        <a:t>005</a:t>
                      </a:r>
                      <a:endParaRPr lang="en-AU" dirty="0"/>
                    </a:p>
                  </a:txBody>
                  <a:tcPr/>
                </a:tc>
                <a:tc>
                  <a:txBody>
                    <a:bodyPr/>
                    <a:lstStyle/>
                    <a:p>
                      <a:r>
                        <a:rPr lang="en-IN" altLang="en-AU" dirty="0"/>
                        <a:t>105</a:t>
                      </a:r>
                    </a:p>
                  </a:txBody>
                  <a:tcPr/>
                </a:tc>
                <a:tc>
                  <a:txBody>
                    <a:bodyPr/>
                    <a:lstStyle/>
                    <a:p>
                      <a:r>
                        <a:rPr lang="en-US" altLang="en-AU" dirty="0"/>
                        <a:t>F</a:t>
                      </a:r>
                      <a:endParaRPr lang="en-IN" altLang="en-AU" dirty="0"/>
                    </a:p>
                  </a:txBody>
                  <a:tcPr/>
                </a:tc>
                <a:extLst>
                  <a:ext uri="{0D108BD9-81ED-4DB2-BD59-A6C34878D82A}">
                    <a16:rowId xmlns:a16="http://schemas.microsoft.com/office/drawing/2014/main" val="10004"/>
                  </a:ext>
                </a:extLst>
              </a:tr>
            </a:tbl>
          </a:graphicData>
        </a:graphic>
      </p:graphicFrame>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46C71-1CC2-C62C-CF12-212F6D81CC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FD85A8-D3F4-14C6-AE81-A6FF7ED2C05E}"/>
              </a:ext>
            </a:extLst>
          </p:cNvPr>
          <p:cNvSpPr>
            <a:spLocks noGrp="1"/>
          </p:cNvSpPr>
          <p:nvPr>
            <p:ph type="title"/>
          </p:nvPr>
        </p:nvSpPr>
        <p:spPr>
          <a:xfrm>
            <a:off x="304800" y="0"/>
            <a:ext cx="7924800" cy="857250"/>
          </a:xfrm>
        </p:spPr>
        <p:txBody>
          <a:bodyPr>
            <a:normAutofit/>
          </a:bodyPr>
          <a:lstStyle/>
          <a:p>
            <a:pPr lvl="0" algn="l">
              <a:lnSpc>
                <a:spcPct val="120000"/>
              </a:lnSpc>
              <a:spcBef>
                <a:spcPts val="0"/>
              </a:spcBef>
              <a:spcAft>
                <a:spcPts val="0"/>
              </a:spcAft>
            </a:pPr>
            <a:r>
              <a:rPr lang="en-US" sz="3200" b="1" dirty="0">
                <a:cs typeface="Times New Roman" panose="02020603050405020304" pitchFamily="18" charset="0"/>
              </a:rPr>
              <a:t>RESULT AND DISCUSSION</a:t>
            </a:r>
            <a:endParaRPr lang="en-IN" sz="3200" b="1" dirty="0">
              <a:cs typeface="Times New Roman" panose="02020603050405020304" pitchFamily="18" charset="0"/>
            </a:endParaRPr>
          </a:p>
        </p:txBody>
      </p:sp>
      <p:sp>
        <p:nvSpPr>
          <p:cNvPr id="5" name="Title 1">
            <a:extLst>
              <a:ext uri="{FF2B5EF4-FFF2-40B4-BE49-F238E27FC236}">
                <a16:creationId xmlns:a16="http://schemas.microsoft.com/office/drawing/2014/main" id="{D99D805E-8BC5-FE88-CCAD-7785C8A3F53D}"/>
              </a:ext>
            </a:extLst>
          </p:cNvPr>
          <p:cNvSpPr txBox="1"/>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3" name="Group 28">
            <a:extLst>
              <a:ext uri="{FF2B5EF4-FFF2-40B4-BE49-F238E27FC236}">
                <a16:creationId xmlns:a16="http://schemas.microsoft.com/office/drawing/2014/main" id="{E799500F-8F66-0326-F439-D1B8F60B4F13}"/>
              </a:ext>
            </a:extLst>
          </p:cNvPr>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3546642B-49C2-AD6B-1F4A-8554FAE48F96}"/>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03C20C4C-CFB7-0BBB-4E89-7483D08BC8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pic>
        <p:nvPicPr>
          <p:cNvPr id="6" name="Content Placeholder 5">
            <a:extLst>
              <a:ext uri="{FF2B5EF4-FFF2-40B4-BE49-F238E27FC236}">
                <a16:creationId xmlns:a16="http://schemas.microsoft.com/office/drawing/2014/main" id="{2C5EBECE-2BF9-83FF-6453-C3BB217BD1BE}"/>
              </a:ext>
            </a:extLst>
          </p:cNvPr>
          <p:cNvPicPr>
            <a:picLocks noGrp="1" noChangeAspect="1"/>
          </p:cNvPicPr>
          <p:nvPr>
            <p:ph idx="1"/>
          </p:nvPr>
        </p:nvPicPr>
        <p:blipFill>
          <a:blip r:embed="rId3"/>
          <a:stretch>
            <a:fillRect/>
          </a:stretch>
        </p:blipFill>
        <p:spPr>
          <a:xfrm>
            <a:off x="1371600" y="926383"/>
            <a:ext cx="6629400" cy="2254967"/>
          </a:xfrm>
          <a:prstGeom prst="rect">
            <a:avLst/>
          </a:prstGeom>
        </p:spPr>
      </p:pic>
      <p:sp>
        <p:nvSpPr>
          <p:cNvPr id="9" name="TextBox 8">
            <a:extLst>
              <a:ext uri="{FF2B5EF4-FFF2-40B4-BE49-F238E27FC236}">
                <a16:creationId xmlns:a16="http://schemas.microsoft.com/office/drawing/2014/main" id="{98D0CEFD-2189-839F-52B1-09266BDBDFBE}"/>
              </a:ext>
            </a:extLst>
          </p:cNvPr>
          <p:cNvSpPr txBox="1"/>
          <p:nvPr/>
        </p:nvSpPr>
        <p:spPr>
          <a:xfrm>
            <a:off x="381000" y="3257550"/>
            <a:ext cx="83820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The below table showcases the training and testing accuracies for all the models used for crop recommendation.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708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67F0C-0243-4B0B-2963-96D92F634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A8F811-D226-D7C7-259C-352B874A79A0}"/>
              </a:ext>
            </a:extLst>
          </p:cNvPr>
          <p:cNvSpPr>
            <a:spLocks noGrp="1"/>
          </p:cNvSpPr>
          <p:nvPr>
            <p:ph type="title"/>
          </p:nvPr>
        </p:nvSpPr>
        <p:spPr>
          <a:xfrm>
            <a:off x="304800" y="0"/>
            <a:ext cx="7924800" cy="857250"/>
          </a:xfrm>
        </p:spPr>
        <p:txBody>
          <a:bodyPr>
            <a:normAutofit/>
          </a:bodyPr>
          <a:lstStyle/>
          <a:p>
            <a:pPr lvl="0" algn="l">
              <a:lnSpc>
                <a:spcPct val="120000"/>
              </a:lnSpc>
              <a:spcBef>
                <a:spcPts val="0"/>
              </a:spcBef>
              <a:spcAft>
                <a:spcPts val="0"/>
              </a:spcAft>
            </a:pPr>
            <a:r>
              <a:rPr lang="en-US" sz="3200" b="1" dirty="0">
                <a:cs typeface="Times New Roman" panose="02020603050405020304" pitchFamily="18" charset="0"/>
              </a:rPr>
              <a:t>CONCLUSION AND FUTURE SCOPE</a:t>
            </a:r>
            <a:endParaRPr lang="en-IN" sz="3200" b="1" dirty="0">
              <a:cs typeface="Times New Roman" panose="02020603050405020304" pitchFamily="18" charset="0"/>
            </a:endParaRPr>
          </a:p>
        </p:txBody>
      </p:sp>
      <p:sp>
        <p:nvSpPr>
          <p:cNvPr id="5" name="Title 1">
            <a:extLst>
              <a:ext uri="{FF2B5EF4-FFF2-40B4-BE49-F238E27FC236}">
                <a16:creationId xmlns:a16="http://schemas.microsoft.com/office/drawing/2014/main" id="{795A9D45-E5B6-3439-556A-E4B88F0DB2B0}"/>
              </a:ext>
            </a:extLst>
          </p:cNvPr>
          <p:cNvSpPr txBox="1"/>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3" name="Group 28">
            <a:extLst>
              <a:ext uri="{FF2B5EF4-FFF2-40B4-BE49-F238E27FC236}">
                <a16:creationId xmlns:a16="http://schemas.microsoft.com/office/drawing/2014/main" id="{73CAD664-CF1E-8A39-3C2F-0D07468524B4}"/>
              </a:ext>
            </a:extLst>
          </p:cNvPr>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3071541E-36EB-9B8A-CE81-6CCA93CFDB62}"/>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DC564A56-0308-F9B1-CFBE-7EE49B1CD5D1}"/>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4" name="Content Placeholder 3">
            <a:extLst>
              <a:ext uri="{FF2B5EF4-FFF2-40B4-BE49-F238E27FC236}">
                <a16:creationId xmlns:a16="http://schemas.microsoft.com/office/drawing/2014/main" id="{8507AA37-9C2E-4AAE-F507-FEEDB6FCA4FF}"/>
              </a:ext>
            </a:extLst>
          </p:cNvPr>
          <p:cNvSpPr>
            <a:spLocks noGrp="1"/>
          </p:cNvSpPr>
          <p:nvPr>
            <p:ph idx="1"/>
          </p:nvPr>
        </p:nvSpPr>
        <p:spPr>
          <a:xfrm>
            <a:off x="304800" y="829310"/>
            <a:ext cx="8382000" cy="3765550"/>
          </a:xfrm>
        </p:spPr>
        <p:txBody>
          <a:bodyPr>
            <a:normAutofit/>
          </a:bodyPr>
          <a:lstStyle/>
          <a:p>
            <a:pPr marL="0" indent="0" algn="just">
              <a:buNone/>
            </a:pPr>
            <a:r>
              <a:rPr lang="en-US" sz="1400" b="1" spc="10" dirty="0">
                <a:latin typeface="Times New Roman"/>
                <a:cs typeface="Times New Roman"/>
              </a:rPr>
              <a:t>CONCLUSION :</a:t>
            </a:r>
          </a:p>
          <a:p>
            <a:pPr marL="0" indent="0" algn="just">
              <a:buNone/>
            </a:pPr>
            <a:r>
              <a:rPr lang="en-US" sz="1400" spc="10" dirty="0">
                <a:latin typeface="Times New Roman"/>
                <a:cs typeface="Times New Roman"/>
              </a:rPr>
              <a:t>The development of crop recommendation classifiers yielded promising outcomes, particularly with the voting, stacking, and bagging classifiers achieving notably high training accuracy scores. Despite this success, it is notable that the boosting classifier, RNN-LSTM, and CNN exhibited lower training accuracies, indicating potential for improvement within crop recommendation systems. It is crucial to highlight that testing accuracies were slightly lower than training accuracies. This difference may be attributed to the dataset's limited size and focus, primarily on crops cultivated within the Hubbli-Dharwad region. The dataset's specificity may have constrained the models' ability to generalize to a broader range of crops and regions</a:t>
            </a:r>
            <a:r>
              <a:rPr lang="en-US" sz="1400" b="1" spc="10" dirty="0">
                <a:solidFill>
                  <a:srgbClr val="2E5395"/>
                </a:solidFill>
                <a:latin typeface="Times New Roman"/>
                <a:cs typeface="Times New Roman"/>
              </a:rPr>
              <a:t>.</a:t>
            </a:r>
          </a:p>
          <a:p>
            <a:pPr marL="0" indent="0" algn="just">
              <a:buNone/>
            </a:pPr>
            <a:endParaRPr lang="en-US" sz="1400" b="1" spc="10" dirty="0">
              <a:solidFill>
                <a:srgbClr val="2E5395"/>
              </a:solidFill>
              <a:latin typeface="Times New Roman"/>
              <a:cs typeface="Times New Roman"/>
            </a:endParaRPr>
          </a:p>
          <a:p>
            <a:pPr marL="0" indent="0" algn="just">
              <a:buNone/>
            </a:pPr>
            <a:r>
              <a:rPr lang="en-US" sz="1400" b="1" spc="10" dirty="0">
                <a:latin typeface="Times New Roman"/>
                <a:cs typeface="Times New Roman"/>
              </a:rPr>
              <a:t>FUTURE SCOPE:</a:t>
            </a:r>
          </a:p>
          <a:p>
            <a:pPr marL="0" indent="0" algn="just">
              <a:buNone/>
            </a:pPr>
            <a:r>
              <a:rPr lang="en-US" sz="1400" spc="10" dirty="0">
                <a:latin typeface="Times New Roman"/>
                <a:cs typeface="Times New Roman"/>
              </a:rPr>
              <a:t>The study can be used to identify potential future advancements in crop recommendation systems. Integrating advanced sensors, harnessing big data analytics and AI, and incorporating genetic and crop variety data offer promising avenues. Enhancing personalization, integrating weather data, automation technologies, and sustainability metrics are key areas for improvement. Emphasizing data security, blockchain traceability, and regulatory compliance is essential. Additionally, fostering community engagement and incorporating market predictions will refine crop recommendations, enhancing agricultural sustainability and profitability.</a:t>
            </a:r>
          </a:p>
          <a:p>
            <a:pPr marL="0" indent="0">
              <a:buNone/>
            </a:pPr>
            <a:endParaRPr lang="en-IN" altLang="en-AU" sz="1600" dirty="0"/>
          </a:p>
        </p:txBody>
      </p:sp>
    </p:spTree>
    <p:extLst>
      <p:ext uri="{BB962C8B-B14F-4D97-AF65-F5344CB8AC3E}">
        <p14:creationId xmlns:p14="http://schemas.microsoft.com/office/powerpoint/2010/main" val="563336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4F2E5-9357-D8C9-0D82-FDB72DF813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711498-E2A8-7FF8-D6AE-E8F6FE5C17E2}"/>
              </a:ext>
            </a:extLst>
          </p:cNvPr>
          <p:cNvSpPr>
            <a:spLocks noGrp="1"/>
          </p:cNvSpPr>
          <p:nvPr>
            <p:ph type="title"/>
          </p:nvPr>
        </p:nvSpPr>
        <p:spPr>
          <a:xfrm>
            <a:off x="304800" y="0"/>
            <a:ext cx="7924800" cy="857250"/>
          </a:xfrm>
        </p:spPr>
        <p:txBody>
          <a:bodyPr>
            <a:normAutofit/>
          </a:bodyPr>
          <a:lstStyle/>
          <a:p>
            <a:pPr lvl="0" algn="l">
              <a:lnSpc>
                <a:spcPct val="120000"/>
              </a:lnSpc>
              <a:spcBef>
                <a:spcPts val="0"/>
              </a:spcBef>
              <a:spcAft>
                <a:spcPts val="0"/>
              </a:spcAft>
            </a:pPr>
            <a:r>
              <a:rPr lang="en-US" sz="3200" b="1" dirty="0">
                <a:cs typeface="Times New Roman" panose="02020603050405020304" pitchFamily="18" charset="0"/>
              </a:rPr>
              <a:t>REFERENCES</a:t>
            </a:r>
            <a:endParaRPr lang="en-IN" sz="3200" b="1" dirty="0">
              <a:cs typeface="Times New Roman" panose="02020603050405020304" pitchFamily="18" charset="0"/>
            </a:endParaRPr>
          </a:p>
        </p:txBody>
      </p:sp>
      <p:sp>
        <p:nvSpPr>
          <p:cNvPr id="5" name="Title 1">
            <a:extLst>
              <a:ext uri="{FF2B5EF4-FFF2-40B4-BE49-F238E27FC236}">
                <a16:creationId xmlns:a16="http://schemas.microsoft.com/office/drawing/2014/main" id="{B6FFD169-8570-7C8D-A63A-DD91884D1DD8}"/>
              </a:ext>
            </a:extLst>
          </p:cNvPr>
          <p:cNvSpPr txBox="1"/>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3" name="Group 28">
            <a:extLst>
              <a:ext uri="{FF2B5EF4-FFF2-40B4-BE49-F238E27FC236}">
                <a16:creationId xmlns:a16="http://schemas.microsoft.com/office/drawing/2014/main" id="{E1D3B142-7145-DADD-5B2F-E96A5A55DA83}"/>
              </a:ext>
            </a:extLst>
          </p:cNvPr>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6D697F71-0920-7AE7-395B-D18E0087FA34}"/>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C1181A06-303D-217D-4479-96E1A06F8C9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4" name="Content Placeholder 3">
            <a:extLst>
              <a:ext uri="{FF2B5EF4-FFF2-40B4-BE49-F238E27FC236}">
                <a16:creationId xmlns:a16="http://schemas.microsoft.com/office/drawing/2014/main" id="{8C8BC922-5E73-1A3F-1801-317916EECCEE}"/>
              </a:ext>
            </a:extLst>
          </p:cNvPr>
          <p:cNvSpPr>
            <a:spLocks noGrp="1"/>
          </p:cNvSpPr>
          <p:nvPr>
            <p:ph idx="1"/>
          </p:nvPr>
        </p:nvSpPr>
        <p:spPr>
          <a:xfrm>
            <a:off x="304800" y="829310"/>
            <a:ext cx="8382000" cy="3765550"/>
          </a:xfrm>
        </p:spPr>
        <p:txBody>
          <a:bodyPr/>
          <a:lstStyle/>
          <a:p>
            <a:pPr marL="0" indent="0">
              <a:buNone/>
            </a:pPr>
            <a:r>
              <a:rPr lang="en-IN" altLang="en-AU" sz="1600" dirty="0">
                <a:hlinkClick r:id="rId3"/>
              </a:rPr>
              <a:t>https://ieeexplore.ieee.org/document/9734173</a:t>
            </a:r>
            <a:endParaRPr lang="en-IN" altLang="en-AU" sz="1600" dirty="0"/>
          </a:p>
          <a:p>
            <a:pPr marL="0" indent="0">
              <a:buNone/>
            </a:pPr>
            <a:r>
              <a:rPr lang="en-IN" altLang="en-AU" sz="1600" dirty="0">
                <a:hlinkClick r:id="rId4"/>
              </a:rPr>
              <a:t>https://www.techscience.com/csse/v47n2/53626</a:t>
            </a:r>
            <a:endParaRPr lang="en-IN" altLang="en-AU" sz="1600" dirty="0"/>
          </a:p>
          <a:p>
            <a:pPr marL="0" indent="0">
              <a:buNone/>
            </a:pPr>
            <a:r>
              <a:rPr lang="en-IN" altLang="en-AU" sz="1600" dirty="0">
                <a:hlinkClick r:id="rId5"/>
              </a:rPr>
              <a:t>https://ieeexplore.ieee.org/document/9418375</a:t>
            </a:r>
            <a:endParaRPr lang="en-IN" altLang="en-AU" sz="1600" dirty="0"/>
          </a:p>
          <a:p>
            <a:pPr marL="0" indent="0">
              <a:buNone/>
            </a:pPr>
            <a:r>
              <a:rPr lang="en-IN" altLang="en-AU" sz="1600" dirty="0">
                <a:hlinkClick r:id="rId6"/>
              </a:rPr>
              <a:t>https://cnre2023.ptu.ac.in/CNRE21/20.pdf</a:t>
            </a:r>
            <a:endParaRPr lang="en-IN" altLang="en-AU" sz="1600" dirty="0"/>
          </a:p>
          <a:p>
            <a:pPr marL="0" indent="0">
              <a:buNone/>
            </a:pPr>
            <a:endParaRPr lang="en-IN" altLang="en-AU" sz="1600" dirty="0"/>
          </a:p>
          <a:p>
            <a:pPr marL="0" indent="0">
              <a:buNone/>
            </a:pPr>
            <a:endParaRPr lang="en-IN" altLang="en-AU" sz="1600" dirty="0"/>
          </a:p>
        </p:txBody>
      </p:sp>
    </p:spTree>
    <p:extLst>
      <p:ext uri="{BB962C8B-B14F-4D97-AF65-F5344CB8AC3E}">
        <p14:creationId xmlns:p14="http://schemas.microsoft.com/office/powerpoint/2010/main" val="813970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77796-E998-40EB-220D-95B858DE79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45FAE8-2C7D-A3BF-6127-BB4E0A4895CF}"/>
              </a:ext>
            </a:extLst>
          </p:cNvPr>
          <p:cNvSpPr>
            <a:spLocks noGrp="1"/>
          </p:cNvSpPr>
          <p:nvPr>
            <p:ph type="title"/>
          </p:nvPr>
        </p:nvSpPr>
        <p:spPr>
          <a:xfrm>
            <a:off x="304800" y="0"/>
            <a:ext cx="7924800" cy="857250"/>
          </a:xfrm>
        </p:spPr>
        <p:txBody>
          <a:bodyPr>
            <a:normAutofit/>
          </a:bodyPr>
          <a:lstStyle/>
          <a:p>
            <a:pPr lvl="0" algn="l">
              <a:lnSpc>
                <a:spcPct val="120000"/>
              </a:lnSpc>
              <a:spcBef>
                <a:spcPts val="0"/>
              </a:spcBef>
              <a:spcAft>
                <a:spcPts val="0"/>
              </a:spcAft>
            </a:pPr>
            <a:endParaRPr lang="en-IN" sz="3200" b="1" dirty="0">
              <a:cs typeface="Times New Roman" panose="02020603050405020304" pitchFamily="18" charset="0"/>
            </a:endParaRPr>
          </a:p>
        </p:txBody>
      </p:sp>
      <p:sp>
        <p:nvSpPr>
          <p:cNvPr id="5" name="Title 1">
            <a:extLst>
              <a:ext uri="{FF2B5EF4-FFF2-40B4-BE49-F238E27FC236}">
                <a16:creationId xmlns:a16="http://schemas.microsoft.com/office/drawing/2014/main" id="{04A368F8-28EC-B9BB-F5C0-2133881B83A3}"/>
              </a:ext>
            </a:extLst>
          </p:cNvPr>
          <p:cNvSpPr txBox="1"/>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3" name="Group 28">
            <a:extLst>
              <a:ext uri="{FF2B5EF4-FFF2-40B4-BE49-F238E27FC236}">
                <a16:creationId xmlns:a16="http://schemas.microsoft.com/office/drawing/2014/main" id="{0B32E341-7816-840E-BCEA-A74C83484169}"/>
              </a:ext>
            </a:extLst>
          </p:cNvPr>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5BDC5964-17DD-FE9D-B08B-860B972BF7AA}"/>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DF0E7E58-AE49-5912-75EC-AD1C5BB2B183}"/>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4" name="Content Placeholder 3">
            <a:extLst>
              <a:ext uri="{FF2B5EF4-FFF2-40B4-BE49-F238E27FC236}">
                <a16:creationId xmlns:a16="http://schemas.microsoft.com/office/drawing/2014/main" id="{C6F6A30F-DAA4-2F5E-7F24-10F45023BA79}"/>
              </a:ext>
            </a:extLst>
          </p:cNvPr>
          <p:cNvSpPr>
            <a:spLocks noGrp="1"/>
          </p:cNvSpPr>
          <p:nvPr>
            <p:ph idx="1"/>
          </p:nvPr>
        </p:nvSpPr>
        <p:spPr>
          <a:xfrm>
            <a:off x="304800" y="829310"/>
            <a:ext cx="8382000" cy="3765550"/>
          </a:xfrm>
        </p:spPr>
        <p:txBody>
          <a:bodyPr>
            <a:normAutofit/>
          </a:bodyPr>
          <a:lstStyle/>
          <a:p>
            <a:pPr marL="0" indent="0" algn="ctr">
              <a:buNone/>
            </a:pPr>
            <a:endParaRPr lang="en-US" altLang="en-AU" sz="4000" b="1" dirty="0"/>
          </a:p>
          <a:p>
            <a:pPr marL="0" indent="0" algn="ctr">
              <a:buNone/>
            </a:pPr>
            <a:endParaRPr lang="en-US" altLang="en-AU" sz="4000" b="1" dirty="0"/>
          </a:p>
          <a:p>
            <a:pPr marL="0" indent="0" algn="ctr">
              <a:buNone/>
            </a:pPr>
            <a:r>
              <a:rPr lang="en-US" altLang="en-AU" sz="4000" b="1" dirty="0"/>
              <a:t>THANK YOU</a:t>
            </a:r>
            <a:endParaRPr lang="en-IN" altLang="en-AU" sz="4000" b="1" dirty="0"/>
          </a:p>
        </p:txBody>
      </p:sp>
    </p:spTree>
    <p:extLst>
      <p:ext uri="{BB962C8B-B14F-4D97-AF65-F5344CB8AC3E}">
        <p14:creationId xmlns:p14="http://schemas.microsoft.com/office/powerpoint/2010/main" val="207330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8"/>
          <p:cNvGrpSpPr/>
          <p:nvPr/>
        </p:nvGrpSpPr>
        <p:grpSpPr>
          <a:xfrm>
            <a:off x="149192" y="87546"/>
            <a:ext cx="8994808" cy="655403"/>
            <a:chOff x="89095" y="122669"/>
            <a:chExt cx="11993077" cy="773164"/>
          </a:xfrm>
        </p:grpSpPr>
        <p:pic>
          <p:nvPicPr>
            <p:cNvPr id="6" name="Picture 5"/>
            <p:cNvPicPr>
              <a:picLocks noChangeAspect="1"/>
            </p:cNvPicPr>
            <p:nvPr/>
          </p:nvPicPr>
          <p:blipFill>
            <a:blip r:embed="rId2" cstate="print"/>
            <a:stretch>
              <a:fillRect/>
            </a:stretch>
          </p:blipFill>
          <p:spPr>
            <a:xfrm>
              <a:off x="9283942" y="122669"/>
              <a:ext cx="2711602" cy="650049"/>
            </a:xfrm>
            <a:prstGeom prst="rect">
              <a:avLst/>
            </a:prstGeom>
          </p:spPr>
        </p:pic>
        <p:cxnSp>
          <p:nvCxnSpPr>
            <p:cNvPr id="7" name="Straight Connector 6"/>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8" name="Rectangle 7"/>
          <p:cNvSpPr/>
          <p:nvPr/>
        </p:nvSpPr>
        <p:spPr>
          <a:xfrm>
            <a:off x="457200" y="133206"/>
            <a:ext cx="2542491" cy="523220"/>
          </a:xfrm>
          <a:prstGeom prst="rect">
            <a:avLst/>
          </a:prstGeom>
        </p:spPr>
        <p:txBody>
          <a:bodyPr wrap="none">
            <a:spAutoFit/>
          </a:bodyPr>
          <a:lstStyle/>
          <a:p>
            <a:r>
              <a:rPr lang="en-US" sz="2800" b="1" dirty="0"/>
              <a:t>INTRODUCTION</a:t>
            </a:r>
          </a:p>
        </p:txBody>
      </p:sp>
      <p:sp>
        <p:nvSpPr>
          <p:cNvPr id="4" name="Content Placeholder 3">
            <a:extLst>
              <a:ext uri="{FF2B5EF4-FFF2-40B4-BE49-F238E27FC236}">
                <a16:creationId xmlns:a16="http://schemas.microsoft.com/office/drawing/2014/main" id="{1E1951A5-0F00-346D-CDFB-6FD66D4B692D}"/>
              </a:ext>
            </a:extLst>
          </p:cNvPr>
          <p:cNvSpPr>
            <a:spLocks noGrp="1"/>
          </p:cNvSpPr>
          <p:nvPr>
            <p:ph idx="1"/>
          </p:nvPr>
        </p:nvSpPr>
        <p:spPr>
          <a:xfrm>
            <a:off x="457200" y="1123950"/>
            <a:ext cx="8229600" cy="3394472"/>
          </a:xfrm>
        </p:spPr>
        <p:txBody>
          <a:bodyPr>
            <a:normAutofit/>
          </a:bodyPr>
          <a:lstStyle/>
          <a:p>
            <a:pPr algn="just"/>
            <a:r>
              <a:rPr lang="en-US" sz="1400" dirty="0">
                <a:latin typeface="Times New Roman" panose="02020603050405020304" pitchFamily="18" charset="0"/>
                <a:cs typeface="Times New Roman" panose="02020603050405020304" pitchFamily="18" charset="0"/>
              </a:rPr>
              <a:t>Agriculture has played a pivotal role throughout history, sustaining civilizations by providing essential food resources and influencing economies.</a:t>
            </a:r>
          </a:p>
          <a:p>
            <a:pPr algn="just"/>
            <a:r>
              <a:rPr lang="en-US" sz="1400" dirty="0">
                <a:latin typeface="Times New Roman" panose="02020603050405020304" pitchFamily="18" charset="0"/>
                <a:cs typeface="Times New Roman" panose="02020603050405020304" pitchFamily="18" charset="0"/>
              </a:rPr>
              <a:t> It is deeply intertwined with societal and cultural aspects, impacting GDP, employment, and trade.- Maintaining optimal environmental conditions, such as light, humidity, and soil quality, is crucial for productivity and sustainable farming practices.</a:t>
            </a:r>
          </a:p>
          <a:p>
            <a:pPr algn="just"/>
            <a:r>
              <a:rPr lang="en-US" sz="1400" dirty="0">
                <a:latin typeface="Times New Roman" panose="02020603050405020304" pitchFamily="18" charset="0"/>
                <a:cs typeface="Times New Roman" panose="02020603050405020304" pitchFamily="18" charset="0"/>
              </a:rPr>
              <a:t> Thoughtful crop selection is essential to mitigate wastage and economic setbacks, especially in challenging circumstances like drought.</a:t>
            </a:r>
          </a:p>
          <a:p>
            <a:pPr algn="just"/>
            <a:r>
              <a:rPr lang="en-US" sz="1400" dirty="0">
                <a:latin typeface="Times New Roman" panose="02020603050405020304" pitchFamily="18" charset="0"/>
                <a:cs typeface="Times New Roman" panose="02020603050405020304" pitchFamily="18" charset="0"/>
              </a:rPr>
              <a:t> The advent of IoT technology enables real-time monitoring of crop health and environmental conditions, facilitating data-driven decision-making and precision farming.</a:t>
            </a:r>
          </a:p>
          <a:p>
            <a:pPr algn="just"/>
            <a:r>
              <a:rPr lang="en-US" sz="1400" dirty="0">
                <a:latin typeface="Times New Roman" panose="02020603050405020304" pitchFamily="18" charset="0"/>
                <a:cs typeface="Times New Roman" panose="02020603050405020304" pitchFamily="18" charset="0"/>
              </a:rPr>
              <a:t> Machine learning models analyze vast historical data to accurately predict crop yields, reducing uncertainties and optimizing agricultural practices.</a:t>
            </a:r>
          </a:p>
          <a:p>
            <a:pPr algn="just"/>
            <a:r>
              <a:rPr lang="en-US" sz="1400" dirty="0">
                <a:latin typeface="Times New Roman" panose="02020603050405020304" pitchFamily="18" charset="0"/>
                <a:cs typeface="Times New Roman" panose="02020603050405020304" pitchFamily="18" charset="0"/>
              </a:rPr>
              <a:t> Leveraging insights from these models aims to enhance agricultural sustainability by enabling informed decision-making and promoting sustainable practices.</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924800" cy="857250"/>
          </a:xfrm>
        </p:spPr>
        <p:txBody>
          <a:bodyPr>
            <a:normAutofit/>
          </a:bodyPr>
          <a:lstStyle/>
          <a:p>
            <a:pPr algn="l"/>
            <a:r>
              <a:rPr lang="en-US" sz="3200" b="1" dirty="0">
                <a:latin typeface="+mn-lt"/>
                <a:ea typeface="+mn-ea"/>
                <a:cs typeface="+mn-cs"/>
              </a:rPr>
              <a:t>LITERATURE SURVEY </a:t>
            </a:r>
          </a:p>
        </p:txBody>
      </p:sp>
      <p:sp>
        <p:nvSpPr>
          <p:cNvPr id="5" name="Title 1"/>
          <p:cNvSpPr txBox="1"/>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4" name="Group 28"/>
          <p:cNvGrpSpPr/>
          <p:nvPr/>
        </p:nvGrpSpPr>
        <p:grpSpPr>
          <a:xfrm>
            <a:off x="149192" y="87546"/>
            <a:ext cx="8994808" cy="655403"/>
            <a:chOff x="89095" y="122669"/>
            <a:chExt cx="11993077" cy="773164"/>
          </a:xfrm>
        </p:grpSpPr>
        <p:pic>
          <p:nvPicPr>
            <p:cNvPr id="7" name="Picture 6"/>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3" name="Content Placeholder 2"/>
          <p:cNvSpPr>
            <a:spLocks noGrp="1"/>
          </p:cNvSpPr>
          <p:nvPr>
            <p:ph idx="1"/>
          </p:nvPr>
        </p:nvSpPr>
        <p:spPr>
          <a:xfrm>
            <a:off x="295633" y="1200150"/>
            <a:ext cx="8229600" cy="3394472"/>
          </a:xfrm>
        </p:spPr>
        <p:txBody>
          <a:bodyPr>
            <a:normAutofit fontScale="40000" lnSpcReduction="20000"/>
          </a:bodyPr>
          <a:lstStyle/>
          <a:p>
            <a:pPr marL="0" indent="0">
              <a:buNone/>
            </a:pPr>
            <a:r>
              <a:rPr lang="en-US" sz="4000" b="1" dirty="0">
                <a:latin typeface="Times New Roman" panose="02020603050405020304" pitchFamily="18" charset="0"/>
                <a:cs typeface="Times New Roman" panose="02020603050405020304" pitchFamily="18" charset="0"/>
              </a:rPr>
              <a:t>1.Smart Crop Recommender System-A Machine Learning Approach</a:t>
            </a:r>
          </a:p>
          <a:p>
            <a:pPr marL="0" indent="0">
              <a:buNone/>
            </a:pPr>
            <a:endParaRPr lang="en-US" sz="2600" dirty="0">
              <a:cs typeface="+mn-lt"/>
            </a:endParaRPr>
          </a:p>
          <a:p>
            <a:pPr algn="just"/>
            <a:r>
              <a:rPr lang="en-US" sz="3500" dirty="0">
                <a:latin typeface="Times New Roman" panose="02020603050405020304" pitchFamily="18" charset="0"/>
                <a:cs typeface="Times New Roman" panose="02020603050405020304" pitchFamily="18" charset="0"/>
              </a:rPr>
              <a:t>This paper explores the integration of machine learning, particularly deep learning, to address agricultural problems with a specific focus on crop optimization.</a:t>
            </a:r>
          </a:p>
          <a:p>
            <a:pPr algn="just"/>
            <a:r>
              <a:rPr lang="en-US" sz="3500" dirty="0">
                <a:latin typeface="Times New Roman" panose="02020603050405020304" pitchFamily="18" charset="0"/>
                <a:cs typeface="Times New Roman" panose="02020603050405020304" pitchFamily="18" charset="0"/>
              </a:rPr>
              <a:t> The researchers proposed a three-stage system comprising preliminary data gathering, distribution analysis, and performance evaluation.</a:t>
            </a:r>
          </a:p>
          <a:p>
            <a:pPr algn="just"/>
            <a:r>
              <a:rPr lang="en-US" sz="3500" dirty="0">
                <a:latin typeface="Times New Roman" panose="02020603050405020304" pitchFamily="18" charset="0"/>
                <a:cs typeface="Times New Roman" panose="02020603050405020304" pitchFamily="18" charset="0"/>
              </a:rPr>
              <a:t>Through correlation analysis, distribution analysis, co-sharing, and majority voting, the researchers approved 22 products.</a:t>
            </a:r>
          </a:p>
          <a:p>
            <a:pPr algn="just"/>
            <a:r>
              <a:rPr lang="en-US" sz="3500" dirty="0">
                <a:latin typeface="Times New Roman" panose="02020603050405020304" pitchFamily="18" charset="0"/>
                <a:cs typeface="Times New Roman" panose="02020603050405020304" pitchFamily="18" charset="0"/>
              </a:rPr>
              <a:t>Naive Bayes emerged as the most accurate model, achieving a remarkable accuracy rate of 99.54%.</a:t>
            </a:r>
          </a:p>
          <a:p>
            <a:pPr algn="just"/>
            <a:r>
              <a:rPr lang="en-US" sz="3500" dirty="0">
                <a:latin typeface="Times New Roman" panose="02020603050405020304" pitchFamily="18" charset="0"/>
                <a:cs typeface="Times New Roman" panose="02020603050405020304" pitchFamily="18" charset="0"/>
              </a:rPr>
              <a:t>Interestingly, Naive Bayes outperformed the majority voter, which achieved an accuracy rate of 98.52%.</a:t>
            </a:r>
          </a:p>
          <a:p>
            <a:pPr algn="just"/>
            <a:r>
              <a:rPr lang="en-US" sz="3500" dirty="0">
                <a:latin typeface="Times New Roman" panose="02020603050405020304" pitchFamily="18" charset="0"/>
                <a:cs typeface="Times New Roman" panose="02020603050405020304" pitchFamily="18" charset="0"/>
              </a:rPr>
              <a:t> This study highlights the potential of machine learning in agriculture and offers insights for future research directions.</a:t>
            </a:r>
          </a:p>
          <a:p>
            <a:pPr algn="just"/>
            <a:r>
              <a:rPr lang="en-US" sz="3500" dirty="0">
                <a:latin typeface="Times New Roman" panose="02020603050405020304" pitchFamily="18" charset="0"/>
                <a:cs typeface="Times New Roman" panose="02020603050405020304" pitchFamily="18" charset="0"/>
              </a:rPr>
              <a:t> Future research avenues include the integration of deep neural networks and in-flight applications to enhance predictive capabilities.</a:t>
            </a:r>
          </a:p>
          <a:p>
            <a:pPr algn="just"/>
            <a:endParaRPr lang="en-US" sz="3500" dirty="0">
              <a:latin typeface="Times New Roman" panose="02020603050405020304" pitchFamily="18" charset="0"/>
              <a:cs typeface="Times New Roman" panose="02020603050405020304" pitchFamily="18" charset="0"/>
            </a:endParaRPr>
          </a:p>
          <a:p>
            <a:pPr marL="0" indent="0">
              <a:buNone/>
            </a:pPr>
            <a:endParaRPr lang="en-US" sz="2000" dirty="0">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AD311-B905-F217-CBBA-0499696593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135D24-EB8F-6B30-2191-F4FFF100D68D}"/>
              </a:ext>
            </a:extLst>
          </p:cNvPr>
          <p:cNvSpPr>
            <a:spLocks noGrp="1"/>
          </p:cNvSpPr>
          <p:nvPr>
            <p:ph type="title"/>
          </p:nvPr>
        </p:nvSpPr>
        <p:spPr>
          <a:xfrm>
            <a:off x="304800" y="0"/>
            <a:ext cx="7924800" cy="857250"/>
          </a:xfrm>
        </p:spPr>
        <p:txBody>
          <a:bodyPr>
            <a:normAutofit/>
          </a:bodyPr>
          <a:lstStyle/>
          <a:p>
            <a:pPr algn="l"/>
            <a:r>
              <a:rPr lang="en-US" sz="3200" b="1" dirty="0">
                <a:latin typeface="+mn-lt"/>
                <a:ea typeface="+mn-ea"/>
                <a:cs typeface="+mn-cs"/>
              </a:rPr>
              <a:t>LITERATURE SURVEY </a:t>
            </a:r>
          </a:p>
        </p:txBody>
      </p:sp>
      <p:sp>
        <p:nvSpPr>
          <p:cNvPr id="5" name="Title 1">
            <a:extLst>
              <a:ext uri="{FF2B5EF4-FFF2-40B4-BE49-F238E27FC236}">
                <a16:creationId xmlns:a16="http://schemas.microsoft.com/office/drawing/2014/main" id="{5011B238-8DD0-C719-CCC8-F29A409780FA}"/>
              </a:ext>
            </a:extLst>
          </p:cNvPr>
          <p:cNvSpPr txBox="1"/>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4" name="Group 28">
            <a:extLst>
              <a:ext uri="{FF2B5EF4-FFF2-40B4-BE49-F238E27FC236}">
                <a16:creationId xmlns:a16="http://schemas.microsoft.com/office/drawing/2014/main" id="{B6969D2D-2279-6D0F-3E42-D581197FFAB7}"/>
              </a:ext>
            </a:extLst>
          </p:cNvPr>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677C6A35-9694-6DBC-C4ED-A611C32B0B89}"/>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E4061257-48A6-F9FB-363C-0112D5607585}"/>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3" name="Content Placeholder 2">
            <a:extLst>
              <a:ext uri="{FF2B5EF4-FFF2-40B4-BE49-F238E27FC236}">
                <a16:creationId xmlns:a16="http://schemas.microsoft.com/office/drawing/2014/main" id="{7691B6E6-8987-3EB6-D617-5BA673CE8AFF}"/>
              </a:ext>
            </a:extLst>
          </p:cNvPr>
          <p:cNvSpPr>
            <a:spLocks noGrp="1"/>
          </p:cNvSpPr>
          <p:nvPr>
            <p:ph idx="1"/>
          </p:nvPr>
        </p:nvSpPr>
        <p:spPr>
          <a:xfrm>
            <a:off x="304800" y="944390"/>
            <a:ext cx="8229600" cy="3394472"/>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2. Automatic Crop Expert System Using Improved LSTM with Attention Block</a:t>
            </a:r>
          </a:p>
          <a:p>
            <a:pPr marL="0" indent="0">
              <a:buNone/>
            </a:pPr>
            <a:endParaRPr lang="en-US" sz="1600" b="1"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 study introduced a novel stitching method consisting of 27 layers, including a LSTM model and color blocking.</a:t>
            </a:r>
          </a:p>
          <a:p>
            <a:pPr algn="just"/>
            <a:r>
              <a:rPr lang="en-US" sz="1400" dirty="0">
                <a:latin typeface="Times New Roman" panose="02020603050405020304" pitchFamily="18" charset="0"/>
                <a:cs typeface="Times New Roman" panose="02020603050405020304" pitchFamily="18" charset="0"/>
              </a:rPr>
              <a:t> This new method demonstrated superior performance compared to existing approaches.</a:t>
            </a:r>
          </a:p>
          <a:p>
            <a:pPr algn="just"/>
            <a:r>
              <a:rPr lang="en-US" sz="1400" dirty="0">
                <a:latin typeface="Times New Roman" panose="02020603050405020304" pitchFamily="18" charset="0"/>
                <a:cs typeface="Times New Roman" panose="02020603050405020304" pitchFamily="18" charset="0"/>
              </a:rPr>
              <a:t> Specifically, it accurately identified the most suitable crop among 22 varieties with a high accuracy rate of 97.26%.</a:t>
            </a:r>
          </a:p>
          <a:p>
            <a:pPr algn="just"/>
            <a:r>
              <a:rPr lang="en-US" sz="1400" dirty="0">
                <a:latin typeface="Times New Roman" panose="02020603050405020304" pitchFamily="18" charset="0"/>
                <a:cs typeface="Times New Roman" panose="02020603050405020304" pitchFamily="18" charset="0"/>
              </a:rPr>
              <a:t> Additionally, the model exhibited impressive sensitivity (96.9%), F1 score (95.69%), and recall rate (96.56%).</a:t>
            </a:r>
          </a:p>
          <a:p>
            <a:pPr algn="just"/>
            <a:r>
              <a:rPr lang="en-US" sz="1400" dirty="0">
                <a:latin typeface="Times New Roman" panose="02020603050405020304" pitchFamily="18" charset="0"/>
                <a:cs typeface="Times New Roman" panose="02020603050405020304" pitchFamily="18" charset="0"/>
              </a:rPr>
              <a:t> Future plans outlined in the study include sharing business intelligence with business customers.</a:t>
            </a:r>
          </a:p>
          <a:p>
            <a:pPr algn="just"/>
            <a:r>
              <a:rPr lang="en-US" sz="1400" dirty="0">
                <a:latin typeface="Times New Roman" panose="02020603050405020304" pitchFamily="18" charset="0"/>
                <a:cs typeface="Times New Roman" panose="02020603050405020304" pitchFamily="18" charset="0"/>
              </a:rPr>
              <a:t> The study also aims to develop mobile applications and web interfaces to enhance trust and accessibility of the proposed method</a:t>
            </a:r>
          </a:p>
          <a:p>
            <a:pPr marL="0" indent="0">
              <a:buNone/>
            </a:pPr>
            <a:endParaRPr lang="en-AU" sz="2000" dirty="0">
              <a:cs typeface="+mn-lt"/>
            </a:endParaRPr>
          </a:p>
        </p:txBody>
      </p:sp>
    </p:spTree>
    <p:extLst>
      <p:ext uri="{BB962C8B-B14F-4D97-AF65-F5344CB8AC3E}">
        <p14:creationId xmlns:p14="http://schemas.microsoft.com/office/powerpoint/2010/main" val="187132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A8810-696F-1F48-108E-EF704D9BB2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6F2671-91B2-B901-4C01-29BD7B606EF7}"/>
              </a:ext>
            </a:extLst>
          </p:cNvPr>
          <p:cNvSpPr>
            <a:spLocks noGrp="1"/>
          </p:cNvSpPr>
          <p:nvPr>
            <p:ph type="title"/>
          </p:nvPr>
        </p:nvSpPr>
        <p:spPr>
          <a:xfrm>
            <a:off x="304800" y="0"/>
            <a:ext cx="7924800" cy="857250"/>
          </a:xfrm>
        </p:spPr>
        <p:txBody>
          <a:bodyPr>
            <a:normAutofit/>
          </a:bodyPr>
          <a:lstStyle/>
          <a:p>
            <a:pPr algn="l"/>
            <a:r>
              <a:rPr lang="en-US" sz="3200" b="1" dirty="0">
                <a:latin typeface="+mn-lt"/>
                <a:ea typeface="+mn-ea"/>
                <a:cs typeface="+mn-cs"/>
              </a:rPr>
              <a:t>LITERATURE SURVEY </a:t>
            </a:r>
          </a:p>
        </p:txBody>
      </p:sp>
      <p:sp>
        <p:nvSpPr>
          <p:cNvPr id="5" name="Title 1">
            <a:extLst>
              <a:ext uri="{FF2B5EF4-FFF2-40B4-BE49-F238E27FC236}">
                <a16:creationId xmlns:a16="http://schemas.microsoft.com/office/drawing/2014/main" id="{37BEAC55-3868-9D1C-1303-3DBF863BDF9B}"/>
              </a:ext>
            </a:extLst>
          </p:cNvPr>
          <p:cNvSpPr txBox="1"/>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4" name="Group 28">
            <a:extLst>
              <a:ext uri="{FF2B5EF4-FFF2-40B4-BE49-F238E27FC236}">
                <a16:creationId xmlns:a16="http://schemas.microsoft.com/office/drawing/2014/main" id="{AEA2ADA9-FC2D-2E70-29CF-7745153FE8FD}"/>
              </a:ext>
            </a:extLst>
          </p:cNvPr>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936B4D78-5D5B-3D7D-7137-AB4AAD29A51F}"/>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8DC52E1D-B9CC-A5BD-97D0-1A3AF36FCB16}"/>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3" name="Content Placeholder 2">
            <a:extLst>
              <a:ext uri="{FF2B5EF4-FFF2-40B4-BE49-F238E27FC236}">
                <a16:creationId xmlns:a16="http://schemas.microsoft.com/office/drawing/2014/main" id="{638BB2C8-FBC5-49E6-35CB-B12BBA839542}"/>
              </a:ext>
            </a:extLst>
          </p:cNvPr>
          <p:cNvSpPr>
            <a:spLocks noGrp="1"/>
          </p:cNvSpPr>
          <p:nvPr>
            <p:ph idx="1"/>
          </p:nvPr>
        </p:nvSpPr>
        <p:spPr>
          <a:xfrm>
            <a:off x="304800" y="944390"/>
            <a:ext cx="8229600" cy="3394472"/>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3. Intelligent Crop Recommendation System using Machine Learning</a:t>
            </a:r>
          </a:p>
          <a:p>
            <a:pPr marL="0" indent="0">
              <a:buNone/>
            </a:pPr>
            <a:endParaRPr lang="en-AU" sz="1600" b="1"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 The study proposed ensemble learning utilizing various methods, including decision trees (81% accuracy), KNN (85% accuracy), linear regression (88.26% accuracy), naive Bayes (82% accuracy), neural networks (89.88% accuracy), and SVM (78% accuracy).</a:t>
            </a:r>
          </a:p>
          <a:p>
            <a:pPr algn="just"/>
            <a:r>
              <a:rPr lang="en-US" sz="1400" dirty="0">
                <a:latin typeface="Times New Roman" panose="02020603050405020304" pitchFamily="18" charset="0"/>
                <a:cs typeface="Times New Roman" panose="02020603050405020304" pitchFamily="18" charset="0"/>
              </a:rPr>
              <a:t> Research focuses on addressing critical issues such as soil geography and environmental degradation to provide detailed crop management information to Indian farmers, aiming to reduce crop losses and failures.</a:t>
            </a:r>
          </a:p>
          <a:p>
            <a:pPr algn="just"/>
            <a:r>
              <a:rPr lang="en-US" sz="1400" dirty="0">
                <a:latin typeface="Times New Roman" panose="02020603050405020304" pitchFamily="18" charset="0"/>
                <a:cs typeface="Times New Roman" panose="02020603050405020304" pitchFamily="18" charset="0"/>
              </a:rPr>
              <a:t> Future plans include the development of a web interface and mobile app accessible to farmers nationwide.</a:t>
            </a:r>
            <a:endParaRPr lang="en-AU"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5357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31552-1807-5766-A4BD-4E419704E2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4E0B5A-4432-E5B1-ACE0-5F3E0702A492}"/>
              </a:ext>
            </a:extLst>
          </p:cNvPr>
          <p:cNvSpPr>
            <a:spLocks noGrp="1"/>
          </p:cNvSpPr>
          <p:nvPr>
            <p:ph type="title"/>
          </p:nvPr>
        </p:nvSpPr>
        <p:spPr>
          <a:xfrm>
            <a:off x="304800" y="0"/>
            <a:ext cx="7924800" cy="857250"/>
          </a:xfrm>
        </p:spPr>
        <p:txBody>
          <a:bodyPr>
            <a:normAutofit/>
          </a:bodyPr>
          <a:lstStyle/>
          <a:p>
            <a:pPr algn="l"/>
            <a:r>
              <a:rPr lang="en-US" sz="3200" b="1" dirty="0">
                <a:latin typeface="+mn-lt"/>
                <a:ea typeface="+mn-ea"/>
                <a:cs typeface="+mn-cs"/>
              </a:rPr>
              <a:t>LITERATURE SURVEY </a:t>
            </a:r>
          </a:p>
        </p:txBody>
      </p:sp>
      <p:sp>
        <p:nvSpPr>
          <p:cNvPr id="5" name="Title 1">
            <a:extLst>
              <a:ext uri="{FF2B5EF4-FFF2-40B4-BE49-F238E27FC236}">
                <a16:creationId xmlns:a16="http://schemas.microsoft.com/office/drawing/2014/main" id="{55D7A46F-CF08-65D6-EB09-838987220024}"/>
              </a:ext>
            </a:extLst>
          </p:cNvPr>
          <p:cNvSpPr txBox="1"/>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4" name="Group 28">
            <a:extLst>
              <a:ext uri="{FF2B5EF4-FFF2-40B4-BE49-F238E27FC236}">
                <a16:creationId xmlns:a16="http://schemas.microsoft.com/office/drawing/2014/main" id="{1C1DED02-EC18-1326-A9A9-0E91B28FA429}"/>
              </a:ext>
            </a:extLst>
          </p:cNvPr>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44D11C76-7940-AEA7-2651-72D0970FB57F}"/>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18A0F38A-341B-668C-E1A2-BC08FBA61472}"/>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3" name="Content Placeholder 2">
            <a:extLst>
              <a:ext uri="{FF2B5EF4-FFF2-40B4-BE49-F238E27FC236}">
                <a16:creationId xmlns:a16="http://schemas.microsoft.com/office/drawing/2014/main" id="{33923F1F-2479-A606-DED2-D51E24908357}"/>
              </a:ext>
            </a:extLst>
          </p:cNvPr>
          <p:cNvSpPr>
            <a:spLocks noGrp="1"/>
          </p:cNvSpPr>
          <p:nvPr>
            <p:ph idx="1"/>
          </p:nvPr>
        </p:nvSpPr>
        <p:spPr>
          <a:xfrm>
            <a:off x="304800" y="944390"/>
            <a:ext cx="8229600" cy="3394472"/>
          </a:xfrm>
        </p:spPr>
        <p:txBody>
          <a:bodyPr>
            <a:normAutofit/>
          </a:bodyPr>
          <a:lstStyle/>
          <a:p>
            <a:pPr marL="0" indent="0">
              <a:buNone/>
            </a:pPr>
            <a:r>
              <a:rPr lang="en-AU" sz="1600" b="1" dirty="0">
                <a:latin typeface="Times New Roman" panose="02020603050405020304" pitchFamily="18" charset="0"/>
                <a:cs typeface="Times New Roman" panose="02020603050405020304" pitchFamily="18" charset="0"/>
              </a:rPr>
              <a:t>4.</a:t>
            </a:r>
            <a:r>
              <a:rPr lang="en-US" sz="1600" b="1" dirty="0">
                <a:latin typeface="Times New Roman" panose="02020603050405020304" pitchFamily="18" charset="0"/>
                <a:cs typeface="Times New Roman" panose="02020603050405020304" pitchFamily="18" charset="0"/>
              </a:rPr>
              <a:t> Analysis of SVM and RNN-LSTM on Crop Datasets</a:t>
            </a:r>
          </a:p>
          <a:p>
            <a:pPr marL="0" indent="0">
              <a:buNone/>
            </a:pPr>
            <a:endParaRPr lang="en-US" sz="1600" b="1"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 study addresses the impact of global population growth on food security, emphasizing the role of agricultural technology.</a:t>
            </a:r>
          </a:p>
          <a:p>
            <a:pPr algn="just"/>
            <a:r>
              <a:rPr lang="en-US" sz="1400" dirty="0">
                <a:latin typeface="Times New Roman" panose="02020603050405020304" pitchFamily="18" charset="0"/>
                <a:cs typeface="Times New Roman" panose="02020603050405020304" pitchFamily="18" charset="0"/>
              </a:rPr>
              <a:t> Machine learning methods, including SVM and RNN-LSTM, were evaluated for predicting historical crop data from an Indian government website.</a:t>
            </a:r>
          </a:p>
          <a:p>
            <a:pPr algn="just"/>
            <a:r>
              <a:rPr lang="en-US" sz="1400" dirty="0">
                <a:latin typeface="Times New Roman" panose="02020603050405020304" pitchFamily="18" charset="0"/>
                <a:cs typeface="Times New Roman" panose="02020603050405020304" pitchFamily="18" charset="0"/>
              </a:rPr>
              <a:t> SVM achieved slightly higher accuracy (78%) compared to RNN-LSTM (70%), attributed to real-world challenges.</a:t>
            </a:r>
          </a:p>
          <a:p>
            <a:pPr algn="just"/>
            <a:r>
              <a:rPr lang="en-US" sz="1400" dirty="0">
                <a:latin typeface="Times New Roman" panose="02020603050405020304" pitchFamily="18" charset="0"/>
                <a:cs typeface="Times New Roman" panose="02020603050405020304" pitchFamily="18" charset="0"/>
              </a:rPr>
              <a:t> The study demonstrates the potential of machine learning in processing crop data and its importance in accurate predictions.</a:t>
            </a:r>
          </a:p>
          <a:p>
            <a:pPr algn="just"/>
            <a:r>
              <a:rPr lang="en-US" sz="1400" dirty="0">
                <a:latin typeface="Times New Roman" panose="02020603050405020304" pitchFamily="18" charset="0"/>
                <a:cs typeface="Times New Roman" panose="02020603050405020304" pitchFamily="18" charset="0"/>
              </a:rPr>
              <a:t> It suggests the feasibility of using machine learning for crop and yield predictions, paving the way for future hybrid models combining SVM and RNN-LSTM.</a:t>
            </a:r>
            <a:endParaRPr lang="en-AU"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14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924800" cy="857250"/>
          </a:xfrm>
        </p:spPr>
        <p:txBody>
          <a:bodyPr>
            <a:normAutofit/>
          </a:bodyPr>
          <a:lstStyle/>
          <a:p>
            <a:pPr lvl="0" algn="l">
              <a:lnSpc>
                <a:spcPct val="120000"/>
              </a:lnSpc>
              <a:spcBef>
                <a:spcPts val="0"/>
              </a:spcBef>
              <a:spcAft>
                <a:spcPts val="0"/>
              </a:spcAft>
            </a:pPr>
            <a:r>
              <a:rPr lang="en-US" sz="3200" b="1" dirty="0">
                <a:cs typeface="Times New Roman" panose="02020603050405020304" pitchFamily="18" charset="0"/>
              </a:rPr>
              <a:t>PROBLEM STATEMENT</a:t>
            </a:r>
            <a:endParaRPr lang="en-IN" sz="3200" b="1" dirty="0">
              <a:cs typeface="Times New Roman" panose="02020603050405020304" pitchFamily="18" charset="0"/>
            </a:endParaRPr>
          </a:p>
        </p:txBody>
      </p:sp>
      <p:sp>
        <p:nvSpPr>
          <p:cNvPr id="5" name="Title 1"/>
          <p:cNvSpPr txBox="1"/>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3" name="Group 28"/>
          <p:cNvGrpSpPr/>
          <p:nvPr/>
        </p:nvGrpSpPr>
        <p:grpSpPr>
          <a:xfrm>
            <a:off x="149192" y="87546"/>
            <a:ext cx="8994808" cy="655403"/>
            <a:chOff x="89095" y="122669"/>
            <a:chExt cx="11993077" cy="773164"/>
          </a:xfrm>
        </p:grpSpPr>
        <p:pic>
          <p:nvPicPr>
            <p:cNvPr id="7" name="Picture 6"/>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10" name="Text Box 9"/>
          <p:cNvSpPr txBox="1"/>
          <p:nvPr/>
        </p:nvSpPr>
        <p:spPr>
          <a:xfrm>
            <a:off x="914400" y="1014094"/>
            <a:ext cx="4455160" cy="1210310"/>
          </a:xfrm>
          <a:prstGeom prst="rect">
            <a:avLst/>
          </a:prstGeom>
          <a:noFill/>
        </p:spPr>
        <p:txBody>
          <a:bodyPr wrap="square" rtlCol="0">
            <a:noAutofit/>
          </a:bodyPr>
          <a:lstStyle/>
          <a:p>
            <a:endParaRPr lang="en-IN" altLang="en-US" sz="2800" dirty="0"/>
          </a:p>
        </p:txBody>
      </p:sp>
      <p:sp>
        <p:nvSpPr>
          <p:cNvPr id="9" name="Content Placeholder 8">
            <a:extLst>
              <a:ext uri="{FF2B5EF4-FFF2-40B4-BE49-F238E27FC236}">
                <a16:creationId xmlns:a16="http://schemas.microsoft.com/office/drawing/2014/main" id="{7676FCD6-B415-2733-3453-84B2A1AA9F79}"/>
              </a:ext>
            </a:extLst>
          </p:cNvPr>
          <p:cNvSpPr>
            <a:spLocks noGrp="1"/>
          </p:cNvSpPr>
          <p:nvPr>
            <p:ph idx="1"/>
          </p:nvPr>
        </p:nvSpPr>
        <p:spPr/>
        <p:txBody>
          <a:bodyPr/>
          <a:lstStyle/>
          <a:p>
            <a:pPr marL="0" indent="0" algn="just">
              <a:buNone/>
            </a:pPr>
            <a:r>
              <a:rPr lang="en-US" sz="1400" dirty="0">
                <a:latin typeface="Times New Roman" panose="02020603050405020304" pitchFamily="18" charset="0"/>
                <a:cs typeface="Times New Roman" panose="02020603050405020304" pitchFamily="18" charset="0"/>
              </a:rPr>
              <a:t>Build a predictive model employing both machine learning and deep learning techniques to determine the optimal crop choice based on diverse soil and environmental conditions </a:t>
            </a:r>
            <a:r>
              <a:rPr lang="en-US" sz="1800" dirty="0">
                <a:latin typeface="Times New Roman" panose="02020603050405020304" pitchFamily="18" charset="0"/>
                <a:cs typeface="Times New Roman" panose="02020603050405020304" pitchFamily="18" charset="0"/>
              </a:rPr>
              <a: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924800" cy="857250"/>
          </a:xfrm>
        </p:spPr>
        <p:txBody>
          <a:bodyPr>
            <a:normAutofit/>
          </a:bodyPr>
          <a:lstStyle/>
          <a:p>
            <a:pPr lvl="0" algn="l">
              <a:lnSpc>
                <a:spcPct val="120000"/>
              </a:lnSpc>
              <a:spcBef>
                <a:spcPts val="0"/>
              </a:spcBef>
              <a:spcAft>
                <a:spcPts val="0"/>
              </a:spcAft>
            </a:pPr>
            <a:r>
              <a:rPr lang="en-US" sz="3200" b="1" dirty="0">
                <a:cs typeface="Times New Roman" panose="02020603050405020304" pitchFamily="18" charset="0"/>
              </a:rPr>
              <a:t>PROPOSED SYSTEM </a:t>
            </a:r>
            <a:endParaRPr lang="en-IN" sz="3200" b="1" dirty="0">
              <a:cs typeface="Times New Roman" panose="02020603050405020304" pitchFamily="18" charset="0"/>
            </a:endParaRPr>
          </a:p>
        </p:txBody>
      </p:sp>
      <p:sp>
        <p:nvSpPr>
          <p:cNvPr id="5" name="Title 1"/>
          <p:cNvSpPr txBox="1"/>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3" name="Group 28"/>
          <p:cNvGrpSpPr/>
          <p:nvPr/>
        </p:nvGrpSpPr>
        <p:grpSpPr>
          <a:xfrm>
            <a:off x="149192" y="87546"/>
            <a:ext cx="8994808" cy="655403"/>
            <a:chOff x="89095" y="122669"/>
            <a:chExt cx="11993077" cy="773164"/>
          </a:xfrm>
        </p:grpSpPr>
        <p:pic>
          <p:nvPicPr>
            <p:cNvPr id="7" name="Picture 6"/>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pic>
        <p:nvPicPr>
          <p:cNvPr id="10" name="Content Placeholder 9">
            <a:extLst>
              <a:ext uri="{FF2B5EF4-FFF2-40B4-BE49-F238E27FC236}">
                <a16:creationId xmlns:a16="http://schemas.microsoft.com/office/drawing/2014/main" id="{7F1BD777-BEE7-03C4-9549-E4946B2B1E47}"/>
              </a:ext>
            </a:extLst>
          </p:cNvPr>
          <p:cNvPicPr>
            <a:picLocks noGrp="1" noChangeAspect="1"/>
          </p:cNvPicPr>
          <p:nvPr>
            <p:ph idx="1"/>
          </p:nvPr>
        </p:nvPicPr>
        <p:blipFill>
          <a:blip r:embed="rId3"/>
          <a:stretch>
            <a:fillRect/>
          </a:stretch>
        </p:blipFill>
        <p:spPr>
          <a:xfrm>
            <a:off x="304800" y="1238473"/>
            <a:ext cx="8152834" cy="29924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924800" cy="857250"/>
          </a:xfrm>
        </p:spPr>
        <p:txBody>
          <a:bodyPr>
            <a:normAutofit/>
          </a:bodyPr>
          <a:lstStyle/>
          <a:p>
            <a:pPr lvl="0" algn="l">
              <a:lnSpc>
                <a:spcPct val="120000"/>
              </a:lnSpc>
              <a:spcBef>
                <a:spcPts val="0"/>
              </a:spcBef>
              <a:spcAft>
                <a:spcPts val="0"/>
              </a:spcAft>
            </a:pPr>
            <a:r>
              <a:rPr lang="en-US" sz="3200" b="1" dirty="0">
                <a:cs typeface="Times New Roman" panose="02020603050405020304" pitchFamily="18" charset="0"/>
              </a:rPr>
              <a:t>RESULTS AND DISCUSSION</a:t>
            </a:r>
            <a:endParaRPr lang="en-IN" sz="3200" b="1" dirty="0">
              <a:cs typeface="Times New Roman" panose="02020603050405020304" pitchFamily="18" charset="0"/>
            </a:endParaRPr>
          </a:p>
        </p:txBody>
      </p:sp>
      <p:sp>
        <p:nvSpPr>
          <p:cNvPr id="5" name="Title 1"/>
          <p:cNvSpPr txBox="1"/>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3" name="Group 28"/>
          <p:cNvGrpSpPr/>
          <p:nvPr/>
        </p:nvGrpSpPr>
        <p:grpSpPr>
          <a:xfrm>
            <a:off x="149192" y="87546"/>
            <a:ext cx="8994808" cy="655403"/>
            <a:chOff x="89095" y="122669"/>
            <a:chExt cx="11993077" cy="773164"/>
          </a:xfrm>
        </p:grpSpPr>
        <p:pic>
          <p:nvPicPr>
            <p:cNvPr id="7" name="Picture 6"/>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pic>
        <p:nvPicPr>
          <p:cNvPr id="6" name="Content Placeholder 5">
            <a:extLst>
              <a:ext uri="{FF2B5EF4-FFF2-40B4-BE49-F238E27FC236}">
                <a16:creationId xmlns:a16="http://schemas.microsoft.com/office/drawing/2014/main" id="{B51C54FE-39D7-BDF6-3B3B-7F0F3864F0A8}"/>
              </a:ext>
            </a:extLst>
          </p:cNvPr>
          <p:cNvPicPr>
            <a:picLocks noGrp="1" noChangeAspect="1"/>
          </p:cNvPicPr>
          <p:nvPr>
            <p:ph idx="1"/>
          </p:nvPr>
        </p:nvPicPr>
        <p:blipFill>
          <a:blip r:embed="rId3"/>
          <a:stretch>
            <a:fillRect/>
          </a:stretch>
        </p:blipFill>
        <p:spPr>
          <a:xfrm>
            <a:off x="762000" y="1057930"/>
            <a:ext cx="2819400" cy="2006927"/>
          </a:xfrm>
          <a:prstGeom prst="rect">
            <a:avLst/>
          </a:prstGeom>
        </p:spPr>
      </p:pic>
      <p:pic>
        <p:nvPicPr>
          <p:cNvPr id="9" name="Picture 8">
            <a:extLst>
              <a:ext uri="{FF2B5EF4-FFF2-40B4-BE49-F238E27FC236}">
                <a16:creationId xmlns:a16="http://schemas.microsoft.com/office/drawing/2014/main" id="{916EB545-D3D2-E305-56EE-26D2C73C513F}"/>
              </a:ext>
            </a:extLst>
          </p:cNvPr>
          <p:cNvPicPr>
            <a:picLocks noChangeAspect="1"/>
          </p:cNvPicPr>
          <p:nvPr/>
        </p:nvPicPr>
        <p:blipFill>
          <a:blip r:embed="rId4"/>
          <a:stretch>
            <a:fillRect/>
          </a:stretch>
        </p:blipFill>
        <p:spPr>
          <a:xfrm>
            <a:off x="4876800" y="1033920"/>
            <a:ext cx="2815062" cy="2062305"/>
          </a:xfrm>
          <a:prstGeom prst="rect">
            <a:avLst/>
          </a:prstGeom>
        </p:spPr>
      </p:pic>
      <p:sp>
        <p:nvSpPr>
          <p:cNvPr id="10" name="TextBox 9">
            <a:extLst>
              <a:ext uri="{FF2B5EF4-FFF2-40B4-BE49-F238E27FC236}">
                <a16:creationId xmlns:a16="http://schemas.microsoft.com/office/drawing/2014/main" id="{1B79D5FF-CC99-8442-FC30-4ED1FE0E3D5E}"/>
              </a:ext>
            </a:extLst>
          </p:cNvPr>
          <p:cNvSpPr txBox="1"/>
          <p:nvPr/>
        </p:nvSpPr>
        <p:spPr>
          <a:xfrm>
            <a:off x="304800" y="3562350"/>
            <a:ext cx="8305800"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The accuracy of the model steadily grows over the epochs, peaking around 98.25 percent in RNN-LSTM, and 97 percent in CNN. This implies that the model is generalizing well to new data and learning efficiently.</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1090</Words>
  <Application>Microsoft Office PowerPoint</Application>
  <PresentationFormat>On-screen Show (16:9)</PresentationFormat>
  <Paragraphs>101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Cultivating Prosperity: A fusion of IoT data with machine learning and deep learning for precision crop recommendations  </vt:lpstr>
      <vt:lpstr>PowerPoint Presentation</vt:lpstr>
      <vt:lpstr>LITERATURE SURVEY </vt:lpstr>
      <vt:lpstr>LITERATURE SURVEY </vt:lpstr>
      <vt:lpstr>LITERATURE SURVEY </vt:lpstr>
      <vt:lpstr>LITERATURE SURVEY </vt:lpstr>
      <vt:lpstr>PROBLEM STATEMENT</vt:lpstr>
      <vt:lpstr>PROPOSED SYSTEM </vt:lpstr>
      <vt:lpstr>RESULTS AND DISCUSSION</vt:lpstr>
      <vt:lpstr>RESULT AND DISCUSSION</vt:lpstr>
      <vt:lpstr>CONCLUSION AND 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(15ECSW301) 2023-24 5th semester, SoCSE</dc:title>
  <dc:creator>Prashant_Narayankar</dc:creator>
  <cp:lastModifiedBy>Sakshi A</cp:lastModifiedBy>
  <cp:revision>174</cp:revision>
  <dcterms:created xsi:type="dcterms:W3CDTF">2006-08-16T00:00:00Z</dcterms:created>
  <dcterms:modified xsi:type="dcterms:W3CDTF">2024-02-18T18:50:29Z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3FA548C4117B4A2B80DFB608208B53DD_12</vt:lpwstr>
  </property>
  <property fmtid="{D5CDD505-2E9C-101B-9397-08002B2CF9AE}" pid="3" name="KSOProductBuildVer">
    <vt:lpwstr>1033-12.2.0.13359</vt:lpwstr>
  </property>
</Properties>
</file>