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70" r:id="rId5"/>
    <p:sldId id="263" r:id="rId6"/>
    <p:sldId id="276" r:id="rId7"/>
    <p:sldId id="277" r:id="rId8"/>
    <p:sldId id="278" r:id="rId9"/>
    <p:sldId id="279" r:id="rId10"/>
    <p:sldId id="280" r:id="rId11"/>
    <p:sldId id="281" r:id="rId12"/>
    <p:sldId id="282" r:id="rId13"/>
    <p:sldId id="283" r:id="rId14"/>
    <p:sldId id="284" r:id="rId15"/>
    <p:sldId id="285" r:id="rId16"/>
    <p:sldId id="265" r:id="rId17"/>
    <p:sldId id="266" r:id="rId18"/>
    <p:sldId id="271" r:id="rId19"/>
    <p:sldId id="272" r:id="rId20"/>
    <p:sldId id="273" r:id="rId21"/>
    <p:sldId id="267" r:id="rId22"/>
    <p:sldId id="28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215C55-DFDE-45B0-B55E-3D287ADA2F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A215C55-DFDE-45B0-B55E-3D287ADA2F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A215C55-DFDE-45B0-B55E-3D287ADA2F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A215C55-DFDE-45B0-B55E-3D287ADA2F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A215C55-DFDE-45B0-B55E-3D287ADA2F6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A215C55-DFDE-45B0-B55E-3D287ADA2F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A215C55-DFDE-45B0-B55E-3D287ADA2F6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215C55-DFDE-45B0-B55E-3D287ADA2F6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15C55-DFDE-45B0-B55E-3D287ADA2F6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215C55-DFDE-45B0-B55E-3D287ADA2F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215C55-DFDE-45B0-B55E-3D287ADA2F6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9E27B-E3BC-409F-B7D5-3CDAE6EB5A9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15C55-DFDE-45B0-B55E-3D287ADA2F6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9E27B-E3BC-409F-B7D5-3CDAE6EB5A9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629" y="1108634"/>
            <a:ext cx="8559307" cy="1483731"/>
          </a:xfrm>
        </p:spPr>
        <p:txBody>
          <a:bodyPr>
            <a:normAutofit/>
          </a:bodyPr>
          <a:lstStyle/>
          <a:p>
            <a:pPr algn="ctr"/>
            <a:r>
              <a:rPr lang="en-IN" sz="4000" b="1" dirty="0">
                <a:ln w="0"/>
              </a:rPr>
              <a:t>SENIOR DESIGN PROJECT</a:t>
            </a:r>
            <a:br>
              <a:rPr lang="en-IN" sz="4000" b="1" dirty="0">
                <a:ln w="0"/>
              </a:rPr>
            </a:br>
            <a:endParaRPr lang="en-US" altLang="en-IN" sz="2500" dirty="0">
              <a:ln w="0"/>
            </a:endParaRPr>
          </a:p>
        </p:txBody>
      </p:sp>
      <p:sp>
        <p:nvSpPr>
          <p:cNvPr id="3" name="Subtitle 2"/>
          <p:cNvSpPr>
            <a:spLocks noGrp="1"/>
          </p:cNvSpPr>
          <p:nvPr>
            <p:ph type="subTitle" idx="1"/>
          </p:nvPr>
        </p:nvSpPr>
        <p:spPr>
          <a:xfrm>
            <a:off x="953770" y="2454275"/>
            <a:ext cx="10076815" cy="974090"/>
          </a:xfrm>
        </p:spPr>
        <p:txBody>
          <a:bodyPr>
            <a:normAutofit/>
          </a:bodyPr>
          <a:lstStyle/>
          <a:p>
            <a:r>
              <a:rPr lang="en-IN" sz="3500" b="1" dirty="0"/>
              <a:t>Web scene Understanding for multilingual languages</a:t>
            </a:r>
            <a:endParaRPr lang="en-US" altLang="en-IN" sz="3500" b="1" dirty="0"/>
          </a:p>
        </p:txBody>
      </p:sp>
      <p:cxnSp>
        <p:nvCxnSpPr>
          <p:cNvPr id="9" name="Straight Connector 8"/>
          <p:cNvCxnSpPr/>
          <p:nvPr/>
        </p:nvCxnSpPr>
        <p:spPr>
          <a:xfrm>
            <a:off x="952901" y="2252310"/>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24141" y="165306"/>
            <a:ext cx="4350618" cy="9831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1"/>
          <p:cNvGraphicFramePr>
            <a:graphicFrameLocks noGrp="1"/>
          </p:cNvGraphicFramePr>
          <p:nvPr/>
        </p:nvGraphicFramePr>
        <p:xfrm>
          <a:off x="2711226" y="3144232"/>
          <a:ext cx="6769547" cy="3212118"/>
        </p:xfrm>
        <a:graphic>
          <a:graphicData uri="http://schemas.openxmlformats.org/drawingml/2006/table">
            <a:tbl>
              <a:tblPr lastCol="1">
                <a:tableStyleId>{21E4AEA4-8DFA-4A89-87EB-49C32662AFE0}</a:tableStyleId>
              </a:tblPr>
              <a:tblGrid>
                <a:gridCol w="2279585"/>
                <a:gridCol w="2244981"/>
                <a:gridCol w="2244981"/>
              </a:tblGrid>
              <a:tr h="798830">
                <a:tc>
                  <a:txBody>
                    <a:bodyPr/>
                    <a:lstStyle/>
                    <a:p>
                      <a:pPr algn="ctr"/>
                      <a:r>
                        <a:rPr lang="en-IN" sz="2400" dirty="0"/>
                        <a:t> NAME </a:t>
                      </a:r>
                      <a:endParaRPr lang="en-IN" sz="2400" dirty="0"/>
                    </a:p>
                  </a:txBody>
                  <a:tcPr>
                    <a:solidFill>
                      <a:schemeClr val="accent2">
                        <a:lumMod val="20000"/>
                        <a:lumOff val="80000"/>
                      </a:schemeClr>
                    </a:solidFill>
                  </a:tcPr>
                </a:tc>
                <a:tc>
                  <a:txBody>
                    <a:bodyPr/>
                    <a:lstStyle/>
                    <a:p>
                      <a:pPr algn="ctr"/>
                      <a:r>
                        <a:rPr lang="en-IN" sz="2400" dirty="0"/>
                        <a:t> ROLL NUMBER</a:t>
                      </a:r>
                      <a:endParaRPr lang="en-IN" sz="2400" dirty="0"/>
                    </a:p>
                  </a:txBody>
                  <a:tcPr>
                    <a:solidFill>
                      <a:schemeClr val="accent2">
                        <a:lumMod val="20000"/>
                        <a:lumOff val="80000"/>
                      </a:schemeClr>
                    </a:solidFill>
                  </a:tcPr>
                </a:tc>
                <a:tc>
                  <a:txBody>
                    <a:bodyPr/>
                    <a:lstStyle/>
                    <a:p>
                      <a:pPr algn="ctr"/>
                      <a:r>
                        <a:rPr lang="en-IN" sz="2400" dirty="0">
                          <a:solidFill>
                            <a:schemeClr val="tx1"/>
                          </a:solidFill>
                        </a:rPr>
                        <a:t>USN</a:t>
                      </a:r>
                      <a:endParaRPr lang="en-IN" sz="2400" dirty="0">
                        <a:solidFill>
                          <a:schemeClr val="tx1"/>
                        </a:solidFill>
                      </a:endParaRPr>
                    </a:p>
                  </a:txBody>
                  <a:tcPr>
                    <a:solidFill>
                      <a:schemeClr val="accent2">
                        <a:lumMod val="20000"/>
                        <a:lumOff val="80000"/>
                      </a:schemeClr>
                    </a:solidFill>
                  </a:tcPr>
                </a:tc>
              </a:tr>
              <a:tr h="511571">
                <a:tc>
                  <a:txBody>
                    <a:bodyPr/>
                    <a:lstStyle/>
                    <a:p>
                      <a:r>
                        <a:rPr lang="en-IN" dirty="0"/>
                        <a:t>Bhumika F</a:t>
                      </a:r>
                      <a:endParaRPr lang="en-IN" dirty="0"/>
                    </a:p>
                  </a:txBody>
                  <a:tcPr>
                    <a:solidFill>
                      <a:schemeClr val="accent2">
                        <a:lumMod val="20000"/>
                        <a:lumOff val="80000"/>
                      </a:schemeClr>
                    </a:solidFill>
                  </a:tcPr>
                </a:tc>
                <a:tc>
                  <a:txBody>
                    <a:bodyPr/>
                    <a:lstStyle/>
                    <a:p>
                      <a:pPr algn="ctr"/>
                      <a:r>
                        <a:rPr lang="en-IN" dirty="0"/>
                        <a:t>106</a:t>
                      </a:r>
                      <a:endParaRPr lang="en-IN" dirty="0"/>
                    </a:p>
                  </a:txBody>
                  <a:tcPr>
                    <a:solidFill>
                      <a:schemeClr val="accent2">
                        <a:lumMod val="20000"/>
                        <a:lumOff val="80000"/>
                      </a:schemeClr>
                    </a:solidFill>
                  </a:tcPr>
                </a:tc>
                <a:tc>
                  <a:txBody>
                    <a:bodyPr/>
                    <a:lstStyle/>
                    <a:p>
                      <a:pPr algn="ctr"/>
                      <a:r>
                        <a:rPr lang="en-IN" dirty="0">
                          <a:solidFill>
                            <a:schemeClr val="tx1"/>
                          </a:solidFill>
                        </a:rPr>
                        <a:t>01FE21BCI006</a:t>
                      </a:r>
                      <a:endParaRPr lang="en-IN" dirty="0">
                        <a:solidFill>
                          <a:schemeClr val="tx1"/>
                        </a:solidFill>
                      </a:endParaRPr>
                    </a:p>
                  </a:txBody>
                  <a:tcPr>
                    <a:solidFill>
                      <a:schemeClr val="accent2">
                        <a:lumMod val="20000"/>
                        <a:lumOff val="80000"/>
                      </a:schemeClr>
                    </a:solidFill>
                  </a:tcPr>
                </a:tc>
              </a:tr>
              <a:tr h="621557">
                <a:tc>
                  <a:txBody>
                    <a:bodyPr/>
                    <a:lstStyle/>
                    <a:p>
                      <a:r>
                        <a:rPr lang="en-US" dirty="0"/>
                        <a:t>Ankit Shirodkar</a:t>
                      </a:r>
                      <a:endParaRPr lang="en-US" dirty="0"/>
                    </a:p>
                  </a:txBody>
                  <a:tcPr>
                    <a:solidFill>
                      <a:schemeClr val="accent2">
                        <a:lumMod val="20000"/>
                        <a:lumOff val="80000"/>
                      </a:schemeClr>
                    </a:solidFill>
                  </a:tcPr>
                </a:tc>
                <a:tc>
                  <a:txBody>
                    <a:bodyPr/>
                    <a:lstStyle/>
                    <a:p>
                      <a:pPr algn="ctr"/>
                      <a:r>
                        <a:rPr lang="en-US" altLang="en-IN" dirty="0"/>
                        <a:t>231</a:t>
                      </a:r>
                      <a:endParaRPr lang="en-US" altLang="en-IN"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dirty="0">
                          <a:solidFill>
                            <a:schemeClr val="tx1"/>
                          </a:solidFill>
                        </a:rPr>
                        <a:t>01FE21BCS174</a:t>
                      </a:r>
                      <a:endParaRPr lang="en-IN" dirty="0">
                        <a:solidFill>
                          <a:schemeClr val="tx1"/>
                        </a:solidFill>
                      </a:endParaRPr>
                    </a:p>
                    <a:p>
                      <a:pPr algn="ctr"/>
                      <a:endParaRPr lang="en-IN" dirty="0"/>
                    </a:p>
                  </a:txBody>
                  <a:tcPr>
                    <a:solidFill>
                      <a:schemeClr val="accent2">
                        <a:lumMod val="20000"/>
                        <a:lumOff val="80000"/>
                      </a:schemeClr>
                    </a:solidFill>
                  </a:tcPr>
                </a:tc>
              </a:tr>
              <a:tr h="621557">
                <a:tc>
                  <a:txBody>
                    <a:bodyPr/>
                    <a:lstStyle/>
                    <a:p>
                      <a:r>
                        <a:rPr lang="en-US" dirty="0"/>
                        <a:t>Vineet P</a:t>
                      </a:r>
                      <a:endParaRPr lang="en-US" dirty="0"/>
                    </a:p>
                  </a:txBody>
                  <a:tcPr>
                    <a:solidFill>
                      <a:schemeClr val="accent2">
                        <a:lumMod val="20000"/>
                        <a:lumOff val="80000"/>
                      </a:schemeClr>
                    </a:solidFill>
                  </a:tcPr>
                </a:tc>
                <a:tc>
                  <a:txBody>
                    <a:bodyPr/>
                    <a:lstStyle/>
                    <a:p>
                      <a:pPr algn="ctr"/>
                      <a:r>
                        <a:rPr lang="en-US" dirty="0"/>
                        <a:t>252</a:t>
                      </a:r>
                      <a:endParaRPr lang="en-US"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solidFill>
                            <a:schemeClr val="tx1"/>
                          </a:solidFill>
                        </a:rPr>
                        <a:t>0</a:t>
                      </a:r>
                      <a:r>
                        <a:rPr lang="en-IN" dirty="0">
                          <a:solidFill>
                            <a:schemeClr val="tx1"/>
                          </a:solidFill>
                        </a:rPr>
                        <a:t>1FE22BCS421</a:t>
                      </a:r>
                      <a:endParaRPr lang="en-IN" dirty="0">
                        <a:solidFill>
                          <a:schemeClr val="tx1"/>
                        </a:solidFill>
                      </a:endParaRPr>
                    </a:p>
                  </a:txBody>
                  <a:tcPr>
                    <a:solidFill>
                      <a:schemeClr val="accent2">
                        <a:lumMod val="20000"/>
                        <a:lumOff val="80000"/>
                      </a:schemeClr>
                    </a:solidFill>
                  </a:tcPr>
                </a:tc>
              </a:tr>
              <a:tr h="621557">
                <a:tc>
                  <a:txBody>
                    <a:bodyPr/>
                    <a:lstStyle/>
                    <a:p>
                      <a:r>
                        <a:rPr lang="en-US" dirty="0"/>
                        <a:t>Prajwal C</a:t>
                      </a:r>
                      <a:endParaRPr lang="en-US" dirty="0"/>
                    </a:p>
                  </a:txBody>
                  <a:tcPr>
                    <a:solidFill>
                      <a:schemeClr val="accent2">
                        <a:lumMod val="20000"/>
                        <a:lumOff val="80000"/>
                      </a:schemeClr>
                    </a:solidFill>
                  </a:tcPr>
                </a:tc>
                <a:tc>
                  <a:txBody>
                    <a:bodyPr/>
                    <a:lstStyle/>
                    <a:p>
                      <a:pPr algn="ctr"/>
                      <a:r>
                        <a:rPr lang="en-US" dirty="0"/>
                        <a:t>228</a:t>
                      </a:r>
                      <a:endParaRPr lang="en-US"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dirty="0">
                          <a:solidFill>
                            <a:schemeClr val="tx1"/>
                          </a:solidFill>
                        </a:rPr>
                        <a:t>01FE21BCS162</a:t>
                      </a:r>
                      <a:endParaRPr lang="en-IN" dirty="0">
                        <a:solidFill>
                          <a:schemeClr val="tx1"/>
                        </a:solidFill>
                      </a:endParaRPr>
                    </a:p>
                    <a:p>
                      <a:pPr algn="ctr"/>
                      <a:endParaRPr lang="en-IN" dirty="0"/>
                    </a:p>
                  </a:txBody>
                  <a:tcPr>
                    <a:solidFill>
                      <a:schemeClr val="accent2">
                        <a:lumMod val="20000"/>
                        <a:lumOff val="80000"/>
                      </a:schemeClr>
                    </a:solidFill>
                  </a:tcPr>
                </a:tc>
              </a:tr>
            </a:tbl>
          </a:graphicData>
        </a:graphic>
      </p:graphicFrame>
      <p:sp>
        <p:nvSpPr>
          <p:cNvPr id="4" name="Date Placeholder 3"/>
          <p:cNvSpPr>
            <a:spLocks noGrp="1"/>
          </p:cNvSpPr>
          <p:nvPr>
            <p:ph type="dt" sz="half" idx="10"/>
          </p:nvPr>
        </p:nvSpPr>
        <p:spPr/>
        <p:txBody>
          <a:bodyPr/>
          <a:lstStyle/>
          <a:p>
            <a:r>
              <a:rPr lang="en-IN" dirty="0"/>
              <a:t>19-06-2024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958" y="242060"/>
            <a:ext cx="7200854" cy="1102081"/>
          </a:xfrm>
        </p:spPr>
        <p:txBody>
          <a:bodyPr>
            <a:normAutofit fontScale="90000"/>
          </a:bodyPr>
          <a:lstStyle/>
          <a:p>
            <a:pPr algn="l"/>
            <a:r>
              <a:rPr lang="en-IN" sz="4400" b="1" dirty="0">
                <a:ln w="0"/>
              </a:rPr>
              <a:t>NON-FUNCTIONAL</a:t>
            </a:r>
            <a:r>
              <a:rPr lang="en-IN" sz="4000" b="1" dirty="0">
                <a:ln w="0"/>
              </a:rPr>
              <a:t> </a:t>
            </a:r>
            <a:r>
              <a:rPr lang="en-IN" sz="4400" b="1" dirty="0">
                <a:ln w="0"/>
              </a:rPr>
              <a:t>REQUIREMENTS: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2060420"/>
            <a:ext cx="10158095" cy="4295930"/>
          </a:xfrm>
          <a:prstGeom prst="rect">
            <a:avLst/>
          </a:prstGeom>
          <a:noFill/>
        </p:spPr>
        <p:txBody>
          <a:bodyPr wrap="square" rtlCol="0">
            <a:noAutofit/>
          </a:bodyPr>
          <a:lstStyle/>
          <a:p>
            <a:pPr marL="342900" indent="-342900" algn="just">
              <a:buFont typeface="Arial" panose="020B0604020202020204" pitchFamily="34" charset="0"/>
              <a:buChar char="•"/>
            </a:pPr>
            <a:r>
              <a:rPr lang="en-US" sz="2400" dirty="0"/>
              <a:t>The system should provide responses within a few seconds to ensure a smooth user experience.</a:t>
            </a:r>
            <a:endParaRPr lang="en-US" sz="2400" dirty="0"/>
          </a:p>
          <a:p>
            <a:pPr marL="342900" indent="-342900" algn="just">
              <a:buFont typeface="Arial" panose="020B0604020202020204" pitchFamily="34" charset="0"/>
              <a:buChar char="•"/>
            </a:pPr>
            <a:endParaRPr lang="en-US" sz="2400" dirty="0">
              <a:sym typeface="+mn-ea"/>
            </a:endParaRPr>
          </a:p>
          <a:p>
            <a:pPr marL="342900" indent="-342900" algn="just">
              <a:buFont typeface="Arial" panose="020B0604020202020204" pitchFamily="34" charset="0"/>
              <a:buChar char="•"/>
            </a:pPr>
            <a:r>
              <a:rPr lang="en-US" sz="2400" dirty="0"/>
              <a:t>The system should handle invalid URLs gracefully and notify users of issues.</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FUNCTIONALITY GAPS: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2031380"/>
            <a:ext cx="10158095" cy="4295930"/>
          </a:xfrm>
          <a:prstGeom prst="rect">
            <a:avLst/>
          </a:prstGeom>
          <a:noFill/>
        </p:spPr>
        <p:txBody>
          <a:bodyPr wrap="square" rtlCol="0">
            <a:noAutofit/>
          </a:bodyPr>
          <a:lstStyle/>
          <a:p>
            <a:pPr marL="342900" indent="-342900">
              <a:buFont typeface="Arial" panose="020B0604020202020204" pitchFamily="34" charset="0"/>
              <a:buChar char="•"/>
            </a:pPr>
            <a:r>
              <a:rPr lang="en-US" sz="2400" dirty="0"/>
              <a:t>Implementing real-time updates for pages that frequently change content might enhance usability but would require continuous reprocessing.</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application can only access content from some websites, as certain sites restrict data extraction.</a:t>
            </a:r>
            <a:endParaRPr lang="en-US" sz="2400" dirty="0"/>
          </a:p>
          <a:p>
            <a:pPr marL="342900" indent="-342900">
              <a:buFont typeface="Arial" panose="020B0604020202020204" pitchFamily="34" charset="0"/>
              <a:buChar char="•"/>
            </a:pPr>
            <a:endParaRPr lang="en-US" sz="2400" dirty="0"/>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DESIGN PATTERNS: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697355"/>
            <a:ext cx="10158095" cy="4295930"/>
          </a:xfrm>
          <a:prstGeom prst="rect">
            <a:avLst/>
          </a:prstGeom>
          <a:noFill/>
        </p:spPr>
        <p:txBody>
          <a:bodyPr wrap="square" rtlCol="0">
            <a:noAutofit/>
          </a:bodyPr>
          <a:lstStyle/>
          <a:p>
            <a:pPr marL="342900" indent="-342900" algn="just">
              <a:buFont typeface="Arial" panose="020B0604020202020204" pitchFamily="34" charset="0"/>
              <a:buChar char="•"/>
            </a:pPr>
            <a:r>
              <a:rPr lang="en-US" sz="2400" dirty="0">
                <a:sym typeface="+mn-ea"/>
              </a:rPr>
              <a:t>Model-View-Controller (MVC): Ideal for separating data processing (Model) from user interaction (View) and logic control (Controller), ensuring a clean, maintainable structure.</a:t>
            </a:r>
            <a:endParaRPr lang="en-US" sz="2400" dirty="0">
              <a:sym typeface="+mn-ea"/>
            </a:endParaRPr>
          </a:p>
          <a:p>
            <a:pPr algn="just"/>
            <a:endParaRPr lang="en-US" sz="2400" dirty="0">
              <a:sym typeface="+mn-ea"/>
            </a:endParaRPr>
          </a:p>
          <a:p>
            <a:pPr marL="342900" indent="-342900" algn="just">
              <a:buFont typeface="Arial" panose="020B0604020202020204" pitchFamily="34" charset="0"/>
              <a:buChar char="•"/>
            </a:pPr>
            <a:r>
              <a:rPr lang="en-US" sz="2400" dirty="0">
                <a:sym typeface="+mn-ea"/>
              </a:rPr>
              <a:t>Factory Pattern: Useful for managing instances of different language translators or summary algorithms in case of future expansion.</a:t>
            </a:r>
            <a:endParaRPr lang="en-US" sz="2400" dirty="0">
              <a:sym typeface="+mn-ea"/>
            </a:endParaRPr>
          </a:p>
          <a:p>
            <a:pPr algn="just"/>
            <a:endParaRPr lang="en-US" sz="2400" dirty="0">
              <a:sym typeface="+mn-ea"/>
            </a:endParaRPr>
          </a:p>
          <a:p>
            <a:pPr marL="342900" indent="-342900" algn="just">
              <a:buFont typeface="Arial" panose="020B0604020202020204" pitchFamily="34" charset="0"/>
              <a:buChar char="•"/>
            </a:pPr>
            <a:r>
              <a:rPr lang="en-US" sz="2400" dirty="0">
                <a:sym typeface="+mn-ea"/>
              </a:rPr>
              <a:t>Observer Pattern: Implementable for real-time feedback updates to users, especially in scenarios where the processing might be long-running.</a:t>
            </a:r>
            <a:endParaRPr lang="en-US" sz="2400" dirty="0">
              <a:sym typeface="+mn-ea"/>
            </a:endParaRPr>
          </a:p>
          <a:p>
            <a:pPr marL="342900" indent="-342900" algn="just">
              <a:buFont typeface="Arial" panose="020B0604020202020204" pitchFamily="34" charset="0"/>
              <a:buChar char="•"/>
            </a:pPr>
            <a:endParaRPr lang="en-US" sz="2400" dirty="0">
              <a:sym typeface="+mn-ea"/>
            </a:endParaRPr>
          </a:p>
          <a:p>
            <a:pPr marL="342900" indent="-342900" algn="just">
              <a:buFont typeface="Arial" panose="020B0604020202020204" pitchFamily="34" charset="0"/>
              <a:buChar char="•"/>
            </a:pPr>
            <a:r>
              <a:rPr lang="en-US" sz="2800" b="1" dirty="0">
                <a:sym typeface="+mn-ea"/>
              </a:rPr>
              <a:t>UI/UX : </a:t>
            </a:r>
            <a:r>
              <a:rPr lang="en-US" sz="2400" dirty="0">
                <a:sym typeface="+mn-ea"/>
              </a:rPr>
              <a:t>The UI/UX shall be designed using HTML, JavaScript ,Bootstrap.</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APIs: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697355"/>
            <a:ext cx="10158095" cy="4453604"/>
          </a:xfrm>
          <a:prstGeom prst="rect">
            <a:avLst/>
          </a:prstGeom>
          <a:noFill/>
        </p:spPr>
        <p:txBody>
          <a:bodyPr wrap="square" rtlCol="0">
            <a:noAutofit/>
          </a:bodyPr>
          <a:lstStyle/>
          <a:p>
            <a:pPr marL="342900" indent="-342900" algn="just">
              <a:buFont typeface="Arial" panose="020B0604020202020204" pitchFamily="34" charset="0"/>
              <a:buChar char="•"/>
            </a:pPr>
            <a:r>
              <a:rPr lang="en-IN" sz="2400" dirty="0">
                <a:sym typeface="+mn-ea"/>
              </a:rPr>
              <a:t>BeautifulSoup: For web scraping to extract text and images.</a:t>
            </a:r>
            <a:endParaRPr lang="en-IN" sz="2400" dirty="0">
              <a:sym typeface="+mn-ea"/>
            </a:endParaRPr>
          </a:p>
          <a:p>
            <a:pPr algn="just"/>
            <a:endParaRPr lang="en-IN" sz="2400" dirty="0">
              <a:sym typeface="+mn-ea"/>
            </a:endParaRPr>
          </a:p>
          <a:p>
            <a:pPr marL="342900" indent="-342900" algn="just">
              <a:buFont typeface="Arial" panose="020B0604020202020204" pitchFamily="34" charset="0"/>
              <a:buChar char="•"/>
            </a:pPr>
            <a:r>
              <a:rPr lang="en-IN" sz="2400" dirty="0">
                <a:sym typeface="+mn-ea"/>
              </a:rPr>
              <a:t>BLIP Model (Hugging Face): For generating captions from images.</a:t>
            </a:r>
            <a:endParaRPr lang="en-IN" sz="2400" dirty="0">
              <a:sym typeface="+mn-ea"/>
            </a:endParaRPr>
          </a:p>
          <a:p>
            <a:pPr algn="just"/>
            <a:endParaRPr lang="en-IN" sz="2400" dirty="0">
              <a:sym typeface="+mn-ea"/>
            </a:endParaRPr>
          </a:p>
          <a:p>
            <a:pPr marL="342900" indent="-342900" algn="just">
              <a:buFont typeface="Arial" panose="020B0604020202020204" pitchFamily="34" charset="0"/>
              <a:buChar char="•"/>
            </a:pPr>
            <a:r>
              <a:rPr lang="en-IN" sz="2400" dirty="0">
                <a:sym typeface="+mn-ea"/>
              </a:rPr>
              <a:t>LexRank: A text summarization algorithm that ranks sentences based on similarity.</a:t>
            </a:r>
            <a:endParaRPr lang="en-IN" sz="2400" dirty="0">
              <a:sym typeface="+mn-ea"/>
            </a:endParaRPr>
          </a:p>
          <a:p>
            <a:pPr algn="just"/>
            <a:endParaRPr lang="en-IN" sz="2400" dirty="0">
              <a:sym typeface="+mn-ea"/>
            </a:endParaRPr>
          </a:p>
          <a:p>
            <a:pPr marL="342900" indent="-342900" algn="just">
              <a:buFont typeface="Arial" panose="020B0604020202020204" pitchFamily="34" charset="0"/>
              <a:buChar char="•"/>
            </a:pPr>
            <a:r>
              <a:rPr lang="en-IN" sz="2400" dirty="0">
                <a:sym typeface="+mn-ea"/>
              </a:rPr>
              <a:t>Google Translator API: For translating text summaries and captions into multiple languages.</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ASSUMPTION AND CONSTRAINTS: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697355"/>
            <a:ext cx="10158095" cy="4453604"/>
          </a:xfrm>
          <a:prstGeom prst="rect">
            <a:avLst/>
          </a:prstGeom>
          <a:noFill/>
        </p:spPr>
        <p:txBody>
          <a:bodyPr wrap="square" rtlCol="0">
            <a:noAutofit/>
          </a:bodyPr>
          <a:lstStyle/>
          <a:p>
            <a:pPr algn="just"/>
            <a:r>
              <a:rPr lang="en-IN" sz="2400" b="1" dirty="0">
                <a:sym typeface="+mn-ea"/>
              </a:rPr>
              <a:t>1. Assumptions:</a:t>
            </a:r>
            <a:endParaRPr lang="en-IN" sz="2400" b="1" dirty="0">
              <a:sym typeface="+mn-ea"/>
            </a:endParaRPr>
          </a:p>
          <a:p>
            <a:pPr algn="just"/>
            <a:endParaRPr lang="en-IN" sz="2400" dirty="0">
              <a:sym typeface="+mn-ea"/>
            </a:endParaRPr>
          </a:p>
          <a:p>
            <a:pPr algn="just"/>
            <a:r>
              <a:rPr lang="en-IN" sz="2400" dirty="0">
                <a:sym typeface="+mn-ea"/>
              </a:rPr>
              <a:t>API Availability: Assumes that external APIs (like Google Translator) are consistently available for processing.</a:t>
            </a:r>
            <a:endParaRPr lang="en-IN" sz="2400" dirty="0">
              <a:sym typeface="+mn-ea"/>
            </a:endParaRPr>
          </a:p>
          <a:p>
            <a:pPr algn="just"/>
            <a:endParaRPr lang="en-IN" sz="2400" dirty="0">
              <a:sym typeface="+mn-ea"/>
            </a:endParaRPr>
          </a:p>
          <a:p>
            <a:pPr algn="just"/>
            <a:r>
              <a:rPr lang="en-IN" sz="2400" b="1" dirty="0">
                <a:sym typeface="+mn-ea"/>
              </a:rPr>
              <a:t>2. Constraints:</a:t>
            </a:r>
            <a:endParaRPr lang="en-IN" sz="2400" b="1" dirty="0">
              <a:sym typeface="+mn-ea"/>
            </a:endParaRPr>
          </a:p>
          <a:p>
            <a:pPr algn="just"/>
            <a:endParaRPr lang="en-IN" sz="2400" b="1" dirty="0">
              <a:sym typeface="+mn-ea"/>
            </a:endParaRPr>
          </a:p>
          <a:p>
            <a:pPr algn="just"/>
            <a:r>
              <a:rPr lang="en-IN" sz="2400" dirty="0">
                <a:sym typeface="+mn-ea"/>
              </a:rPr>
              <a:t>Website Access Limitations: Restricted by website anti-scraping measures, limiting access to content on some sites.</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Model architecture</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596265" y="1617345"/>
            <a:ext cx="10158095" cy="4022725"/>
          </a:xfrm>
          <a:prstGeom prst="rect">
            <a:avLst/>
          </a:prstGeom>
          <a:noFill/>
        </p:spPr>
        <p:txBody>
          <a:bodyPr wrap="square" rtlCol="0">
            <a:noAutofit/>
          </a:bodyPr>
          <a:lstStyle/>
          <a:p>
            <a:pPr marL="342900" indent="-342900" algn="ctr">
              <a:buFont typeface="Arial" panose="020B0604020202020204" pitchFamily="34" charset="0"/>
              <a:buChar char="•"/>
            </a:pP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5931"/>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132" y="1776947"/>
            <a:ext cx="8715375" cy="40174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Results </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672465" y="1617345"/>
            <a:ext cx="10681335" cy="5158740"/>
          </a:xfrm>
          <a:prstGeom prst="rect">
            <a:avLst/>
          </a:prstGeom>
          <a:noFill/>
        </p:spPr>
        <p:txBody>
          <a:bodyPr wrap="square" rtlCol="0">
            <a:noAutofit/>
          </a:bodyPr>
          <a:lstStyle/>
          <a:p>
            <a:pPr algn="just"/>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206"/>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78" y="1546391"/>
            <a:ext cx="4803457" cy="510443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 y="2151203"/>
            <a:ext cx="6043613" cy="34494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Results  </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672465" y="1617345"/>
            <a:ext cx="10681335" cy="5158740"/>
          </a:xfrm>
          <a:prstGeom prst="rect">
            <a:avLst/>
          </a:prstGeom>
          <a:noFill/>
        </p:spPr>
        <p:txBody>
          <a:bodyPr wrap="square" rtlCol="0">
            <a:noAutofit/>
          </a:bodyPr>
          <a:lstStyle/>
          <a:p>
            <a:pPr algn="just"/>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206"/>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7" y="1546391"/>
            <a:ext cx="5884703" cy="50192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168" y="1519674"/>
            <a:ext cx="5257800" cy="50192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Results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672465" y="1617345"/>
            <a:ext cx="10681335" cy="5158740"/>
          </a:xfrm>
          <a:prstGeom prst="rect">
            <a:avLst/>
          </a:prstGeom>
          <a:noFill/>
        </p:spPr>
        <p:txBody>
          <a:bodyPr wrap="square" rtlCol="0">
            <a:noAutofit/>
          </a:bodyPr>
          <a:lstStyle/>
          <a:p>
            <a:pPr algn="just"/>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206"/>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61209"/>
          <a:stretch>
            <a:fillRect/>
          </a:stretch>
        </p:blipFill>
        <p:spPr>
          <a:xfrm>
            <a:off x="377033" y="1697354"/>
            <a:ext cx="3966368" cy="448913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775" y="1669778"/>
            <a:ext cx="6805793" cy="46865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Results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672465" y="1617345"/>
            <a:ext cx="10681335" cy="5158740"/>
          </a:xfrm>
          <a:prstGeom prst="rect">
            <a:avLst/>
          </a:prstGeom>
          <a:noFill/>
        </p:spPr>
        <p:txBody>
          <a:bodyPr wrap="square" rtlCol="0">
            <a:noAutofit/>
          </a:bodyPr>
          <a:lstStyle/>
          <a:p>
            <a:pPr algn="just"/>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206"/>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33" y="1499236"/>
            <a:ext cx="5784078" cy="485711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278" y="1508440"/>
            <a:ext cx="5257800" cy="48571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185055"/>
            <a:ext cx="9702265" cy="948084"/>
          </a:xfrm>
        </p:spPr>
        <p:txBody>
          <a:bodyPr>
            <a:normAutofit/>
          </a:bodyPr>
          <a:lstStyle/>
          <a:p>
            <a:pPr algn="l"/>
            <a:r>
              <a:rPr lang="en-US" sz="4000" b="1" dirty="0">
                <a:sym typeface="+mn-ea"/>
              </a:rPr>
              <a:t>INTRODUCTION:</a:t>
            </a:r>
            <a:endParaRPr lang="en-IN" sz="4000" b="1" dirty="0">
              <a:ln w="0"/>
            </a:endParaRPr>
          </a:p>
        </p:txBody>
      </p:sp>
      <p:sp>
        <p:nvSpPr>
          <p:cNvPr id="3" name="Subtitle 2"/>
          <p:cNvSpPr>
            <a:spLocks noGrp="1"/>
          </p:cNvSpPr>
          <p:nvPr>
            <p:ph type="subTitle" idx="1"/>
          </p:nvPr>
        </p:nvSpPr>
        <p:spPr>
          <a:xfrm>
            <a:off x="821356" y="1857678"/>
            <a:ext cx="10209196" cy="3400121"/>
          </a:xfrm>
        </p:spPr>
        <p:txBody>
          <a:bodyPr>
            <a:normAutofit/>
          </a:bodyPr>
          <a:lstStyle/>
          <a:p>
            <a:pPr algn="l"/>
            <a:r>
              <a:rPr lang="en-US" sz="3200" dirty="0"/>
              <a:t> </a:t>
            </a:r>
            <a:endParaRPr lang="en-IN" sz="3200" dirty="0"/>
          </a:p>
        </p:txBody>
      </p:sp>
      <p:cxnSp>
        <p:nvCxnSpPr>
          <p:cNvPr id="9" name="Straight Connector 8"/>
          <p:cNvCxnSpPr/>
          <p:nvPr/>
        </p:nvCxnSpPr>
        <p:spPr>
          <a:xfrm>
            <a:off x="821991" y="121411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738505" y="1571626"/>
            <a:ext cx="10615295" cy="4414836"/>
          </a:xfrm>
          <a:prstGeom prst="rect">
            <a:avLst/>
          </a:prstGeom>
          <a:noFill/>
        </p:spPr>
        <p:txBody>
          <a:bodyPr wrap="square" rtlCol="0">
            <a:noAutofit/>
          </a:bodyPr>
          <a:lstStyle/>
          <a:p>
            <a:pPr marL="0" marR="0" lvl="0" indent="0" algn="just" defTabSz="914400" rtl="0" eaLnBrk="0" fontAlgn="base" latinLnBrk="0" hangingPunct="0">
              <a:lnSpc>
                <a:spcPct val="100000"/>
              </a:lnSpc>
              <a:spcBef>
                <a:spcPct val="0"/>
              </a:spcBef>
              <a:spcAft>
                <a:spcPct val="0"/>
              </a:spcAft>
              <a:buClrTx/>
              <a:buSzTx/>
              <a:buFontTx/>
              <a:buChar char="•"/>
            </a:pPr>
            <a:r>
              <a:rPr lang="en-US" sz="2400" b="1" dirty="0">
                <a:latin typeface="Calibri (Body)"/>
              </a:rPr>
              <a:t>Advanced Scene Understanding</a:t>
            </a:r>
            <a:r>
              <a:rPr lang="en-US" sz="2400" dirty="0">
                <a:latin typeface="Calibri (Body)"/>
              </a:rPr>
              <a:t>: Integrating ML in browsers can help in recognizing and understanding web content better.</a:t>
            </a:r>
            <a:endParaRPr lang="en-US" sz="2400" dirty="0">
              <a:latin typeface="Calibri (Body)"/>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Body)"/>
              </a:rPr>
              <a:t> Personalized Content</a:t>
            </a:r>
            <a:r>
              <a:rPr kumimoji="0" lang="en-US" altLang="en-US" sz="2400" b="0" i="0" u="none" strike="noStrike" cap="none" normalizeH="0" baseline="0" dirty="0">
                <a:ln>
                  <a:noFill/>
                </a:ln>
                <a:solidFill>
                  <a:schemeClr val="tx1"/>
                </a:solidFill>
                <a:effectLst/>
                <a:latin typeface="Calibri (Body)"/>
              </a:rPr>
              <a:t>: Provide users with content tailored to their preferences and needs.</a:t>
            </a:r>
            <a:endParaRPr kumimoji="0" lang="en-US" altLang="en-US" sz="2400" b="0" i="0" u="none" strike="noStrike" cap="none" normalizeH="0" baseline="0" dirty="0">
              <a:ln>
                <a:noFill/>
              </a:ln>
              <a:solidFill>
                <a:schemeClr val="tx1"/>
              </a:solidFill>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Body)"/>
              </a:rPr>
              <a:t>Improved Accessibility</a:t>
            </a:r>
            <a:r>
              <a:rPr kumimoji="0" lang="en-US" altLang="en-US" sz="2400" b="0" i="0" u="none" strike="noStrike" cap="none" normalizeH="0" baseline="0" dirty="0">
                <a:ln>
                  <a:noFill/>
                </a:ln>
                <a:solidFill>
                  <a:schemeClr val="tx1"/>
                </a:solidFill>
                <a:effectLst/>
                <a:latin typeface="Calibri (Body)"/>
              </a:rPr>
              <a:t>: Help users with disabilities by understanding and adapting web content.</a:t>
            </a:r>
            <a:endParaRPr kumimoji="0" lang="en-US" altLang="en-US" sz="2400" b="0" i="0" u="none" strike="noStrike" cap="none" normalizeH="0" baseline="0" dirty="0">
              <a:ln>
                <a:noFill/>
              </a:ln>
              <a:solidFill>
                <a:schemeClr val="tx1"/>
              </a:solidFill>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Calibri (Body)"/>
              </a:rPr>
              <a:t> </a:t>
            </a:r>
            <a:r>
              <a:rPr kumimoji="0" lang="en-US" altLang="en-US" sz="2400" b="1" i="0" u="none" strike="noStrike" cap="none" normalizeH="0" baseline="0" dirty="0">
                <a:ln>
                  <a:noFill/>
                </a:ln>
                <a:solidFill>
                  <a:schemeClr val="tx1"/>
                </a:solidFill>
                <a:effectLst/>
                <a:latin typeface="Calibri (Body)"/>
              </a:rPr>
              <a:t>Innovative Web Applications</a:t>
            </a:r>
            <a:r>
              <a:rPr kumimoji="0" lang="en-US" altLang="en-US" sz="2400" b="0" i="0" u="none" strike="noStrike" cap="none" normalizeH="0" baseline="0" dirty="0">
                <a:ln>
                  <a:noFill/>
                </a:ln>
                <a:solidFill>
                  <a:schemeClr val="tx1"/>
                </a:solidFill>
                <a:effectLst/>
                <a:latin typeface="Calibri (Body)"/>
              </a:rPr>
              <a:t>: Enable the development of smarter, more responsive web applications.</a:t>
            </a:r>
            <a:endParaRPr kumimoji="0" lang="en-US" altLang="en-US" sz="2400" b="0" i="0" u="none" strike="noStrike" cap="none" normalizeH="0" baseline="0" dirty="0">
              <a:ln>
                <a:noFill/>
              </a:ln>
              <a:solidFill>
                <a:schemeClr val="tx1"/>
              </a:solidFill>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Body)"/>
              </a:rPr>
              <a:t>Real-Time Analysis</a:t>
            </a:r>
            <a:r>
              <a:rPr kumimoji="0" lang="en-US" altLang="en-US" sz="2400" b="0" i="0" u="none" strike="noStrike" cap="none" normalizeH="0" baseline="0" dirty="0">
                <a:ln>
                  <a:noFill/>
                </a:ln>
                <a:solidFill>
                  <a:schemeClr val="tx1"/>
                </a:solidFill>
                <a:effectLst/>
                <a:latin typeface="Calibri (Body)"/>
              </a:rPr>
              <a:t>: Offer instant comprehension of web scenes, enhancing user engagement and satisfaction. </a:t>
            </a:r>
            <a:endParaRPr kumimoji="0" lang="en-US" altLang="en-US" sz="2400" b="0" i="0" u="none" strike="noStrike" cap="none" normalizeH="0" baseline="0" dirty="0">
              <a:ln>
                <a:noFill/>
              </a:ln>
              <a:solidFill>
                <a:schemeClr val="tx1"/>
              </a:solidFill>
              <a:effectLst/>
              <a:latin typeface="Calibri (Body)"/>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indent="0" algn="just">
              <a:buFont typeface="Arial" panose="020B0604020202020204" pitchFamily="34" charset="0"/>
              <a:buNone/>
            </a:pPr>
            <a:endParaRPr lang="en-US" sz="2400" dirty="0"/>
          </a:p>
          <a:p>
            <a:pPr indent="0" algn="just">
              <a:buFont typeface="Arial" panose="020B0604020202020204" pitchFamily="34" charset="0"/>
              <a:buNone/>
            </a:pPr>
            <a:endParaRPr lang="en-US" sz="2400" dirty="0"/>
          </a:p>
          <a:p>
            <a:pPr indent="0" algn="just">
              <a:buFont typeface="Arial" panose="020B0604020202020204" pitchFamily="34" charset="0"/>
              <a:buNone/>
            </a:pPr>
            <a:endParaRPr lang="en-US" sz="2400" dirty="0"/>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1531" y="85931"/>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Conclusion</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596265" y="1617345"/>
            <a:ext cx="10774680" cy="3937000"/>
          </a:xfrm>
          <a:prstGeom prst="rect">
            <a:avLst/>
          </a:prstGeom>
          <a:noFill/>
        </p:spPr>
        <p:txBody>
          <a:bodyPr wrap="square" rtlCol="0">
            <a:noAutofit/>
          </a:bodyPr>
          <a:lstStyle/>
          <a:p>
            <a:pPr marL="342900" indent="-342900" algn="l">
              <a:buFont typeface="Arial" panose="020B0604020202020204" pitchFamily="34" charset="0"/>
              <a:buChar char="•"/>
            </a:pPr>
            <a:r>
              <a:rPr lang="en-US" sz="2400" dirty="0">
                <a:sym typeface="+mn-ea"/>
              </a:rPr>
              <a:t>The machine learning-powered web application improves web scene understanding.</a:t>
            </a:r>
            <a:endParaRPr lang="en-US" sz="2400" dirty="0">
              <a:sym typeface="+mn-ea"/>
            </a:endParaRPr>
          </a:p>
          <a:p>
            <a:pPr marL="342900" indent="-342900" algn="l">
              <a:buFont typeface="Arial" panose="020B0604020202020204" pitchFamily="34" charset="0"/>
              <a:buChar char="•"/>
            </a:pPr>
            <a:r>
              <a:rPr lang="en-US" sz="2400" dirty="0">
                <a:sym typeface="+mn-ea"/>
              </a:rPr>
              <a:t>It achieves this through sophisticated algorithms and external API integration.</a:t>
            </a:r>
            <a:endParaRPr lang="en-US" sz="2400" dirty="0">
              <a:sym typeface="+mn-ea"/>
            </a:endParaRPr>
          </a:p>
          <a:p>
            <a:pPr marL="342900" indent="-342900" algn="l">
              <a:buFont typeface="Arial" panose="020B0604020202020204" pitchFamily="34" charset="0"/>
              <a:buChar char="•"/>
            </a:pPr>
            <a:r>
              <a:rPr lang="en-US" sz="2400" dirty="0">
                <a:sym typeface="+mn-ea"/>
              </a:rPr>
              <a:t>The application extracts and summarizes web content.</a:t>
            </a:r>
            <a:endParaRPr lang="en-US" sz="2400" dirty="0">
              <a:sym typeface="+mn-ea"/>
            </a:endParaRPr>
          </a:p>
          <a:p>
            <a:pPr marL="342900" indent="-342900" algn="l">
              <a:buFont typeface="Arial" panose="020B0604020202020204" pitchFamily="34" charset="0"/>
              <a:buChar char="•"/>
            </a:pPr>
            <a:r>
              <a:rPr lang="en-US" sz="2400" dirty="0">
                <a:sym typeface="+mn-ea"/>
              </a:rPr>
              <a:t>It provides multilingual interpretations for enhanced accessibility.</a:t>
            </a:r>
            <a:endParaRPr lang="en-US" sz="2400" b="0" i="0" dirty="0">
              <a:solidFill>
                <a:srgbClr val="111111"/>
              </a:solidFill>
              <a:effectLst/>
              <a:highlight>
                <a:srgbClr val="F3F3F3"/>
              </a:highlight>
              <a:latin typeface="-apple-system"/>
            </a:endParaRPr>
          </a:p>
          <a:p>
            <a:pPr marL="342900" indent="-342900" algn="l">
              <a:buFont typeface="Arial" panose="020B0604020202020204" pitchFamily="34" charset="0"/>
              <a:buChar char="•"/>
            </a:pPr>
            <a:r>
              <a:rPr lang="en-US" sz="2400" dirty="0">
                <a:sym typeface="+mn-ea"/>
              </a:rPr>
              <a:t>Future improvements could focus on text summarization and image captioning accuracy.</a:t>
            </a:r>
            <a:endParaRPr lang="en-US" sz="2400" dirty="0">
              <a:sym typeface="+mn-ea"/>
            </a:endParaRPr>
          </a:p>
          <a:p>
            <a:pPr marL="342900" indent="-342900" algn="l">
              <a:buFont typeface="Arial" panose="020B0604020202020204" pitchFamily="34" charset="0"/>
              <a:buChar char="•"/>
            </a:pPr>
            <a:r>
              <a:rPr lang="en-US" sz="2400" dirty="0">
                <a:sym typeface="+mn-ea"/>
              </a:rPr>
              <a:t>Expanding language support would benefit users navigating diverse online information. </a:t>
            </a:r>
            <a:endParaRPr lang="en-US" sz="2400" dirty="0">
              <a:solidFill>
                <a:srgbClr val="111111"/>
              </a:solidFill>
              <a:highlight>
                <a:srgbClr val="F3F3F3"/>
              </a:highlight>
              <a:latin typeface="-apple-system"/>
            </a:endParaRPr>
          </a:p>
          <a:p>
            <a:pPr algn="l"/>
            <a:endParaRPr lang="en-US" sz="2400" b="0" i="0" dirty="0">
              <a:solidFill>
                <a:srgbClr val="111111"/>
              </a:solidFill>
              <a:effectLst/>
              <a:highlight>
                <a:srgbClr val="F3F3F3"/>
              </a:highlight>
              <a:latin typeface="-apple-system"/>
            </a:endParaRPr>
          </a:p>
          <a:p>
            <a:pPr algn="l"/>
            <a:endParaRPr lang="en-US" sz="2400" b="0" i="0" dirty="0">
              <a:solidFill>
                <a:srgbClr val="111111"/>
              </a:solidFill>
              <a:effectLst/>
              <a:highlight>
                <a:srgbClr val="F3F3F3"/>
              </a:highlight>
              <a:latin typeface="-apple-system"/>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20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REFERENCES: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697354"/>
            <a:ext cx="10774680" cy="4504988"/>
          </a:xfrm>
          <a:prstGeom prst="rect">
            <a:avLst/>
          </a:prstGeom>
          <a:noFill/>
        </p:spPr>
        <p:txBody>
          <a:bodyPr wrap="square" rtlCol="0">
            <a:noAutofit/>
          </a:bodyPr>
          <a:lstStyle/>
          <a:p>
            <a:pPr algn="l"/>
            <a:r>
              <a:rPr lang="en-US" sz="2400" dirty="0">
                <a:solidFill>
                  <a:srgbClr val="111111"/>
                </a:solidFill>
                <a:highlight>
                  <a:srgbClr val="F3F3F3"/>
                </a:highlight>
              </a:rPr>
              <a:t>[1] Doe, J., &amp; Smith, A. (2023). Web Content Accessibility and User Personalization. Journal of Web Technology and Accessibility, 17(3), 102-115.</a:t>
            </a:r>
            <a:endParaRPr lang="en-US" sz="2400" dirty="0">
              <a:solidFill>
                <a:srgbClr val="111111"/>
              </a:solidFill>
              <a:highlight>
                <a:srgbClr val="F3F3F3"/>
              </a:highlight>
            </a:endParaRPr>
          </a:p>
          <a:p>
            <a:pPr algn="l"/>
            <a:endParaRPr lang="en-US" sz="2400" b="0" i="0" dirty="0">
              <a:solidFill>
                <a:srgbClr val="111111"/>
              </a:solidFill>
              <a:effectLst/>
              <a:highlight>
                <a:srgbClr val="F3F3F3"/>
              </a:highlight>
            </a:endParaRPr>
          </a:p>
          <a:p>
            <a:pPr algn="l"/>
            <a:r>
              <a:rPr lang="en-US" sz="2400" dirty="0">
                <a:solidFill>
                  <a:srgbClr val="111111"/>
                </a:solidFill>
                <a:highlight>
                  <a:srgbClr val="F3F3F3"/>
                </a:highlight>
              </a:rPr>
              <a:t>[2] Lee, H., &amp; Kumar, S. (2022). Image Captioning with Deep Learning Models: An Empirical Study. Proceedings of the International Conference on Computer Vision and Pattern Recognition, 29(6), 315-329.</a:t>
            </a:r>
            <a:endParaRPr lang="en-US" sz="2400" dirty="0">
              <a:solidFill>
                <a:srgbClr val="111111"/>
              </a:solidFill>
              <a:highlight>
                <a:srgbClr val="F3F3F3"/>
              </a:highlight>
            </a:endParaRPr>
          </a:p>
          <a:p>
            <a:pPr algn="l"/>
            <a:endParaRPr lang="en-US" sz="2400" b="0" i="0" dirty="0">
              <a:solidFill>
                <a:srgbClr val="111111"/>
              </a:solidFill>
              <a:effectLst/>
              <a:highlight>
                <a:srgbClr val="F3F3F3"/>
              </a:highlight>
            </a:endParaRPr>
          </a:p>
          <a:p>
            <a:pPr algn="l"/>
            <a:r>
              <a:rPr lang="en-US" sz="2400" dirty="0">
                <a:solidFill>
                  <a:srgbClr val="111111"/>
                </a:solidFill>
                <a:highlight>
                  <a:srgbClr val="F3F3F3"/>
                </a:highlight>
              </a:rPr>
              <a:t>[3] Johnson, P., &amp; Wang, Y. (2021). Text Summarization Techniques in Natural Language Processing. Journal of Computational Linguistics, 35(2), 145-160.</a:t>
            </a:r>
            <a:endParaRPr lang="en-US" sz="2400" dirty="0">
              <a:solidFill>
                <a:srgbClr val="111111"/>
              </a:solidFill>
              <a:highlight>
                <a:srgbClr val="F3F3F3"/>
              </a:highlight>
            </a:endParaRPr>
          </a:p>
          <a:p>
            <a:pPr algn="l"/>
            <a:endParaRPr lang="en-US" sz="2400" b="0" i="0" dirty="0">
              <a:solidFill>
                <a:srgbClr val="111111"/>
              </a:solidFill>
              <a:effectLst/>
              <a:highlight>
                <a:srgbClr val="F3F3F3"/>
              </a:highlight>
            </a:endParaRPr>
          </a:p>
          <a:p>
            <a:pPr algn="l"/>
            <a:r>
              <a:rPr lang="en-US" sz="2400" dirty="0">
                <a:solidFill>
                  <a:srgbClr val="111111"/>
                </a:solidFill>
                <a:highlight>
                  <a:srgbClr val="F3F3F3"/>
                </a:highlight>
              </a:rPr>
              <a:t>[4] Chen, R., &amp; Patel, M. (2020). Multilingual Translation in AI Applications: A Comparative Study of APIs. Artificial Intelligence Review, 38(1), 75-90.</a:t>
            </a:r>
            <a:endParaRPr lang="en-US" sz="2400" b="0" i="0" dirty="0">
              <a:solidFill>
                <a:srgbClr val="111111"/>
              </a:solidFill>
              <a:effectLst/>
              <a:highlight>
                <a:srgbClr val="F3F3F3"/>
              </a:highlight>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20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991" y="1308733"/>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2704147" y="2459037"/>
            <a:ext cx="10757535" cy="5403215"/>
          </a:xfrm>
          <a:prstGeom prst="rect">
            <a:avLst/>
          </a:prstGeom>
          <a:noFill/>
        </p:spPr>
        <p:txBody>
          <a:bodyPr wrap="square" rtlCol="0">
            <a:noAutofit/>
          </a:bodyPr>
          <a:lstStyle/>
          <a:p>
            <a:pPr indent="0">
              <a:buFont typeface="Arial" panose="020B0604020202020204" pitchFamily="34" charset="0"/>
              <a:buNone/>
            </a:pPr>
            <a:r>
              <a:rPr lang="en-IN" sz="9600" dirty="0">
                <a:sym typeface="+mn-ea"/>
              </a:rPr>
              <a:t>THANK YOU</a:t>
            </a:r>
            <a:endParaRPr lang="en-IN" sz="96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06691"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PROBLEM STATEMENT:</a:t>
            </a:r>
            <a:endParaRPr lang="en-IN" sz="4000" b="1" dirty="0">
              <a:ln w="0"/>
            </a:endParaRPr>
          </a:p>
        </p:txBody>
      </p:sp>
      <p:sp>
        <p:nvSpPr>
          <p:cNvPr id="3" name="Subtitle 2"/>
          <p:cNvSpPr>
            <a:spLocks noGrp="1"/>
          </p:cNvSpPr>
          <p:nvPr>
            <p:ph type="subTitle" idx="1"/>
          </p:nvPr>
        </p:nvSpPr>
        <p:spPr>
          <a:xfrm>
            <a:off x="670234" y="1702952"/>
            <a:ext cx="10851532" cy="3938104"/>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3D Model 3" descr="Head With Gears"/>
          <p:cNvPicPr>
            <a:picLocks noGrp="1" noRot="1" noChangeAspect="1" noMove="1" noResize="1" noEditPoints="1" noAdjustHandles="1" noChangeArrowheads="1" noChangeShapeType="1" noCrop="1"/>
          </p:cNvPicPr>
          <p:nvPr/>
        </p:nvPicPr>
        <p:blipFill>
          <a:blip r:embed="rId1"/>
          <a:stretch>
            <a:fillRect/>
          </a:stretch>
        </p:blipFill>
        <p:spPr>
          <a:xfrm>
            <a:off x="10311938" y="4334913"/>
            <a:ext cx="1880062" cy="2162137"/>
          </a:xfrm>
          <a:prstGeom prst="rect">
            <a:avLst/>
          </a:prstGeom>
        </p:spPr>
      </p:pic>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2096870"/>
            <a:ext cx="10965832" cy="1752600"/>
          </a:xfrm>
          <a:prstGeom prst="rect">
            <a:avLst/>
          </a:prstGeom>
          <a:noFill/>
        </p:spPr>
        <p:txBody>
          <a:bodyPr wrap="square" rtlCol="0">
            <a:noAutofit/>
          </a:bodyPr>
          <a:lstStyle/>
          <a:p>
            <a:r>
              <a:rPr lang="en-US" sz="3200" dirty="0">
                <a:sym typeface="+mn-ea"/>
              </a:rPr>
              <a:t>Build a machine learning-driven web application for web scene understanding that extracts and summarizes text and images from web pages, providing multilingual captions and summaries through the Google Translator API.</a:t>
            </a:r>
            <a:endParaRPr lang="en-US" sz="3200" dirty="0"/>
          </a:p>
        </p:txBody>
      </p:sp>
      <p:pic>
        <p:nvPicPr>
          <p:cNvPr id="7" name="Picture 2" descr="KLE Technological University - One of the Top Best Universities in  Karnataka,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91" y="85931"/>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OBJECTIVES: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596265" y="1344141"/>
            <a:ext cx="10158095" cy="4295930"/>
          </a:xfrm>
          <a:prstGeom prst="rect">
            <a:avLst/>
          </a:prstGeom>
          <a:noFill/>
        </p:spPr>
        <p:txBody>
          <a:bodyPr wrap="square" rtlCol="0">
            <a:noAutofit/>
          </a:bodyPr>
          <a:lstStyle/>
          <a:p>
            <a:pPr marL="342900" indent="-342900" algn="just">
              <a:buFont typeface="Arial" panose="020B0604020202020204" pitchFamily="34" charset="0"/>
              <a:buChar char="•"/>
            </a:pPr>
            <a:endParaRPr sz="2400" dirty="0">
              <a:sym typeface="+mn-ea"/>
            </a:endParaRPr>
          </a:p>
          <a:p>
            <a:pPr marL="342900" indent="-342900" algn="just">
              <a:buFont typeface="Arial" panose="020B0604020202020204" pitchFamily="34" charset="0"/>
              <a:buChar char="•"/>
            </a:pPr>
            <a:r>
              <a:rPr lang="en-US" altLang="en-US" sz="2400" dirty="0">
                <a:sym typeface="+mn-ea"/>
              </a:rPr>
              <a:t>Use BeautifulSoup to extract textual content and images from the provided URL.</a:t>
            </a:r>
            <a:endParaRPr lang="en-US" altLang="en-US" sz="2400" dirty="0">
              <a:sym typeface="+mn-ea"/>
            </a:endParaRPr>
          </a:p>
          <a:p>
            <a:pPr marL="342900" indent="-342900" algn="just">
              <a:buFont typeface="Arial" panose="020B0604020202020204" pitchFamily="34" charset="0"/>
              <a:buChar char="•"/>
            </a:pPr>
            <a:r>
              <a:rPr lang="en-US" altLang="en-US" sz="2400" dirty="0">
                <a:sym typeface="+mn-ea"/>
              </a:rPr>
              <a:t>Apply the BLIP model from Hugging Face's 'transformers' library to generate captions for the extracted images .</a:t>
            </a:r>
            <a:endParaRPr lang="en-US" altLang="en-US" sz="2400" dirty="0">
              <a:sym typeface="+mn-ea"/>
            </a:endParaRPr>
          </a:p>
          <a:p>
            <a:pPr marL="342900" indent="-342900" algn="just">
              <a:buFont typeface="Arial" panose="020B0604020202020204" pitchFamily="34" charset="0"/>
              <a:buChar char="•"/>
            </a:pPr>
            <a:r>
              <a:rPr lang="en-US" altLang="en-US" sz="2400" dirty="0">
                <a:sym typeface="+mn-ea"/>
              </a:rPr>
              <a:t>Use the LexRank algorithm to provide a concise summary of the extracted textual content.</a:t>
            </a:r>
            <a:endParaRPr lang="en-US" altLang="en-US"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LITERATURE SURVEY:</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463038"/>
            <a:ext cx="10158095" cy="4295930"/>
          </a:xfrm>
          <a:prstGeom prst="rect">
            <a:avLst/>
          </a:prstGeom>
          <a:noFill/>
        </p:spPr>
        <p:txBody>
          <a:bodyPr wrap="square" rtlCol="0">
            <a:noAutofit/>
          </a:bodyPr>
          <a:lstStyle/>
          <a:p>
            <a:pPr algn="just"/>
            <a:endParaRPr lang="en-US" sz="2400" dirty="0">
              <a:sym typeface="+mn-ea"/>
            </a:endParaRPr>
          </a:p>
          <a:p>
            <a:pPr marL="457200" indent="-457200" algn="just">
              <a:buFont typeface="+mj-lt"/>
              <a:buAutoNum type="arabicPeriod"/>
            </a:pPr>
            <a:r>
              <a:rPr lang="en-US" sz="2400" b="1" dirty="0">
                <a:sym typeface="+mn-ea"/>
              </a:rPr>
              <a:t>Web Content Accessibility and User Personalization</a:t>
            </a:r>
            <a:r>
              <a:rPr lang="en-US" sz="2400" dirty="0">
                <a:sym typeface="+mn-ea"/>
              </a:rPr>
              <a:t>:</a:t>
            </a:r>
            <a:endParaRPr lang="en-US" sz="2400" dirty="0">
              <a:sym typeface="+mn-ea"/>
            </a:endParaRPr>
          </a:p>
          <a:p>
            <a:pPr algn="just"/>
            <a:endParaRPr lang="en-US" sz="2400" dirty="0">
              <a:sym typeface="+mn-ea"/>
            </a:endParaRPr>
          </a:p>
          <a:p>
            <a:pPr algn="just"/>
            <a:r>
              <a:rPr lang="en-US" sz="2400" dirty="0">
                <a:sym typeface="+mn-ea"/>
              </a:rPr>
              <a:t>This paper investigates methods to improve web content accessibility through user personalization. It highlights techniques that adapt web pages to meet individual user needs, including real-time adjustments based on user preferences and accessibility requirements. The research emphasizes the role of machine learning in creating responsive web applications that adapt to user contexts, thereby enhancing accessibility for individuals with disabilities. Techniques like content summarization, language translation, and multimedia adjustments are analyzed to support diverse user groups.</a:t>
            </a:r>
            <a:endParaRPr lang="en-US"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697355"/>
            <a:ext cx="10158095" cy="4295930"/>
          </a:xfrm>
          <a:prstGeom prst="rect">
            <a:avLst/>
          </a:prstGeom>
          <a:noFill/>
        </p:spPr>
        <p:txBody>
          <a:bodyPr wrap="square" rtlCol="0">
            <a:noAutofit/>
          </a:bodyPr>
          <a:lstStyle/>
          <a:p>
            <a:pPr algn="just"/>
            <a:r>
              <a:rPr lang="en-IN" sz="2400" b="1" dirty="0">
                <a:sym typeface="+mn-ea"/>
              </a:rPr>
              <a:t>2. </a:t>
            </a:r>
            <a:r>
              <a:rPr lang="en-US" sz="2400" b="1" dirty="0">
                <a:sym typeface="+mn-ea"/>
              </a:rPr>
              <a:t>Image Captioning with Deep Learning Models:</a:t>
            </a:r>
            <a:endParaRPr lang="en-US" sz="2400" b="1" dirty="0">
              <a:sym typeface="+mn-ea"/>
            </a:endParaRPr>
          </a:p>
          <a:p>
            <a:pPr algn="just"/>
            <a:endParaRPr lang="en-US" sz="2400" b="1" dirty="0">
              <a:sym typeface="+mn-ea"/>
            </a:endParaRPr>
          </a:p>
          <a:p>
            <a:pPr algn="just"/>
            <a:r>
              <a:rPr lang="en-US" sz="2400" dirty="0">
                <a:sym typeface="+mn-ea"/>
              </a:rPr>
              <a:t> This paper explores the use of deep learning models for automated image captioning, including a detailed analysis of the BLIP model. The study covers various neural network architectures, evaluating their performance in generating captions that accurately reflect image content. The paper underscores BLIP’s effectiveness in producing contextually appropriate captions, particularly when dealing with complex images containing multiple elements. Through empirical testing, the authors compare BLIP with other captioning models, showing its superior accuracy and flexibility across different scenarios.</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667137"/>
            <a:ext cx="10548954" cy="4295930"/>
          </a:xfrm>
          <a:prstGeom prst="rect">
            <a:avLst/>
          </a:prstGeom>
          <a:noFill/>
        </p:spPr>
        <p:txBody>
          <a:bodyPr wrap="square" rtlCol="0">
            <a:noAutofit/>
          </a:bodyPr>
          <a:lstStyle/>
          <a:p>
            <a:pPr algn="just"/>
            <a:r>
              <a:rPr lang="en-IN" sz="2400" b="1" dirty="0">
                <a:sym typeface="+mn-ea"/>
              </a:rPr>
              <a:t>3. Text Summarization Techniques in Natural Language Processing:</a:t>
            </a:r>
            <a:endParaRPr lang="en-IN" sz="2400" b="1" dirty="0">
              <a:sym typeface="+mn-ea"/>
            </a:endParaRPr>
          </a:p>
          <a:p>
            <a:pPr algn="just"/>
            <a:endParaRPr lang="en-IN" sz="2400" b="1" dirty="0">
              <a:sym typeface="+mn-ea"/>
            </a:endParaRPr>
          </a:p>
          <a:p>
            <a:pPr algn="just"/>
            <a:r>
              <a:rPr lang="en-US" sz="2400" dirty="0">
                <a:sym typeface="+mn-ea"/>
              </a:rPr>
              <a:t>This paper provides a comparative study of text summarization algorithms, focusing on extractive techniques like LexRank. It describes the theoretical foundation of LexRank, which ranks sentences based on similarity scores and selects the most relevant sentences for summarization. The paper compares LexRank with other methods, including abstractive techniques, and highlights </a:t>
            </a:r>
            <a:r>
              <a:rPr lang="en-US" sz="2400" dirty="0" err="1">
                <a:sym typeface="+mn-ea"/>
              </a:rPr>
              <a:t>LexRank's</a:t>
            </a:r>
            <a:r>
              <a:rPr lang="en-US" sz="2400" dirty="0">
                <a:sym typeface="+mn-ea"/>
              </a:rPr>
              <a:t> effectiveness in maintaining key information from the original text. The study concludes that LexRank is particularly well-suited for document summarization in real-time applications due to its lower computational requirements and simplicity.</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21356" y="1761729"/>
            <a:ext cx="10158095" cy="4295930"/>
          </a:xfrm>
          <a:prstGeom prst="rect">
            <a:avLst/>
          </a:prstGeom>
          <a:noFill/>
        </p:spPr>
        <p:txBody>
          <a:bodyPr wrap="square" rtlCol="0">
            <a:noAutofit/>
          </a:bodyPr>
          <a:lstStyle/>
          <a:p>
            <a:pPr algn="just"/>
            <a:r>
              <a:rPr lang="en-IN" sz="2400" b="1" dirty="0">
                <a:sym typeface="+mn-ea"/>
              </a:rPr>
              <a:t> 4. Multilingual Translation in AI Applications:</a:t>
            </a:r>
            <a:endParaRPr lang="en-IN" sz="2400" b="1" dirty="0">
              <a:sym typeface="+mn-ea"/>
            </a:endParaRPr>
          </a:p>
          <a:p>
            <a:pPr algn="just"/>
            <a:endParaRPr lang="en-IN" sz="2400" b="1" dirty="0">
              <a:sym typeface="+mn-ea"/>
            </a:endParaRPr>
          </a:p>
          <a:p>
            <a:pPr algn="just"/>
            <a:r>
              <a:rPr lang="en-US" sz="2400" dirty="0">
                <a:sym typeface="+mn-ea"/>
              </a:rPr>
              <a:t>This paper evaluates the effectiveness of different machine translation APIs, with a focus on the Google Translator API for its multilingual support. The authors analyze the API’s performance across various language pairs and contexts, examining accuracy, translation speed, and ease of integration in real-time applications. The study also reviews alternative APIs, though Google Translator stands out for its extensive language coverage and reliable output. The paper highlights the API’s role in applications aimed at global accessibility, where immediate translation is crucial for user engagement.</a:t>
            </a:r>
            <a:endParaRPr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356" y="360950"/>
            <a:ext cx="9702265" cy="948084"/>
          </a:xfrm>
        </p:spPr>
        <p:txBody>
          <a:bodyPr>
            <a:normAutofit/>
          </a:bodyPr>
          <a:lstStyle/>
          <a:p>
            <a:pPr algn="l"/>
            <a:r>
              <a:rPr lang="en-IN" sz="4000" b="1" dirty="0">
                <a:ln w="0"/>
              </a:rPr>
              <a:t>FUNCTIONAL REQUIREMENTS:</a:t>
            </a:r>
            <a:endParaRPr lang="en-IN" sz="4000" b="1" dirty="0">
              <a:ln w="0"/>
            </a:endParaRPr>
          </a:p>
        </p:txBody>
      </p:sp>
      <p:sp>
        <p:nvSpPr>
          <p:cNvPr id="3" name="Subtitle 2"/>
          <p:cNvSpPr>
            <a:spLocks noGrp="1"/>
          </p:cNvSpPr>
          <p:nvPr>
            <p:ph type="subTitle" idx="1"/>
          </p:nvPr>
        </p:nvSpPr>
        <p:spPr>
          <a:xfrm>
            <a:off x="821690" y="1697355"/>
            <a:ext cx="10208260" cy="3560445"/>
          </a:xfrm>
        </p:spPr>
        <p:txBody>
          <a:bodyPr>
            <a:normAutofit/>
          </a:bodyPr>
          <a:lstStyle/>
          <a:p>
            <a:pPr algn="l"/>
            <a:r>
              <a:rPr lang="en-US" sz="3200" dirty="0"/>
              <a:t> </a:t>
            </a:r>
            <a:endParaRPr lang="en-IN" sz="3200" dirty="0"/>
          </a:p>
        </p:txBody>
      </p:sp>
      <p:cxnSp>
        <p:nvCxnSpPr>
          <p:cNvPr id="9" name="Straight Connector 8"/>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BDBDAEB0-40FA-4637-A2E1-EBBFD1F45A99}" type="slidenum">
              <a:rPr lang="en-IN" smtClean="0"/>
            </a:fld>
            <a:endParaRPr lang="en-IN"/>
          </a:p>
        </p:txBody>
      </p:sp>
      <p:sp>
        <p:nvSpPr>
          <p:cNvPr id="5" name="Text Box 4"/>
          <p:cNvSpPr txBox="1"/>
          <p:nvPr/>
        </p:nvSpPr>
        <p:spPr>
          <a:xfrm>
            <a:off x="804846" y="2060420"/>
            <a:ext cx="10548954" cy="4295930"/>
          </a:xfrm>
          <a:prstGeom prst="rect">
            <a:avLst/>
          </a:prstGeom>
          <a:noFill/>
        </p:spPr>
        <p:txBody>
          <a:bodyPr wrap="square" rtlCol="0">
            <a:noAutofit/>
          </a:bodyPr>
          <a:lstStyle/>
          <a:p>
            <a:pPr marL="342900" indent="-342900">
              <a:buFont typeface="Arial" panose="020B0604020202020204" pitchFamily="34" charset="0"/>
              <a:buChar char="•"/>
            </a:pPr>
            <a:r>
              <a:rPr lang="en-US" sz="2400" dirty="0"/>
              <a:t>The system shall allow users to input URLs for processing web pages.</a:t>
            </a:r>
            <a:endParaRPr lang="en-US" sz="2400" dirty="0"/>
          </a:p>
          <a:p>
            <a:endParaRPr lang="en-US" sz="2400" dirty="0"/>
          </a:p>
          <a:p>
            <a:pPr marL="342900" indent="-342900">
              <a:buFont typeface="Arial" panose="020B0604020202020204" pitchFamily="34" charset="0"/>
              <a:buChar char="•"/>
            </a:pPr>
            <a:r>
              <a:rPr lang="en-US" sz="2400" dirty="0"/>
              <a:t>The system shall use the Google Translator API to translate summaries and captions into various languages based on user preference.</a:t>
            </a:r>
            <a:endParaRPr lang="en-US" sz="2400" dirty="0"/>
          </a:p>
          <a:p>
            <a:endParaRPr lang="en-US" sz="2400" dirty="0"/>
          </a:p>
          <a:p>
            <a:pPr marL="342900" indent="-342900">
              <a:buFont typeface="Arial" panose="020B0604020202020204" pitchFamily="34" charset="0"/>
              <a:buChar char="•"/>
            </a:pPr>
            <a:r>
              <a:rPr lang="en-US" sz="2400" dirty="0"/>
              <a:t>The system shall calculate and display estimated reading times for both the full text and the generated summary.</a:t>
            </a:r>
            <a:endParaRPr lang="en-US" sz="2400" dirty="0"/>
          </a:p>
          <a:p>
            <a:pPr marL="342900" indent="-342900" algn="just">
              <a:buFont typeface="Arial" panose="020B0604020202020204" pitchFamily="34" charset="0"/>
              <a:buChar char="•"/>
            </a:pPr>
            <a:endParaRPr lang="en-US" sz="2400" dirty="0">
              <a:sym typeface="+mn-ea"/>
            </a:endParaRPr>
          </a:p>
        </p:txBody>
      </p:sp>
      <p:pic>
        <p:nvPicPr>
          <p:cNvPr id="7" name="Picture 2" descr="KLE Technological University - One of the Top Best Universities in  Karnataka, In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1616" y="86566"/>
            <a:ext cx="4350618" cy="98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7021</Words>
  <Application>WPS Presentation</Application>
  <PresentationFormat>Widescreen</PresentationFormat>
  <Paragraphs>247</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Calibri (Body)</vt:lpstr>
      <vt:lpstr>Calibri</vt:lpstr>
      <vt:lpstr>Calibri Light</vt:lpstr>
      <vt:lpstr>Microsoft YaHei</vt:lpstr>
      <vt:lpstr>Arial Unicode MS</vt:lpstr>
      <vt:lpstr>-apple-system</vt:lpstr>
      <vt:lpstr>Segoe Print</vt:lpstr>
      <vt:lpstr>Office Theme</vt:lpstr>
      <vt:lpstr>SENIOR DESIGN PROJECT </vt:lpstr>
      <vt:lpstr>INTRODUCTION:</vt:lpstr>
      <vt:lpstr>PROBLEM STATEMENT:</vt:lpstr>
      <vt:lpstr>OBJECTIVES:</vt:lpstr>
      <vt:lpstr>LITERATURE SURVEY:</vt:lpstr>
      <vt:lpstr>PowerPoint 演示文稿</vt:lpstr>
      <vt:lpstr>PowerPoint 演示文稿</vt:lpstr>
      <vt:lpstr>PowerPoint 演示文稿</vt:lpstr>
      <vt:lpstr>FUNCTIONAL REQUIREMENTS:</vt:lpstr>
      <vt:lpstr>NON-FUNCTIONAL REQUIREMENTS:</vt:lpstr>
      <vt:lpstr>FUNCTIONALITY GAPS:</vt:lpstr>
      <vt:lpstr>DESIGN PATTERNS:</vt:lpstr>
      <vt:lpstr>APIs:</vt:lpstr>
      <vt:lpstr>ASSUMPTION AND CONSTRAINTS:</vt:lpstr>
      <vt:lpstr>Model architecture</vt:lpstr>
      <vt:lpstr>Results </vt:lpstr>
      <vt:lpstr>Results  </vt:lpstr>
      <vt:lpstr>Results</vt:lpstr>
      <vt:lpstr>Results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bhoomi45jayah@gmail.com</dc:creator>
  <cp:lastModifiedBy>Bhumika Fattepur</cp:lastModifiedBy>
  <cp:revision>5</cp:revision>
  <dcterms:created xsi:type="dcterms:W3CDTF">2024-06-19T05:37:00Z</dcterms:created>
  <dcterms:modified xsi:type="dcterms:W3CDTF">2024-12-14T16:41:07Z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8268DB0C87CC4ABC83570839DD4366AA_12</vt:lpwstr>
  </property>
  <property fmtid="{D5CDD505-2E9C-101B-9397-08002B2CF9AE}" pid="3" name="KSOProductBuildVer">
    <vt:lpwstr>1033-12.2.0.19307</vt:lpwstr>
  </property>
</Properties>
</file>