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53196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127178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9005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345309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710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186915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53388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142175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23425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589CF-7336-496B-B266-7291587425D0}"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245913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589CF-7336-496B-B266-7291587425D0}"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203910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589CF-7336-496B-B266-7291587425D0}" type="datetimeFigureOut">
              <a:rPr lang="en-IN" smtClean="0"/>
              <a:t>21-02-2021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328962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589CF-7336-496B-B266-7291587425D0}" type="datetimeFigureOut">
              <a:rPr lang="en-IN" smtClean="0"/>
              <a:t>21-02-2021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421335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89CF-7336-496B-B266-7291587425D0}" type="datetimeFigureOut">
              <a:rPr lang="en-IN" smtClean="0"/>
              <a:t>21-02-2021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409995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589CF-7336-496B-B266-7291587425D0}"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8799-1763-4249-892A-BDD513D40D5E}" type="slidenum">
              <a:rPr lang="en-IN" smtClean="0"/>
              <a:t>‹#›</a:t>
            </a:fld>
            <a:endParaRPr lang="en-IN"/>
          </a:p>
        </p:txBody>
      </p:sp>
    </p:spTree>
    <p:extLst>
      <p:ext uri="{BB962C8B-B14F-4D97-AF65-F5344CB8AC3E}">
        <p14:creationId xmlns:p14="http://schemas.microsoft.com/office/powerpoint/2010/main" val="225183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8799-1763-4249-892A-BDD513D40D5E}" type="slidenum">
              <a:rPr lang="en-IN" smtClean="0"/>
              <a:t>‹#›</a:t>
            </a:fld>
            <a:endParaRPr lang="en-IN"/>
          </a:p>
        </p:txBody>
      </p:sp>
      <p:sp>
        <p:nvSpPr>
          <p:cNvPr id="5" name="Date Placeholder 4"/>
          <p:cNvSpPr>
            <a:spLocks noGrp="1"/>
          </p:cNvSpPr>
          <p:nvPr>
            <p:ph type="dt" sz="half" idx="10"/>
          </p:nvPr>
        </p:nvSpPr>
        <p:spPr/>
        <p:txBody>
          <a:bodyPr/>
          <a:lstStyle/>
          <a:p>
            <a:fld id="{5E2589CF-7336-496B-B266-7291587425D0}" type="datetimeFigureOut">
              <a:rPr lang="en-IN" smtClean="0"/>
              <a:t>21-02-2021</a:t>
            </a:fld>
            <a:endParaRPr lang="en-IN"/>
          </a:p>
        </p:txBody>
      </p:sp>
    </p:spTree>
    <p:extLst>
      <p:ext uri="{BB962C8B-B14F-4D97-AF65-F5344CB8AC3E}">
        <p14:creationId xmlns:p14="http://schemas.microsoft.com/office/powerpoint/2010/main" val="420025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2589CF-7336-496B-B266-7291587425D0}" type="datetimeFigureOut">
              <a:rPr lang="en-IN" smtClean="0"/>
              <a:t>21-02-2021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AA8799-1763-4249-892A-BDD513D40D5E}" type="slidenum">
              <a:rPr lang="en-IN" smtClean="0"/>
              <a:t>‹#›</a:t>
            </a:fld>
            <a:endParaRPr lang="en-IN"/>
          </a:p>
        </p:txBody>
      </p:sp>
    </p:spTree>
    <p:extLst>
      <p:ext uri="{BB962C8B-B14F-4D97-AF65-F5344CB8AC3E}">
        <p14:creationId xmlns:p14="http://schemas.microsoft.com/office/powerpoint/2010/main" val="8759303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how-to-use-jupyter-notebook-an-ultimate-guid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ftp/python/3.9.1/python-3.9.1-amd64.exe"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9F51-418D-4023-8C57-6E13201A6F50}"/>
              </a:ext>
            </a:extLst>
          </p:cNvPr>
          <p:cNvSpPr>
            <a:spLocks noGrp="1"/>
          </p:cNvSpPr>
          <p:nvPr>
            <p:ph type="ctrTitle"/>
          </p:nvPr>
        </p:nvSpPr>
        <p:spPr/>
        <p:txBody>
          <a:bodyPr/>
          <a:lstStyle/>
          <a:p>
            <a:r>
              <a:rPr lang="en-IN" dirty="0"/>
              <a:t>Python for Data Science</a:t>
            </a:r>
            <a:br>
              <a:rPr lang="en-IN" dirty="0"/>
            </a:br>
            <a:endParaRPr lang="en-IN" dirty="0"/>
          </a:p>
        </p:txBody>
      </p:sp>
      <p:sp>
        <p:nvSpPr>
          <p:cNvPr id="3" name="Subtitle 2">
            <a:extLst>
              <a:ext uri="{FF2B5EF4-FFF2-40B4-BE49-F238E27FC236}">
                <a16:creationId xmlns:a16="http://schemas.microsoft.com/office/drawing/2014/main" id="{81E71AF5-C845-409B-A406-9563B076CBB4}"/>
              </a:ext>
            </a:extLst>
          </p:cNvPr>
          <p:cNvSpPr>
            <a:spLocks noGrp="1"/>
          </p:cNvSpPr>
          <p:nvPr>
            <p:ph type="subTitle"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dirty="0"/>
              <a:t>By Bhumireddy </a:t>
            </a:r>
            <a:r>
              <a:rPr lang="en-IN" dirty="0" err="1"/>
              <a:t>Harivardhan</a:t>
            </a:r>
            <a:r>
              <a:rPr lang="en-IN" dirty="0"/>
              <a:t> REDDY</a:t>
            </a:r>
          </a:p>
          <a:p>
            <a:endParaRPr lang="en-IN" dirty="0"/>
          </a:p>
        </p:txBody>
      </p:sp>
    </p:spTree>
    <p:extLst>
      <p:ext uri="{BB962C8B-B14F-4D97-AF65-F5344CB8AC3E}">
        <p14:creationId xmlns:p14="http://schemas.microsoft.com/office/powerpoint/2010/main" val="336509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854-C76A-4198-9B3D-42C2D1802F66}"/>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4D103A5F-DD7B-40A7-8178-0B07CBC7A74B}"/>
              </a:ext>
            </a:extLst>
          </p:cNvPr>
          <p:cNvSpPr>
            <a:spLocks noGrp="1"/>
          </p:cNvSpPr>
          <p:nvPr>
            <p:ph idx="1"/>
          </p:nvPr>
        </p:nvSpPr>
        <p:spPr/>
        <p:txBody>
          <a:bodyPr/>
          <a:lstStyle/>
          <a:p>
            <a:r>
              <a:rPr lang="en-IN" dirty="0">
                <a:latin typeface="Arial Black" panose="020B0A04020102020204" pitchFamily="34" charset="0"/>
              </a:rPr>
              <a:t>Versions of python</a:t>
            </a:r>
          </a:p>
          <a:p>
            <a:r>
              <a:rPr lang="en-IN" dirty="0"/>
              <a:t>The first version of python was released in February 1991.</a:t>
            </a:r>
          </a:p>
          <a:p>
            <a:r>
              <a:rPr lang="en-IN" dirty="0"/>
              <a:t>The current version of python is 3.8.1</a:t>
            </a:r>
          </a:p>
          <a:p>
            <a:r>
              <a:rPr lang="en-IN" dirty="0"/>
              <a:t>The latest version of python is 3.9</a:t>
            </a:r>
          </a:p>
          <a:p>
            <a:r>
              <a:rPr lang="en-IN" dirty="0">
                <a:latin typeface="Arial Black" panose="020B0A04020102020204" pitchFamily="34" charset="0"/>
              </a:rPr>
              <a:t>How to check the version of python.?</a:t>
            </a:r>
          </a:p>
          <a:p>
            <a:r>
              <a:rPr lang="en-IN" dirty="0"/>
              <a:t>Open command prompt</a:t>
            </a:r>
          </a:p>
          <a:p>
            <a:r>
              <a:rPr lang="en-IN" dirty="0"/>
              <a:t>Type python –version</a:t>
            </a:r>
          </a:p>
          <a:p>
            <a:r>
              <a:rPr lang="en-IN" dirty="0"/>
              <a:t>Hit enter.</a:t>
            </a:r>
          </a:p>
          <a:p>
            <a:endParaRPr lang="en-IN" dirty="0"/>
          </a:p>
          <a:p>
            <a:pPr marL="0" indent="0">
              <a:buNone/>
            </a:pPr>
            <a:endParaRPr lang="en-IN" dirty="0">
              <a:latin typeface="Arial Black" panose="020B0A04020102020204" pitchFamily="34" charset="0"/>
            </a:endParaRPr>
          </a:p>
        </p:txBody>
      </p:sp>
    </p:spTree>
    <p:extLst>
      <p:ext uri="{BB962C8B-B14F-4D97-AF65-F5344CB8AC3E}">
        <p14:creationId xmlns:p14="http://schemas.microsoft.com/office/powerpoint/2010/main" val="3274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735B-BF6D-4183-A7E6-51EE2825D298}"/>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1C4D5A78-8245-4081-99C1-A8FFB4C2424B}"/>
              </a:ext>
            </a:extLst>
          </p:cNvPr>
          <p:cNvSpPr>
            <a:spLocks noGrp="1"/>
          </p:cNvSpPr>
          <p:nvPr>
            <p:ph idx="1"/>
          </p:nvPr>
        </p:nvSpPr>
        <p:spPr/>
        <p:txBody>
          <a:bodyPr/>
          <a:lstStyle/>
          <a:p>
            <a:r>
              <a:rPr lang="en-IN" dirty="0"/>
              <a:t>TOP COMPANIES USING PYTHON</a:t>
            </a:r>
          </a:p>
          <a:p>
            <a:r>
              <a:rPr lang="en-IN" dirty="0"/>
              <a:t>INSTAGRAM</a:t>
            </a:r>
          </a:p>
          <a:p>
            <a:r>
              <a:rPr lang="en-IN" dirty="0"/>
              <a:t>GOOGLE</a:t>
            </a:r>
          </a:p>
          <a:p>
            <a:r>
              <a:rPr lang="en-IN" dirty="0"/>
              <a:t>DROPBOX</a:t>
            </a:r>
          </a:p>
          <a:p>
            <a:r>
              <a:rPr lang="en-IN" dirty="0"/>
              <a:t>YOUTUBE</a:t>
            </a:r>
          </a:p>
          <a:p>
            <a:r>
              <a:rPr lang="en-IN" dirty="0"/>
              <a:t>UBER</a:t>
            </a:r>
          </a:p>
          <a:p>
            <a:r>
              <a:rPr lang="en-IN" dirty="0"/>
              <a:t>NETFLIX etc</a:t>
            </a:r>
          </a:p>
        </p:txBody>
      </p:sp>
      <p:pic>
        <p:nvPicPr>
          <p:cNvPr id="5" name="Picture 4" descr="tdryydyyyyy">
            <a:extLst>
              <a:ext uri="{FF2B5EF4-FFF2-40B4-BE49-F238E27FC236}">
                <a16:creationId xmlns:a16="http://schemas.microsoft.com/office/drawing/2014/main" id="{A93D5037-6939-494B-BF3B-3245AA3F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654" y="1367161"/>
            <a:ext cx="4438835" cy="45009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4333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1527-78DF-4249-8A9A-7E1CFA5FE7E6}"/>
              </a:ext>
            </a:extLst>
          </p:cNvPr>
          <p:cNvSpPr>
            <a:spLocks noGrp="1"/>
          </p:cNvSpPr>
          <p:nvPr>
            <p:ph type="title"/>
          </p:nvPr>
        </p:nvSpPr>
        <p:spPr>
          <a:xfrm>
            <a:off x="1239586" y="915643"/>
            <a:ext cx="6020750" cy="584683"/>
          </a:xfrm>
        </p:spPr>
        <p:txBody>
          <a:bodyPr>
            <a:normAutofit fontScale="90000"/>
          </a:bodyPr>
          <a:lstStyle/>
          <a:p>
            <a:r>
              <a:rPr lang="en-IN" dirty="0"/>
              <a:t>PYTHON FOR DATA SCIENCE</a:t>
            </a:r>
          </a:p>
        </p:txBody>
      </p:sp>
      <p:sp>
        <p:nvSpPr>
          <p:cNvPr id="3" name="Content Placeholder 2">
            <a:extLst>
              <a:ext uri="{FF2B5EF4-FFF2-40B4-BE49-F238E27FC236}">
                <a16:creationId xmlns:a16="http://schemas.microsoft.com/office/drawing/2014/main" id="{6EF3CA31-D4CD-49C1-A488-F43CD3C90DC9}"/>
              </a:ext>
            </a:extLst>
          </p:cNvPr>
          <p:cNvSpPr>
            <a:spLocks noGrp="1"/>
          </p:cNvSpPr>
          <p:nvPr>
            <p:ph idx="1"/>
          </p:nvPr>
        </p:nvSpPr>
        <p:spPr/>
        <p:txBody>
          <a:bodyPr/>
          <a:lstStyle/>
          <a:p>
            <a:pPr fontAlgn="base"/>
            <a:r>
              <a:rPr lang="en-US" b="1" i="0" dirty="0">
                <a:solidFill>
                  <a:srgbClr val="40424E"/>
                </a:solidFill>
                <a:effectLst/>
                <a:latin typeface="urw-din"/>
              </a:rPr>
              <a:t>Python IDLE  </a:t>
            </a:r>
            <a:r>
              <a:rPr lang="en-US" b="0" i="0" dirty="0">
                <a:solidFill>
                  <a:srgbClr val="40424E"/>
                </a:solidFill>
                <a:effectLst/>
                <a:latin typeface="urw-din"/>
              </a:rPr>
              <a:t>is one of the IDEs  used for Python programming. It automatically gets downloaded when we install Anaconda. IDLE stands for </a:t>
            </a:r>
            <a:r>
              <a:rPr lang="en-US" b="0" i="0" dirty="0">
                <a:solidFill>
                  <a:srgbClr val="222222"/>
                </a:solidFill>
                <a:effectLst/>
                <a:latin typeface="urw-din"/>
              </a:rPr>
              <a:t> </a:t>
            </a:r>
            <a:r>
              <a:rPr lang="en-US" b="1" i="0" dirty="0">
                <a:solidFill>
                  <a:srgbClr val="40424E"/>
                </a:solidFill>
                <a:effectLst/>
                <a:latin typeface="urw-din"/>
              </a:rPr>
              <a:t>Integrated Development and Learning Environment. </a:t>
            </a:r>
            <a:r>
              <a:rPr lang="en-US" b="0" i="0" dirty="0">
                <a:solidFill>
                  <a:srgbClr val="40424E"/>
                </a:solidFill>
                <a:effectLst/>
                <a:latin typeface="urw-din"/>
              </a:rPr>
              <a:t>  </a:t>
            </a:r>
          </a:p>
          <a:p>
            <a:pPr algn="l" fontAlgn="base"/>
            <a:r>
              <a:rPr lang="en-US" b="0" i="0" dirty="0">
                <a:solidFill>
                  <a:srgbClr val="40424E"/>
                </a:solidFill>
                <a:effectLst/>
                <a:latin typeface="urw-din"/>
              </a:rPr>
              <a:t>You can access it by opening the command prompt and typing IDLE. It will give the IDLE as the result after opening it a Python shell is opened where you can begin coding. Shell is an interactive interpreter.   It provides the output for each line of code immediately. Pressing the enter key not only changes the line but produces the immediate result of the line after which it is pressed. Unlike </a:t>
            </a:r>
            <a:r>
              <a:rPr lang="en-US" b="0" i="1" dirty="0" err="1">
                <a:solidFill>
                  <a:srgbClr val="40424E"/>
                </a:solidFill>
                <a:effectLst/>
                <a:latin typeface="urw-din"/>
              </a:rPr>
              <a:t>Jupyter</a:t>
            </a:r>
            <a:r>
              <a:rPr lang="en-US" b="0" i="1" dirty="0">
                <a:solidFill>
                  <a:srgbClr val="40424E"/>
                </a:solidFill>
                <a:effectLst/>
                <a:latin typeface="urw-din"/>
              </a:rPr>
              <a:t> Notebook, </a:t>
            </a:r>
            <a:r>
              <a:rPr lang="en-US" b="0" i="0" dirty="0">
                <a:solidFill>
                  <a:srgbClr val="40424E"/>
                </a:solidFill>
                <a:effectLst/>
                <a:latin typeface="urw-din"/>
              </a:rPr>
              <a:t>IDLE doesn’t allow us to write the complete code first and then compute the results. But if a user wants to check each line of his code as he types it, he will prefer Python IDLE over </a:t>
            </a:r>
            <a:r>
              <a:rPr lang="en-US" b="0" i="0" dirty="0" err="1">
                <a:solidFill>
                  <a:srgbClr val="40424E"/>
                </a:solidFill>
                <a:effectLst/>
                <a:latin typeface="urw-din"/>
              </a:rPr>
              <a:t>Jupyter</a:t>
            </a:r>
            <a:r>
              <a:rPr lang="en-US" b="0" i="0" dirty="0">
                <a:solidFill>
                  <a:srgbClr val="40424E"/>
                </a:solidFill>
                <a:effectLst/>
                <a:latin typeface="urw-din"/>
              </a:rPr>
              <a:t> Notebook.</a:t>
            </a:r>
          </a:p>
          <a:p>
            <a:endParaRPr lang="en-IN" dirty="0"/>
          </a:p>
        </p:txBody>
      </p:sp>
      <p:sp>
        <p:nvSpPr>
          <p:cNvPr id="6" name="TextBox 5">
            <a:extLst>
              <a:ext uri="{FF2B5EF4-FFF2-40B4-BE49-F238E27FC236}">
                <a16:creationId xmlns:a16="http://schemas.microsoft.com/office/drawing/2014/main" id="{EC2244B8-0109-441A-91DF-DBF74366D877}"/>
              </a:ext>
            </a:extLst>
          </p:cNvPr>
          <p:cNvSpPr txBox="1"/>
          <p:nvPr/>
        </p:nvSpPr>
        <p:spPr>
          <a:xfrm>
            <a:off x="1239586" y="1461125"/>
            <a:ext cx="6098958" cy="369332"/>
          </a:xfrm>
          <a:prstGeom prst="rect">
            <a:avLst/>
          </a:prstGeom>
          <a:noFill/>
        </p:spPr>
        <p:txBody>
          <a:bodyPr wrap="square">
            <a:spAutoFit/>
          </a:bodyPr>
          <a:lstStyle/>
          <a:p>
            <a:pPr fontAlgn="base"/>
            <a:r>
              <a:rPr lang="en-US" dirty="0">
                <a:ln w="0"/>
                <a:effectLst>
                  <a:outerShdw blurRad="38100" dist="19050" dir="2700000" algn="tl" rotWithShape="0">
                    <a:schemeClr val="dk1">
                      <a:alpha val="40000"/>
                    </a:schemeClr>
                  </a:outerShdw>
                </a:effectLst>
              </a:rPr>
              <a:t>PYTHON IDLE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3360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3AEA-13BF-4BC0-963C-5D6C6306B864}"/>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2090C24D-6335-4E96-9BCA-4F585E230B64}"/>
              </a:ext>
            </a:extLst>
          </p:cNvPr>
          <p:cNvSpPr>
            <a:spLocks noGrp="1"/>
          </p:cNvSpPr>
          <p:nvPr>
            <p:ph idx="1"/>
          </p:nvPr>
        </p:nvSpPr>
        <p:spPr/>
        <p:txBody>
          <a:bodyPr/>
          <a:lstStyle/>
          <a:p>
            <a:r>
              <a:rPr lang="en-US" b="1" i="0" u="sng" dirty="0" err="1">
                <a:effectLst/>
                <a:latin typeface="urw-din"/>
                <a:hlinkClick r:id="rId2"/>
              </a:rPr>
              <a:t>Jupyter</a:t>
            </a:r>
            <a:r>
              <a:rPr lang="en-US" b="1" i="0" u="sng" dirty="0">
                <a:effectLst/>
                <a:latin typeface="urw-din"/>
                <a:hlinkClick r:id="rId2"/>
              </a:rPr>
              <a:t> Notebook</a:t>
            </a:r>
            <a:r>
              <a:rPr lang="en-US" b="0" i="0" dirty="0">
                <a:solidFill>
                  <a:srgbClr val="40424E"/>
                </a:solidFill>
                <a:effectLst/>
                <a:latin typeface="urw-din"/>
              </a:rPr>
              <a:t>  is basically a web application. Unlike   IDEs (Integrated Development Environment), it uses the internet to run. And even after not being able to perform offline, it is highly preferred by most of the beginners because of its rich formatting and user-friendly interface. It allows us to enter the code in the browser and automatically highlights the syntax. It helps us know if we are indenting the code correctly with the help of colors and bold formatting. For example, if we write the print command outside the scope of a loop, it will change the color of the print keyword. Whitespace plays a very important role in Python because Python doesn’t involve the use of braces for enclosing the bodies of loops, methods, etc. A single indentation mistake can lead to an error. The results are displayed in different representations like HTML, PNG,  LaTeX, SVG, PDF, etc. </a:t>
            </a:r>
            <a:endParaRPr lang="en-IN" dirty="0"/>
          </a:p>
        </p:txBody>
      </p:sp>
    </p:spTree>
    <p:extLst>
      <p:ext uri="{BB962C8B-B14F-4D97-AF65-F5344CB8AC3E}">
        <p14:creationId xmlns:p14="http://schemas.microsoft.com/office/powerpoint/2010/main" val="299565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6072-5DA8-4DA8-8282-D7FE1BCFABC7}"/>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CC639A15-A56D-45FC-8FD0-736CD8C57312}"/>
              </a:ext>
            </a:extLst>
          </p:cNvPr>
          <p:cNvSpPr>
            <a:spLocks noGrp="1"/>
          </p:cNvSpPr>
          <p:nvPr>
            <p:ph idx="1"/>
          </p:nvPr>
        </p:nvSpPr>
        <p:spPr/>
        <p:txBody>
          <a:bodyPr/>
          <a:lstStyle/>
          <a:p>
            <a:pPr marL="0" indent="0">
              <a:buNone/>
            </a:pPr>
            <a:r>
              <a:rPr lang="en-IN" dirty="0">
                <a:latin typeface="Arial Black" panose="020B0A04020102020204" pitchFamily="34" charset="0"/>
              </a:rPr>
              <a:t>Comments in python</a:t>
            </a:r>
          </a:p>
          <a:p>
            <a:pPr marL="0" indent="0">
              <a:buNone/>
            </a:pPr>
            <a:r>
              <a:rPr lang="en-IN" dirty="0"/>
              <a:t>Comments in python are used to explain the code and make the code more readable.</a:t>
            </a:r>
          </a:p>
          <a:p>
            <a:pPr marL="0" indent="0">
              <a:buNone/>
            </a:pPr>
            <a:r>
              <a:rPr lang="en-IN" dirty="0"/>
              <a:t>There are two types of Comments are there:</a:t>
            </a:r>
          </a:p>
          <a:p>
            <a:pPr marL="0" indent="0">
              <a:buNone/>
            </a:pPr>
            <a:r>
              <a:rPr lang="en-IN" dirty="0"/>
              <a:t>They are </a:t>
            </a:r>
          </a:p>
          <a:p>
            <a:pPr marL="0" indent="0">
              <a:buNone/>
            </a:pPr>
            <a:r>
              <a:rPr lang="en-IN" dirty="0"/>
              <a:t>1)Single line comments</a:t>
            </a:r>
          </a:p>
          <a:p>
            <a:pPr marL="0" indent="0">
              <a:buNone/>
            </a:pPr>
            <a:r>
              <a:rPr lang="en-IN" dirty="0"/>
              <a:t>2)Multi line comments</a:t>
            </a:r>
          </a:p>
          <a:p>
            <a:pPr marL="0" indent="0">
              <a:buNone/>
            </a:pPr>
            <a:endParaRPr lang="en-IN" dirty="0"/>
          </a:p>
        </p:txBody>
      </p:sp>
    </p:spTree>
    <p:extLst>
      <p:ext uri="{BB962C8B-B14F-4D97-AF65-F5344CB8AC3E}">
        <p14:creationId xmlns:p14="http://schemas.microsoft.com/office/powerpoint/2010/main" val="410284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3E81-508A-435C-86D5-50D4548E06C2}"/>
              </a:ext>
            </a:extLst>
          </p:cNvPr>
          <p:cNvSpPr>
            <a:spLocks noGrp="1"/>
          </p:cNvSpPr>
          <p:nvPr>
            <p:ph type="title"/>
          </p:nvPr>
        </p:nvSpPr>
        <p:spPr>
          <a:xfrm>
            <a:off x="677334" y="725010"/>
            <a:ext cx="8596668" cy="1320800"/>
          </a:xfrm>
        </p:spPr>
        <p:txBody>
          <a:bodyPr/>
          <a:lstStyle/>
          <a:p>
            <a:r>
              <a:rPr lang="en-IN" dirty="0"/>
              <a:t>PYTHON FOR DATA SCIENCE</a:t>
            </a:r>
          </a:p>
        </p:txBody>
      </p:sp>
      <p:sp>
        <p:nvSpPr>
          <p:cNvPr id="3" name="Content Placeholder 2">
            <a:extLst>
              <a:ext uri="{FF2B5EF4-FFF2-40B4-BE49-F238E27FC236}">
                <a16:creationId xmlns:a16="http://schemas.microsoft.com/office/drawing/2014/main" id="{19BC0DBD-5E17-40BB-992D-B2A7A9427D0A}"/>
              </a:ext>
            </a:extLst>
          </p:cNvPr>
          <p:cNvSpPr>
            <a:spLocks noGrp="1"/>
          </p:cNvSpPr>
          <p:nvPr>
            <p:ph idx="1"/>
          </p:nvPr>
        </p:nvSpPr>
        <p:spPr/>
        <p:txBody>
          <a:bodyPr/>
          <a:lstStyle/>
          <a:p>
            <a:r>
              <a:rPr lang="en-IN" dirty="0">
                <a:latin typeface="Arial Black" panose="020B0A04020102020204" pitchFamily="34" charset="0"/>
              </a:rPr>
              <a:t>1)Single line comments</a:t>
            </a:r>
          </a:p>
          <a:p>
            <a:r>
              <a:rPr lang="en-IN" dirty="0"/>
              <a:t>Single line comments are indicated by #.</a:t>
            </a:r>
          </a:p>
          <a:p>
            <a:r>
              <a:rPr lang="en-IN" dirty="0"/>
              <a:t>These comment is used in any where in the programme.</a:t>
            </a:r>
          </a:p>
          <a:p>
            <a:r>
              <a:rPr lang="en-IN" dirty="0"/>
              <a:t>For example,</a:t>
            </a:r>
          </a:p>
          <a:p>
            <a:r>
              <a:rPr lang="en-IN" dirty="0"/>
              <a:t>#this is single line comments</a:t>
            </a:r>
          </a:p>
          <a:p>
            <a:r>
              <a:rPr lang="en-IN" dirty="0"/>
              <a:t>Print(“we are learning single line comments in python”)</a:t>
            </a:r>
          </a:p>
          <a:p>
            <a:pPr lvl="1"/>
            <a:endParaRPr lang="en-IN" dirty="0"/>
          </a:p>
        </p:txBody>
      </p:sp>
    </p:spTree>
    <p:extLst>
      <p:ext uri="{BB962C8B-B14F-4D97-AF65-F5344CB8AC3E}">
        <p14:creationId xmlns:p14="http://schemas.microsoft.com/office/powerpoint/2010/main" val="237388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0B12-A2FE-46B9-9EF8-1C8C5FFBBAA0}"/>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982AE666-23D3-4174-842D-FD568D8CF811}"/>
              </a:ext>
            </a:extLst>
          </p:cNvPr>
          <p:cNvSpPr>
            <a:spLocks noGrp="1"/>
          </p:cNvSpPr>
          <p:nvPr>
            <p:ph idx="1"/>
          </p:nvPr>
        </p:nvSpPr>
        <p:spPr/>
        <p:txBody>
          <a:bodyPr/>
          <a:lstStyle/>
          <a:p>
            <a:r>
              <a:rPr lang="en-IN" dirty="0">
                <a:latin typeface="Arial Black" panose="020B0A04020102020204" pitchFamily="34" charset="0"/>
              </a:rPr>
              <a:t>2)Multi line comments</a:t>
            </a:r>
          </a:p>
          <a:p>
            <a:r>
              <a:rPr lang="en-IN" dirty="0"/>
              <a:t>Multi line comments are indicated by </a:t>
            </a:r>
            <a:r>
              <a:rPr lang="en-IN" dirty="0" err="1"/>
              <a:t>thrible</a:t>
            </a:r>
            <a:r>
              <a:rPr lang="en-IN" dirty="0"/>
              <a:t> coats</a:t>
            </a:r>
          </a:p>
          <a:p>
            <a:r>
              <a:rPr lang="en-IN" dirty="0"/>
              <a:t>Print(“example of multiline comments”)</a:t>
            </a:r>
          </a:p>
          <a:p>
            <a:r>
              <a:rPr lang="en-IN" dirty="0"/>
              <a:t>“””this is multiline comments”””</a:t>
            </a:r>
          </a:p>
          <a:p>
            <a:endParaRPr lang="en-IN" dirty="0"/>
          </a:p>
          <a:p>
            <a:pPr marL="0" indent="0">
              <a:buNone/>
            </a:pPr>
            <a:endParaRPr lang="en-IN" dirty="0">
              <a:latin typeface="Arial Black" panose="020B0A04020102020204" pitchFamily="34" charset="0"/>
            </a:endParaRPr>
          </a:p>
        </p:txBody>
      </p:sp>
    </p:spTree>
    <p:extLst>
      <p:ext uri="{BB962C8B-B14F-4D97-AF65-F5344CB8AC3E}">
        <p14:creationId xmlns:p14="http://schemas.microsoft.com/office/powerpoint/2010/main" val="216135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DCB5-1B1E-4A54-8EC2-321C0717E9FC}"/>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AAA52338-4378-4186-B4E5-C94DF820AAFE}"/>
              </a:ext>
            </a:extLst>
          </p:cNvPr>
          <p:cNvSpPr>
            <a:spLocks noGrp="1"/>
          </p:cNvSpPr>
          <p:nvPr>
            <p:ph idx="1"/>
          </p:nvPr>
        </p:nvSpPr>
        <p:spPr>
          <a:xfrm>
            <a:off x="482025" y="1769971"/>
            <a:ext cx="8596668" cy="3880773"/>
          </a:xfrm>
        </p:spPr>
        <p:txBody>
          <a:bodyPr>
            <a:normAutofit fontScale="92500" lnSpcReduction="20000"/>
          </a:bodyPr>
          <a:lstStyle/>
          <a:p>
            <a:r>
              <a:rPr lang="en-IN" dirty="0">
                <a:latin typeface="Arial Black" panose="020B0A04020102020204" pitchFamily="34" charset="0"/>
              </a:rPr>
              <a:t>What is variable?</a:t>
            </a:r>
          </a:p>
          <a:p>
            <a:pPr marL="0" indent="0">
              <a:buNone/>
            </a:pPr>
            <a:r>
              <a:rPr lang="en-IN" dirty="0"/>
              <a:t>In any programming language variables are like storage tanks or containers for storing data.</a:t>
            </a:r>
          </a:p>
          <a:p>
            <a:pPr marL="0" indent="0">
              <a:buNone/>
            </a:pPr>
            <a:r>
              <a:rPr lang="en-IN" dirty="0"/>
              <a:t>You can declare a variable by simply typing its name.</a:t>
            </a:r>
          </a:p>
          <a:p>
            <a:pPr marL="0" indent="0">
              <a:buNone/>
            </a:pPr>
            <a:r>
              <a:rPr lang="en-IN" dirty="0"/>
              <a:t>###And there is no need to assign the type of variable.</a:t>
            </a:r>
          </a:p>
          <a:p>
            <a:pPr marL="0" indent="0">
              <a:buNone/>
            </a:pPr>
            <a:r>
              <a:rPr lang="en-IN" dirty="0"/>
              <a:t>As python automatically does it for you.</a:t>
            </a:r>
          </a:p>
          <a:p>
            <a:pPr marL="0" indent="0">
              <a:buNone/>
            </a:pPr>
            <a:r>
              <a:rPr lang="en-IN" dirty="0"/>
              <a:t>For example</a:t>
            </a:r>
          </a:p>
          <a:p>
            <a:pPr marL="0" indent="0">
              <a:buNone/>
            </a:pPr>
            <a:r>
              <a:rPr lang="en-IN" dirty="0"/>
              <a:t>a = 13</a:t>
            </a:r>
          </a:p>
          <a:p>
            <a:pPr marL="0" indent="0">
              <a:buNone/>
            </a:pPr>
            <a:r>
              <a:rPr lang="en-IN" dirty="0"/>
              <a:t>Z=“welcome to python world”</a:t>
            </a:r>
          </a:p>
          <a:p>
            <a:pPr marL="0" indent="0">
              <a:buNone/>
            </a:pPr>
            <a:r>
              <a:rPr lang="en-IN" dirty="0"/>
              <a:t>Print(a)</a:t>
            </a:r>
          </a:p>
          <a:p>
            <a:pPr marL="0" indent="0">
              <a:buNone/>
            </a:pPr>
            <a:r>
              <a:rPr lang="en-IN" dirty="0"/>
              <a:t>Print(z)</a:t>
            </a:r>
          </a:p>
          <a:p>
            <a:pPr marL="0" indent="0">
              <a:buNone/>
            </a:pPr>
            <a:r>
              <a:rPr lang="en-IN" dirty="0"/>
              <a:t> </a:t>
            </a:r>
          </a:p>
        </p:txBody>
      </p:sp>
    </p:spTree>
    <p:extLst>
      <p:ext uri="{BB962C8B-B14F-4D97-AF65-F5344CB8AC3E}">
        <p14:creationId xmlns:p14="http://schemas.microsoft.com/office/powerpoint/2010/main" val="152382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7BD2-1FAF-4225-A0E3-9D5E8C59372B}"/>
              </a:ext>
            </a:extLst>
          </p:cNvPr>
          <p:cNvSpPr>
            <a:spLocks noGrp="1"/>
          </p:cNvSpPr>
          <p:nvPr>
            <p:ph type="title"/>
          </p:nvPr>
        </p:nvSpPr>
        <p:spPr/>
        <p:txBody>
          <a:bodyPr/>
          <a:lstStyle/>
          <a:p>
            <a:r>
              <a:rPr lang="en-IN" dirty="0"/>
              <a:t>PYTHON FOR DATA SCCIENCE</a:t>
            </a:r>
          </a:p>
        </p:txBody>
      </p:sp>
      <p:sp>
        <p:nvSpPr>
          <p:cNvPr id="3" name="Content Placeholder 2">
            <a:extLst>
              <a:ext uri="{FF2B5EF4-FFF2-40B4-BE49-F238E27FC236}">
                <a16:creationId xmlns:a16="http://schemas.microsoft.com/office/drawing/2014/main" id="{327AF66E-CA8E-4D34-B689-DE5CCA440DFA}"/>
              </a:ext>
            </a:extLst>
          </p:cNvPr>
          <p:cNvSpPr>
            <a:spLocks noGrp="1"/>
          </p:cNvSpPr>
          <p:nvPr>
            <p:ph idx="1"/>
          </p:nvPr>
        </p:nvSpPr>
        <p:spPr/>
        <p:txBody>
          <a:bodyPr/>
          <a:lstStyle/>
          <a:p>
            <a:r>
              <a:rPr lang="en-IN" dirty="0">
                <a:latin typeface="Arial Black" panose="020B0A04020102020204" pitchFamily="34" charset="0"/>
              </a:rPr>
              <a:t>Rules for naming a variable?</a:t>
            </a:r>
          </a:p>
          <a:p>
            <a:r>
              <a:rPr lang="en-IN" dirty="0"/>
              <a:t>There are some rules in python for naming  a variable, some of them are:</a:t>
            </a:r>
          </a:p>
          <a:p>
            <a:r>
              <a:rPr lang="en-IN" dirty="0"/>
              <a:t>A variable must start with a letter or underscore character.</a:t>
            </a:r>
          </a:p>
          <a:p>
            <a:r>
              <a:rPr lang="en-IN" dirty="0"/>
              <a:t>A variable cannot start with a number.</a:t>
            </a:r>
          </a:p>
          <a:p>
            <a:r>
              <a:rPr lang="en-IN" dirty="0"/>
              <a:t>A variable name can contain only alpha numeric characters and underscores.</a:t>
            </a:r>
          </a:p>
          <a:p>
            <a:r>
              <a:rPr lang="en-IN" dirty="0"/>
              <a:t>Variables names are case sensitive(age </a:t>
            </a:r>
            <a:r>
              <a:rPr lang="en-IN" dirty="0" err="1"/>
              <a:t>Age</a:t>
            </a:r>
            <a:r>
              <a:rPr lang="en-IN" dirty="0"/>
              <a:t> </a:t>
            </a:r>
            <a:r>
              <a:rPr lang="en-IN" dirty="0" err="1"/>
              <a:t>AGE</a:t>
            </a:r>
            <a:r>
              <a:rPr lang="en-IN" dirty="0"/>
              <a:t>  are the three different types of variables.)</a:t>
            </a:r>
          </a:p>
        </p:txBody>
      </p:sp>
    </p:spTree>
    <p:extLst>
      <p:ext uri="{BB962C8B-B14F-4D97-AF65-F5344CB8AC3E}">
        <p14:creationId xmlns:p14="http://schemas.microsoft.com/office/powerpoint/2010/main" val="415636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3229-A9AA-4866-AA0A-68222F749031}"/>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F2B0E7C5-7086-4DD5-B46C-994CBDE39572}"/>
              </a:ext>
            </a:extLst>
          </p:cNvPr>
          <p:cNvSpPr>
            <a:spLocks noGrp="1"/>
          </p:cNvSpPr>
          <p:nvPr>
            <p:ph idx="1"/>
          </p:nvPr>
        </p:nvSpPr>
        <p:spPr/>
        <p:txBody>
          <a:bodyPr/>
          <a:lstStyle/>
          <a:p>
            <a:pPr marL="0" indent="0">
              <a:buNone/>
            </a:pPr>
            <a:r>
              <a:rPr lang="en-IN" dirty="0">
                <a:latin typeface="Arial Black" panose="020B0A04020102020204" pitchFamily="34" charset="0"/>
              </a:rPr>
              <a:t>Multiple variables assign in one line……………</a:t>
            </a:r>
          </a:p>
          <a:p>
            <a:pPr marL="0" indent="0">
              <a:buNone/>
            </a:pPr>
            <a:r>
              <a:rPr lang="en-US" b="0" i="0" dirty="0">
                <a:solidFill>
                  <a:srgbClr val="000000"/>
                </a:solidFill>
                <a:effectLst/>
              </a:rPr>
              <a:t>You can assign values to any number of variable in a single line, see the example below</a:t>
            </a:r>
          </a:p>
          <a:p>
            <a:pPr marL="0" indent="0">
              <a:buNone/>
            </a:pPr>
            <a:r>
              <a:rPr lang="en-US" dirty="0" err="1">
                <a:solidFill>
                  <a:srgbClr val="000000"/>
                </a:solidFill>
              </a:rPr>
              <a:t>a,b,c,d</a:t>
            </a:r>
            <a:r>
              <a:rPr lang="en-US" dirty="0">
                <a:solidFill>
                  <a:srgbClr val="000000"/>
                </a:solidFill>
              </a:rPr>
              <a:t> = 1,2,3,4,</a:t>
            </a:r>
            <a:r>
              <a:rPr lang="en-IN" dirty="0">
                <a:solidFill>
                  <a:srgbClr val="000000"/>
                </a:solidFill>
              </a:rPr>
              <a:t>”</a:t>
            </a:r>
            <a:r>
              <a:rPr lang="en-IN" dirty="0" err="1">
                <a:solidFill>
                  <a:srgbClr val="000000"/>
                </a:solidFill>
              </a:rPr>
              <a:t>sekhar</a:t>
            </a:r>
            <a:r>
              <a:rPr lang="en-IN" dirty="0">
                <a:solidFill>
                  <a:srgbClr val="000000"/>
                </a:solidFill>
              </a:rPr>
              <a:t>”</a:t>
            </a:r>
          </a:p>
          <a:p>
            <a:pPr marL="0" indent="0">
              <a:buNone/>
            </a:pPr>
            <a:r>
              <a:rPr lang="en-IN" dirty="0">
                <a:solidFill>
                  <a:srgbClr val="000000"/>
                </a:solidFill>
              </a:rPr>
              <a:t>Print(a)</a:t>
            </a:r>
          </a:p>
          <a:p>
            <a:pPr marL="0" indent="0">
              <a:buNone/>
            </a:pPr>
            <a:r>
              <a:rPr lang="en-IN" dirty="0">
                <a:solidFill>
                  <a:srgbClr val="000000"/>
                </a:solidFill>
              </a:rPr>
              <a:t>Print(b)</a:t>
            </a:r>
          </a:p>
          <a:p>
            <a:pPr marL="0" indent="0">
              <a:buNone/>
            </a:pPr>
            <a:r>
              <a:rPr lang="en-IN" dirty="0">
                <a:solidFill>
                  <a:srgbClr val="000000"/>
                </a:solidFill>
              </a:rPr>
              <a:t>Print(c)</a:t>
            </a:r>
          </a:p>
          <a:p>
            <a:pPr marL="0" indent="0">
              <a:buNone/>
            </a:pPr>
            <a:r>
              <a:rPr lang="en-IN" dirty="0">
                <a:solidFill>
                  <a:srgbClr val="000000"/>
                </a:solidFill>
              </a:rPr>
              <a:t>Print(d)</a:t>
            </a:r>
          </a:p>
          <a:p>
            <a:pPr marL="0" indent="0">
              <a:buNone/>
            </a:pPr>
            <a:endParaRPr lang="en-IN" dirty="0">
              <a:solidFill>
                <a:srgbClr val="000000"/>
              </a:solidFill>
            </a:endParaRPr>
          </a:p>
          <a:p>
            <a:pPr marL="0" indent="0">
              <a:buNone/>
            </a:pPr>
            <a:endParaRPr lang="en-IN" dirty="0">
              <a:solidFill>
                <a:srgbClr val="000000"/>
              </a:solidFill>
            </a:endParaRPr>
          </a:p>
          <a:p>
            <a:pPr marL="0" indent="0">
              <a:buNone/>
            </a:pPr>
            <a:endParaRPr lang="en-US" dirty="0">
              <a:solidFill>
                <a:srgbClr val="000000"/>
              </a:solidFill>
            </a:endParaRPr>
          </a:p>
        </p:txBody>
      </p:sp>
    </p:spTree>
    <p:extLst>
      <p:ext uri="{BB962C8B-B14F-4D97-AF65-F5344CB8AC3E}">
        <p14:creationId xmlns:p14="http://schemas.microsoft.com/office/powerpoint/2010/main" val="244022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3645-6FB5-4FC3-8A0E-6D933B723F14}"/>
              </a:ext>
            </a:extLst>
          </p:cNvPr>
          <p:cNvSpPr>
            <a:spLocks noGrp="1"/>
          </p:cNvSpPr>
          <p:nvPr>
            <p:ph type="title"/>
          </p:nvPr>
        </p:nvSpPr>
        <p:spPr>
          <a:xfrm>
            <a:off x="419881" y="689499"/>
            <a:ext cx="8596668" cy="1320800"/>
          </a:xfrm>
        </p:spPr>
        <p:txBody>
          <a:bodyPr/>
          <a:lstStyle/>
          <a:p>
            <a:r>
              <a:rPr lang="en-IN" dirty="0"/>
              <a:t>PYTHON INTRODUCTION</a:t>
            </a:r>
          </a:p>
        </p:txBody>
      </p:sp>
      <p:sp>
        <p:nvSpPr>
          <p:cNvPr id="3" name="Content Placeholder 2">
            <a:extLst>
              <a:ext uri="{FF2B5EF4-FFF2-40B4-BE49-F238E27FC236}">
                <a16:creationId xmlns:a16="http://schemas.microsoft.com/office/drawing/2014/main" id="{91099D39-CC70-4C2E-B9E0-92201EFBBF3B}"/>
              </a:ext>
            </a:extLst>
          </p:cNvPr>
          <p:cNvSpPr>
            <a:spLocks noGrp="1"/>
          </p:cNvSpPr>
          <p:nvPr>
            <p:ph idx="1"/>
          </p:nvPr>
        </p:nvSpPr>
        <p:spPr/>
        <p:txBody>
          <a:bodyPr>
            <a:normAutofit fontScale="25000" lnSpcReduction="20000"/>
          </a:bodyPr>
          <a:lstStyle/>
          <a:p>
            <a:r>
              <a:rPr lang="en-IN" sz="4400" dirty="0">
                <a:latin typeface="Arial Black" panose="020B0A04020102020204" pitchFamily="34" charset="0"/>
              </a:rPr>
              <a:t>What is python?</a:t>
            </a:r>
          </a:p>
          <a:p>
            <a:r>
              <a:rPr lang="en-IN" sz="4400" dirty="0"/>
              <a:t>Python is a popular programming language.</a:t>
            </a:r>
          </a:p>
          <a:p>
            <a:r>
              <a:rPr lang="en-IN" sz="4400" dirty="0"/>
              <a:t>Python was created  by Guido Van Rossum.</a:t>
            </a:r>
          </a:p>
          <a:p>
            <a:r>
              <a:rPr lang="en-IN" sz="4400" dirty="0"/>
              <a:t>It is a object oriented programming language.</a:t>
            </a:r>
          </a:p>
          <a:p>
            <a:r>
              <a:rPr lang="en-US" sz="4400" b="0" i="0" dirty="0">
                <a:solidFill>
                  <a:srgbClr val="666666"/>
                </a:solidFill>
                <a:effectLst/>
                <a:latin typeface="Roboto"/>
              </a:rPr>
              <a:t>Python is an interpreted, high-level and general-purpose programming</a:t>
            </a:r>
          </a:p>
          <a:p>
            <a:r>
              <a:rPr lang="en-US" sz="4400" b="0" i="0" dirty="0">
                <a:solidFill>
                  <a:srgbClr val="666666"/>
                </a:solidFill>
                <a:effectLst/>
                <a:latin typeface="Roboto"/>
              </a:rPr>
              <a:t> language.</a:t>
            </a:r>
          </a:p>
          <a:p>
            <a:r>
              <a:rPr lang="en-IN" sz="4400" dirty="0"/>
              <a:t>Python is a dynamically typed language.</a:t>
            </a:r>
          </a:p>
          <a:p>
            <a:r>
              <a:rPr lang="en-IN" sz="4400" dirty="0"/>
              <a:t>It was released by  February 1991.</a:t>
            </a:r>
          </a:p>
          <a:p>
            <a:endParaRPr lang="en-IN" sz="4400" dirty="0"/>
          </a:p>
          <a:p>
            <a:endParaRPr lang="en-IN" sz="4400" dirty="0"/>
          </a:p>
          <a:p>
            <a:endParaRPr lang="en-IN" sz="4400" dirty="0"/>
          </a:p>
          <a:p>
            <a:endParaRPr lang="en-IN" sz="4400" dirty="0"/>
          </a:p>
          <a:p>
            <a:endParaRPr lang="en-IN" sz="4400" dirty="0"/>
          </a:p>
          <a:p>
            <a:r>
              <a:rPr lang="en-IN" sz="4400" dirty="0"/>
              <a:t>It was released by  February 1991.</a:t>
            </a:r>
          </a:p>
          <a:p>
            <a:r>
              <a:rPr lang="en-IN" sz="4400" dirty="0">
                <a:latin typeface="Arial Black" panose="020B0A04020102020204" pitchFamily="34" charset="0"/>
                <a:cs typeface="Arial" panose="020B0604020202020204" pitchFamily="34" charset="0"/>
              </a:rPr>
              <a:t>Python is used for the following purposes,</a:t>
            </a:r>
          </a:p>
          <a:p>
            <a:r>
              <a:rPr lang="en-IN" sz="4400" dirty="0">
                <a:cs typeface="Arial" panose="020B0604020202020204" pitchFamily="34" charset="0"/>
              </a:rPr>
              <a:t>Python is used for web development.</a:t>
            </a:r>
          </a:p>
          <a:p>
            <a:r>
              <a:rPr lang="en-IN" sz="4400" dirty="0" err="1">
                <a:cs typeface="Arial" panose="020B0604020202020204" pitchFamily="34" charset="0"/>
              </a:rPr>
              <a:t>Softwere</a:t>
            </a:r>
            <a:r>
              <a:rPr lang="en-IN" sz="4400" dirty="0">
                <a:cs typeface="Arial" panose="020B0604020202020204" pitchFamily="34" charset="0"/>
              </a:rPr>
              <a:t> development</a:t>
            </a:r>
          </a:p>
          <a:p>
            <a:r>
              <a:rPr lang="en-IN" sz="4400" dirty="0">
                <a:cs typeface="Arial" panose="020B0604020202020204" pitchFamily="34" charset="0"/>
              </a:rPr>
              <a:t>Machine Learning</a:t>
            </a:r>
          </a:p>
          <a:p>
            <a:r>
              <a:rPr lang="en-IN" sz="4400" dirty="0">
                <a:cs typeface="Arial" panose="020B0604020202020204" pitchFamily="34" charset="0"/>
              </a:rPr>
              <a:t>Data Science</a:t>
            </a:r>
          </a:p>
          <a:p>
            <a:endParaRPr lang="en-IN" dirty="0">
              <a:latin typeface="Arial Black" panose="020B0A040201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BDCE76E-DA69-4E35-B570-C0DDA94E4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442" y="1011005"/>
            <a:ext cx="5726375" cy="3964090"/>
          </a:xfrm>
          <a:prstGeom prst="rect">
            <a:avLst/>
          </a:prstGeom>
        </p:spPr>
      </p:pic>
    </p:spTree>
    <p:extLst>
      <p:ext uri="{BB962C8B-B14F-4D97-AF65-F5344CB8AC3E}">
        <p14:creationId xmlns:p14="http://schemas.microsoft.com/office/powerpoint/2010/main" val="222900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642A-A098-4332-AF11-1539B0A4D004}"/>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E6286066-C3B4-403D-AC45-E157F4AD5127}"/>
              </a:ext>
            </a:extLst>
          </p:cNvPr>
          <p:cNvSpPr>
            <a:spLocks noGrp="1"/>
          </p:cNvSpPr>
          <p:nvPr>
            <p:ph idx="1"/>
          </p:nvPr>
        </p:nvSpPr>
        <p:spPr>
          <a:xfrm>
            <a:off x="677334" y="1930400"/>
            <a:ext cx="8596668" cy="3880773"/>
          </a:xfrm>
        </p:spPr>
        <p:txBody>
          <a:bodyPr/>
          <a:lstStyle/>
          <a:p>
            <a:pPr marL="0" indent="0">
              <a:buNone/>
            </a:pPr>
            <a:r>
              <a:rPr lang="en-IN" dirty="0">
                <a:latin typeface="Arial Black" panose="020B0A04020102020204" pitchFamily="34" charset="0"/>
              </a:rPr>
              <a:t>Assigning one value to the different variables……</a:t>
            </a:r>
          </a:p>
          <a:p>
            <a:pPr marL="0" indent="0">
              <a:buNone/>
            </a:pPr>
            <a:r>
              <a:rPr lang="en-IN" dirty="0"/>
              <a:t>a=b=c = “Hello world”</a:t>
            </a:r>
          </a:p>
          <a:p>
            <a:pPr marL="0" indent="0">
              <a:buNone/>
            </a:pPr>
            <a:r>
              <a:rPr lang="en-IN" dirty="0"/>
              <a:t>print(a)</a:t>
            </a:r>
          </a:p>
          <a:p>
            <a:pPr marL="0" indent="0">
              <a:buNone/>
            </a:pPr>
            <a:r>
              <a:rPr lang="en-IN" dirty="0"/>
              <a:t>print(b)</a:t>
            </a:r>
          </a:p>
          <a:p>
            <a:pPr marL="0" indent="0">
              <a:buNone/>
            </a:pPr>
            <a:r>
              <a:rPr lang="en-IN" dirty="0"/>
              <a:t>print(c)</a:t>
            </a:r>
          </a:p>
          <a:p>
            <a:pPr marL="0" indent="0">
              <a:buNone/>
            </a:pPr>
            <a:endParaRPr lang="en-IN" dirty="0"/>
          </a:p>
        </p:txBody>
      </p:sp>
    </p:spTree>
    <p:extLst>
      <p:ext uri="{BB962C8B-B14F-4D97-AF65-F5344CB8AC3E}">
        <p14:creationId xmlns:p14="http://schemas.microsoft.com/office/powerpoint/2010/main" val="30536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E332-618E-4F22-89C5-C95DECA9F92D}"/>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3183D5B0-19BB-4660-BFF1-5F9B99D8ED4D}"/>
              </a:ext>
            </a:extLst>
          </p:cNvPr>
          <p:cNvSpPr>
            <a:spLocks noGrp="1"/>
          </p:cNvSpPr>
          <p:nvPr>
            <p:ph idx="1"/>
          </p:nvPr>
        </p:nvSpPr>
        <p:spPr/>
        <p:txBody>
          <a:bodyPr/>
          <a:lstStyle/>
          <a:p>
            <a:r>
              <a:rPr lang="en-IN" dirty="0">
                <a:latin typeface="Arial Black" panose="020B0A04020102020204" pitchFamily="34" charset="0"/>
              </a:rPr>
              <a:t>Python Data types</a:t>
            </a:r>
          </a:p>
          <a:p>
            <a:r>
              <a:rPr lang="en-IN" dirty="0"/>
              <a:t>Variables are used to store data.</a:t>
            </a:r>
          </a:p>
          <a:p>
            <a:r>
              <a:rPr lang="en-IN" dirty="0"/>
              <a:t>The data is related to some specific type like string, integer or any sequence in any programming language.</a:t>
            </a:r>
          </a:p>
          <a:p>
            <a:r>
              <a:rPr lang="en-IN" dirty="0"/>
              <a:t>Python data types is similar to other programming language.</a:t>
            </a:r>
          </a:p>
          <a:p>
            <a:r>
              <a:rPr lang="en-IN" dirty="0"/>
              <a:t>Python also has predefined data types.</a:t>
            </a:r>
          </a:p>
          <a:p>
            <a:endParaRPr lang="en-IN" dirty="0"/>
          </a:p>
          <a:p>
            <a:endParaRPr lang="en-IN" dirty="0"/>
          </a:p>
        </p:txBody>
      </p:sp>
    </p:spTree>
    <p:extLst>
      <p:ext uri="{BB962C8B-B14F-4D97-AF65-F5344CB8AC3E}">
        <p14:creationId xmlns:p14="http://schemas.microsoft.com/office/powerpoint/2010/main" val="16970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409F-4A06-4428-B6C1-0F0AD1E098F6}"/>
              </a:ext>
            </a:extLst>
          </p:cNvPr>
          <p:cNvSpPr>
            <a:spLocks noGrp="1"/>
          </p:cNvSpPr>
          <p:nvPr>
            <p:ph type="title"/>
          </p:nvPr>
        </p:nvSpPr>
        <p:spPr/>
        <p:txBody>
          <a:bodyPr/>
          <a:lstStyle/>
          <a:p>
            <a:r>
              <a:rPr lang="en-IN" dirty="0"/>
              <a:t>PYTHON FOR DATA SCIENCE</a:t>
            </a:r>
            <a:br>
              <a:rPr lang="en-IN" dirty="0"/>
            </a:br>
            <a:endParaRPr lang="en-IN" dirty="0"/>
          </a:p>
        </p:txBody>
      </p:sp>
      <p:sp>
        <p:nvSpPr>
          <p:cNvPr id="3" name="Content Placeholder 2">
            <a:extLst>
              <a:ext uri="{FF2B5EF4-FFF2-40B4-BE49-F238E27FC236}">
                <a16:creationId xmlns:a16="http://schemas.microsoft.com/office/drawing/2014/main" id="{6E8A0C7F-CFC0-43B3-9D2A-C70775AD6F9C}"/>
              </a:ext>
            </a:extLst>
          </p:cNvPr>
          <p:cNvSpPr>
            <a:spLocks noGrp="1"/>
          </p:cNvSpPr>
          <p:nvPr>
            <p:ph idx="1"/>
          </p:nvPr>
        </p:nvSpPr>
        <p:spPr/>
        <p:txBody>
          <a:bodyPr/>
          <a:lstStyle/>
          <a:p>
            <a:r>
              <a:rPr lang="en-IN" dirty="0">
                <a:latin typeface="Arial Black" panose="020B0A04020102020204" pitchFamily="34" charset="0"/>
              </a:rPr>
              <a:t>Data type                                       Categories</a:t>
            </a:r>
          </a:p>
          <a:p>
            <a:r>
              <a:rPr lang="en-IN" dirty="0"/>
              <a:t>Text                                                       string</a:t>
            </a:r>
          </a:p>
          <a:p>
            <a:r>
              <a:rPr lang="en-IN" dirty="0"/>
              <a:t>Numeric                                                integer, </a:t>
            </a:r>
            <a:r>
              <a:rPr lang="en-IN" dirty="0" err="1"/>
              <a:t>flot</a:t>
            </a:r>
            <a:r>
              <a:rPr lang="en-IN" dirty="0"/>
              <a:t>, complex </a:t>
            </a:r>
          </a:p>
          <a:p>
            <a:r>
              <a:rPr lang="en-IN" dirty="0"/>
              <a:t>Sequence                                               list, tuple</a:t>
            </a:r>
          </a:p>
          <a:p>
            <a:r>
              <a:rPr lang="en-IN" dirty="0"/>
              <a:t>Mapping                                                 </a:t>
            </a:r>
            <a:r>
              <a:rPr lang="en-IN" dirty="0" err="1"/>
              <a:t>Dictonary</a:t>
            </a:r>
            <a:endParaRPr lang="en-IN" dirty="0"/>
          </a:p>
          <a:p>
            <a:r>
              <a:rPr lang="en-IN" dirty="0"/>
              <a:t>Set                                                         </a:t>
            </a:r>
            <a:r>
              <a:rPr lang="en-IN" dirty="0" err="1"/>
              <a:t>set</a:t>
            </a:r>
            <a:r>
              <a:rPr lang="en-IN" dirty="0"/>
              <a:t>, frozen</a:t>
            </a:r>
          </a:p>
          <a:p>
            <a:r>
              <a:rPr lang="en-IN" dirty="0"/>
              <a:t>Boolean                                                  </a:t>
            </a:r>
            <a:r>
              <a:rPr lang="en-IN" dirty="0" err="1"/>
              <a:t>Boolean</a:t>
            </a:r>
            <a:endParaRPr lang="en-IN" dirty="0"/>
          </a:p>
          <a:p>
            <a:r>
              <a:rPr lang="en-IN" dirty="0"/>
              <a:t>Binary                                                     bytes, byte array, </a:t>
            </a:r>
            <a:r>
              <a:rPr lang="en-IN" dirty="0" err="1"/>
              <a:t>memoryview</a:t>
            </a:r>
            <a:endParaRPr lang="en-IN" dirty="0"/>
          </a:p>
          <a:p>
            <a:pPr marL="0" indent="0">
              <a:buNone/>
            </a:pPr>
            <a:r>
              <a:rPr lang="en-IN" dirty="0"/>
              <a:t>                                        </a:t>
            </a:r>
          </a:p>
        </p:txBody>
      </p:sp>
      <p:graphicFrame>
        <p:nvGraphicFramePr>
          <p:cNvPr id="8" name="Table 7">
            <a:extLst>
              <a:ext uri="{FF2B5EF4-FFF2-40B4-BE49-F238E27FC236}">
                <a16:creationId xmlns:a16="http://schemas.microsoft.com/office/drawing/2014/main" id="{5F109A9E-A9EE-4187-9D22-08976F73C928}"/>
              </a:ext>
            </a:extLst>
          </p:cNvPr>
          <p:cNvGraphicFramePr>
            <a:graphicFrameLocks noGrp="1"/>
          </p:cNvGraphicFramePr>
          <p:nvPr>
            <p:extLst>
              <p:ext uri="{D42A27DB-BD31-4B8C-83A1-F6EECF244321}">
                <p14:modId xmlns:p14="http://schemas.microsoft.com/office/powerpoint/2010/main" val="837275988"/>
              </p:ext>
            </p:extLst>
          </p:nvPr>
        </p:nvGraphicFramePr>
        <p:xfrm>
          <a:off x="563239" y="1864311"/>
          <a:ext cx="8064000" cy="3536277"/>
        </p:xfrm>
        <a:graphic>
          <a:graphicData uri="http://schemas.openxmlformats.org/drawingml/2006/table">
            <a:tbl>
              <a:tblPr firstRow="1"/>
              <a:tblGrid>
                <a:gridCol w="8064000">
                  <a:extLst>
                    <a:ext uri="{9D8B030D-6E8A-4147-A177-3AD203B41FA5}">
                      <a16:colId xmlns:a16="http://schemas.microsoft.com/office/drawing/2014/main" val="119685161"/>
                    </a:ext>
                  </a:extLst>
                </a:gridCol>
              </a:tblGrid>
              <a:tr h="3536277">
                <a:tc>
                  <a:txBody>
                    <a:bodyPr/>
                    <a:lstStyle/>
                    <a:p>
                      <a:endParaRPr lang="en-IN" dirty="0"/>
                    </a:p>
                    <a:p>
                      <a:endParaRPr lang="en-IN" dirty="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243186840"/>
                  </a:ext>
                </a:extLst>
              </a:tr>
            </a:tbl>
          </a:graphicData>
        </a:graphic>
      </p:graphicFrame>
      <p:cxnSp>
        <p:nvCxnSpPr>
          <p:cNvPr id="13" name="Straight Connector 12">
            <a:extLst>
              <a:ext uri="{FF2B5EF4-FFF2-40B4-BE49-F238E27FC236}">
                <a16:creationId xmlns:a16="http://schemas.microsoft.com/office/drawing/2014/main" id="{A96395D1-50AD-45A4-BB8E-24A1C6BD8B22}"/>
              </a:ext>
            </a:extLst>
          </p:cNvPr>
          <p:cNvCxnSpPr>
            <a:cxnSpLocks/>
          </p:cNvCxnSpPr>
          <p:nvPr/>
        </p:nvCxnSpPr>
        <p:spPr>
          <a:xfrm>
            <a:off x="677334" y="2565647"/>
            <a:ext cx="7945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763894-9E1F-4CBB-B4B4-F04E4F540289}"/>
              </a:ext>
            </a:extLst>
          </p:cNvPr>
          <p:cNvCxnSpPr>
            <a:cxnSpLocks/>
          </p:cNvCxnSpPr>
          <p:nvPr/>
        </p:nvCxnSpPr>
        <p:spPr>
          <a:xfrm>
            <a:off x="4424368" y="1897355"/>
            <a:ext cx="168676" cy="3470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278682-6BDC-457A-AA5F-6D88A521CD29}"/>
              </a:ext>
            </a:extLst>
          </p:cNvPr>
          <p:cNvCxnSpPr/>
          <p:nvPr/>
        </p:nvCxnSpPr>
        <p:spPr>
          <a:xfrm>
            <a:off x="677334" y="2920753"/>
            <a:ext cx="8076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687F54-1DC9-4FDA-B7A5-F6A527B2BE5A}"/>
              </a:ext>
            </a:extLst>
          </p:cNvPr>
          <p:cNvCxnSpPr/>
          <p:nvPr/>
        </p:nvCxnSpPr>
        <p:spPr>
          <a:xfrm>
            <a:off x="568171" y="3284738"/>
            <a:ext cx="8185208" cy="14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D48ED1-1A4F-42BD-9A56-6F618D6F11AE}"/>
              </a:ext>
            </a:extLst>
          </p:cNvPr>
          <p:cNvCxnSpPr/>
          <p:nvPr/>
        </p:nvCxnSpPr>
        <p:spPr>
          <a:xfrm>
            <a:off x="568171" y="3799643"/>
            <a:ext cx="8185208" cy="7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63FC75-2793-4705-874E-7E4F5805D2D2}"/>
              </a:ext>
            </a:extLst>
          </p:cNvPr>
          <p:cNvCxnSpPr/>
          <p:nvPr/>
        </p:nvCxnSpPr>
        <p:spPr>
          <a:xfrm>
            <a:off x="568171" y="4225771"/>
            <a:ext cx="82828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AA189B-AF5F-44C9-8A2C-F2BBCBA3F880}"/>
              </a:ext>
            </a:extLst>
          </p:cNvPr>
          <p:cNvCxnSpPr/>
          <p:nvPr/>
        </p:nvCxnSpPr>
        <p:spPr>
          <a:xfrm flipV="1">
            <a:off x="563239" y="4554245"/>
            <a:ext cx="8207899" cy="71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EB6C5-81F1-41F0-84D0-241AB0B3B0E3}"/>
              </a:ext>
            </a:extLst>
          </p:cNvPr>
          <p:cNvCxnSpPr/>
          <p:nvPr/>
        </p:nvCxnSpPr>
        <p:spPr>
          <a:xfrm flipV="1">
            <a:off x="563239" y="4847208"/>
            <a:ext cx="8059610" cy="10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49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FB91-9655-462B-B233-F77FBD769D9E}"/>
              </a:ext>
            </a:extLst>
          </p:cNvPr>
          <p:cNvSpPr>
            <a:spLocks noGrp="1"/>
          </p:cNvSpPr>
          <p:nvPr>
            <p:ph type="title"/>
          </p:nvPr>
        </p:nvSpPr>
        <p:spPr>
          <a:xfrm>
            <a:off x="3124940" y="488272"/>
            <a:ext cx="3364637" cy="1442128"/>
          </a:xfrm>
        </p:spPr>
        <p:txBody>
          <a:bodyPr/>
          <a:lstStyle/>
          <a:p>
            <a:r>
              <a:rPr lang="en-IN" dirty="0"/>
              <a:t>PYTHON FOR DATA SCIENCE</a:t>
            </a:r>
          </a:p>
        </p:txBody>
      </p:sp>
      <p:sp>
        <p:nvSpPr>
          <p:cNvPr id="3" name="Content Placeholder 2">
            <a:extLst>
              <a:ext uri="{FF2B5EF4-FFF2-40B4-BE49-F238E27FC236}">
                <a16:creationId xmlns:a16="http://schemas.microsoft.com/office/drawing/2014/main" id="{1D7C5006-13C3-40B9-A615-5A54BD2B828D}"/>
              </a:ext>
            </a:extLst>
          </p:cNvPr>
          <p:cNvSpPr>
            <a:spLocks noGrp="1"/>
          </p:cNvSpPr>
          <p:nvPr>
            <p:ph idx="1"/>
          </p:nvPr>
        </p:nvSpPr>
        <p:spPr/>
        <p:txBody>
          <a:bodyPr/>
          <a:lstStyle/>
          <a:p>
            <a:r>
              <a:rPr lang="en-IN" dirty="0">
                <a:latin typeface="Arial Black" panose="020B0A04020102020204" pitchFamily="34" charset="0"/>
              </a:rPr>
              <a:t>type() in python</a:t>
            </a:r>
          </a:p>
          <a:p>
            <a:r>
              <a:rPr lang="en-IN" dirty="0"/>
              <a:t>In python type() function is used to determine the type of data types.</a:t>
            </a:r>
          </a:p>
          <a:p>
            <a:r>
              <a:rPr lang="en-IN" dirty="0"/>
              <a:t>For example </a:t>
            </a:r>
          </a:p>
          <a:p>
            <a:r>
              <a:rPr lang="en-IN" dirty="0"/>
              <a:t>a=32</a:t>
            </a:r>
          </a:p>
          <a:p>
            <a:r>
              <a:rPr lang="en-IN" dirty="0"/>
              <a:t>Print(a)</a:t>
            </a:r>
          </a:p>
          <a:p>
            <a:r>
              <a:rPr lang="en-IN" dirty="0"/>
              <a:t>Print(type(a))</a:t>
            </a:r>
          </a:p>
          <a:p>
            <a:r>
              <a:rPr lang="en-IN" dirty="0">
                <a:latin typeface="Arial Black" panose="020B0A04020102020204" pitchFamily="34" charset="0"/>
              </a:rPr>
              <a:t>OUT PUT:</a:t>
            </a:r>
          </a:p>
          <a:p>
            <a:r>
              <a:rPr lang="en-IN" dirty="0"/>
              <a:t>32</a:t>
            </a:r>
          </a:p>
          <a:p>
            <a:r>
              <a:rPr lang="en-IN" dirty="0"/>
              <a:t>Class&lt;int&gt;</a:t>
            </a:r>
          </a:p>
          <a:p>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185723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EAD6-EB0C-43BC-9BE0-9D83192BF413}"/>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EE4DE5D7-0E43-4DBB-A432-3695904BE4D4}"/>
              </a:ext>
            </a:extLst>
          </p:cNvPr>
          <p:cNvSpPr>
            <a:spLocks noGrp="1"/>
          </p:cNvSpPr>
          <p:nvPr>
            <p:ph idx="1"/>
          </p:nvPr>
        </p:nvSpPr>
        <p:spPr/>
        <p:txBody>
          <a:bodyPr/>
          <a:lstStyle/>
          <a:p>
            <a:r>
              <a:rPr lang="en-IN" dirty="0">
                <a:latin typeface="Arial Black" panose="020B0A04020102020204" pitchFamily="34" charset="0"/>
              </a:rPr>
              <a:t>Type casting or type conversion:</a:t>
            </a:r>
          </a:p>
          <a:p>
            <a:r>
              <a:rPr lang="en-IN" dirty="0"/>
              <a:t>Type casting or type conversion is the conversion of variable from on data type to another data type.</a:t>
            </a:r>
          </a:p>
          <a:p>
            <a:r>
              <a:rPr lang="en-IN" dirty="0"/>
              <a:t>For example, integer to </a:t>
            </a:r>
            <a:r>
              <a:rPr lang="en-IN" dirty="0" err="1"/>
              <a:t>flotting</a:t>
            </a:r>
            <a:r>
              <a:rPr lang="en-IN" dirty="0"/>
              <a:t> and </a:t>
            </a:r>
            <a:r>
              <a:rPr lang="en-IN" dirty="0" err="1"/>
              <a:t>flotting</a:t>
            </a:r>
            <a:r>
              <a:rPr lang="en-IN" dirty="0"/>
              <a:t>  to integer</a:t>
            </a:r>
          </a:p>
          <a:p>
            <a:r>
              <a:rPr lang="en-IN" dirty="0"/>
              <a:t>Example:</a:t>
            </a:r>
          </a:p>
          <a:p>
            <a:r>
              <a:rPr lang="en-IN" dirty="0"/>
              <a:t>Var1=12.3</a:t>
            </a:r>
          </a:p>
          <a:p>
            <a:r>
              <a:rPr lang="en-IN" dirty="0"/>
              <a:t>Var2=int(var1)</a:t>
            </a:r>
          </a:p>
          <a:p>
            <a:r>
              <a:rPr lang="en-IN" dirty="0"/>
              <a:t>Var3=complex(var1)</a:t>
            </a:r>
          </a:p>
          <a:p>
            <a:r>
              <a:rPr lang="en-IN" dirty="0"/>
              <a:t>Var4=str(var1)</a:t>
            </a:r>
          </a:p>
        </p:txBody>
      </p:sp>
    </p:spTree>
    <p:extLst>
      <p:ext uri="{BB962C8B-B14F-4D97-AF65-F5344CB8AC3E}">
        <p14:creationId xmlns:p14="http://schemas.microsoft.com/office/powerpoint/2010/main" val="1524849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C475-A13F-4FA0-9415-4C418BE556E6}"/>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63B59E9C-11B6-42DC-87E6-E92DA9EA4E8B}"/>
              </a:ext>
            </a:extLst>
          </p:cNvPr>
          <p:cNvSpPr>
            <a:spLocks noGrp="1"/>
          </p:cNvSpPr>
          <p:nvPr>
            <p:ph idx="1"/>
          </p:nvPr>
        </p:nvSpPr>
        <p:spPr/>
        <p:txBody>
          <a:bodyPr>
            <a:normAutofit lnSpcReduction="10000"/>
          </a:bodyPr>
          <a:lstStyle/>
          <a:p>
            <a:pPr marL="0" indent="0">
              <a:buNone/>
            </a:pPr>
            <a:r>
              <a:rPr lang="en-IN" dirty="0"/>
              <a:t>Print(var1)</a:t>
            </a:r>
          </a:p>
          <a:p>
            <a:pPr marL="0" indent="0">
              <a:buNone/>
            </a:pPr>
            <a:r>
              <a:rPr lang="en-IN" dirty="0"/>
              <a:t>Print(var2)</a:t>
            </a:r>
          </a:p>
          <a:p>
            <a:pPr marL="0" indent="0">
              <a:buNone/>
            </a:pPr>
            <a:r>
              <a:rPr lang="en-IN" dirty="0"/>
              <a:t>Print(var3)</a:t>
            </a:r>
          </a:p>
          <a:p>
            <a:pPr marL="0" indent="0">
              <a:buNone/>
            </a:pPr>
            <a:r>
              <a:rPr lang="en-IN" dirty="0"/>
              <a:t>Print(var4)</a:t>
            </a:r>
          </a:p>
          <a:p>
            <a:pPr marL="0" indent="0">
              <a:buNone/>
            </a:pPr>
            <a:endParaRPr lang="en-IN" dirty="0"/>
          </a:p>
          <a:p>
            <a:pPr marL="0" indent="0">
              <a:buNone/>
            </a:pPr>
            <a:r>
              <a:rPr lang="en-IN" dirty="0"/>
              <a:t>OUTPUT:</a:t>
            </a:r>
          </a:p>
          <a:p>
            <a:pPr marL="0" indent="0">
              <a:buNone/>
            </a:pPr>
            <a:r>
              <a:rPr lang="en-IN" dirty="0"/>
              <a:t>12.3</a:t>
            </a:r>
          </a:p>
          <a:p>
            <a:pPr marL="0" indent="0">
              <a:buNone/>
            </a:pPr>
            <a:r>
              <a:rPr lang="en-IN" dirty="0"/>
              <a:t>12</a:t>
            </a:r>
          </a:p>
          <a:p>
            <a:pPr marL="0" indent="0">
              <a:buNone/>
            </a:pPr>
            <a:r>
              <a:rPr lang="en-IN" dirty="0"/>
              <a:t>12+3j</a:t>
            </a:r>
          </a:p>
          <a:p>
            <a:pPr marL="0" indent="0">
              <a:buNone/>
            </a:pPr>
            <a:r>
              <a:rPr lang="en-IN" dirty="0"/>
              <a:t>12.3</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5828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E5C5-3BC9-4DC1-B4AA-B051B9E8F9F3}"/>
              </a:ext>
            </a:extLst>
          </p:cNvPr>
          <p:cNvSpPr>
            <a:spLocks noGrp="1"/>
          </p:cNvSpPr>
          <p:nvPr>
            <p:ph type="title"/>
          </p:nvPr>
        </p:nvSpPr>
        <p:spPr>
          <a:xfrm>
            <a:off x="659577" y="503068"/>
            <a:ext cx="8596669" cy="1320800"/>
          </a:xfrm>
        </p:spPr>
        <p:txBody>
          <a:bodyPr/>
          <a:lstStyle/>
          <a:p>
            <a:r>
              <a:rPr lang="en-IN" dirty="0"/>
              <a:t>PYTHON FOR DATA SCIENCE</a:t>
            </a:r>
          </a:p>
        </p:txBody>
      </p:sp>
      <p:sp>
        <p:nvSpPr>
          <p:cNvPr id="3" name="Content Placeholder 2">
            <a:extLst>
              <a:ext uri="{FF2B5EF4-FFF2-40B4-BE49-F238E27FC236}">
                <a16:creationId xmlns:a16="http://schemas.microsoft.com/office/drawing/2014/main" id="{14DCCE11-F5BC-41AF-85E9-05B0FED09038}"/>
              </a:ext>
            </a:extLst>
          </p:cNvPr>
          <p:cNvSpPr>
            <a:spLocks noGrp="1"/>
          </p:cNvSpPr>
          <p:nvPr>
            <p:ph idx="1"/>
          </p:nvPr>
        </p:nvSpPr>
        <p:spPr>
          <a:xfrm>
            <a:off x="544169" y="2317073"/>
            <a:ext cx="8596668" cy="3931328"/>
          </a:xfrm>
        </p:spPr>
        <p:txBody>
          <a:bodyPr/>
          <a:lstStyle/>
          <a:p>
            <a:r>
              <a:rPr lang="en-IN" dirty="0">
                <a:latin typeface="Arial Black" panose="020B0A04020102020204" pitchFamily="34" charset="0"/>
              </a:rPr>
              <a:t>Python numeric data types:</a:t>
            </a:r>
          </a:p>
          <a:p>
            <a:r>
              <a:rPr lang="en-IN" dirty="0"/>
              <a:t>There are three types of numeric data types are there, they are;</a:t>
            </a:r>
          </a:p>
          <a:p>
            <a:r>
              <a:rPr lang="en-IN" dirty="0"/>
              <a:t>1)integer</a:t>
            </a:r>
          </a:p>
          <a:p>
            <a:r>
              <a:rPr lang="en-IN" dirty="0"/>
              <a:t>2)</a:t>
            </a:r>
            <a:r>
              <a:rPr lang="en-IN" dirty="0" err="1"/>
              <a:t>flotting</a:t>
            </a:r>
            <a:r>
              <a:rPr lang="en-IN" dirty="0"/>
              <a:t> point</a:t>
            </a:r>
          </a:p>
          <a:p>
            <a:r>
              <a:rPr lang="en-IN" dirty="0"/>
              <a:t>3)complex</a:t>
            </a:r>
          </a:p>
          <a:p>
            <a:endParaRPr lang="en-IN" dirty="0"/>
          </a:p>
          <a:p>
            <a:endParaRPr lang="en-IN" dirty="0"/>
          </a:p>
          <a:p>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2653025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B73E-4ED2-4A02-A62B-559525827570}"/>
              </a:ext>
            </a:extLst>
          </p:cNvPr>
          <p:cNvSpPr>
            <a:spLocks noGrp="1"/>
          </p:cNvSpPr>
          <p:nvPr>
            <p:ph type="title"/>
          </p:nvPr>
        </p:nvSpPr>
        <p:spPr>
          <a:xfrm>
            <a:off x="632946" y="218982"/>
            <a:ext cx="8596668" cy="583323"/>
          </a:xfrm>
        </p:spPr>
        <p:txBody>
          <a:bodyPr>
            <a:normAutofit fontScale="90000"/>
          </a:bodyPr>
          <a:lstStyle/>
          <a:p>
            <a:r>
              <a:rPr lang="en-IN" dirty="0"/>
              <a:t>PYTHON FOR DATA SCIENCE</a:t>
            </a:r>
          </a:p>
        </p:txBody>
      </p:sp>
      <p:sp>
        <p:nvSpPr>
          <p:cNvPr id="3" name="Content Placeholder 2">
            <a:extLst>
              <a:ext uri="{FF2B5EF4-FFF2-40B4-BE49-F238E27FC236}">
                <a16:creationId xmlns:a16="http://schemas.microsoft.com/office/drawing/2014/main" id="{37C79507-342D-4B2A-9901-B33676CBEB28}"/>
              </a:ext>
            </a:extLst>
          </p:cNvPr>
          <p:cNvSpPr>
            <a:spLocks noGrp="1"/>
          </p:cNvSpPr>
          <p:nvPr>
            <p:ph idx="1"/>
          </p:nvPr>
        </p:nvSpPr>
        <p:spPr>
          <a:xfrm>
            <a:off x="464270" y="802305"/>
            <a:ext cx="8596668" cy="6055695"/>
          </a:xfrm>
        </p:spPr>
        <p:txBody>
          <a:bodyPr>
            <a:normAutofit/>
          </a:bodyPr>
          <a:lstStyle/>
          <a:p>
            <a:r>
              <a:rPr lang="en-IN" dirty="0">
                <a:latin typeface="Arial Black" panose="020B0A04020102020204" pitchFamily="34" charset="0"/>
              </a:rPr>
              <a:t>Integer:</a:t>
            </a:r>
          </a:p>
          <a:p>
            <a:r>
              <a:rPr lang="en-IN" dirty="0"/>
              <a:t>An integer is a whole number(positive number, negative number, or zero).</a:t>
            </a:r>
          </a:p>
          <a:p>
            <a:r>
              <a:rPr lang="en-IN" dirty="0"/>
              <a:t>The length of an integer is unlimited.</a:t>
            </a:r>
          </a:p>
          <a:p>
            <a:r>
              <a:rPr lang="en-IN" dirty="0"/>
              <a:t>For example</a:t>
            </a:r>
          </a:p>
          <a:p>
            <a:r>
              <a:rPr lang="en-IN" dirty="0"/>
              <a:t>C=454959556555562565</a:t>
            </a:r>
          </a:p>
          <a:p>
            <a:r>
              <a:rPr lang="en-IN" dirty="0"/>
              <a:t>X=0</a:t>
            </a:r>
          </a:p>
          <a:p>
            <a:r>
              <a:rPr lang="en-IN" dirty="0"/>
              <a:t>Print(c)</a:t>
            </a:r>
          </a:p>
          <a:p>
            <a:r>
              <a:rPr lang="en-IN" dirty="0"/>
              <a:t>Print(x)</a:t>
            </a:r>
          </a:p>
          <a:p>
            <a:r>
              <a:rPr lang="en-IN" dirty="0"/>
              <a:t>Print(type(c))</a:t>
            </a:r>
          </a:p>
          <a:p>
            <a:r>
              <a:rPr lang="en-IN" dirty="0"/>
              <a:t>Print(type(x))</a:t>
            </a:r>
          </a:p>
          <a:p>
            <a:r>
              <a:rPr lang="en-IN" dirty="0"/>
              <a:t>OUTPUT:</a:t>
            </a:r>
          </a:p>
          <a:p>
            <a:r>
              <a:rPr lang="en-IN" dirty="0"/>
              <a:t>454959556555562565</a:t>
            </a:r>
          </a:p>
          <a:p>
            <a:r>
              <a:rPr lang="en-IN" dirty="0"/>
              <a:t>0</a:t>
            </a:r>
          </a:p>
          <a:p>
            <a:r>
              <a:rPr lang="en-IN" dirty="0"/>
              <a:t>Class&lt;int&gt;</a:t>
            </a:r>
          </a:p>
          <a:p>
            <a:r>
              <a:rPr lang="en-IN" dirty="0"/>
              <a:t>Class&lt;int&gt;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6799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BE32-0000-4B45-9519-EC96C04D2692}"/>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3F7DD065-EFF6-4AC1-A785-FBB0EB12FD63}"/>
              </a:ext>
            </a:extLst>
          </p:cNvPr>
          <p:cNvSpPr>
            <a:spLocks noGrp="1"/>
          </p:cNvSpPr>
          <p:nvPr>
            <p:ph idx="1"/>
          </p:nvPr>
        </p:nvSpPr>
        <p:spPr>
          <a:xfrm>
            <a:off x="677334" y="1287263"/>
            <a:ext cx="8596668" cy="4754100"/>
          </a:xfrm>
        </p:spPr>
        <p:txBody>
          <a:bodyPr>
            <a:normAutofit lnSpcReduction="10000"/>
          </a:bodyPr>
          <a:lstStyle/>
          <a:p>
            <a:r>
              <a:rPr lang="en-IN" dirty="0" err="1">
                <a:latin typeface="Arial Black" panose="020B0A04020102020204" pitchFamily="34" charset="0"/>
              </a:rPr>
              <a:t>Floatting</a:t>
            </a:r>
            <a:r>
              <a:rPr lang="en-IN" dirty="0">
                <a:latin typeface="Arial Black" panose="020B0A04020102020204" pitchFamily="34" charset="0"/>
              </a:rPr>
              <a:t> point number</a:t>
            </a:r>
          </a:p>
          <a:p>
            <a:r>
              <a:rPr lang="en-IN" dirty="0"/>
              <a:t>A </a:t>
            </a:r>
            <a:r>
              <a:rPr lang="en-IN" dirty="0" err="1"/>
              <a:t>floattig</a:t>
            </a:r>
            <a:r>
              <a:rPr lang="en-IN" dirty="0"/>
              <a:t> point number is a decimal number or similar to decimal numbers.</a:t>
            </a:r>
          </a:p>
          <a:p>
            <a:r>
              <a:rPr lang="en-IN" dirty="0"/>
              <a:t>For example</a:t>
            </a:r>
          </a:p>
          <a:p>
            <a:r>
              <a:rPr lang="en-IN" dirty="0"/>
              <a:t>1)W=200.2</a:t>
            </a:r>
          </a:p>
          <a:p>
            <a:r>
              <a:rPr lang="en-IN" dirty="0"/>
              <a:t>Print(w)</a:t>
            </a:r>
          </a:p>
          <a:p>
            <a:r>
              <a:rPr lang="en-IN" dirty="0"/>
              <a:t>Print(type(w))</a:t>
            </a:r>
          </a:p>
          <a:p>
            <a:r>
              <a:rPr lang="en-IN" dirty="0"/>
              <a:t>2)d=-15.5</a:t>
            </a:r>
          </a:p>
          <a:p>
            <a:r>
              <a:rPr lang="en-IN" dirty="0"/>
              <a:t>Print(d)</a:t>
            </a:r>
          </a:p>
          <a:p>
            <a:r>
              <a:rPr lang="en-IN" dirty="0"/>
              <a:t>Print(type(d))</a:t>
            </a:r>
          </a:p>
          <a:p>
            <a:r>
              <a:rPr lang="en-IN" dirty="0"/>
              <a:t>X=0</a:t>
            </a:r>
          </a:p>
          <a:p>
            <a:r>
              <a:rPr lang="en-IN" dirty="0"/>
              <a:t>Print(x)</a:t>
            </a:r>
          </a:p>
          <a:p>
            <a:r>
              <a:rPr lang="en-IN" dirty="0"/>
              <a:t>Print(type(x))</a:t>
            </a:r>
          </a:p>
        </p:txBody>
      </p:sp>
    </p:spTree>
    <p:extLst>
      <p:ext uri="{BB962C8B-B14F-4D97-AF65-F5344CB8AC3E}">
        <p14:creationId xmlns:p14="http://schemas.microsoft.com/office/powerpoint/2010/main" val="2155644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11F3-5ADD-4FD4-BA4B-59A77A30A5C4}"/>
              </a:ext>
            </a:extLst>
          </p:cNvPr>
          <p:cNvSpPr>
            <a:spLocks noGrp="1"/>
          </p:cNvSpPr>
          <p:nvPr>
            <p:ph type="title"/>
          </p:nvPr>
        </p:nvSpPr>
        <p:spPr>
          <a:xfrm>
            <a:off x="677334" y="458679"/>
            <a:ext cx="8596668" cy="1320800"/>
          </a:xfrm>
        </p:spPr>
        <p:txBody>
          <a:bodyPr/>
          <a:lstStyle/>
          <a:p>
            <a:r>
              <a:rPr lang="en-IN" dirty="0"/>
              <a:t>PYTHON FOR DATA SCIENCE</a:t>
            </a:r>
          </a:p>
        </p:txBody>
      </p:sp>
      <p:sp>
        <p:nvSpPr>
          <p:cNvPr id="3" name="Content Placeholder 2">
            <a:extLst>
              <a:ext uri="{FF2B5EF4-FFF2-40B4-BE49-F238E27FC236}">
                <a16:creationId xmlns:a16="http://schemas.microsoft.com/office/drawing/2014/main" id="{DEA3B2D6-0356-4949-80AD-B3150A2130F0}"/>
              </a:ext>
            </a:extLst>
          </p:cNvPr>
          <p:cNvSpPr>
            <a:spLocks noGrp="1"/>
          </p:cNvSpPr>
          <p:nvPr>
            <p:ph idx="1"/>
          </p:nvPr>
        </p:nvSpPr>
        <p:spPr/>
        <p:txBody>
          <a:bodyPr/>
          <a:lstStyle/>
          <a:p>
            <a:r>
              <a:rPr lang="en-IN" dirty="0">
                <a:latin typeface="Arial Black" panose="020B0A04020102020204" pitchFamily="34" charset="0"/>
              </a:rPr>
              <a:t>Complex number:</a:t>
            </a:r>
          </a:p>
          <a:p>
            <a:r>
              <a:rPr lang="en-IN" dirty="0"/>
              <a:t>In python complex numbers are created by using “j” after the number.</a:t>
            </a:r>
          </a:p>
          <a:p>
            <a:r>
              <a:rPr lang="en-IN" dirty="0"/>
              <a:t>For example</a:t>
            </a:r>
          </a:p>
          <a:p>
            <a:r>
              <a:rPr lang="en-IN" dirty="0"/>
              <a:t>D=3+4j</a:t>
            </a:r>
          </a:p>
          <a:p>
            <a:r>
              <a:rPr lang="en-IN" dirty="0"/>
              <a:t>E=-8-5j</a:t>
            </a:r>
          </a:p>
          <a:p>
            <a:r>
              <a:rPr lang="en-IN" dirty="0"/>
              <a:t>Print(D)</a:t>
            </a:r>
          </a:p>
          <a:p>
            <a:r>
              <a:rPr lang="en-IN" dirty="0"/>
              <a:t>Print(type(D))</a:t>
            </a:r>
          </a:p>
          <a:p>
            <a:r>
              <a:rPr lang="en-IN" dirty="0"/>
              <a:t>Print(E)</a:t>
            </a:r>
          </a:p>
          <a:p>
            <a:r>
              <a:rPr lang="en-IN" dirty="0"/>
              <a:t>Print(type(E)</a:t>
            </a:r>
          </a:p>
        </p:txBody>
      </p:sp>
    </p:spTree>
    <p:extLst>
      <p:ext uri="{BB962C8B-B14F-4D97-AF65-F5344CB8AC3E}">
        <p14:creationId xmlns:p14="http://schemas.microsoft.com/office/powerpoint/2010/main" val="11853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0519-D5DD-46DF-9ED6-03D0F5A23560}"/>
              </a:ext>
            </a:extLst>
          </p:cNvPr>
          <p:cNvSpPr>
            <a:spLocks noGrp="1"/>
          </p:cNvSpPr>
          <p:nvPr>
            <p:ph type="title"/>
          </p:nvPr>
        </p:nvSpPr>
        <p:spPr>
          <a:xfrm>
            <a:off x="606313" y="361025"/>
            <a:ext cx="8596668" cy="1320800"/>
          </a:xfrm>
        </p:spPr>
        <p:txBody>
          <a:bodyPr/>
          <a:lstStyle/>
          <a:p>
            <a:r>
              <a:rPr lang="en-IN" dirty="0"/>
              <a:t>PYTHON FOR DATA SCIENCE</a:t>
            </a:r>
          </a:p>
        </p:txBody>
      </p:sp>
      <p:sp>
        <p:nvSpPr>
          <p:cNvPr id="3" name="Content Placeholder 2">
            <a:extLst>
              <a:ext uri="{FF2B5EF4-FFF2-40B4-BE49-F238E27FC236}">
                <a16:creationId xmlns:a16="http://schemas.microsoft.com/office/drawing/2014/main" id="{CA5B8888-4F76-409E-ADD2-3C60D64DA811}"/>
              </a:ext>
            </a:extLst>
          </p:cNvPr>
          <p:cNvSpPr>
            <a:spLocks noGrp="1"/>
          </p:cNvSpPr>
          <p:nvPr>
            <p:ph idx="1"/>
          </p:nvPr>
        </p:nvSpPr>
        <p:spPr/>
        <p:txBody>
          <a:bodyPr/>
          <a:lstStyle/>
          <a:p>
            <a:pPr algn="l"/>
            <a:r>
              <a:rPr lang="en-US" b="0" i="0" dirty="0">
                <a:solidFill>
                  <a:srgbClr val="000000"/>
                </a:solidFill>
                <a:effectLst/>
                <a:latin typeface="Arial Black" panose="020B0A04020102020204" pitchFamily="34" charset="0"/>
              </a:rPr>
              <a:t>What can Python do?</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on a server to create web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alongside software to create workflows.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connect to database systems. It can also read and modify files.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to handle big data and perform complex mathematics.</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201583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06F2-944F-4B5D-8476-68DE8A8F9219}"/>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ABC6D263-E4CF-44BA-8183-205AE6E37FD7}"/>
              </a:ext>
            </a:extLst>
          </p:cNvPr>
          <p:cNvSpPr>
            <a:spLocks noGrp="1"/>
          </p:cNvSpPr>
          <p:nvPr>
            <p:ph idx="1"/>
          </p:nvPr>
        </p:nvSpPr>
        <p:spPr/>
        <p:txBody>
          <a:bodyPr>
            <a:normAutofit lnSpcReduction="10000"/>
          </a:bodyPr>
          <a:lstStyle/>
          <a:p>
            <a:r>
              <a:rPr lang="en-IN" dirty="0">
                <a:latin typeface="Arial Black" panose="020B0A04020102020204" pitchFamily="34" charset="0"/>
              </a:rPr>
              <a:t>Python Strings……</a:t>
            </a:r>
          </a:p>
          <a:p>
            <a:r>
              <a:rPr lang="en-IN" dirty="0">
                <a:latin typeface="Arial Rounded MT Bold" panose="020F0704030504030204" pitchFamily="34" charset="0"/>
              </a:rPr>
              <a:t>What is string in python?</a:t>
            </a:r>
          </a:p>
          <a:p>
            <a:r>
              <a:rPr lang="en-IN" dirty="0"/>
              <a:t>Any thing inside single(‘’) or double(“”) </a:t>
            </a:r>
            <a:r>
              <a:rPr lang="en-IN" dirty="0" err="1"/>
              <a:t>quots</a:t>
            </a:r>
            <a:r>
              <a:rPr lang="en-IN" dirty="0"/>
              <a:t> is considered as a string.</a:t>
            </a:r>
          </a:p>
          <a:p>
            <a:r>
              <a:rPr lang="en-IN" dirty="0">
                <a:latin typeface="Arial Black" panose="020B0A04020102020204" pitchFamily="34" charset="0"/>
              </a:rPr>
              <a:t>Assigning string to a variable…</a:t>
            </a:r>
          </a:p>
          <a:p>
            <a:r>
              <a:rPr lang="en-IN" dirty="0"/>
              <a:t>a = "hello world“</a:t>
            </a:r>
          </a:p>
          <a:p>
            <a:r>
              <a:rPr lang="en-IN" dirty="0"/>
              <a:t>b=‘python’</a:t>
            </a:r>
          </a:p>
          <a:p>
            <a:r>
              <a:rPr lang="en-IN" dirty="0"/>
              <a:t>Print(a)</a:t>
            </a:r>
          </a:p>
          <a:p>
            <a:r>
              <a:rPr lang="en-IN" dirty="0"/>
              <a:t>Print(b)</a:t>
            </a:r>
          </a:p>
          <a:p>
            <a:r>
              <a:rPr lang="en-IN" dirty="0"/>
              <a:t>Print(type(a))</a:t>
            </a:r>
          </a:p>
          <a:p>
            <a:r>
              <a:rPr lang="en-IN" dirty="0"/>
              <a:t>Print(type(b))</a:t>
            </a:r>
          </a:p>
          <a:p>
            <a:endParaRPr lang="en-IN" dirty="0"/>
          </a:p>
        </p:txBody>
      </p:sp>
    </p:spTree>
    <p:extLst>
      <p:ext uri="{BB962C8B-B14F-4D97-AF65-F5344CB8AC3E}">
        <p14:creationId xmlns:p14="http://schemas.microsoft.com/office/powerpoint/2010/main" val="359195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4D44-FD87-4FE9-84BB-03921CC6D0E8}"/>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8408723F-918A-4607-8470-008484ABE300}"/>
              </a:ext>
            </a:extLst>
          </p:cNvPr>
          <p:cNvSpPr>
            <a:spLocks noGrp="1"/>
          </p:cNvSpPr>
          <p:nvPr>
            <p:ph idx="1"/>
          </p:nvPr>
        </p:nvSpPr>
        <p:spPr>
          <a:xfrm>
            <a:off x="677334" y="1393795"/>
            <a:ext cx="8596668" cy="4647568"/>
          </a:xfrm>
        </p:spPr>
        <p:txBody>
          <a:bodyPr/>
          <a:lstStyle/>
          <a:p>
            <a:r>
              <a:rPr lang="en-IN" dirty="0">
                <a:latin typeface="Arial Black" panose="020B0A04020102020204" pitchFamily="34" charset="0"/>
              </a:rPr>
              <a:t>Indexing in string….</a:t>
            </a:r>
          </a:p>
          <a:p>
            <a:r>
              <a:rPr lang="en-IN" dirty="0"/>
              <a:t>There are two types of indexing</a:t>
            </a:r>
          </a:p>
          <a:p>
            <a:r>
              <a:rPr lang="en-IN" dirty="0"/>
              <a:t>1)positive indexing</a:t>
            </a:r>
          </a:p>
          <a:p>
            <a:r>
              <a:rPr lang="en-IN" dirty="0"/>
              <a:t>2)negative indexing</a:t>
            </a:r>
          </a:p>
          <a:p>
            <a:r>
              <a:rPr lang="en-IN" dirty="0"/>
              <a:t>Python provides both types of indexing </a:t>
            </a:r>
            <a:r>
              <a:rPr lang="en-IN" dirty="0" err="1"/>
              <a:t>ie</a:t>
            </a:r>
            <a:r>
              <a:rPr lang="en-IN" dirty="0"/>
              <a:t> both positive and negative indexing.</a:t>
            </a:r>
          </a:p>
          <a:p>
            <a:r>
              <a:rPr lang="en-IN" dirty="0"/>
              <a:t>Positive indexing starts from </a:t>
            </a:r>
            <a:r>
              <a:rPr lang="en-IN" dirty="0">
                <a:solidFill>
                  <a:srgbClr val="FF0000"/>
                </a:solidFill>
              </a:rPr>
              <a:t>left end with 0 </a:t>
            </a:r>
            <a:r>
              <a:rPr lang="en-IN" dirty="0"/>
              <a:t>and negative indexing starts from </a:t>
            </a:r>
            <a:r>
              <a:rPr lang="en-IN" dirty="0">
                <a:solidFill>
                  <a:srgbClr val="FF0000"/>
                </a:solidFill>
              </a:rPr>
              <a:t>right end with -1.</a:t>
            </a:r>
          </a:p>
          <a:p>
            <a:endParaRPr lang="en-IN" dirty="0">
              <a:solidFill>
                <a:srgbClr val="FF0000"/>
              </a:solidFill>
            </a:endParaRPr>
          </a:p>
          <a:p>
            <a:endParaRPr lang="en-IN" dirty="0">
              <a:latin typeface="Arial Black" panose="020B0A04020102020204" pitchFamily="34" charset="0"/>
            </a:endParaRPr>
          </a:p>
        </p:txBody>
      </p:sp>
      <p:pic>
        <p:nvPicPr>
          <p:cNvPr id="5" name="Picture 4">
            <a:extLst>
              <a:ext uri="{FF2B5EF4-FFF2-40B4-BE49-F238E27FC236}">
                <a16:creationId xmlns:a16="http://schemas.microsoft.com/office/drawing/2014/main" id="{CA6925B4-E93C-4EFC-9021-6D04D2655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885" y="4035983"/>
            <a:ext cx="3955123" cy="1783235"/>
          </a:xfrm>
          <a:prstGeom prst="rect">
            <a:avLst/>
          </a:prstGeom>
        </p:spPr>
      </p:pic>
    </p:spTree>
    <p:extLst>
      <p:ext uri="{BB962C8B-B14F-4D97-AF65-F5344CB8AC3E}">
        <p14:creationId xmlns:p14="http://schemas.microsoft.com/office/powerpoint/2010/main" val="288080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5A90-5128-4EF8-A9C0-EC0517324D57}"/>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08835952-9FF3-41D3-A763-7340B3929325}"/>
              </a:ext>
            </a:extLst>
          </p:cNvPr>
          <p:cNvSpPr>
            <a:spLocks noGrp="1"/>
          </p:cNvSpPr>
          <p:nvPr>
            <p:ph idx="1"/>
          </p:nvPr>
        </p:nvSpPr>
        <p:spPr/>
        <p:txBody>
          <a:bodyPr/>
          <a:lstStyle/>
          <a:p>
            <a:r>
              <a:rPr lang="en-IN" b="1" i="0" dirty="0">
                <a:solidFill>
                  <a:srgbClr val="111111"/>
                </a:solidFill>
                <a:effectLst/>
                <a:latin typeface="Helvetica" panose="020B0604020202020204" pitchFamily="34" charset="0"/>
              </a:rPr>
              <a:t>String Slicing.</a:t>
            </a:r>
          </a:p>
          <a:p>
            <a:r>
              <a:rPr lang="en-US" b="1" dirty="0">
                <a:solidFill>
                  <a:srgbClr val="CF2E2E"/>
                </a:solidFill>
              </a:rPr>
              <a:t>String slicing</a:t>
            </a:r>
            <a:r>
              <a:rPr lang="en-US" b="0" i="0" dirty="0">
                <a:solidFill>
                  <a:srgbClr val="000000"/>
                </a:solidFill>
                <a:effectLst/>
              </a:rPr>
              <a:t> means to choose or return some characters from the string. In python, anything inside </a:t>
            </a:r>
            <a:r>
              <a:rPr lang="en-US" b="0" i="0" dirty="0">
                <a:solidFill>
                  <a:srgbClr val="FF0000"/>
                </a:solidFill>
                <a:effectLst/>
              </a:rPr>
              <a:t>single or double quotes </a:t>
            </a:r>
            <a:r>
              <a:rPr lang="en-US" b="0" i="0" dirty="0">
                <a:solidFill>
                  <a:srgbClr val="000000"/>
                </a:solidFill>
                <a:effectLst/>
              </a:rPr>
              <a:t>is considered to be a string and the </a:t>
            </a:r>
            <a:r>
              <a:rPr lang="en-US" b="1" i="0" dirty="0">
                <a:solidFill>
                  <a:srgbClr val="CF2E2E"/>
                </a:solidFill>
                <a:effectLst/>
              </a:rPr>
              <a:t>spaces </a:t>
            </a:r>
            <a:r>
              <a:rPr lang="en-US" b="0" i="0" dirty="0">
                <a:solidFill>
                  <a:srgbClr val="000000"/>
                </a:solidFill>
                <a:effectLst/>
              </a:rPr>
              <a:t>are also </a:t>
            </a:r>
            <a:r>
              <a:rPr lang="en-US" b="1" i="0" dirty="0">
                <a:solidFill>
                  <a:srgbClr val="CF2E2E"/>
                </a:solidFill>
                <a:effectLst/>
              </a:rPr>
              <a:t>counted </a:t>
            </a:r>
            <a:r>
              <a:rPr lang="en-US" b="0" i="0" dirty="0">
                <a:solidFill>
                  <a:srgbClr val="000000"/>
                </a:solidFill>
                <a:effectLst/>
              </a:rPr>
              <a:t>during indexing of a string</a:t>
            </a:r>
            <a:r>
              <a:rPr lang="en-US" b="0" i="0" dirty="0">
                <a:solidFill>
                  <a:srgbClr val="000000"/>
                </a:solidFill>
                <a:effectLst/>
                <a:latin typeface="Helvetica" panose="020B0604020202020204" pitchFamily="34" charset="0"/>
              </a:rPr>
              <a:t>.</a:t>
            </a:r>
          </a:p>
          <a:p>
            <a:r>
              <a:rPr lang="en-US" dirty="0">
                <a:solidFill>
                  <a:srgbClr val="000000"/>
                </a:solidFill>
                <a:latin typeface="Helvetica" panose="020B0604020202020204" pitchFamily="34" charset="0"/>
              </a:rPr>
              <a:t>For example,</a:t>
            </a:r>
          </a:p>
          <a:p>
            <a:r>
              <a:rPr lang="en-US" dirty="0" err="1">
                <a:solidFill>
                  <a:srgbClr val="000000"/>
                </a:solidFill>
                <a:latin typeface="Helvetica" panose="020B0604020202020204" pitchFamily="34" charset="0"/>
              </a:rPr>
              <a:t>my_str</a:t>
            </a:r>
            <a:r>
              <a:rPr lang="en-US" dirty="0">
                <a:solidFill>
                  <a:srgbClr val="000000"/>
                </a:solidFill>
                <a:latin typeface="Helvetica" panose="020B0604020202020204" pitchFamily="34" charset="0"/>
              </a:rPr>
              <a:t>=“I am a string”</a:t>
            </a:r>
          </a:p>
          <a:p>
            <a:r>
              <a:rPr lang="en-US" dirty="0">
                <a:solidFill>
                  <a:srgbClr val="000000"/>
                </a:solidFill>
                <a:latin typeface="Helvetica" panose="020B0604020202020204" pitchFamily="34" charset="0"/>
              </a:rPr>
              <a:t>Print(</a:t>
            </a:r>
            <a:r>
              <a:rPr lang="en-US" dirty="0" err="1">
                <a:solidFill>
                  <a:srgbClr val="000000"/>
                </a:solidFill>
                <a:latin typeface="Helvetica" panose="020B0604020202020204" pitchFamily="34" charset="0"/>
              </a:rPr>
              <a:t>len</a:t>
            </a:r>
            <a:r>
              <a:rPr lang="en-US" dirty="0">
                <a:solidFill>
                  <a:srgbClr val="000000"/>
                </a:solidFill>
                <a:latin typeface="Helvetica" panose="020B0604020202020204" pitchFamily="34" charset="0"/>
              </a:rPr>
              <a:t>(</a:t>
            </a:r>
            <a:r>
              <a:rPr lang="en-US" dirty="0" err="1">
                <a:solidFill>
                  <a:srgbClr val="000000"/>
                </a:solidFill>
                <a:latin typeface="Helvetica" panose="020B0604020202020204" pitchFamily="34" charset="0"/>
              </a:rPr>
              <a:t>my_str</a:t>
            </a:r>
            <a:r>
              <a:rPr lang="en-US" dirty="0">
                <a:solidFill>
                  <a:srgbClr val="000000"/>
                </a:solidFill>
                <a:latin typeface="Helvetica" panose="020B0604020202020204" pitchFamily="34" charset="0"/>
              </a:rPr>
              <a:t>))</a:t>
            </a:r>
          </a:p>
          <a:p>
            <a:r>
              <a:rPr lang="en-US" dirty="0">
                <a:solidFill>
                  <a:srgbClr val="000000"/>
                </a:solidFill>
                <a:latin typeface="Helvetica" panose="020B0604020202020204" pitchFamily="34" charset="0"/>
              </a:rPr>
              <a:t>Print(</a:t>
            </a:r>
            <a:r>
              <a:rPr lang="en-US" dirty="0" err="1">
                <a:solidFill>
                  <a:srgbClr val="000000"/>
                </a:solidFill>
                <a:latin typeface="Helvetica" panose="020B0604020202020204" pitchFamily="34" charset="0"/>
              </a:rPr>
              <a:t>lmy_str</a:t>
            </a:r>
            <a:r>
              <a:rPr lang="en-US" dirty="0">
                <a:solidFill>
                  <a:srgbClr val="000000"/>
                </a:solidFill>
                <a:latin typeface="Helvetica" panose="020B0604020202020204" pitchFamily="34" charset="0"/>
              </a:rPr>
              <a:t>[0])</a:t>
            </a:r>
          </a:p>
          <a:p>
            <a:r>
              <a:rPr lang="en-US" dirty="0">
                <a:solidFill>
                  <a:srgbClr val="000000"/>
                </a:solidFill>
                <a:latin typeface="Helvetica" panose="020B0604020202020204" pitchFamily="34" charset="0"/>
              </a:rPr>
              <a:t>Print(</a:t>
            </a:r>
            <a:r>
              <a:rPr lang="en-US" dirty="0" err="1">
                <a:solidFill>
                  <a:srgbClr val="000000"/>
                </a:solidFill>
                <a:latin typeface="Helvetica" panose="020B0604020202020204" pitchFamily="34" charset="0"/>
              </a:rPr>
              <a:t>my_str</a:t>
            </a:r>
            <a:r>
              <a:rPr lang="en-US" dirty="0">
                <a:solidFill>
                  <a:srgbClr val="000000"/>
                </a:solidFill>
                <a:latin typeface="Helvetica" panose="020B0604020202020204" pitchFamily="34" charset="0"/>
              </a:rPr>
              <a:t>[-1])</a:t>
            </a:r>
          </a:p>
          <a:p>
            <a:r>
              <a:rPr lang="en-US" dirty="0" err="1">
                <a:solidFill>
                  <a:srgbClr val="000000"/>
                </a:solidFill>
                <a:latin typeface="Helvetica" panose="020B0604020202020204" pitchFamily="34" charset="0"/>
              </a:rPr>
              <a:t>Note:in</a:t>
            </a:r>
            <a:r>
              <a:rPr lang="en-US" dirty="0">
                <a:solidFill>
                  <a:srgbClr val="000000"/>
                </a:solidFill>
                <a:latin typeface="Helvetica" panose="020B0604020202020204" pitchFamily="34" charset="0"/>
              </a:rPr>
              <a:t> string slicing after: is subtracted by 1</a:t>
            </a:r>
          </a:p>
          <a:p>
            <a:endParaRPr lang="en-US" dirty="0">
              <a:solidFill>
                <a:srgbClr val="000000"/>
              </a:solidFill>
              <a:latin typeface="Helvetica" panose="020B0604020202020204" pitchFamily="34" charset="0"/>
            </a:endParaRPr>
          </a:p>
          <a:p>
            <a:pPr marL="0" indent="0">
              <a:buNone/>
            </a:pPr>
            <a:endParaRPr lang="en-IN" dirty="0"/>
          </a:p>
        </p:txBody>
      </p:sp>
    </p:spTree>
    <p:extLst>
      <p:ext uri="{BB962C8B-B14F-4D97-AF65-F5344CB8AC3E}">
        <p14:creationId xmlns:p14="http://schemas.microsoft.com/office/powerpoint/2010/main" val="2251484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901D-9EB5-4F24-8D64-E3469C02EE3E}"/>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CE340DBD-ADD7-4C22-9907-A89CFACF5A7A}"/>
              </a:ext>
            </a:extLst>
          </p:cNvPr>
          <p:cNvSpPr>
            <a:spLocks noGrp="1"/>
          </p:cNvSpPr>
          <p:nvPr>
            <p:ph idx="1"/>
          </p:nvPr>
        </p:nvSpPr>
        <p:spPr/>
        <p:txBody>
          <a:bodyPr>
            <a:normAutofit/>
          </a:bodyPr>
          <a:lstStyle/>
          <a:p>
            <a:r>
              <a:rPr lang="en-IN" dirty="0">
                <a:latin typeface="Arial Black" panose="020B0A04020102020204" pitchFamily="34" charset="0"/>
              </a:rPr>
              <a:t>String </a:t>
            </a:r>
            <a:r>
              <a:rPr lang="en-IN" dirty="0" err="1">
                <a:latin typeface="Arial Black" panose="020B0A04020102020204" pitchFamily="34" charset="0"/>
              </a:rPr>
              <a:t>concatation</a:t>
            </a:r>
            <a:endParaRPr lang="en-IN" dirty="0">
              <a:latin typeface="Arial Black" panose="020B0A04020102020204" pitchFamily="34" charset="0"/>
            </a:endParaRPr>
          </a:p>
          <a:p>
            <a:r>
              <a:rPr lang="en-IN" dirty="0"/>
              <a:t>In python </a:t>
            </a:r>
            <a:r>
              <a:rPr lang="en-IN" dirty="0" err="1"/>
              <a:t>concatation</a:t>
            </a:r>
            <a:r>
              <a:rPr lang="en-IN" dirty="0"/>
              <a:t> </a:t>
            </a:r>
            <a:r>
              <a:rPr lang="en-IN" dirty="0" err="1"/>
              <a:t>meance</a:t>
            </a:r>
            <a:r>
              <a:rPr lang="en-IN" dirty="0"/>
              <a:t> to add.</a:t>
            </a:r>
          </a:p>
          <a:p>
            <a:r>
              <a:rPr lang="en-IN" dirty="0"/>
              <a:t>We use “+” symbol to add.</a:t>
            </a:r>
          </a:p>
          <a:p>
            <a:r>
              <a:rPr lang="en-IN" dirty="0"/>
              <a:t>For example</a:t>
            </a:r>
          </a:p>
          <a:p>
            <a:r>
              <a:rPr lang="en-IN" dirty="0"/>
              <a:t>here,</a:t>
            </a:r>
          </a:p>
          <a:p>
            <a:r>
              <a:rPr lang="en-IN" dirty="0"/>
              <a:t>A = “hello”</a:t>
            </a:r>
          </a:p>
          <a:p>
            <a:r>
              <a:rPr lang="en-IN" dirty="0"/>
              <a:t>B = “world”</a:t>
            </a:r>
          </a:p>
          <a:p>
            <a:r>
              <a:rPr lang="en-IN" dirty="0"/>
              <a:t>C = A+B</a:t>
            </a:r>
          </a:p>
          <a:p>
            <a:r>
              <a:rPr lang="en-IN" dirty="0"/>
              <a:t>Print(C)</a:t>
            </a:r>
          </a:p>
        </p:txBody>
      </p:sp>
    </p:spTree>
    <p:extLst>
      <p:ext uri="{BB962C8B-B14F-4D97-AF65-F5344CB8AC3E}">
        <p14:creationId xmlns:p14="http://schemas.microsoft.com/office/powerpoint/2010/main" val="3664620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5840-F74B-42CC-82D6-48791A45AACE}"/>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BC41617F-D39E-47B9-A396-7F52A9E13880}"/>
              </a:ext>
            </a:extLst>
          </p:cNvPr>
          <p:cNvSpPr>
            <a:spLocks noGrp="1"/>
          </p:cNvSpPr>
          <p:nvPr>
            <p:ph idx="1"/>
          </p:nvPr>
        </p:nvSpPr>
        <p:spPr/>
        <p:txBody>
          <a:bodyPr/>
          <a:lstStyle/>
          <a:p>
            <a:r>
              <a:rPr lang="en-IN" dirty="0">
                <a:latin typeface="Arial Black" panose="020B0A04020102020204" pitchFamily="34" charset="0"/>
              </a:rPr>
              <a:t>Comma in print statement:</a:t>
            </a:r>
          </a:p>
          <a:p>
            <a:r>
              <a:rPr lang="en-IN" dirty="0"/>
              <a:t>We use comma(,) inside print statement with many objects like strings, list, tuples.</a:t>
            </a:r>
          </a:p>
          <a:p>
            <a:r>
              <a:rPr lang="en-IN" dirty="0"/>
              <a:t>This comma creates a space between two objects.</a:t>
            </a:r>
          </a:p>
          <a:p>
            <a:r>
              <a:rPr lang="en-IN" dirty="0"/>
              <a:t>Lets see some example</a:t>
            </a:r>
          </a:p>
          <a:p>
            <a:r>
              <a:rPr lang="en-IN" dirty="0"/>
              <a:t>print(“my name is”, “</a:t>
            </a:r>
            <a:r>
              <a:rPr lang="en-IN" dirty="0" err="1"/>
              <a:t>sekharreddy</a:t>
            </a:r>
            <a:r>
              <a:rPr lang="en-IN" dirty="0"/>
              <a:t>”)</a:t>
            </a:r>
          </a:p>
          <a:p>
            <a:r>
              <a:rPr lang="en-IN" dirty="0"/>
              <a:t>This function also used to separate two strings and numbers.</a:t>
            </a:r>
          </a:p>
          <a:p>
            <a:endParaRPr lang="en-IN" dirty="0"/>
          </a:p>
        </p:txBody>
      </p:sp>
    </p:spTree>
    <p:extLst>
      <p:ext uri="{BB962C8B-B14F-4D97-AF65-F5344CB8AC3E}">
        <p14:creationId xmlns:p14="http://schemas.microsoft.com/office/powerpoint/2010/main" val="2406387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2FA-900A-47E1-AF36-75AEE61FF09D}"/>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0EEFCB61-8214-4DA6-A93F-985DFECB8192}"/>
              </a:ext>
            </a:extLst>
          </p:cNvPr>
          <p:cNvSpPr>
            <a:spLocks noGrp="1"/>
          </p:cNvSpPr>
          <p:nvPr>
            <p:ph idx="1"/>
          </p:nvPr>
        </p:nvSpPr>
        <p:spPr/>
        <p:txBody>
          <a:bodyPr/>
          <a:lstStyle/>
          <a:p>
            <a:r>
              <a:rPr lang="en-IN" dirty="0">
                <a:latin typeface="Arial Black" panose="020B0A04020102020204" pitchFamily="34" charset="0"/>
              </a:rPr>
              <a:t>Format method:</a:t>
            </a:r>
          </a:p>
          <a:p>
            <a:r>
              <a:rPr lang="en-IN" dirty="0"/>
              <a:t>we use format method after string is to insert  some specified values inside strings.</a:t>
            </a:r>
          </a:p>
          <a:p>
            <a:r>
              <a:rPr lang="en-IN" dirty="0"/>
              <a:t>We use {}to insert specified values.</a:t>
            </a:r>
          </a:p>
          <a:p>
            <a:r>
              <a:rPr lang="en-IN" dirty="0"/>
              <a:t>Example:</a:t>
            </a:r>
          </a:p>
          <a:p>
            <a:r>
              <a:rPr lang="en-IN" dirty="0"/>
              <a:t>Print(“name:{name} and age:{age}”.format(name = “</a:t>
            </a:r>
            <a:r>
              <a:rPr lang="en-IN" dirty="0" err="1"/>
              <a:t>sekhar</a:t>
            </a:r>
            <a:r>
              <a:rPr lang="en-IN" dirty="0"/>
              <a:t>”,age = 24))</a:t>
            </a:r>
          </a:p>
          <a:p>
            <a:r>
              <a:rPr lang="en-US" dirty="0"/>
              <a:t>print("my name is {name} and age is:{age}".format(name = "</a:t>
            </a:r>
            <a:r>
              <a:rPr lang="en-US" dirty="0" err="1"/>
              <a:t>sekhar</a:t>
            </a:r>
            <a:r>
              <a:rPr lang="en-US" dirty="0"/>
              <a:t>",age = 24))</a:t>
            </a:r>
            <a:endParaRPr lang="en-IN" dirty="0"/>
          </a:p>
        </p:txBody>
      </p:sp>
    </p:spTree>
    <p:extLst>
      <p:ext uri="{BB962C8B-B14F-4D97-AF65-F5344CB8AC3E}">
        <p14:creationId xmlns:p14="http://schemas.microsoft.com/office/powerpoint/2010/main" val="210848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9C62-6CAF-4F37-B23F-F5054F92B3AB}"/>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C0929A78-05AB-4DAD-9AC6-F69034517788}"/>
              </a:ext>
            </a:extLst>
          </p:cNvPr>
          <p:cNvSpPr>
            <a:spLocks noGrp="1"/>
          </p:cNvSpPr>
          <p:nvPr>
            <p:ph idx="1"/>
          </p:nvPr>
        </p:nvSpPr>
        <p:spPr/>
        <p:txBody>
          <a:bodyPr/>
          <a:lstStyle/>
          <a:p>
            <a:r>
              <a:rPr lang="en-IN" dirty="0"/>
              <a:t>Lower case()</a:t>
            </a:r>
          </a:p>
          <a:p>
            <a:r>
              <a:rPr lang="en-IN" dirty="0"/>
              <a:t>In python lower case() method will return the string of all letters to lower case.(big letters to small letters)</a:t>
            </a:r>
          </a:p>
          <a:p>
            <a:r>
              <a:rPr lang="en-IN" dirty="0"/>
              <a:t>S = “PYTHON”</a:t>
            </a:r>
          </a:p>
          <a:p>
            <a:r>
              <a:rPr lang="en-IN" dirty="0"/>
              <a:t>Print(</a:t>
            </a:r>
            <a:r>
              <a:rPr lang="en-IN" dirty="0" err="1"/>
              <a:t>S.lower</a:t>
            </a:r>
            <a:r>
              <a:rPr lang="en-IN" dirty="0"/>
              <a:t>())      </a:t>
            </a:r>
          </a:p>
          <a:p>
            <a:r>
              <a:rPr lang="en-IN" dirty="0"/>
              <a:t>Upper case()           </a:t>
            </a:r>
          </a:p>
          <a:p>
            <a:r>
              <a:rPr lang="en-IN" dirty="0"/>
              <a:t>In python upper case() method will return the string of all letters to upper case.(small letters to big letters)</a:t>
            </a:r>
          </a:p>
          <a:p>
            <a:r>
              <a:rPr lang="en-IN" dirty="0"/>
              <a:t>A = “</a:t>
            </a:r>
            <a:r>
              <a:rPr lang="en-IN" dirty="0" err="1"/>
              <a:t>pythoh</a:t>
            </a:r>
            <a:r>
              <a:rPr lang="en-IN" dirty="0"/>
              <a:t>”</a:t>
            </a:r>
          </a:p>
          <a:p>
            <a:r>
              <a:rPr lang="en-IN" dirty="0"/>
              <a:t>print(</a:t>
            </a:r>
            <a:r>
              <a:rPr lang="en-IN" dirty="0" err="1"/>
              <a:t>A,upper</a:t>
            </a:r>
            <a:r>
              <a:rPr lang="en-IN" dirty="0"/>
              <a:t>())</a:t>
            </a:r>
          </a:p>
        </p:txBody>
      </p:sp>
      <p:sp>
        <p:nvSpPr>
          <p:cNvPr id="4" name="Rectangle 3">
            <a:extLst>
              <a:ext uri="{FF2B5EF4-FFF2-40B4-BE49-F238E27FC236}">
                <a16:creationId xmlns:a16="http://schemas.microsoft.com/office/drawing/2014/main" id="{735B95CD-D380-4936-82E3-347AF13D8F5B}"/>
              </a:ext>
            </a:extLst>
          </p:cNvPr>
          <p:cNvSpPr/>
          <p:nvPr/>
        </p:nvSpPr>
        <p:spPr>
          <a:xfrm>
            <a:off x="4527612" y="3630967"/>
            <a:ext cx="1722268" cy="5770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python</a:t>
            </a:r>
          </a:p>
        </p:txBody>
      </p:sp>
      <p:sp>
        <p:nvSpPr>
          <p:cNvPr id="5" name="Rectangle 4">
            <a:extLst>
              <a:ext uri="{FF2B5EF4-FFF2-40B4-BE49-F238E27FC236}">
                <a16:creationId xmlns:a16="http://schemas.microsoft.com/office/drawing/2014/main" id="{90B6C023-7795-468F-80F2-C293FD937A2C}"/>
              </a:ext>
            </a:extLst>
          </p:cNvPr>
          <p:cNvSpPr/>
          <p:nvPr/>
        </p:nvSpPr>
        <p:spPr>
          <a:xfrm>
            <a:off x="5184559" y="5326602"/>
            <a:ext cx="1296140" cy="351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2825748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092E-836A-4218-8209-902CC1A6CD5A}"/>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B78C0F74-EE65-4E2B-818D-E8696769BFFA}"/>
              </a:ext>
            </a:extLst>
          </p:cNvPr>
          <p:cNvSpPr>
            <a:spLocks noGrp="1"/>
          </p:cNvSpPr>
          <p:nvPr>
            <p:ph idx="1"/>
          </p:nvPr>
        </p:nvSpPr>
        <p:spPr/>
        <p:txBody>
          <a:bodyPr/>
          <a:lstStyle/>
          <a:p>
            <a:r>
              <a:rPr lang="en-IN" dirty="0"/>
              <a:t>Replace method:</a:t>
            </a:r>
          </a:p>
          <a:p>
            <a:r>
              <a:rPr lang="en-IN" dirty="0"/>
              <a:t>This method is used to replace a string or letters to  other.</a:t>
            </a:r>
          </a:p>
          <a:p>
            <a:r>
              <a:rPr lang="en-IN" dirty="0"/>
              <a:t>For example</a:t>
            </a:r>
          </a:p>
          <a:p>
            <a:r>
              <a:rPr lang="en-IN" dirty="0"/>
              <a:t>A  = “this is a string”</a:t>
            </a:r>
          </a:p>
          <a:p>
            <a:r>
              <a:rPr lang="en-IN" dirty="0" err="1"/>
              <a:t>A.replace</a:t>
            </a:r>
            <a:r>
              <a:rPr lang="en-IN" dirty="0"/>
              <a:t>(“this”, “that”)</a:t>
            </a:r>
          </a:p>
          <a:p>
            <a:r>
              <a:rPr lang="en-IN" dirty="0"/>
              <a:t>Print(A)</a:t>
            </a:r>
          </a:p>
        </p:txBody>
      </p:sp>
    </p:spTree>
    <p:extLst>
      <p:ext uri="{BB962C8B-B14F-4D97-AF65-F5344CB8AC3E}">
        <p14:creationId xmlns:p14="http://schemas.microsoft.com/office/powerpoint/2010/main" val="3788954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A423-EC9F-4EE3-B76B-494E4DB2172C}"/>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EC7169EE-C9FC-4A18-8C5C-12A78A940441}"/>
              </a:ext>
            </a:extLst>
          </p:cNvPr>
          <p:cNvSpPr>
            <a:spLocks noGrp="1"/>
          </p:cNvSpPr>
          <p:nvPr>
            <p:ph idx="1"/>
          </p:nvPr>
        </p:nvSpPr>
        <p:spPr/>
        <p:txBody>
          <a:bodyPr/>
          <a:lstStyle/>
          <a:p>
            <a:r>
              <a:rPr lang="en-IN" dirty="0">
                <a:latin typeface="Arial Black" panose="020B0A04020102020204" pitchFamily="34" charset="0"/>
              </a:rPr>
              <a:t>Python List</a:t>
            </a:r>
            <a:r>
              <a:rPr lang="en-IN" dirty="0"/>
              <a:t>:</a:t>
            </a:r>
          </a:p>
          <a:p>
            <a:r>
              <a:rPr lang="en-IN" dirty="0"/>
              <a:t>Python list are sequential data type.</a:t>
            </a:r>
          </a:p>
          <a:p>
            <a:r>
              <a:rPr lang="en-IN" dirty="0"/>
              <a:t>It </a:t>
            </a:r>
            <a:r>
              <a:rPr lang="en-IN" dirty="0" err="1"/>
              <a:t>meance</a:t>
            </a:r>
            <a:r>
              <a:rPr lang="en-IN" dirty="0"/>
              <a:t>  to allow to store different types values.</a:t>
            </a:r>
          </a:p>
          <a:p>
            <a:r>
              <a:rPr lang="en-IN" dirty="0"/>
              <a:t>Python list are indicated or enclosed with([])square brackets.</a:t>
            </a:r>
          </a:p>
          <a:p>
            <a:r>
              <a:rPr lang="en-IN" dirty="0"/>
              <a:t>And the elements are enclosed with comma(,).</a:t>
            </a:r>
          </a:p>
          <a:p>
            <a:r>
              <a:rPr lang="en-IN" dirty="0"/>
              <a:t>Lists are mutable in nature </a:t>
            </a:r>
            <a:r>
              <a:rPr lang="en-IN" dirty="0" err="1"/>
              <a:t>ie</a:t>
            </a:r>
            <a:r>
              <a:rPr lang="en-IN" dirty="0"/>
              <a:t> we change the any elements of value of list as we want.</a:t>
            </a:r>
          </a:p>
          <a:p>
            <a:endParaRPr lang="en-IN" dirty="0"/>
          </a:p>
        </p:txBody>
      </p:sp>
    </p:spTree>
    <p:extLst>
      <p:ext uri="{BB962C8B-B14F-4D97-AF65-F5344CB8AC3E}">
        <p14:creationId xmlns:p14="http://schemas.microsoft.com/office/powerpoint/2010/main" val="65683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F620-2066-4BA4-A522-590E4DEB69B1}"/>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7A42FCAD-29A3-4483-BB9B-23981599902A}"/>
              </a:ext>
            </a:extLst>
          </p:cNvPr>
          <p:cNvSpPr>
            <a:spLocks noGrp="1"/>
          </p:cNvSpPr>
          <p:nvPr>
            <p:ph idx="1"/>
          </p:nvPr>
        </p:nvSpPr>
        <p:spPr/>
        <p:txBody>
          <a:bodyPr/>
          <a:lstStyle/>
          <a:p>
            <a:pPr marL="0" indent="0">
              <a:buNone/>
            </a:pPr>
            <a:r>
              <a:rPr lang="en-IN" dirty="0"/>
              <a:t>Some </a:t>
            </a:r>
            <a:r>
              <a:rPr lang="en-IN" dirty="0" err="1"/>
              <a:t>ecamples</a:t>
            </a:r>
            <a:endParaRPr lang="en-IN" dirty="0"/>
          </a:p>
        </p:txBody>
      </p:sp>
      <p:sp>
        <p:nvSpPr>
          <p:cNvPr id="5" name="TextBox 4">
            <a:extLst>
              <a:ext uri="{FF2B5EF4-FFF2-40B4-BE49-F238E27FC236}">
                <a16:creationId xmlns:a16="http://schemas.microsoft.com/office/drawing/2014/main" id="{4ECDAC2E-C9A6-4662-947D-08F679458DFA}"/>
              </a:ext>
            </a:extLst>
          </p:cNvPr>
          <p:cNvSpPr txBox="1"/>
          <p:nvPr/>
        </p:nvSpPr>
        <p:spPr>
          <a:xfrm>
            <a:off x="3049480" y="2415557"/>
            <a:ext cx="6098958" cy="2308324"/>
          </a:xfrm>
          <a:prstGeom prst="rect">
            <a:avLst/>
          </a:prstGeom>
          <a:noFill/>
        </p:spPr>
        <p:txBody>
          <a:bodyPr wrap="square">
            <a:spAutoFit/>
          </a:bodyPr>
          <a:lstStyle/>
          <a:p>
            <a:endParaRPr lang="en-IN" dirty="0"/>
          </a:p>
          <a:p>
            <a:r>
              <a:rPr lang="en-IN" dirty="0" err="1"/>
              <a:t>myList</a:t>
            </a:r>
            <a:r>
              <a:rPr lang="en-IN" dirty="0"/>
              <a:t> = [1, 2, 3, 4, "Hello", "World"]  </a:t>
            </a:r>
          </a:p>
          <a:p>
            <a:r>
              <a:rPr lang="en-IN" dirty="0"/>
              <a:t>print(</a:t>
            </a:r>
            <a:r>
              <a:rPr lang="en-IN" dirty="0" err="1"/>
              <a:t>myList</a:t>
            </a:r>
            <a:r>
              <a:rPr lang="en-IN" dirty="0"/>
              <a:t>)  </a:t>
            </a:r>
          </a:p>
          <a:p>
            <a:r>
              <a:rPr lang="en-IN" dirty="0"/>
              <a:t>print(</a:t>
            </a:r>
            <a:r>
              <a:rPr lang="en-IN" dirty="0" err="1"/>
              <a:t>myList</a:t>
            </a:r>
            <a:r>
              <a:rPr lang="en-IN" dirty="0"/>
              <a:t>[0])  </a:t>
            </a:r>
          </a:p>
          <a:p>
            <a:r>
              <a:rPr lang="en-IN" dirty="0"/>
              <a:t>print(</a:t>
            </a:r>
            <a:r>
              <a:rPr lang="en-IN" dirty="0" err="1"/>
              <a:t>myList</a:t>
            </a:r>
            <a:r>
              <a:rPr lang="en-IN" dirty="0"/>
              <a:t>[1]) </a:t>
            </a:r>
          </a:p>
          <a:p>
            <a:r>
              <a:rPr lang="en-IN" dirty="0"/>
              <a:t>print(</a:t>
            </a:r>
            <a:r>
              <a:rPr lang="en-IN" dirty="0" err="1"/>
              <a:t>myList</a:t>
            </a:r>
            <a:r>
              <a:rPr lang="en-IN" dirty="0"/>
              <a:t>[5])  </a:t>
            </a:r>
          </a:p>
          <a:p>
            <a:r>
              <a:rPr lang="en-IN" dirty="0"/>
              <a:t>print(</a:t>
            </a:r>
            <a:r>
              <a:rPr lang="en-IN" dirty="0" err="1"/>
              <a:t>myList</a:t>
            </a:r>
            <a:r>
              <a:rPr lang="en-IN" dirty="0"/>
              <a:t>[-1])  </a:t>
            </a:r>
          </a:p>
          <a:p>
            <a:r>
              <a:rPr lang="en-IN" dirty="0"/>
              <a:t>print(</a:t>
            </a:r>
            <a:r>
              <a:rPr lang="en-IN" dirty="0" err="1"/>
              <a:t>myList</a:t>
            </a:r>
            <a:r>
              <a:rPr lang="en-IN" dirty="0"/>
              <a:t>[-2])  </a:t>
            </a:r>
          </a:p>
        </p:txBody>
      </p:sp>
    </p:spTree>
    <p:extLst>
      <p:ext uri="{BB962C8B-B14F-4D97-AF65-F5344CB8AC3E}">
        <p14:creationId xmlns:p14="http://schemas.microsoft.com/office/powerpoint/2010/main" val="273089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737D-E18B-4271-966A-06B91F79BDE9}"/>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0316B036-BFE3-446B-A7BF-1EA1CAE3BBE2}"/>
              </a:ext>
            </a:extLst>
          </p:cNvPr>
          <p:cNvSpPr>
            <a:spLocks noGrp="1"/>
          </p:cNvSpPr>
          <p:nvPr>
            <p:ph idx="1"/>
          </p:nvPr>
        </p:nvSpPr>
        <p:spPr/>
        <p:txBody>
          <a:bodyPr/>
          <a:lstStyle/>
          <a:p>
            <a:pPr algn="l"/>
            <a:r>
              <a:rPr lang="en-US" b="0" i="0" dirty="0">
                <a:solidFill>
                  <a:srgbClr val="000000"/>
                </a:solidFill>
                <a:effectLst/>
                <a:latin typeface="Arial Black" panose="020B0A04020102020204" pitchFamily="34" charset="0"/>
              </a:rPr>
              <a:t>Why Python?</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works on different platforms (Windows, Mac, Linux, Raspberry Pi,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a simple syntax similar to the English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runs on an interpreter system, meaning that code can be executed as soon as it is written. </a:t>
            </a: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39565FF-B4C9-44D0-B656-78289EFDF6C8}"/>
                  </a:ext>
                </a:extLst>
              </p:cNvPr>
              <p:cNvGraphicFramePr>
                <a:graphicFrameLocks noChangeAspect="1"/>
              </p:cNvGraphicFramePr>
              <p:nvPr>
                <p:extLst>
                  <p:ext uri="{D42A27DB-BD31-4B8C-83A1-F6EECF244321}">
                    <p14:modId xmlns:p14="http://schemas.microsoft.com/office/powerpoint/2010/main" val="1098450597"/>
                  </p:ext>
                </p:extLst>
              </p:nvPr>
            </p:nvGraphicFramePr>
            <p:xfrm>
              <a:off x="-2225506" y="3791640"/>
              <a:ext cx="3048000" cy="1714500"/>
            </p:xfrm>
            <a:graphic>
              <a:graphicData uri="http://schemas.microsoft.com/office/powerpoint/2016/slidezoom">
                <pslz:sldZm>
                  <pslz:sldZmObj sldId="260" cId="1806024853">
                    <pslz:zmPr id="{26F263E3-F108-47FC-A780-601745369CEC}"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39565FF-B4C9-44D0-B656-78289EFDF6C8}"/>
                  </a:ext>
                </a:extLst>
              </p:cNvPr>
              <p:cNvPicPr>
                <a:picLocks noGrp="1" noRot="1" noChangeAspect="1" noMove="1" noResize="1" noEditPoints="1" noAdjustHandles="1" noChangeArrowheads="1" noChangeShapeType="1"/>
              </p:cNvPicPr>
              <p:nvPr/>
            </p:nvPicPr>
            <p:blipFill>
              <a:blip r:embed="rId4"/>
              <a:stretch>
                <a:fillRect/>
              </a:stretch>
            </p:blipFill>
            <p:spPr>
              <a:xfrm>
                <a:off x="-2225506" y="379164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97248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B78B-8B22-47CE-B119-A50AFE37A2F3}"/>
              </a:ext>
            </a:extLst>
          </p:cNvPr>
          <p:cNvSpPr>
            <a:spLocks noGrp="1"/>
          </p:cNvSpPr>
          <p:nvPr>
            <p:ph type="title"/>
          </p:nvPr>
        </p:nvSpPr>
        <p:spPr/>
        <p:txBody>
          <a:bodyPr/>
          <a:lstStyle/>
          <a:p>
            <a:r>
              <a:rPr lang="en-IN" dirty="0"/>
              <a:t>PYTHON FOR DATA SCIENCE</a:t>
            </a:r>
            <a:br>
              <a:rPr lang="en-IN" dirty="0"/>
            </a:br>
            <a:endParaRPr lang="en-IN" dirty="0"/>
          </a:p>
        </p:txBody>
      </p:sp>
      <p:sp>
        <p:nvSpPr>
          <p:cNvPr id="3" name="Content Placeholder 2">
            <a:extLst>
              <a:ext uri="{FF2B5EF4-FFF2-40B4-BE49-F238E27FC236}">
                <a16:creationId xmlns:a16="http://schemas.microsoft.com/office/drawing/2014/main" id="{3AD22E08-941A-4B24-BE93-05079BD797BA}"/>
              </a:ext>
            </a:extLst>
          </p:cNvPr>
          <p:cNvSpPr>
            <a:spLocks noGrp="1"/>
          </p:cNvSpPr>
          <p:nvPr>
            <p:ph idx="1"/>
          </p:nvPr>
        </p:nvSpPr>
        <p:spPr/>
        <p:txBody>
          <a:bodyPr>
            <a:normAutofit fontScale="85000" lnSpcReduction="20000"/>
          </a:bodyPr>
          <a:lstStyle/>
          <a:p>
            <a:r>
              <a:rPr lang="en-IN" b="1" i="0" dirty="0">
                <a:solidFill>
                  <a:srgbClr val="111111"/>
                </a:solidFill>
                <a:effectLst/>
                <a:latin typeface="Helvetica" panose="020B0604020202020204" pitchFamily="34" charset="0"/>
              </a:rPr>
              <a:t>List Slicing:</a:t>
            </a:r>
          </a:p>
          <a:p>
            <a:pPr marL="0" indent="0">
              <a:buNone/>
            </a:pPr>
            <a:r>
              <a:rPr lang="en-US" b="0" i="0" dirty="0">
                <a:solidFill>
                  <a:srgbClr val="000000"/>
                </a:solidFill>
                <a:effectLst/>
                <a:latin typeface="Helvetica" panose="020B0604020202020204" pitchFamily="34" charset="0"/>
              </a:rPr>
              <a:t>List slicing very easy, just type the range of indexes to get the elements inside that range.</a:t>
            </a:r>
          </a:p>
          <a:p>
            <a:pPr marL="0" indent="0">
              <a:buNone/>
            </a:pPr>
            <a:r>
              <a:rPr lang="en-US" b="0" i="0" dirty="0">
                <a:solidFill>
                  <a:srgbClr val="000000"/>
                </a:solidFill>
                <a:effectLst/>
                <a:latin typeface="Helvetica" panose="020B0604020202020204" pitchFamily="34" charset="0"/>
              </a:rPr>
              <a:t>For example,</a:t>
            </a:r>
          </a:p>
          <a:p>
            <a:pPr marL="0" indent="0">
              <a:buNone/>
            </a:pPr>
            <a:r>
              <a:rPr lang="en-IN" dirty="0" err="1"/>
              <a:t>myList</a:t>
            </a:r>
            <a:r>
              <a:rPr lang="en-IN" dirty="0"/>
              <a:t> = [1, 2, 3, 4, "Hello", "World"]  </a:t>
            </a:r>
          </a:p>
          <a:p>
            <a:pPr marL="0" indent="0">
              <a:buNone/>
            </a:pPr>
            <a:r>
              <a:rPr lang="en-IN" dirty="0"/>
              <a:t>print(</a:t>
            </a:r>
            <a:r>
              <a:rPr lang="en-IN" dirty="0" err="1"/>
              <a:t>myList</a:t>
            </a:r>
            <a:r>
              <a:rPr lang="en-IN" dirty="0"/>
              <a:t>)  </a:t>
            </a:r>
          </a:p>
          <a:p>
            <a:pPr marL="0" indent="0">
              <a:buNone/>
            </a:pPr>
            <a:r>
              <a:rPr lang="en-IN" dirty="0"/>
              <a:t>print(</a:t>
            </a:r>
            <a:r>
              <a:rPr lang="en-IN" dirty="0" err="1"/>
              <a:t>myList</a:t>
            </a:r>
            <a:r>
              <a:rPr lang="en-IN" dirty="0"/>
              <a:t>[0:5])  </a:t>
            </a:r>
          </a:p>
          <a:p>
            <a:pPr marL="0" indent="0">
              <a:buNone/>
            </a:pPr>
            <a:r>
              <a:rPr lang="en-IN" dirty="0"/>
              <a:t>print(</a:t>
            </a:r>
            <a:r>
              <a:rPr lang="en-IN" dirty="0" err="1"/>
              <a:t>myList</a:t>
            </a:r>
            <a:r>
              <a:rPr lang="en-IN" dirty="0"/>
              <a:t>[0:6])  </a:t>
            </a:r>
          </a:p>
          <a:p>
            <a:pPr marL="0" indent="0">
              <a:buNone/>
            </a:pPr>
            <a:r>
              <a:rPr lang="en-IN" dirty="0"/>
              <a:t>print(</a:t>
            </a:r>
            <a:r>
              <a:rPr lang="en-IN" dirty="0" err="1"/>
              <a:t>myList</a:t>
            </a:r>
            <a:r>
              <a:rPr lang="en-IN" dirty="0"/>
              <a:t>[1:4])  </a:t>
            </a:r>
          </a:p>
          <a:p>
            <a:pPr marL="0" indent="0">
              <a:buNone/>
            </a:pPr>
            <a:r>
              <a:rPr lang="en-IN" dirty="0"/>
              <a:t>print(</a:t>
            </a:r>
            <a:r>
              <a:rPr lang="en-IN" dirty="0" err="1"/>
              <a:t>myList</a:t>
            </a:r>
            <a:r>
              <a:rPr lang="en-IN" dirty="0"/>
              <a:t>[-4:-1])  </a:t>
            </a:r>
          </a:p>
          <a:p>
            <a:pPr marL="0" indent="0">
              <a:buNone/>
            </a:pPr>
            <a:r>
              <a:rPr lang="en-IN" dirty="0"/>
              <a:t>print(</a:t>
            </a:r>
            <a:r>
              <a:rPr lang="en-IN" dirty="0" err="1"/>
              <a:t>myList</a:t>
            </a:r>
            <a:r>
              <a:rPr lang="en-IN" dirty="0"/>
              <a:t>[-3:-2])  </a:t>
            </a:r>
          </a:p>
          <a:p>
            <a:pPr marL="0" indent="0">
              <a:buNone/>
            </a:pPr>
            <a:r>
              <a:rPr lang="en-IN" dirty="0"/>
              <a:t>print(</a:t>
            </a:r>
            <a:r>
              <a:rPr lang="en-IN" dirty="0" err="1"/>
              <a:t>myList</a:t>
            </a:r>
            <a:r>
              <a:rPr lang="en-IN" dirty="0"/>
              <a:t>[:6])  </a:t>
            </a:r>
          </a:p>
          <a:p>
            <a:pPr marL="0" indent="0">
              <a:buNone/>
            </a:pPr>
            <a:r>
              <a:rPr lang="en-IN" dirty="0"/>
              <a:t>print(</a:t>
            </a:r>
            <a:r>
              <a:rPr lang="en-IN" dirty="0" err="1"/>
              <a:t>myList</a:t>
            </a:r>
            <a:r>
              <a:rPr lang="en-IN" dirty="0"/>
              <a:t>[0:]) </a:t>
            </a:r>
          </a:p>
        </p:txBody>
      </p:sp>
    </p:spTree>
    <p:extLst>
      <p:ext uri="{BB962C8B-B14F-4D97-AF65-F5344CB8AC3E}">
        <p14:creationId xmlns:p14="http://schemas.microsoft.com/office/powerpoint/2010/main" val="307958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4096-7292-4CA1-9716-A0E98DADAC2A}"/>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5034CB63-BF1D-4512-B600-42DEF167F038}"/>
              </a:ext>
            </a:extLst>
          </p:cNvPr>
          <p:cNvSpPr>
            <a:spLocks noGrp="1"/>
          </p:cNvSpPr>
          <p:nvPr>
            <p:ph idx="1"/>
          </p:nvPr>
        </p:nvSpPr>
        <p:spPr/>
        <p:txBody>
          <a:bodyPr/>
          <a:lstStyle/>
          <a:p>
            <a:r>
              <a:rPr lang="en-IN" dirty="0">
                <a:latin typeface="Arial Black" panose="020B0A04020102020204" pitchFamily="34" charset="0"/>
              </a:rPr>
              <a:t>Changing list value:</a:t>
            </a:r>
          </a:p>
          <a:p>
            <a:r>
              <a:rPr lang="en-IN" dirty="0"/>
              <a:t>To change the element of the list, just type </a:t>
            </a:r>
            <a:r>
              <a:rPr lang="en-US" b="0" i="0" dirty="0">
                <a:solidFill>
                  <a:srgbClr val="000000"/>
                </a:solidFill>
                <a:effectLst/>
                <a:latin typeface="Helvetica" panose="020B0604020202020204" pitchFamily="34" charset="0"/>
              </a:rPr>
              <a:t>type the list name with the index in </a:t>
            </a:r>
            <a:r>
              <a:rPr lang="en-US" b="1" i="0" dirty="0">
                <a:solidFill>
                  <a:srgbClr val="CF2E2E"/>
                </a:solidFill>
                <a:effectLst/>
                <a:latin typeface="inherit"/>
              </a:rPr>
              <a:t>square brackets</a:t>
            </a:r>
            <a:r>
              <a:rPr lang="en-US" b="0" i="0" dirty="0">
                <a:solidFill>
                  <a:srgbClr val="000000"/>
                </a:solidFill>
                <a:effectLst/>
                <a:latin typeface="Helvetica" panose="020B0604020202020204" pitchFamily="34" charset="0"/>
              </a:rPr>
              <a:t>(</a:t>
            </a:r>
            <a:r>
              <a:rPr lang="en-US" b="1" i="0" dirty="0">
                <a:solidFill>
                  <a:srgbClr val="CF2E2E"/>
                </a:solidFill>
                <a:effectLst/>
                <a:latin typeface="inherit"/>
              </a:rPr>
              <a:t>[]</a:t>
            </a:r>
            <a:r>
              <a:rPr lang="en-US" b="0" i="0" dirty="0">
                <a:solidFill>
                  <a:srgbClr val="000000"/>
                </a:solidFill>
                <a:effectLst/>
                <a:latin typeface="Helvetica" panose="020B0604020202020204" pitchFamily="34" charset="0"/>
              </a:rPr>
              <a:t>).</a:t>
            </a:r>
          </a:p>
          <a:p>
            <a:r>
              <a:rPr lang="en-US" dirty="0">
                <a:solidFill>
                  <a:srgbClr val="000000"/>
                </a:solidFill>
                <a:latin typeface="Helvetica" panose="020B0604020202020204" pitchFamily="34" charset="0"/>
              </a:rPr>
              <a:t>For example</a:t>
            </a:r>
          </a:p>
          <a:p>
            <a:r>
              <a:rPr lang="en-US" b="0" i="0" dirty="0">
                <a:solidFill>
                  <a:srgbClr val="000000"/>
                </a:solidFill>
                <a:effectLst/>
                <a:latin typeface="Helvetica" panose="020B0604020202020204" pitchFamily="34" charset="0"/>
              </a:rPr>
              <a:t>List1 = [1,2,3,4]</a:t>
            </a:r>
          </a:p>
          <a:p>
            <a:r>
              <a:rPr lang="en-US" dirty="0">
                <a:solidFill>
                  <a:srgbClr val="000000"/>
                </a:solidFill>
                <a:latin typeface="Helvetica" panose="020B0604020202020204" pitchFamily="34" charset="0"/>
              </a:rPr>
              <a:t>Print(List1)</a:t>
            </a:r>
          </a:p>
          <a:p>
            <a:r>
              <a:rPr lang="en-US" b="0" i="0" dirty="0">
                <a:solidFill>
                  <a:srgbClr val="000000"/>
                </a:solidFill>
                <a:effectLst/>
                <a:latin typeface="Helvetica" panose="020B0604020202020204" pitchFamily="34" charset="0"/>
              </a:rPr>
              <a:t>List1[0]=5</a:t>
            </a:r>
          </a:p>
        </p:txBody>
      </p:sp>
    </p:spTree>
    <p:extLst>
      <p:ext uri="{BB962C8B-B14F-4D97-AF65-F5344CB8AC3E}">
        <p14:creationId xmlns:p14="http://schemas.microsoft.com/office/powerpoint/2010/main" val="3032927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8407-0901-47ED-82D5-CBE20FF499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9AB0E1-F17A-4DEB-88D7-617050C596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885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0176-58C3-4851-ACFF-BDB61C650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12CEA-D675-4A62-86CF-11EA276BD83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498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DF3F-C393-4974-B396-E165C77582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6CBA24-1A19-48E4-AA44-252D1FA907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887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89F3-C6B6-4DEE-89D8-52ABE0DE4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A802E3-D1D1-4D30-BE04-3F7D6EAA6B0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31203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7649-5A62-4DC9-9BF5-8CFFBBE7D5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75221A-C00E-4F3B-9F10-C9945A00C7D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43722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73B-38CE-4494-9A21-2F4C23D301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D52DA3-C2A8-4B20-96DC-51C7466F7D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98394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8F8C-CA59-4FE8-A676-5CB98F0F4D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F486F7-EEF9-4CC8-AD9D-CBB6F50E8AF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5049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F492-9E13-46DE-92F9-8C52F16192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4A76DE-C4D3-4315-80ED-67147CF04C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43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C69A-9109-4748-B114-A83BE16111F0}"/>
              </a:ext>
            </a:extLst>
          </p:cNvPr>
          <p:cNvSpPr>
            <a:spLocks noGrp="1"/>
          </p:cNvSpPr>
          <p:nvPr>
            <p:ph type="title"/>
          </p:nvPr>
        </p:nvSpPr>
        <p:spPr>
          <a:xfrm>
            <a:off x="1209994" y="343270"/>
            <a:ext cx="8596668" cy="1320800"/>
          </a:xfrm>
        </p:spPr>
        <p:txBody>
          <a:bodyPr/>
          <a:lstStyle/>
          <a:p>
            <a:r>
              <a:rPr lang="en-IN" dirty="0"/>
              <a:t>PYTHON FOR DATA SCIENCE</a:t>
            </a:r>
          </a:p>
        </p:txBody>
      </p:sp>
      <p:sp>
        <p:nvSpPr>
          <p:cNvPr id="3" name="Content Placeholder 2">
            <a:extLst>
              <a:ext uri="{FF2B5EF4-FFF2-40B4-BE49-F238E27FC236}">
                <a16:creationId xmlns:a16="http://schemas.microsoft.com/office/drawing/2014/main" id="{FBFC57F1-3EE8-4A18-AC18-972349FCB0DB}"/>
              </a:ext>
            </a:extLst>
          </p:cNvPr>
          <p:cNvSpPr>
            <a:spLocks noGrp="1"/>
          </p:cNvSpPr>
          <p:nvPr>
            <p:ph idx="1"/>
          </p:nvPr>
        </p:nvSpPr>
        <p:spPr/>
        <p:txBody>
          <a:bodyPr/>
          <a:lstStyle/>
          <a:p>
            <a:r>
              <a:rPr lang="en-IN" dirty="0">
                <a:latin typeface="Arial Black" panose="020B0A04020102020204" pitchFamily="34" charset="0"/>
              </a:rPr>
              <a:t>Installation of python.</a:t>
            </a:r>
          </a:p>
          <a:p>
            <a:r>
              <a:rPr lang="en-IN" dirty="0"/>
              <a:t>Go to the official website </a:t>
            </a:r>
            <a:r>
              <a:rPr lang="en-IN" b="0" i="0" u="none" strike="noStrike" dirty="0">
                <a:solidFill>
                  <a:srgbClr val="1A0DAB"/>
                </a:solidFill>
                <a:effectLst/>
                <a:latin typeface="arial" panose="020B0604020202020204" pitchFamily="34" charset="0"/>
                <a:hlinkClick r:id="rId2"/>
              </a:rPr>
              <a:t>Download Python | Python.org</a:t>
            </a:r>
          </a:p>
          <a:p>
            <a:r>
              <a:rPr lang="en-IN" dirty="0">
                <a:solidFill>
                  <a:srgbClr val="1A0DAB"/>
                </a:solidFill>
                <a:latin typeface="arial" panose="020B0604020202020204" pitchFamily="34" charset="0"/>
                <a:hlinkClick r:id="rId2"/>
              </a:rPr>
              <a:t>In the display we see different versions of python.</a:t>
            </a:r>
          </a:p>
          <a:p>
            <a:pPr algn="l" fontAlgn="base"/>
            <a:r>
              <a:rPr lang="en-US" b="0" i="0" dirty="0">
                <a:solidFill>
                  <a:srgbClr val="FFD343"/>
                </a:solidFill>
                <a:effectLst/>
                <a:latin typeface="SourceSansProBold"/>
              </a:rPr>
              <a:t>Download the latest version for Windows</a:t>
            </a:r>
          </a:p>
          <a:p>
            <a:pPr algn="l" fontAlgn="base"/>
            <a:r>
              <a:rPr lang="en-US" dirty="0">
                <a:solidFill>
                  <a:srgbClr val="FFFFFF"/>
                </a:solidFill>
                <a:latin typeface="SourceSansProRegular"/>
                <a:hlinkClick r:id="rId3"/>
              </a:rPr>
              <a:t>Download Python 3.9.1</a:t>
            </a:r>
            <a:endParaRPr lang="en-US" dirty="0">
              <a:solidFill>
                <a:srgbClr val="FFFFFF"/>
              </a:solidFill>
              <a:latin typeface="SourceSansProRegular"/>
            </a:endParaRPr>
          </a:p>
          <a:p>
            <a:r>
              <a:rPr lang="en-IN" dirty="0"/>
              <a:t>After the installation of python open command prompt and type the following command,</a:t>
            </a:r>
          </a:p>
          <a:p>
            <a:r>
              <a:rPr lang="en-IN" dirty="0">
                <a:latin typeface="Microsoft YaHei" panose="020B0503020204020204" pitchFamily="34" charset="-122"/>
                <a:ea typeface="Microsoft YaHei" panose="020B0503020204020204" pitchFamily="34" charset="-122"/>
              </a:rPr>
              <a:t>Python  –- version</a:t>
            </a:r>
          </a:p>
          <a:p>
            <a:r>
              <a:rPr lang="en-IN" dirty="0">
                <a:latin typeface="Microsoft YaHei" panose="020B0503020204020204" pitchFamily="34" charset="-122"/>
                <a:ea typeface="Microsoft YaHei" panose="020B0503020204020204" pitchFamily="34" charset="-122"/>
              </a:rPr>
              <a:t>It will displays the version of python.</a:t>
            </a:r>
          </a:p>
          <a:p>
            <a:endParaRPr lang="en-IN" dirty="0">
              <a:latin typeface="Microsoft YaHei" panose="020B0503020204020204" pitchFamily="34" charset="-122"/>
              <a:ea typeface="Microsoft YaHei" panose="020B0503020204020204" pitchFamily="34" charset="-122"/>
            </a:endParaRPr>
          </a:p>
          <a:p>
            <a:pPr algn="l" fontAlgn="base"/>
            <a:endParaRPr lang="en-US" b="0" i="0" dirty="0">
              <a:solidFill>
                <a:srgbClr val="E6E8EA"/>
              </a:solidFill>
              <a:effectLst/>
              <a:latin typeface="SourceSansProRegular"/>
            </a:endParaRPr>
          </a:p>
          <a:p>
            <a:endParaRPr lang="en-IN" b="0" i="0" u="none" strike="noStrike" dirty="0">
              <a:solidFill>
                <a:srgbClr val="1A0DAB"/>
              </a:solidFill>
              <a:effectLst/>
              <a:latin typeface="arial" panose="020B0604020202020204" pitchFamily="34" charset="0"/>
              <a:hlinkClick r:id="rId2"/>
            </a:endParaRPr>
          </a:p>
          <a:p>
            <a:endParaRPr lang="en-IN" dirty="0"/>
          </a:p>
          <a:p>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806024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51B7-2A94-4D65-9428-5AA4359756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944542-C082-478B-897A-6225E84D63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52456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A0F5-30F1-4DC1-878A-28C9A89543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A41D9E-CE0E-4701-A26B-EC63A0F13A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804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18D18E-CF7C-437D-B767-6C7AC83AA522}"/>
              </a:ext>
            </a:extLst>
          </p:cNvPr>
          <p:cNvSpPr>
            <a:spLocks noGrp="1"/>
          </p:cNvSpPr>
          <p:nvPr>
            <p:ph type="title"/>
          </p:nvPr>
        </p:nvSpPr>
        <p:spPr/>
        <p:txBody>
          <a:bodyPr/>
          <a:lstStyle/>
          <a:p>
            <a:r>
              <a:rPr lang="en-IN" dirty="0"/>
              <a:t>PYTHON FOR DATA SCIENCE</a:t>
            </a:r>
            <a:br>
              <a:rPr lang="en-IN" dirty="0"/>
            </a:br>
            <a:endParaRPr lang="en-IN" dirty="0"/>
          </a:p>
        </p:txBody>
      </p:sp>
      <p:sp>
        <p:nvSpPr>
          <p:cNvPr id="7" name="Content Placeholder 6">
            <a:extLst>
              <a:ext uri="{FF2B5EF4-FFF2-40B4-BE49-F238E27FC236}">
                <a16:creationId xmlns:a16="http://schemas.microsoft.com/office/drawing/2014/main" id="{4FA47B04-861A-413C-A482-0BB19CD4558A}"/>
              </a:ext>
            </a:extLst>
          </p:cNvPr>
          <p:cNvSpPr>
            <a:spLocks noGrp="1"/>
          </p:cNvSpPr>
          <p:nvPr>
            <p:ph idx="1"/>
          </p:nvPr>
        </p:nvSpPr>
        <p:spPr/>
        <p:txBody>
          <a:bodyPr/>
          <a:lstStyle/>
          <a:p>
            <a:r>
              <a:rPr lang="en-IN" dirty="0">
                <a:latin typeface="Arial Black" panose="020B0A04020102020204" pitchFamily="34" charset="0"/>
              </a:rPr>
              <a:t>Setup and installation</a:t>
            </a:r>
          </a:p>
          <a:p>
            <a:r>
              <a:rPr lang="en-IN" dirty="0" err="1"/>
              <a:t>Anakonda</a:t>
            </a:r>
            <a:r>
              <a:rPr lang="en-IN" dirty="0"/>
              <a:t> is a distribution of python.</a:t>
            </a:r>
          </a:p>
          <a:p>
            <a:r>
              <a:rPr lang="en-IN" dirty="0"/>
              <a:t>Not only for python but many libraries that we use in course.</a:t>
            </a:r>
          </a:p>
          <a:p>
            <a:r>
              <a:rPr lang="en-IN" dirty="0"/>
              <a:t>It is an </a:t>
            </a:r>
            <a:r>
              <a:rPr lang="en-IN" u="sng" dirty="0"/>
              <a:t>“</a:t>
            </a:r>
            <a:r>
              <a:rPr lang="en-IN" dirty="0"/>
              <a:t>all in one” that is extremely used in Data science and Machine Learning.</a:t>
            </a:r>
          </a:p>
          <a:p>
            <a:r>
              <a:rPr lang="en-IN" dirty="0" err="1"/>
              <a:t>Jupyter</a:t>
            </a:r>
            <a:r>
              <a:rPr lang="en-IN" dirty="0"/>
              <a:t> is a development environment where we can write code, display images, and write mark down notes.</a:t>
            </a:r>
          </a:p>
          <a:p>
            <a:r>
              <a:rPr lang="en-IN" dirty="0"/>
              <a:t> </a:t>
            </a:r>
            <a:r>
              <a:rPr lang="en-IN" dirty="0" err="1"/>
              <a:t>Jupyter</a:t>
            </a:r>
            <a:r>
              <a:rPr lang="en-IN" dirty="0"/>
              <a:t> is the most popular IDE(Integrated development Environment) in data science.</a:t>
            </a:r>
          </a:p>
          <a:p>
            <a:r>
              <a:rPr lang="en-IN" dirty="0"/>
              <a:t>It also a great learning tool.</a:t>
            </a:r>
          </a:p>
          <a:p>
            <a:endParaRPr lang="en-IN" dirty="0"/>
          </a:p>
        </p:txBody>
      </p:sp>
    </p:spTree>
    <p:extLst>
      <p:ext uri="{BB962C8B-B14F-4D97-AF65-F5344CB8AC3E}">
        <p14:creationId xmlns:p14="http://schemas.microsoft.com/office/powerpoint/2010/main" val="400990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A714-F089-4BDD-8580-8A81F1B1E68F}"/>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4B01B842-65FB-4287-AA38-CB55736444E5}"/>
              </a:ext>
            </a:extLst>
          </p:cNvPr>
          <p:cNvSpPr>
            <a:spLocks noGrp="1"/>
          </p:cNvSpPr>
          <p:nvPr>
            <p:ph idx="1"/>
          </p:nvPr>
        </p:nvSpPr>
        <p:spPr/>
        <p:txBody>
          <a:bodyPr/>
          <a:lstStyle/>
          <a:p>
            <a:r>
              <a:rPr lang="en-IN" dirty="0">
                <a:latin typeface="Arial Black" panose="020B0A04020102020204" pitchFamily="34" charset="0"/>
              </a:rPr>
              <a:t>Note for experienced users:</a:t>
            </a:r>
          </a:p>
          <a:p>
            <a:r>
              <a:rPr lang="en-IN" dirty="0"/>
              <a:t>Feel free to use any ide you prefer!</a:t>
            </a:r>
          </a:p>
          <a:p>
            <a:r>
              <a:rPr lang="en-IN" dirty="0"/>
              <a:t>We are not forcing to use </a:t>
            </a:r>
            <a:r>
              <a:rPr lang="en-IN" dirty="0" err="1"/>
              <a:t>jupyter</a:t>
            </a:r>
            <a:r>
              <a:rPr lang="en-IN" dirty="0"/>
              <a:t> as IDE!</a:t>
            </a:r>
          </a:p>
          <a:p>
            <a:r>
              <a:rPr lang="en-IN" dirty="0"/>
              <a:t>The python code works in any environment.</a:t>
            </a:r>
          </a:p>
          <a:p>
            <a:endParaRPr lang="en-IN" dirty="0"/>
          </a:p>
        </p:txBody>
      </p:sp>
    </p:spTree>
    <p:extLst>
      <p:ext uri="{BB962C8B-B14F-4D97-AF65-F5344CB8AC3E}">
        <p14:creationId xmlns:p14="http://schemas.microsoft.com/office/powerpoint/2010/main" val="164804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658B-730E-40FF-8223-9C6950447725}"/>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558A63D5-E13E-4776-A4BE-46B5AEBC0EB5}"/>
              </a:ext>
            </a:extLst>
          </p:cNvPr>
          <p:cNvSpPr>
            <a:spLocks noGrp="1"/>
          </p:cNvSpPr>
          <p:nvPr>
            <p:ph idx="1"/>
          </p:nvPr>
        </p:nvSpPr>
        <p:spPr/>
        <p:txBody>
          <a:bodyPr/>
          <a:lstStyle/>
          <a:p>
            <a:r>
              <a:rPr lang="en-IN" b="1" i="0" u="sng" dirty="0">
                <a:solidFill>
                  <a:srgbClr val="111111"/>
                </a:solidFill>
                <a:effectLst/>
                <a:latin typeface="Helvetica" panose="020B0604020202020204" pitchFamily="34" charset="0"/>
              </a:rPr>
              <a:t>Python Interpreter</a:t>
            </a:r>
          </a:p>
          <a:p>
            <a:r>
              <a:rPr lang="en-IN" dirty="0"/>
              <a:t>An interpreter is a kind of programme that executes other programmes when you write python programmes, it converts source code written by the developer in to intermediate language, again it converts into native language or machine language.</a:t>
            </a:r>
          </a:p>
          <a:p>
            <a:r>
              <a:rPr lang="en-IN" dirty="0"/>
              <a:t>The python code written by the developer or by you is computed is byte code, which creates extension with .</a:t>
            </a:r>
            <a:r>
              <a:rPr lang="en-IN" dirty="0" err="1"/>
              <a:t>py</a:t>
            </a:r>
            <a:endParaRPr lang="en-IN" dirty="0"/>
          </a:p>
          <a:p>
            <a:endParaRPr lang="en-IN" dirty="0"/>
          </a:p>
          <a:p>
            <a:r>
              <a:rPr lang="en-IN" dirty="0"/>
              <a:t> </a:t>
            </a:r>
          </a:p>
        </p:txBody>
      </p:sp>
      <p:pic>
        <p:nvPicPr>
          <p:cNvPr id="5" name="Picture 4">
            <a:extLst>
              <a:ext uri="{FF2B5EF4-FFF2-40B4-BE49-F238E27FC236}">
                <a16:creationId xmlns:a16="http://schemas.microsoft.com/office/drawing/2014/main" id="{422B77FA-DBB9-4803-8CD2-D500AB627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57" y="4589756"/>
            <a:ext cx="8118567" cy="1518080"/>
          </a:xfrm>
          <a:prstGeom prst="rect">
            <a:avLst/>
          </a:prstGeom>
        </p:spPr>
      </p:pic>
      <p:sp>
        <p:nvSpPr>
          <p:cNvPr id="7" name="TextBox 6">
            <a:extLst>
              <a:ext uri="{FF2B5EF4-FFF2-40B4-BE49-F238E27FC236}">
                <a16:creationId xmlns:a16="http://schemas.microsoft.com/office/drawing/2014/main" id="{3A4F7D46-099F-417F-ABDC-595FDCC2B866}"/>
              </a:ext>
            </a:extLst>
          </p:cNvPr>
          <p:cNvSpPr txBox="1"/>
          <p:nvPr/>
        </p:nvSpPr>
        <p:spPr>
          <a:xfrm>
            <a:off x="905522" y="5520601"/>
            <a:ext cx="1034248" cy="769441"/>
          </a:xfrm>
          <a:prstGeom prst="rect">
            <a:avLst/>
          </a:prstGeom>
          <a:noFill/>
        </p:spPr>
        <p:txBody>
          <a:bodyPr wrap="square" rtlCol="0">
            <a:spAutoFit/>
          </a:bodyPr>
          <a:lstStyle/>
          <a:p>
            <a:r>
              <a:rPr lang="en-IN" dirty="0"/>
              <a:t>Source code</a:t>
            </a:r>
          </a:p>
          <a:p>
            <a:endParaRPr lang="en-IN" sz="800" dirty="0"/>
          </a:p>
        </p:txBody>
      </p:sp>
    </p:spTree>
    <p:extLst>
      <p:ext uri="{BB962C8B-B14F-4D97-AF65-F5344CB8AC3E}">
        <p14:creationId xmlns:p14="http://schemas.microsoft.com/office/powerpoint/2010/main" val="373107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91D2-C099-4736-96B9-973E532ECEE5}"/>
              </a:ext>
            </a:extLst>
          </p:cNvPr>
          <p:cNvSpPr>
            <a:spLocks noGrp="1"/>
          </p:cNvSpPr>
          <p:nvPr>
            <p:ph type="title"/>
          </p:nvPr>
        </p:nvSpPr>
        <p:spPr/>
        <p:txBody>
          <a:bodyPr/>
          <a:lstStyle/>
          <a:p>
            <a:r>
              <a:rPr lang="en-IN" dirty="0"/>
              <a:t>PYTHON FOR DATA SCIENCE</a:t>
            </a:r>
          </a:p>
        </p:txBody>
      </p:sp>
      <p:sp>
        <p:nvSpPr>
          <p:cNvPr id="3" name="Content Placeholder 2">
            <a:extLst>
              <a:ext uri="{FF2B5EF4-FFF2-40B4-BE49-F238E27FC236}">
                <a16:creationId xmlns:a16="http://schemas.microsoft.com/office/drawing/2014/main" id="{74821B75-1442-4E5E-AAC2-C7CDBF120120}"/>
              </a:ext>
            </a:extLst>
          </p:cNvPr>
          <p:cNvSpPr>
            <a:spLocks noGrp="1"/>
          </p:cNvSpPr>
          <p:nvPr>
            <p:ph idx="1"/>
          </p:nvPr>
        </p:nvSpPr>
        <p:spPr/>
        <p:txBody>
          <a:bodyPr/>
          <a:lstStyle/>
          <a:p>
            <a:r>
              <a:rPr lang="en-IN" dirty="0">
                <a:latin typeface="Arial Black" panose="020B0A04020102020204" pitchFamily="34" charset="0"/>
              </a:rPr>
              <a:t>Why python?</a:t>
            </a:r>
          </a:p>
          <a:p>
            <a:r>
              <a:rPr lang="en-IN" dirty="0"/>
              <a:t>Easy to learn</a:t>
            </a:r>
          </a:p>
          <a:p>
            <a:r>
              <a:rPr lang="en-IN" dirty="0"/>
              <a:t>Easy syntax.</a:t>
            </a:r>
          </a:p>
          <a:p>
            <a:r>
              <a:rPr lang="en-IN" dirty="0"/>
              <a:t>Data science</a:t>
            </a:r>
          </a:p>
          <a:p>
            <a:r>
              <a:rPr lang="en-IN" dirty="0"/>
              <a:t>Machine learning</a:t>
            </a:r>
          </a:p>
          <a:p>
            <a:r>
              <a:rPr lang="en-IN" dirty="0"/>
              <a:t>Artificial intelligence</a:t>
            </a:r>
          </a:p>
          <a:p>
            <a:r>
              <a:rPr lang="en-IN" dirty="0"/>
              <a:t>Image processing</a:t>
            </a:r>
          </a:p>
          <a:p>
            <a:r>
              <a:rPr lang="en-IN" dirty="0"/>
              <a:t>Rich in libraries.</a:t>
            </a:r>
          </a:p>
          <a:p>
            <a:endParaRPr lang="en-IN" dirty="0"/>
          </a:p>
        </p:txBody>
      </p:sp>
    </p:spTree>
    <p:extLst>
      <p:ext uri="{BB962C8B-B14F-4D97-AF65-F5344CB8AC3E}">
        <p14:creationId xmlns:p14="http://schemas.microsoft.com/office/powerpoint/2010/main" val="2942559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Slice</Template>
  <TotalTime>6484</TotalTime>
  <Words>2480</Words>
  <Application>Microsoft Office PowerPoint</Application>
  <PresentationFormat>Widescreen</PresentationFormat>
  <Paragraphs>355</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Microsoft YaHei</vt:lpstr>
      <vt:lpstr>Arial</vt:lpstr>
      <vt:lpstr>Arial</vt:lpstr>
      <vt:lpstr>Arial Black</vt:lpstr>
      <vt:lpstr>Arial Rounded MT Bold</vt:lpstr>
      <vt:lpstr>Helvetica</vt:lpstr>
      <vt:lpstr>inherit</vt:lpstr>
      <vt:lpstr>Roboto</vt:lpstr>
      <vt:lpstr>SourceSansProBold</vt:lpstr>
      <vt:lpstr>SourceSansProRegular</vt:lpstr>
      <vt:lpstr>Trebuchet MS</vt:lpstr>
      <vt:lpstr>urw-din</vt:lpstr>
      <vt:lpstr>Verdana</vt:lpstr>
      <vt:lpstr>Wingdings 3</vt:lpstr>
      <vt:lpstr>Facet</vt:lpstr>
      <vt:lpstr>Python for Data Science </vt:lpstr>
      <vt:lpstr>PYTHON INTRODUCTION</vt:lpstr>
      <vt:lpstr>PYTHON FOR DATA SCIENCE</vt:lpstr>
      <vt:lpstr>PYTHON FOR DATA SCIENCE</vt:lpstr>
      <vt:lpstr>PYTHON FOR DATA SCIENCE</vt:lpstr>
      <vt:lpstr>PYTHON FOR DATA SCIENCE </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SCCIENCE</vt:lpstr>
      <vt:lpstr>PYTHON FOR DATA SCIENCE</vt:lpstr>
      <vt:lpstr>PYTHON FOR DATA SCIENCE</vt:lpstr>
      <vt:lpstr>PYTHON FOR DATA SCIENCE</vt:lpstr>
      <vt:lpstr>PYTHON FOR DATA SCIENCE </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vt:lpstr>
      <vt:lpstr>PYTHON FOR DATA SCIENCE </vt:lpstr>
      <vt:lpstr>PYTHON FOR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Bhumireddy Hari</dc:creator>
  <cp:lastModifiedBy>Bhumireddy Hari</cp:lastModifiedBy>
  <cp:revision>58</cp:revision>
  <dcterms:created xsi:type="dcterms:W3CDTF">2021-02-16T07:00:17Z</dcterms:created>
  <dcterms:modified xsi:type="dcterms:W3CDTF">2021-02-21T17:03:51Z</dcterms:modified>
</cp:coreProperties>
</file>