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-558" y="-90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drive.google.com/file/d/1CHPnRob-gcW76spTcKjtVJaAyBcc3VAV/view?usp=shar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drive.google.com/file/d/1CHPnRob-gcW76spTcKjtVJaAyBcc3VAV/view?usp=sha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drive.google.com/file/d/1CHPnRob-gcW76spTcKjtVJaAyBcc3VAV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8" name="Google Shape;58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0" name="Google Shape;60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7"/>
          <p:cNvSpPr txBox="1"/>
          <p:nvPr/>
        </p:nvSpPr>
        <p:spPr>
          <a:xfrm>
            <a:off x="6034405" y="1666875"/>
            <a:ext cx="4267200" cy="247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BHUMISVARA K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Trebuchet MS" panose="020B0603020202020204"/>
              <a:cs typeface="Times New Roman" panose="02020603050405020304" charset="0"/>
              <a:sym typeface="Trebuchet MS" panose="020B0603020202020204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2021503704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CT Dept.</a:t>
            </a:r>
            <a:br>
              <a:rPr lang="en-US" sz="32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2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MIT, Anna University</a:t>
            </a:r>
            <a:endParaRPr sz="3200" spc="1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altLang="en-US" sz="3200" spc="1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Trebuchet MS" panose="020B0603020202020204"/>
              <a:cs typeface="Times New Roman" panose="02020603050405020304" charset="0"/>
              <a:sym typeface="Trebuchet MS" panose="020B0603020202020204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6034405" y="4144645"/>
            <a:ext cx="3686810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  <a:sym typeface="+mn-ea"/>
              </a:rPr>
              <a:t>TNSDC-Gen AI</a:t>
            </a:r>
            <a:r>
              <a:rPr lang="en-GB" altLang="en-US" sz="28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lang="en-US" sz="28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  <a:sym typeface="+mn-ea"/>
              </a:rPr>
              <a:t>Project</a:t>
            </a:r>
            <a:endParaRPr sz="2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sp>
        <p:nvSpPr>
          <p:cNvPr id="67" name="Google Shape;67;p7"/>
          <p:cNvSpPr txBox="1"/>
          <p:nvPr/>
        </p:nvSpPr>
        <p:spPr>
          <a:xfrm>
            <a:off x="5669406" y="3467397"/>
            <a:ext cx="586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1" name="Google Shape;211;p16"/>
          <p:cNvSpPr/>
          <p:nvPr/>
        </p:nvSpPr>
        <p:spPr>
          <a:xfrm>
            <a:off x="8305800" y="13282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2" name="Google Shape;212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13" name="Google Shape;213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3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6000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THE WOW IN MY SOLUTION</a:t>
            </a:r>
          </a:p>
        </p:txBody>
      </p:sp>
      <p:sp>
        <p:nvSpPr>
          <p:cNvPr id="215" name="Google Shape;215;p16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216" name="Google Shape;216;p16"/>
          <p:cNvSpPr txBox="1"/>
          <p:nvPr/>
        </p:nvSpPr>
        <p:spPr>
          <a:xfrm>
            <a:off x="1382458" y="1508351"/>
            <a:ext cx="677094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The "WOW" factor in my solution lies in its ability to revolutionize how businesses approach marketing and customer engagement. By harnessing the power of artificial neural networks, your solution offers:</a:t>
            </a:r>
          </a:p>
        </p:txBody>
      </p:sp>
      <p:sp>
        <p:nvSpPr>
          <p:cNvPr id="217" name="Google Shape;217;p16"/>
          <p:cNvSpPr txBox="1"/>
          <p:nvPr/>
        </p:nvSpPr>
        <p:spPr>
          <a:xfrm>
            <a:off x="2270220" y="3124140"/>
            <a:ext cx="7419900" cy="378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Comprehensive Approach: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Your project takes a comprehensive approach to customer wine prediction, combining survival analysis techniques, machine learning models, and explainable AI techniques to provide a deep understanding of customer behavior and churn.</a:t>
            </a:r>
          </a:p>
          <a:p>
            <a:pPr marL="285750" lvl="0" indent="-158750" algn="just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Practical Application: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By deploying the model as a Flask web app, you have made the insights and predictions easily accessible and actionable for businesses, allowing them to implement targeted retention strategies.</a:t>
            </a:r>
          </a:p>
          <a:p>
            <a:pPr marL="285750" lvl="0" indent="-158750" algn="just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158750" algn="just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4" name="Google Shape;224;p17"/>
          <p:cNvSpPr/>
          <p:nvPr/>
        </p:nvSpPr>
        <p:spPr>
          <a:xfrm>
            <a:off x="8305800" y="116634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5" name="Google Shape;225;p1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6000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WOW IN MY SOLUTION</a:t>
            </a:r>
            <a:endParaRPr sz="4250"/>
          </a:p>
        </p:txBody>
      </p:sp>
      <p:sp>
        <p:nvSpPr>
          <p:cNvPr id="228" name="Google Shape;228;p17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sp>
        <p:nvSpPr>
          <p:cNvPr id="229" name="Google Shape;229;p17"/>
          <p:cNvSpPr txBox="1"/>
          <p:nvPr/>
        </p:nvSpPr>
        <p:spPr>
          <a:xfrm>
            <a:off x="2233644" y="1675745"/>
            <a:ext cx="7419912" cy="4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Insightful Visualizations: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use of visualizations such as the Kaplan-Meier curve, log-rank test plots, and Shap values in the Flask app enhances the user experience and facilitates better decision-making.</a:t>
            </a:r>
          </a:p>
          <a:p>
            <a:pPr marL="285750" lvl="0" indent="-158750" algn="just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Focus on Lifetime Value: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Calculating the expected lifetime value of customers adds a valuable dimension to the analysis, helping businesses prioritize their retention efforts based on the potential value of each customer.</a:t>
            </a:r>
          </a:p>
          <a:p>
            <a:pPr marL="285750" lvl="0" indent="-158750" algn="just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Business Impact: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ultimate "wow" factor lies in the potential business impact of your solution, which can lead to significant cost savings through reduced churn rates and increased customer retention and loyalty.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6" name="Google Shape;236;p18"/>
          <p:cNvSpPr/>
          <p:nvPr/>
        </p:nvSpPr>
        <p:spPr>
          <a:xfrm>
            <a:off x="7833362" y="7879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7" name="Google Shape;237;p1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sp>
        <p:nvSpPr>
          <p:cNvPr id="240" name="Google Shape;240;p18"/>
          <p:cNvSpPr txBox="1">
            <a:spLocks noGrp="1"/>
          </p:cNvSpPr>
          <p:nvPr>
            <p:ph type="ctrTitle"/>
          </p:nvPr>
        </p:nvSpPr>
        <p:spPr>
          <a:xfrm>
            <a:off x="739775" y="570865"/>
            <a:ext cx="5012690" cy="6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MODELLING</a:t>
            </a:r>
          </a:p>
        </p:txBody>
      </p:sp>
      <p:sp>
        <p:nvSpPr>
          <p:cNvPr id="241" name="Google Shape;241;p18"/>
          <p:cNvSpPr txBox="1"/>
          <p:nvPr/>
        </p:nvSpPr>
        <p:spPr>
          <a:xfrm>
            <a:off x="752475" y="1828800"/>
            <a:ext cx="8010525" cy="316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Logistic Regression: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 simple yet effective model for binary classification, where the output is the probability of a customer churning.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Decision Trees: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These models use a tree-like graph of decisions and their possible consequences. They are easy to interpret and can handle both numerical and categorical data.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Random Forest: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 type of ensemble learning method that combines multiple decision trees to improve prediction accuracy and reduce overfitting.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8" name="Google Shape;248;p19"/>
          <p:cNvSpPr/>
          <p:nvPr/>
        </p:nvSpPr>
        <p:spPr>
          <a:xfrm>
            <a:off x="7833362" y="7879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9" name="Google Shape;249;p1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9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sp>
        <p:nvSpPr>
          <p:cNvPr id="252" name="Google Shape;252;p19"/>
          <p:cNvSpPr txBox="1">
            <a:spLocks noGrp="1"/>
          </p:cNvSpPr>
          <p:nvPr>
            <p:ph type="ctrTitle"/>
          </p:nvPr>
        </p:nvSpPr>
        <p:spPr>
          <a:xfrm>
            <a:off x="739775" y="290830"/>
            <a:ext cx="412242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MODELLING</a:t>
            </a:r>
            <a:endParaRPr lang="en-US"/>
          </a:p>
        </p:txBody>
      </p:sp>
      <p:sp>
        <p:nvSpPr>
          <p:cNvPr id="253" name="Google Shape;253;p19"/>
          <p:cNvSpPr txBox="1"/>
          <p:nvPr/>
        </p:nvSpPr>
        <p:spPr>
          <a:xfrm>
            <a:off x="838200" y="1371600"/>
            <a:ext cx="8010525" cy="409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Gradient Boosting Machines (GBM):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Another ensemble method that builds models sequentially, each new model correcting errors made by the previous ones.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Support Vector Machines (SVM):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 supervised learning model that analyzes data for classification and regression analysis.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Neural Networks: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Deep learning models that can learn complex patterns in data. They are particularly useful for large datasets with many features.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Survival Analysis: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This technique is used to predict the time until an event (such as customer churn) occurs, taking into account censoring and other factors.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p20"/>
          <p:cNvSpPr/>
          <p:nvPr/>
        </p:nvSpPr>
        <p:spPr>
          <a:xfrm>
            <a:off x="8763000" y="35075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1" name="Google Shape;261;p2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62" name="Google Shape;262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0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09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RESULTS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sp>
        <p:nvSpPr>
          <p:cNvPr id="265" name="Google Shape;265;p20">
            <a:hlinkClick r:id="rId4"/>
          </p:cNvPr>
          <p:cNvSpPr txBox="1"/>
          <p:nvPr/>
        </p:nvSpPr>
        <p:spPr>
          <a:xfrm>
            <a:off x="990600" y="5188089"/>
            <a:ext cx="94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95" y="1767840"/>
            <a:ext cx="4905375" cy="638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795" y="2406015"/>
            <a:ext cx="485775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795" y="3746500"/>
            <a:ext cx="8177530" cy="19634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99795" y="136271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# Predicting Test Set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990600" y="327533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Descriptive Statistics for Wine Features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p20"/>
          <p:cNvSpPr/>
          <p:nvPr/>
        </p:nvSpPr>
        <p:spPr>
          <a:xfrm>
            <a:off x="8763000" y="35075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1" name="Google Shape;261;p2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62" name="Google Shape;262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0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09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GRAPHS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Google Shape;264;p20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sp>
        <p:nvSpPr>
          <p:cNvPr id="265" name="Google Shape;265;p20">
            <a:hlinkClick r:id="rId4"/>
          </p:cNvPr>
          <p:cNvSpPr txBox="1"/>
          <p:nvPr/>
        </p:nvSpPr>
        <p:spPr>
          <a:xfrm>
            <a:off x="990600" y="5188089"/>
            <a:ext cx="94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sz="2000"/>
          </a:p>
        </p:txBody>
      </p:sp>
      <p:pic>
        <p:nvPicPr>
          <p:cNvPr id="2" name="Picture 0"/>
          <p:cNvPicPr/>
          <p:nvPr/>
        </p:nvPicPr>
        <p:blipFill>
          <a:blip r:embed="rId5"/>
          <a:stretch>
            <a:fillRect/>
          </a:stretch>
        </p:blipFill>
        <p:spPr>
          <a:xfrm>
            <a:off x="558165" y="1304290"/>
            <a:ext cx="10354945" cy="4995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p20"/>
          <p:cNvSpPr/>
          <p:nvPr/>
        </p:nvSpPr>
        <p:spPr>
          <a:xfrm>
            <a:off x="8763000" y="35075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1" name="Google Shape;261;p2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62" name="Google Shape;262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0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09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GRAPHS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Google Shape;264;p20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sp>
        <p:nvSpPr>
          <p:cNvPr id="265" name="Google Shape;265;p20">
            <a:hlinkClick r:id="rId4"/>
          </p:cNvPr>
          <p:cNvSpPr txBox="1"/>
          <p:nvPr/>
        </p:nvSpPr>
        <p:spPr>
          <a:xfrm>
            <a:off x="990600" y="5188089"/>
            <a:ext cx="94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sz="2000"/>
          </a:p>
        </p:txBody>
      </p:sp>
      <p:pic>
        <p:nvPicPr>
          <p:cNvPr id="102" name="Picture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990918" y="1305877"/>
            <a:ext cx="8480886" cy="382683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969033" y="5555411"/>
            <a:ext cx="86580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Demo Link</a:t>
            </a:r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://colab.research.google.com/drive/1SS_Ia793D0hzYXXtFS3qHwYZ6MrcwAzR?usp=sharing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0" y="2032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73" name="Google Shape;73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3" name="Google Shape;83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675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PROJECT TITLE</a:t>
            </a:r>
            <a:endParaRPr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  <p:sp>
        <p:nvSpPr>
          <p:cNvPr id="92" name="Google Shape;92;p8"/>
          <p:cNvSpPr txBox="1"/>
          <p:nvPr/>
        </p:nvSpPr>
        <p:spPr>
          <a:xfrm>
            <a:off x="944972" y="2656671"/>
            <a:ext cx="9043500" cy="144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WINE QUALITY </a:t>
            </a:r>
            <a:endParaRPr sz="4400" b="1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8" name="Google Shape;98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8" name="Google Shape;108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9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485344" y="779840"/>
            <a:ext cx="9764395" cy="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275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AGENDA</a:t>
            </a:r>
          </a:p>
        </p:txBody>
      </p:sp>
      <p:sp>
        <p:nvSpPr>
          <p:cNvPr id="117" name="Google Shape;117;p9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sp>
        <p:nvSpPr>
          <p:cNvPr id="118" name="Google Shape;118;p9"/>
          <p:cNvSpPr txBox="1"/>
          <p:nvPr/>
        </p:nvSpPr>
        <p:spPr>
          <a:xfrm>
            <a:off x="2028825" y="1902202"/>
            <a:ext cx="7601100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4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Data collection, preprocessing, and feature engineering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4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Model selection, training, and evaluation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4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Interpretation of results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4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Deployment and integration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4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Future considerations for improvement and scalability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4" name="Google Shape;124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6" name="Google Shape;126;p10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0"/>
          <p:cNvSpPr/>
          <p:nvPr/>
        </p:nvSpPr>
        <p:spPr>
          <a:xfrm>
            <a:off x="6781800" y="12532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441007" y="575055"/>
            <a:ext cx="5638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PROBLEM</a:t>
            </a:r>
            <a:r>
              <a:rPr lang="en-GB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STATEMENT</a:t>
            </a:r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sp>
        <p:nvSpPr>
          <p:cNvPr id="132" name="Google Shape;132;p10"/>
          <p:cNvSpPr txBox="1"/>
          <p:nvPr/>
        </p:nvSpPr>
        <p:spPr>
          <a:xfrm>
            <a:off x="771017" y="1415160"/>
            <a:ext cx="7026600" cy="41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2200" b="1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Objective:</a:t>
            </a:r>
            <a:r>
              <a:rPr sz="22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 Develop a predictive model to assess the quality of wines based on chemical and sensory features.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2200" b="1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Dataset:</a:t>
            </a:r>
            <a:r>
              <a:rPr sz="22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 Contains information on properties such as acidity, sugar content, pH level, aroma, and taste.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2200" b="1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Goal:</a:t>
            </a:r>
            <a:r>
              <a:rPr sz="22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 Build a reliable model for predicting wine quality scores.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2200" b="1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Applications:</a:t>
            </a:r>
            <a:r>
              <a:rPr sz="22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 Aid winemakers, distributors, and consumers in decision-making regarding production, selection, and consumption of wines.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2200" b="1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Scope:</a:t>
            </a:r>
            <a:r>
              <a:rPr sz="22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 Model should handle both red and white wines.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2200" b="1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Key Metrics:</a:t>
            </a:r>
            <a:r>
              <a:rPr sz="22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 Accuracy and generalizability are crucial for practical application within the wine industry.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8" name="Google Shape;138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40" name="Google Shape;140;p1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1"/>
          <p:cNvSpPr/>
          <p:nvPr/>
        </p:nvSpPr>
        <p:spPr>
          <a:xfrm>
            <a:off x="6705600" y="135874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88620" y="937895"/>
            <a:ext cx="7467600" cy="63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PROJECT</a:t>
            </a:r>
            <a:r>
              <a:rPr lang="en-GB" altLang="en-US" sz="4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OVERVIEW</a:t>
            </a:r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sp>
        <p:nvSpPr>
          <p:cNvPr id="147" name="Google Shape;147;p11"/>
          <p:cNvSpPr txBox="1"/>
          <p:nvPr/>
        </p:nvSpPr>
        <p:spPr>
          <a:xfrm>
            <a:off x="621030" y="2000030"/>
            <a:ext cx="7947000" cy="347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Data Collection and Preparation: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Gather customer data including demographics, transaction history, and interactions.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Clean and preprocess the data for training the Artificial Neural Network (ANN).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Exploratory Data Analysis (EDA):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Analyze the data to uncover patterns and relationships in customer wine selection.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Explore correlations between variables to understand their impact on wine preferences.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54" name="Google Shape;154;p1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56" name="Google Shape;156;p12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12"/>
          <p:cNvSpPr/>
          <p:nvPr/>
        </p:nvSpPr>
        <p:spPr>
          <a:xfrm>
            <a:off x="6705600" y="11473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8" name="Google Shape;158;p12"/>
          <p:cNvSpPr txBox="1">
            <a:spLocks noGrp="1"/>
          </p:cNvSpPr>
          <p:nvPr>
            <p:ph type="title"/>
          </p:nvPr>
        </p:nvSpPr>
        <p:spPr>
          <a:xfrm>
            <a:off x="170815" y="643255"/>
            <a:ext cx="6185535" cy="63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PROJECT</a:t>
            </a:r>
            <a:r>
              <a:rPr lang="en-GB" altLang="en-US" sz="4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OVERVIEW</a:t>
            </a:r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162" name="Google Shape;162;p12"/>
          <p:cNvSpPr txBox="1"/>
          <p:nvPr/>
        </p:nvSpPr>
        <p:spPr>
          <a:xfrm>
            <a:off x="436880" y="1561465"/>
            <a:ext cx="8647430" cy="395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Model Selection and Training: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Create or transform features to enhance predictive power.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Choose a machine learning model suitable for wine prediction.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Train the selected model using prepared data to predict customer wine preferences</a:t>
            </a:r>
            <a:r>
              <a:rPr sz="2000" smtClean="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.</a:t>
            </a:r>
            <a:endParaRPr sz="2000">
              <a:latin typeface="Times New Roman" panose="02020603050405020304" charset="0"/>
              <a:ea typeface="Trebuchet MS" panose="020B0603020202020204"/>
              <a:cs typeface="Times New Roman" panose="02020603050405020304" charset="0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Results and Deployment: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Evaluate the model's performance using metrics such as accuracy.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Deploy the trained model for real-time predictions.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Implement targeted retention strategies based on model predictions to enhance customer engagement</a:t>
            </a:r>
            <a:r>
              <a:rPr sz="2000" smtClean="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.</a:t>
            </a:r>
            <a:endParaRPr sz="2000">
              <a:latin typeface="Times New Roman" panose="02020603050405020304" charset="0"/>
              <a:ea typeface="Trebuchet MS" panose="020B0603020202020204"/>
              <a:cs typeface="Times New Roman" panose="02020603050405020304" charset="0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b="1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Conclusion and Future Work: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Summarize project findings and key insights.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Discuss potential areas for future research and improvement of the ANN model.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sz="2000"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Explore additional features or data sources to further enhance model accuracy and effectiveness.</a:t>
            </a:r>
          </a:p>
        </p:txBody>
      </p:sp>
      <p:sp>
        <p:nvSpPr>
          <p:cNvPr id="164" name="Google Shape;164;p12"/>
          <p:cNvSpPr txBox="1"/>
          <p:nvPr/>
        </p:nvSpPr>
        <p:spPr>
          <a:xfrm>
            <a:off x="706120" y="3948430"/>
            <a:ext cx="7577455" cy="220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0" name="Google Shape;170;p13"/>
          <p:cNvSpPr/>
          <p:nvPr/>
        </p:nvSpPr>
        <p:spPr>
          <a:xfrm>
            <a:off x="6629400" y="15078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1" name="Google Shape;171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2850" rIns="0" bIns="0" anchor="t" anchorCtr="0">
            <a:spAutoFit/>
          </a:bodyPr>
          <a:lstStyle/>
          <a:p>
            <a:pPr marL="1536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WHO ARE THE END USERS?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5" name="Google Shape;175;p13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sp>
        <p:nvSpPr>
          <p:cNvPr id="176" name="Google Shape;176;p13"/>
          <p:cNvSpPr txBox="1"/>
          <p:nvPr/>
        </p:nvSpPr>
        <p:spPr>
          <a:xfrm>
            <a:off x="990600" y="2057400"/>
            <a:ext cx="71628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/>
              <a:buChar char="•"/>
            </a:pPr>
            <a:r>
              <a:rPr lang="en-US" sz="32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Marketing Teams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/>
              <a:buChar char="•"/>
            </a:pPr>
            <a:r>
              <a:rPr lang="en-US" sz="32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Customer Service Teams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/>
              <a:buChar char="•"/>
            </a:pPr>
            <a:r>
              <a:rPr lang="en-US" sz="32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Product Development Teams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/>
              <a:buChar char="•"/>
            </a:pPr>
            <a:r>
              <a:rPr lang="en-US" sz="32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Management and Executives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/>
              <a:buChar char="•"/>
            </a:pPr>
            <a:r>
              <a:rPr lang="en-US" sz="32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Sales Teams</a:t>
            </a:r>
            <a:endParaRPr sz="32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3" name="Google Shape;183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4" name="Google Shape;184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28835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5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MY SOLUTION AND ITS VALUE PROPOSITION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sp>
        <p:nvSpPr>
          <p:cNvPr id="189" name="Google Shape;189;p14"/>
          <p:cNvSpPr txBox="1"/>
          <p:nvPr/>
        </p:nvSpPr>
        <p:spPr>
          <a:xfrm>
            <a:off x="2819400" y="2209800"/>
            <a:ext cx="6099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SOLUTION: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2819400" y="2725876"/>
            <a:ext cx="6099000" cy="316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en-US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Develop a machine learning model using artificial neural networks (ANNs) to predict customer wine quality based on customer data.</a:t>
            </a:r>
          </a:p>
          <a:p>
            <a:pPr marL="285750" lvl="0" indent="-15875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en-US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Utilize Python programming language with libraries such as TensorFlow or PyTorch for ANN implementation.</a:t>
            </a:r>
          </a:p>
          <a:p>
            <a:pPr marL="285750" lvl="0" indent="-15875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en-US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Use </a:t>
            </a:r>
            <a:r>
              <a:rPr lang="en-GB" altLang="en-US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Colab</a:t>
            </a:r>
            <a:r>
              <a:rPr lang="en-US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Notebook for interactive development and documentation of the project.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7" name="Google Shape;197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8" name="Google Shape;198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28835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5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MY SOLUTION AND ITS VALUE PROPOSITION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sp>
        <p:nvSpPr>
          <p:cNvPr id="203" name="Google Shape;203;p15"/>
          <p:cNvSpPr txBox="1"/>
          <p:nvPr/>
        </p:nvSpPr>
        <p:spPr>
          <a:xfrm>
            <a:off x="2785872" y="1788467"/>
            <a:ext cx="6099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VALUE PROPOSITION: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2864485" y="2346325"/>
            <a:ext cx="694563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17145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</a:pPr>
            <a:r>
              <a: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Develop a machine learning model for assessing wine quality based on chemical and sensory features.</a:t>
            </a:r>
          </a:p>
          <a:p>
            <a:pPr marL="285750" lvl="0" indent="-17145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</a:pPr>
            <a:r>
              <a:rPr sz="18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Impact:</a:t>
            </a:r>
            <a:r>
              <a: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Empowers winemakers, distributors, and consumers with insights for production optimization, inventory management, and informed purchasing decisions.</a:t>
            </a:r>
          </a:p>
          <a:p>
            <a:pPr marL="285750" lvl="0" indent="-17145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</a:pPr>
            <a:r>
              <a:rPr sz="18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Benefits: </a:t>
            </a:r>
            <a:r>
              <a: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Leveraging advanced algorithms to enhance efficiency, profitability, and customer satisfaction throughout the wine industry value chain.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910</Words>
  <Application>WPS Presentation</Application>
  <PresentationFormat>Custom</PresentationFormat>
  <Paragraphs>112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PROJECT TITLE</vt:lpstr>
      <vt:lpstr>AGENDA</vt:lpstr>
      <vt:lpstr>PROBLEM STATEMENT</vt:lpstr>
      <vt:lpstr>PROJECT OVERVIEW</vt:lpstr>
      <vt:lpstr>PROJECT OVERVIEW</vt:lpstr>
      <vt:lpstr>WHO ARE THE END USERS?</vt:lpstr>
      <vt:lpstr>MY SOLUTION AND ITS VALUE PROPOSITION</vt:lpstr>
      <vt:lpstr>MY SOLUTION AND ITS VALUE PROPOSITION</vt:lpstr>
      <vt:lpstr>THE WOW IN MY SOLUTION</vt:lpstr>
      <vt:lpstr>THE WOW IN MY SOLUTION</vt:lpstr>
      <vt:lpstr>MODELLING</vt:lpstr>
      <vt:lpstr>MODELLING</vt:lpstr>
      <vt:lpstr>RESULTS</vt:lpstr>
      <vt:lpstr>GRAPHS</vt:lpstr>
      <vt:lpstr>GRAPHS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2021503704</cp:lastModifiedBy>
  <cp:revision>2</cp:revision>
  <dcterms:created xsi:type="dcterms:W3CDTF">2024-04-28T19:24:54Z</dcterms:created>
  <dcterms:modified xsi:type="dcterms:W3CDTF">2024-04-29T04:37:35Z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B8220DD74163474EAEACE836DE6D3B7F_13</vt:lpwstr>
  </property>
  <property fmtid="{D5CDD505-2E9C-101B-9397-08002B2CF9AE}" pid="3" name="KSOProductBuildVer">
    <vt:lpwstr>1033-12.2.0.13472</vt:lpwstr>
  </property>
</Properties>
</file>