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6858000" cy="9144000"/>
  <p:embeddedFontLst>
    <p:embeddedFont>
      <p:font typeface="Calibri (MS)" panose="020F0502020204030204"/>
      <p:regular r:id="rId24"/>
    </p:embeddedFont>
    <p:embeddedFont>
      <p:font typeface="Calibri (MS) Bold" panose="020F0702030404030204"/>
      <p:bold r:id="rId25"/>
    </p:embeddedFont>
    <p:embeddedFont>
      <p:font typeface="Open Sans Bold" panose="020B0806030504020204"/>
      <p:bold r:id="rId26"/>
    </p:embeddedFont>
    <p:embeddedFont>
      <p:font typeface="Arimo Bold" panose="020B0704020202020204"/>
      <p:bold r:id="rId27"/>
    </p:embeddedFont>
    <p:embeddedFont>
      <p:font typeface="Arimo" panose="020B0604020202020204"/>
      <p:regular r:id="rId28"/>
    </p:embeddedFont>
    <p:embeddedFont>
      <p:font typeface="Open Sans" panose="020B0606030504020204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42" d="100"/>
          <a:sy n="42" d="100"/>
        </p:scale>
        <p:origin x="78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679706"/>
            <a:ext cx="13249942" cy="332517"/>
          </a:xfrm>
          <a:custGeom>
            <a:avLst/>
            <a:gdLst/>
            <a:ahLst/>
            <a:cxnLst/>
            <a:rect l="l" t="t" r="r" b="b"/>
            <a:pathLst>
              <a:path w="13249942" h="332517">
                <a:moveTo>
                  <a:pt x="0" y="0"/>
                </a:moveTo>
                <a:lnTo>
                  <a:pt x="13249942" y="0"/>
                </a:lnTo>
                <a:lnTo>
                  <a:pt x="13249942" y="332517"/>
                </a:lnTo>
                <a:lnTo>
                  <a:pt x="0" y="332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853" r="-80853" b="-9999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91688" y="14021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839861" y="1433231"/>
            <a:ext cx="12753594" cy="1974981"/>
            <a:chOff x="0" y="0"/>
            <a:chExt cx="3358971" cy="5201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58971" cy="520160"/>
            </a:xfrm>
            <a:custGeom>
              <a:avLst/>
              <a:gdLst/>
              <a:ahLst/>
              <a:cxnLst/>
              <a:rect l="l" t="t" r="r" b="b"/>
              <a:pathLst>
                <a:path w="3358971" h="520160">
                  <a:moveTo>
                    <a:pt x="60704" y="0"/>
                  </a:moveTo>
                  <a:lnTo>
                    <a:pt x="3298268" y="0"/>
                  </a:lnTo>
                  <a:cubicBezTo>
                    <a:pt x="3314367" y="0"/>
                    <a:pt x="3329808" y="6396"/>
                    <a:pt x="3341191" y="17780"/>
                  </a:cubicBezTo>
                  <a:cubicBezTo>
                    <a:pt x="3352576" y="29164"/>
                    <a:pt x="3358971" y="44604"/>
                    <a:pt x="3358971" y="60704"/>
                  </a:cubicBezTo>
                  <a:lnTo>
                    <a:pt x="3358971" y="459456"/>
                  </a:lnTo>
                  <a:cubicBezTo>
                    <a:pt x="3358971" y="475556"/>
                    <a:pt x="3352576" y="490996"/>
                    <a:pt x="3341191" y="502380"/>
                  </a:cubicBezTo>
                  <a:cubicBezTo>
                    <a:pt x="3329808" y="513764"/>
                    <a:pt x="3314367" y="520160"/>
                    <a:pt x="3298268" y="520160"/>
                  </a:cubicBezTo>
                  <a:lnTo>
                    <a:pt x="60704" y="520160"/>
                  </a:lnTo>
                  <a:cubicBezTo>
                    <a:pt x="44604" y="520160"/>
                    <a:pt x="29164" y="513764"/>
                    <a:pt x="17780" y="502380"/>
                  </a:cubicBezTo>
                  <a:cubicBezTo>
                    <a:pt x="6396" y="490996"/>
                    <a:pt x="0" y="475556"/>
                    <a:pt x="0" y="459456"/>
                  </a:cubicBezTo>
                  <a:lnTo>
                    <a:pt x="0" y="60704"/>
                  </a:lnTo>
                  <a:cubicBezTo>
                    <a:pt x="0" y="44604"/>
                    <a:pt x="6396" y="29164"/>
                    <a:pt x="17780" y="17780"/>
                  </a:cubicBezTo>
                  <a:cubicBezTo>
                    <a:pt x="29164" y="6396"/>
                    <a:pt x="44604" y="0"/>
                    <a:pt x="607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3358971" cy="596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86000" y="876300"/>
            <a:ext cx="11599874" cy="282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5"/>
              </a:lnSpc>
            </a:pPr>
          </a:p>
          <a:p>
            <a:pPr algn="ctr">
              <a:lnSpc>
                <a:spcPts val="5495"/>
              </a:lnSpc>
            </a:pPr>
            <a:r>
              <a:rPr lang="en-US" sz="3925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ENHANCING FRAUD DETECTION BY FEATURE SELECTION USING FLOOD METAHEURISTIC ALGORITHM</a:t>
            </a:r>
            <a:endParaRPr lang="en-US" sz="3925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ctr">
              <a:lnSpc>
                <a:spcPts val="5495"/>
              </a:lnSpc>
            </a:pPr>
            <a:endParaRPr lang="en-US" sz="3925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62448" y="3565094"/>
            <a:ext cx="13110703" cy="9530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0"/>
              </a:lnSpc>
            </a:pPr>
            <a:r>
              <a:rPr lang="en-US" sz="35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PRESENTED BY- </a:t>
            </a: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r>
              <a:rPr lang="en-US" sz="35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ARYAK SRIVASTAVA          22052445</a:t>
            </a: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r>
              <a:rPr lang="en-US" sz="35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BHUMI JAISWAL                 22052454</a:t>
            </a: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r>
              <a:rPr lang="en-US" sz="35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ISHANI SENGUPTA             22052460</a:t>
            </a: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r>
              <a:rPr lang="en-US" sz="35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RICHA KUMARI                   22052492  </a:t>
            </a: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r>
              <a:rPr lang="en-US" sz="35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                                  </a:t>
            </a:r>
            <a:r>
              <a:rPr lang="en-US" sz="355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    UNDER THE SUPERVISION OF-</a:t>
            </a:r>
            <a:endParaRPr lang="en-US" sz="355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5390"/>
              </a:lnSpc>
            </a:pPr>
            <a:r>
              <a:rPr lang="en-US" sz="385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                                </a:t>
            </a:r>
            <a:r>
              <a:rPr lang="en-US" sz="38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    Dr. Partha Pratim Sarangi</a:t>
            </a:r>
            <a:endParaRPr lang="en-US" sz="38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endParaRPr lang="en-US" sz="38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r>
              <a:rPr lang="en-US" sz="355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                             </a:t>
            </a: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algn="l">
              <a:lnSpc>
                <a:spcPts val="4970"/>
              </a:lnSpc>
            </a:pPr>
            <a:endParaRPr lang="en-US" sz="3550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7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0" y="273268"/>
            <a:ext cx="7450464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Classification Models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03965" y="1425866"/>
            <a:ext cx="14480069" cy="851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15"/>
              </a:lnSpc>
            </a:pPr>
            <a:r>
              <a:rPr lang="en-US" sz="3955" spc="59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    Classification Models</a:t>
            </a:r>
            <a:endParaRPr lang="en-US" sz="3955" spc="59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5615"/>
              </a:lnSpc>
            </a:pPr>
            <a:r>
              <a:rPr lang="en-US" sz="3955" spc="59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    Models Utilized in the Study</a:t>
            </a:r>
            <a:endParaRPr lang="en-US" sz="3955" spc="59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54075" lvl="1" indent="-426720" algn="just">
              <a:lnSpc>
                <a:spcPts val="5615"/>
              </a:lnSpc>
              <a:buFont typeface="Arial" panose="020B0604020202020204"/>
              <a:buChar char="•"/>
            </a:pPr>
            <a:r>
              <a:rPr lang="en-US" sz="3955" b="1" spc="59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K-Nearest Neighbors (KNN): </a:t>
            </a:r>
            <a:r>
              <a:rPr lang="en-US" sz="3955" spc="59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 simple, instance-based learning algorithm that classifies based on the majority class of nearest data points. With BPSO accuracy is 95%.</a:t>
            </a:r>
            <a:endParaRPr lang="en-US" sz="3955" spc="59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54075" lvl="1" indent="-426720" algn="just">
              <a:lnSpc>
                <a:spcPts val="5615"/>
              </a:lnSpc>
              <a:buFont typeface="Arial" panose="020B0604020202020204"/>
              <a:buChar char="•"/>
            </a:pPr>
            <a:r>
              <a:rPr lang="en-US" sz="3955" b="1" spc="59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Support Vector Machine (SVM):</a:t>
            </a:r>
            <a:r>
              <a:rPr lang="en-US" sz="3955" spc="59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A powerful classifier that finds the optimal decision boundary to separate classes in high-dimensional space. With BPSO accuracy is 93%.</a:t>
            </a:r>
            <a:endParaRPr lang="en-US" sz="3955" spc="59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54075" lvl="1" indent="-426720" algn="just">
              <a:lnSpc>
                <a:spcPts val="5615"/>
              </a:lnSpc>
              <a:buFont typeface="Arial" panose="020B0604020202020204"/>
              <a:buChar char="•"/>
            </a:pPr>
            <a:r>
              <a:rPr lang="en-US" sz="3955" b="1" spc="59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Random Forest (RF):</a:t>
            </a:r>
            <a:r>
              <a:rPr lang="en-US" sz="3955" spc="59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An ensemble method that combines multiple decision trees to enhance prediction accuracy and reduce overfitting. With BPSO accuracy is 96%.</a:t>
            </a:r>
            <a:endParaRPr lang="en-US" sz="3955" spc="59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5615"/>
              </a:lnSpc>
            </a:pPr>
            <a:endParaRPr lang="en-US" sz="3955" spc="59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10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0" y="273268"/>
            <a:ext cx="8831020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RESULTS AND ANALYSIS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9073" y="1517817"/>
            <a:ext cx="16074744" cy="932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8055" lvl="1" indent="-473710" algn="just">
              <a:lnSpc>
                <a:spcPts val="614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Results and Analysis</a:t>
            </a:r>
            <a:endParaRPr lang="en-US" sz="4390" b="1" spc="65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1896110" lvl="2" indent="-631825" algn="just">
              <a:lnSpc>
                <a:spcPts val="6145"/>
              </a:lnSpc>
              <a:buFont typeface="Arial" panose="020B0604020202020204"/>
              <a:buChar char="⚬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Performance Metrics Overview</a:t>
            </a:r>
            <a:endParaRPr lang="en-US" sz="4390" b="1" spc="65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2843530" lvl="3" indent="-711200" algn="just">
              <a:lnSpc>
                <a:spcPts val="6145"/>
              </a:lnSpc>
              <a:buFont typeface="Arial" panose="020B0604020202020204"/>
              <a:buChar char="￭"/>
            </a:pP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Evaluated models based on accuracy, precision, recall, F1-score, and false positive rate.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896110" lvl="2" indent="-631825" algn="just">
              <a:lnSpc>
                <a:spcPts val="6145"/>
              </a:lnSpc>
              <a:buFont typeface="Arial" panose="020B0604020202020204"/>
              <a:buChar char="⚬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Results Comparison</a:t>
            </a:r>
            <a:endParaRPr lang="en-US" sz="4390" b="1" spc="65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2843530" lvl="3" indent="-711200" algn="just">
              <a:lnSpc>
                <a:spcPts val="6145"/>
              </a:lnSpc>
              <a:buFont typeface="Arial" panose="020B0604020202020204"/>
              <a:buChar char="￭"/>
            </a:pP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Accuracy improvements with FLA: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3791585" lvl="4" indent="-758190" algn="just">
              <a:lnSpc>
                <a:spcPts val="614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KNN</a:t>
            </a: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: Increased from 95% to 97.78%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3791585" lvl="4" indent="-758190" algn="just">
              <a:lnSpc>
                <a:spcPts val="614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SVM:</a:t>
            </a: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Increased from 93% to 98%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3791585" lvl="4" indent="-758190" algn="just">
              <a:lnSpc>
                <a:spcPts val="614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RF:</a:t>
            </a: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Increased from 96% to 97.59%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6145"/>
              </a:lnSpc>
            </a:pP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           → Best Accuracy with SVM using Flood Algorithm.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6145"/>
              </a:lnSpc>
            </a:pP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6145"/>
              </a:lnSpc>
            </a:pP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1679619"/>
            <a:ext cx="15834885" cy="6927762"/>
          </a:xfrm>
          <a:custGeom>
            <a:avLst/>
            <a:gdLst/>
            <a:ahLst/>
            <a:cxnLst/>
            <a:rect l="l" t="t" r="r" b="b"/>
            <a:pathLst>
              <a:path w="15834885" h="6927762">
                <a:moveTo>
                  <a:pt x="0" y="0"/>
                </a:moveTo>
                <a:lnTo>
                  <a:pt x="15834885" y="0"/>
                </a:lnTo>
                <a:lnTo>
                  <a:pt x="15834885" y="6927762"/>
                </a:lnTo>
                <a:lnTo>
                  <a:pt x="0" y="692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11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60168" y="165826"/>
            <a:ext cx="9687881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RESULTS AND ANALYSIS :-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54563" y="8515350"/>
            <a:ext cx="1058315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7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Comparison of Classifier Performance (Accuracy vs. Time) Using Binary PSO-Based Feature Selection</a:t>
            </a:r>
            <a:endParaRPr lang="en-US" sz="2400" spc="7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92747" y="1416484"/>
            <a:ext cx="14102505" cy="7841816"/>
          </a:xfrm>
          <a:custGeom>
            <a:avLst/>
            <a:gdLst/>
            <a:ahLst/>
            <a:cxnLst/>
            <a:rect l="l" t="t" r="r" b="b"/>
            <a:pathLst>
              <a:path w="14102505" h="7841816">
                <a:moveTo>
                  <a:pt x="0" y="0"/>
                </a:moveTo>
                <a:lnTo>
                  <a:pt x="14102506" y="0"/>
                </a:lnTo>
                <a:lnTo>
                  <a:pt x="14102506" y="7841816"/>
                </a:lnTo>
                <a:lnTo>
                  <a:pt x="0" y="7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430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12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51760" y="215594"/>
            <a:ext cx="9666647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VISUAL REPRESENTATION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21791" y="2352985"/>
            <a:ext cx="16844419" cy="5621825"/>
          </a:xfrm>
          <a:custGeom>
            <a:avLst/>
            <a:gdLst/>
            <a:ahLst/>
            <a:cxnLst/>
            <a:rect l="l" t="t" r="r" b="b"/>
            <a:pathLst>
              <a:path w="16844419" h="5621825">
                <a:moveTo>
                  <a:pt x="0" y="0"/>
                </a:moveTo>
                <a:lnTo>
                  <a:pt x="16844418" y="0"/>
                </a:lnTo>
                <a:lnTo>
                  <a:pt x="16844418" y="5621825"/>
                </a:lnTo>
                <a:lnTo>
                  <a:pt x="0" y="562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12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51760" y="215594"/>
            <a:ext cx="9382422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VISUAL REPRESENTATION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13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27302" y="108676"/>
            <a:ext cx="8235352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Quality Assurance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1875" y="1522846"/>
            <a:ext cx="16074744" cy="876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8055" lvl="1" indent="-473710" algn="just">
              <a:lnSpc>
                <a:spcPts val="623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Testing and Validation Procedures</a:t>
            </a:r>
            <a:endParaRPr lang="en-US" sz="4390" b="1" spc="65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948055" lvl="1" indent="-473710" algn="just">
              <a:lnSpc>
                <a:spcPts val="623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Data Validation:</a:t>
            </a: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Ensured clean datasets by checking for missing values and duplicates.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948055" lvl="1" indent="-473710" algn="just">
              <a:lnSpc>
                <a:spcPts val="623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Cross-Validation: </a:t>
            </a: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Applied 5-fold cross-validation to mitigate overfitting.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948055" lvl="1" indent="-473710" algn="just">
              <a:lnSpc>
                <a:spcPts val="6235"/>
              </a:lnSpc>
              <a:buFont typeface="Arial" panose="020B0604020202020204"/>
              <a:buChar char="•"/>
            </a:pPr>
            <a:r>
              <a:rPr lang="en-US" sz="4390" b="1" spc="65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Performance Metrics Evaluation: </a:t>
            </a: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Monitored accuracy, precision, recall, F1-score, and false positive rates.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948055" lvl="1" indent="-473710" algn="just">
              <a:lnSpc>
                <a:spcPts val="6235"/>
              </a:lnSpc>
              <a:buFont typeface="Arial" panose="020B0604020202020204"/>
              <a:buChar char="•"/>
            </a:pP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Reproducibility Measures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948055" lvl="1" indent="-473710" algn="just">
              <a:lnSpc>
                <a:spcPts val="6235"/>
              </a:lnSpc>
              <a:buFont typeface="Arial" panose="020B0604020202020204"/>
              <a:buChar char="•"/>
            </a:pPr>
            <a:r>
              <a:rPr lang="en-US" sz="4390" spc="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Fixed random seeds and documented all parameters to ensure consistent results.</a:t>
            </a: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6235"/>
              </a:lnSpc>
            </a:pPr>
            <a:endParaRPr lang="en-US" sz="4390" spc="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14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27302" y="261074"/>
            <a:ext cx="8070964" cy="294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5"/>
              </a:lnSpc>
            </a:pPr>
            <a:r>
              <a:rPr lang="en-US" sz="56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Conclusion</a:t>
            </a:r>
            <a:endParaRPr lang="en-US" sz="56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  <a:p>
            <a:pPr algn="l">
              <a:lnSpc>
                <a:spcPts val="7845"/>
              </a:lnSpc>
            </a:pPr>
            <a:endParaRPr lang="en-US" sz="56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  <a:p>
            <a:pPr algn="l">
              <a:lnSpc>
                <a:spcPts val="7845"/>
              </a:lnSpc>
            </a:pPr>
            <a:endParaRPr lang="en-US" sz="56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30104" y="1523408"/>
            <a:ext cx="15628047" cy="8345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5"/>
              </a:lnSpc>
            </a:pPr>
            <a:r>
              <a:rPr lang="en-US" sz="4550" b="1" spc="68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    Key Findings and Contributions</a:t>
            </a:r>
            <a:endParaRPr lang="en-US" sz="4550" b="1" spc="68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982345" lvl="1" indent="-491490" algn="l">
              <a:lnSpc>
                <a:spcPts val="7325"/>
              </a:lnSpc>
              <a:buFont typeface="Arial" panose="020B0604020202020204"/>
              <a:buChar char="•"/>
            </a:pPr>
            <a:r>
              <a:rPr lang="en-US" sz="4550" spc="68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The FLA significantly enhances fraud detection accuracy and reduces computational costs.</a:t>
            </a:r>
            <a:endParaRPr lang="en-US" sz="4550" spc="68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982345" lvl="1" indent="-491490" algn="l">
              <a:lnSpc>
                <a:spcPts val="7325"/>
              </a:lnSpc>
              <a:buFont typeface="Arial" panose="020B0604020202020204"/>
              <a:buChar char="•"/>
            </a:pPr>
            <a:r>
              <a:rPr lang="en-US" sz="4550" spc="68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Demonstrated effectiveness in minimizing false positives, making it suitable for real-time applications.</a:t>
            </a:r>
            <a:endParaRPr lang="en-US" sz="4550" spc="68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982345" lvl="1" indent="-491490" algn="l">
              <a:lnSpc>
                <a:spcPts val="7325"/>
              </a:lnSpc>
              <a:buFont typeface="Arial" panose="020B0604020202020204"/>
              <a:buChar char="•"/>
            </a:pPr>
            <a:r>
              <a:rPr lang="en-US" sz="4550" spc="68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Implications for Industry</a:t>
            </a:r>
            <a:endParaRPr lang="en-US" sz="4550" spc="68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982345" lvl="1" indent="-491490" algn="l">
              <a:lnSpc>
                <a:spcPts val="7325"/>
              </a:lnSpc>
              <a:buFont typeface="Arial" panose="020B0604020202020204"/>
              <a:buChar char="•"/>
            </a:pPr>
            <a:r>
              <a:rPr lang="en-US" sz="4550" spc="68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The proposed model can be integrated into existing fraud detection systems to improve their efficiency and reliability.</a:t>
            </a:r>
            <a:endParaRPr lang="en-US" sz="4550" spc="68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7325"/>
              </a:lnSpc>
            </a:pPr>
            <a:endParaRPr lang="en-US" sz="4550" spc="68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15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0" y="273268"/>
            <a:ext cx="5441666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Future Scope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30104" y="1687045"/>
            <a:ext cx="15628047" cy="724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3935" lvl="1" indent="-502285" algn="l">
              <a:lnSpc>
                <a:spcPts val="7485"/>
              </a:lnSpc>
              <a:buFont typeface="Arial" panose="020B0604020202020204"/>
              <a:buChar char="•"/>
            </a:pPr>
            <a:r>
              <a:rPr lang="en-US" sz="4650" b="1" spc="69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Potential Areas for Development</a:t>
            </a:r>
            <a:endParaRPr lang="en-US" sz="4650" b="1" spc="69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1662430" lvl="2" indent="-554355" algn="l">
              <a:lnSpc>
                <a:spcPts val="6200"/>
              </a:lnSpc>
              <a:buFont typeface="Arial" panose="020B0604020202020204"/>
              <a:buChar char="⚬"/>
            </a:pPr>
            <a:r>
              <a:rPr lang="en-US" sz="3850" b="1" spc="57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Real-Time Implementation:</a:t>
            </a:r>
            <a:r>
              <a:rPr lang="en-US" sz="3850" spc="57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Adapt the model for dynamic management of streaming transaction data.</a:t>
            </a:r>
            <a:endParaRPr lang="en-US" sz="3850" spc="57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662430" lvl="2" indent="-554355" algn="l">
              <a:lnSpc>
                <a:spcPts val="6200"/>
              </a:lnSpc>
              <a:buFont typeface="Arial" panose="020B0604020202020204"/>
              <a:buChar char="⚬"/>
            </a:pPr>
            <a:r>
              <a:rPr lang="en-US" sz="3850" b="1" spc="57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Hybrid Optimization Techniques:</a:t>
            </a:r>
            <a:r>
              <a:rPr lang="en-US" sz="3850" spc="57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Combine FLA with other metaheuristic algorithms (e.g., Genetic Algorithm, Particle Swarm Optimization) for improved feature selection.</a:t>
            </a:r>
            <a:endParaRPr lang="en-US" sz="3850" spc="57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662430" lvl="2" indent="-554355" algn="l">
              <a:lnSpc>
                <a:spcPts val="6200"/>
              </a:lnSpc>
              <a:buFont typeface="Arial" panose="020B0604020202020204"/>
              <a:buChar char="⚬"/>
            </a:pPr>
            <a:r>
              <a:rPr lang="en-US" sz="3850" b="1" spc="57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Deep Learning Integration:</a:t>
            </a:r>
            <a:r>
              <a:rPr lang="en-US" sz="3850" spc="57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Explore the use of deep learning models (e.g., CNNs, LSTMs, Transformers) for more precise fraud pattern recognition.</a:t>
            </a:r>
            <a:endParaRPr lang="en-US" sz="3850" spc="57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16002" y="9737369"/>
            <a:ext cx="38170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16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483" y="2682588"/>
            <a:ext cx="7365035" cy="2460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475"/>
              </a:lnSpc>
            </a:pPr>
            <a:r>
              <a:rPr lang="en-US" sz="13195" b="1">
                <a:solidFill>
                  <a:srgbClr val="A6A6A6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Thank you</a:t>
            </a:r>
            <a:endParaRPr lang="en-US" sz="13195" b="1">
              <a:solidFill>
                <a:srgbClr val="A6A6A6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2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51760" y="215594"/>
            <a:ext cx="5835308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INTRODUCTION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66898" y="1647827"/>
            <a:ext cx="14744700" cy="8399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490" lvl="1" indent="-436245" algn="l">
              <a:lnSpc>
                <a:spcPts val="5540"/>
              </a:lnSpc>
              <a:buFont typeface="Arial" panose="020B0604020202020204"/>
              <a:buChar char="•"/>
            </a:pPr>
            <a:r>
              <a:rPr lang="en-US" sz="4040" spc="60">
                <a:solidFill>
                  <a:srgbClr val="1F21A2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Overview of Fraud Detection</a:t>
            </a:r>
            <a:endParaRPr lang="en-US" sz="4040" spc="60">
              <a:solidFill>
                <a:srgbClr val="1F21A2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745615" lvl="2" indent="-581660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4040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Definition: Identification of fraudulent activities in sectors like banking, insurance, and e-commerce.</a:t>
            </a:r>
            <a:endParaRPr lang="en-US" sz="4040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745615" lvl="2" indent="-581660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4040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Importance: Protects financial assets and maintains organizational reputation.</a:t>
            </a:r>
            <a:endParaRPr lang="en-US" sz="4040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72490" lvl="1" indent="-436245" algn="l">
              <a:lnSpc>
                <a:spcPts val="5540"/>
              </a:lnSpc>
              <a:buFont typeface="Arial" panose="020B0604020202020204"/>
              <a:buChar char="•"/>
            </a:pPr>
            <a:r>
              <a:rPr lang="en-US" sz="4040" spc="60">
                <a:solidFill>
                  <a:srgbClr val="1F21A2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Challenges Faced</a:t>
            </a:r>
            <a:endParaRPr lang="en-US" sz="4040" spc="60">
              <a:solidFill>
                <a:srgbClr val="1F21A2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745615" lvl="2" indent="-581660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4040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Increasing fraudulent activities leading to significant financial losses.</a:t>
            </a:r>
            <a:endParaRPr lang="en-US" sz="4040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745615" lvl="2" indent="-581660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4040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Traditional methods struggle with high-dimensional data and class imbalance, resulting in reduced accuracy and increased false positives.</a:t>
            </a:r>
            <a:endParaRPr lang="en-US" sz="4040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5540"/>
              </a:lnSpc>
            </a:pPr>
            <a:endParaRPr lang="en-US" sz="4040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3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0" y="48044"/>
            <a:ext cx="7056779" cy="1037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Problem Statement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95455" y="1249301"/>
            <a:ext cx="14887585" cy="8428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673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Key Challenges in Fraud Detection</a:t>
            </a:r>
            <a:endParaRPr lang="en-US" sz="3600" b="1">
              <a:solidFill>
                <a:srgbClr val="00000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  <a:p>
            <a:pPr marL="1554480" lvl="2" indent="-518160" algn="l">
              <a:lnSpc>
                <a:spcPts val="6730"/>
              </a:lnSpc>
              <a:buFont typeface="Arial" panose="020B0604020202020204"/>
              <a:buChar char="⚬"/>
            </a:pP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High-Dimensional Feature Spaces: Difficulty in identifying relevant features.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554480" lvl="2" indent="-518160" algn="l">
              <a:lnSpc>
                <a:spcPts val="6730"/>
              </a:lnSpc>
              <a:buFont typeface="Arial" panose="020B0604020202020204"/>
              <a:buChar char="⚬"/>
            </a:pP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Noisy Data: Impacts model performance and accuracy.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554480" lvl="2" indent="-518160" algn="l">
              <a:lnSpc>
                <a:spcPts val="6730"/>
              </a:lnSpc>
              <a:buFont typeface="Arial" panose="020B0604020202020204"/>
              <a:buChar char="⚬"/>
            </a:pP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Class Imbalance: Leads to biased predictions and increased false positives.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77240" lvl="1" indent="-388620" algn="l">
              <a:lnSpc>
                <a:spcPts val="673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Proposed Solution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554480" lvl="2" indent="-518160" algn="l">
              <a:lnSpc>
                <a:spcPts val="6730"/>
              </a:lnSpc>
              <a:buFont typeface="Arial" panose="020B0604020202020204"/>
              <a:buChar char="⚬"/>
            </a:pP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Implementation of the Flood Algorithm (FLA) for effective feature selection to enhance model performance.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6730"/>
              </a:lnSpc>
            </a:pP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4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0" y="165826"/>
            <a:ext cx="7829307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METHODOLOGY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95455" y="1354076"/>
            <a:ext cx="14887585" cy="8446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     Project Execution Steps:-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77240" lvl="1" indent="-388620" algn="l">
              <a:lnSpc>
                <a:spcPts val="5615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Data Collection: </a:t>
            </a: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Utilized benchmark fraud datasets (e.g., credit card transactions).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77240" lvl="1" indent="-388620" algn="l">
              <a:lnSpc>
                <a:spcPts val="5615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Data Preprocessing:</a:t>
            </a: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Included cleaning, standardization, and handling missing values.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77240" lvl="1" indent="-388620" algn="l">
              <a:lnSpc>
                <a:spcPts val="5615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Feature Selection: </a:t>
            </a: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Employed FLA and Sphere Function for optimizing feature sets.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77240" lvl="1" indent="-388620" algn="l">
              <a:lnSpc>
                <a:spcPts val="5615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Model Training:</a:t>
            </a: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Trained classifiers including KNN, SVM, and RF on optimized features.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77240" lvl="1" indent="-388620" algn="l">
              <a:lnSpc>
                <a:spcPts val="5615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Evaluation:</a:t>
            </a:r>
            <a:r>
              <a:rPr lang="en-US" sz="36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Analyzed performance using metrics like accuracy, precision, recall, and F1-score.</a:t>
            </a: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5615"/>
              </a:lnSpc>
            </a:pPr>
            <a:endParaRPr lang="en-US" sz="36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8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68075" y="1607983"/>
            <a:ext cx="14742346" cy="80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9795" lvl="1" indent="-450215" algn="l">
              <a:lnSpc>
                <a:spcPts val="5750"/>
              </a:lnSpc>
              <a:buFont typeface="Arial" panose="020B0604020202020204"/>
              <a:buChar char="•"/>
            </a:pPr>
            <a:r>
              <a:rPr lang="en-US" sz="4165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Datasets Used</a:t>
            </a:r>
            <a:endParaRPr lang="en-US" sz="4165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1799590" lvl="2" indent="-600075" algn="l">
              <a:lnSpc>
                <a:spcPts val="5750"/>
              </a:lnSpc>
              <a:buFont typeface="Arial" panose="020B0604020202020204"/>
              <a:buChar char="⚬"/>
            </a:pPr>
            <a:r>
              <a:rPr lang="en-US" sz="41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Description of benchmark datasets (e.g., credit card transactions, insurance claims) that are widely recognized in the research community.</a:t>
            </a:r>
            <a:endParaRPr lang="en-US" sz="41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799590" lvl="2" indent="-600075" algn="l">
              <a:lnSpc>
                <a:spcPts val="5750"/>
              </a:lnSpc>
              <a:buFont typeface="Arial" panose="020B0604020202020204"/>
              <a:buChar char="⚬"/>
            </a:pPr>
            <a:r>
              <a:rPr lang="en-US" sz="41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Size and characteristics of datasets (e.g., number of features, instances, and class distribution).</a:t>
            </a:r>
            <a:endParaRPr lang="en-US" sz="41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99795" lvl="1" indent="-450215" algn="l">
              <a:lnSpc>
                <a:spcPts val="5750"/>
              </a:lnSpc>
              <a:buFont typeface="Arial" panose="020B0604020202020204"/>
              <a:buChar char="•"/>
            </a:pPr>
            <a:r>
              <a:rPr lang="en-US" sz="4165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Data Sources</a:t>
            </a:r>
            <a:endParaRPr lang="en-US" sz="4165" b="1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1799590" lvl="2" indent="-600075" algn="l">
              <a:lnSpc>
                <a:spcPts val="5750"/>
              </a:lnSpc>
              <a:buFont typeface="Arial" panose="020B0604020202020204"/>
              <a:buChar char="⚬"/>
            </a:pPr>
            <a:r>
              <a:rPr lang="en-US" sz="416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Publicly available datasets from reputable sources (e.g., Kaggle, UCI Machine Learning Repository) that provide a diverse range of fraud scenarios for analysis.</a:t>
            </a:r>
            <a:endParaRPr lang="en-US" sz="41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5750"/>
              </a:lnSpc>
            </a:pPr>
            <a:endParaRPr lang="en-US" sz="416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51760" y="215594"/>
            <a:ext cx="5634014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 Data Collection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9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64249" y="1519695"/>
            <a:ext cx="14628246" cy="829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4870" lvl="1" indent="-432435" algn="just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5" b="1" spc="60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Steps Involved</a:t>
            </a:r>
            <a:endParaRPr lang="en-US" sz="4005" b="1" spc="60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1729740" lvl="2" indent="-576580" algn="just">
              <a:lnSpc>
                <a:spcPts val="4800"/>
              </a:lnSpc>
              <a:buFont typeface="Arial" panose="020B0604020202020204"/>
              <a:buChar char="⚬"/>
            </a:pPr>
            <a:r>
              <a:rPr lang="en-US" sz="4005" b="1" spc="60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Data Cleaning:</a:t>
            </a:r>
            <a:r>
              <a:rPr lang="en-US" sz="4005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Handling missing values, duplicates, and outliers to ensure data integrity.</a:t>
            </a:r>
            <a:endParaRPr lang="en-US" sz="4005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729740" lvl="2" indent="-576580" algn="just">
              <a:lnSpc>
                <a:spcPts val="4800"/>
              </a:lnSpc>
              <a:buFont typeface="Arial" panose="020B0604020202020204"/>
              <a:buChar char="⚬"/>
            </a:pPr>
            <a:r>
              <a:rPr lang="en-US" sz="4005" b="1" spc="60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Normalization: </a:t>
            </a:r>
            <a:r>
              <a:rPr lang="en-US" sz="4005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Scaling features to a uniform range (e.g., Min-Max scaling) to improve model convergence.</a:t>
            </a:r>
            <a:endParaRPr lang="en-US" sz="4005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1729740" lvl="2" indent="-576580" algn="just">
              <a:lnSpc>
                <a:spcPts val="4800"/>
              </a:lnSpc>
              <a:buFont typeface="Arial" panose="020B0604020202020204"/>
              <a:buChar char="⚬"/>
            </a:pPr>
            <a:r>
              <a:rPr lang="en-US" sz="4005" b="1" spc="60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Encoding Categorical Variables:</a:t>
            </a:r>
            <a:r>
              <a:rPr lang="en-US" sz="4005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Converting categorical data into numerical format using techniques like one-hot encoding or label encoding.</a:t>
            </a:r>
            <a:endParaRPr lang="en-US" sz="4005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64870" lvl="1" indent="-432435" algn="just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5" b="1" spc="60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Importance of Preprocessing</a:t>
            </a:r>
            <a:endParaRPr lang="en-US" sz="4005" b="1" spc="60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1729740" lvl="2" indent="-576580" algn="just">
              <a:lnSpc>
                <a:spcPts val="4800"/>
              </a:lnSpc>
              <a:buFont typeface="Arial" panose="020B0604020202020204"/>
              <a:buChar char="⚬"/>
            </a:pPr>
            <a:r>
              <a:rPr lang="en-US" sz="4005" spc="6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Ensures data quality, reduces noise, and improves model performance by providing a clean and structured dataset for training.</a:t>
            </a:r>
            <a:endParaRPr lang="en-US" sz="4005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4800"/>
              </a:lnSpc>
            </a:pPr>
            <a:endParaRPr lang="en-US" sz="4005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2000"/>
              </a:lnSpc>
            </a:pPr>
            <a:endParaRPr lang="en-US" sz="4005" spc="6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04840" y="9525"/>
            <a:ext cx="8649349" cy="282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 Data Preprocessing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  <a:p>
            <a:pPr algn="l">
              <a:lnSpc>
                <a:spcPts val="7565"/>
              </a:lnSpc>
            </a:pP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  <a:p>
            <a:pPr algn="l">
              <a:lnSpc>
                <a:spcPts val="7565"/>
              </a:lnSpc>
            </a:pP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6905" y="9588247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10858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5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0" y="9525"/>
            <a:ext cx="7525690" cy="92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Flood Algorithm (FLA)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63517" y="1190630"/>
            <a:ext cx="14228978" cy="901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554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Overview of FLA</a:t>
            </a: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468120" lvl="2" indent="-489585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34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Inspired by the natural flow of water, mimicking erosion and sediment transport.</a:t>
            </a: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468120" lvl="2" indent="-489585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34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Balances exploration of new solutions and exploitation of promising ones.</a:t>
            </a: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34060" lvl="1" indent="-367030" algn="l">
              <a:lnSpc>
                <a:spcPts val="554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Key Properties</a:t>
            </a: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468120" lvl="2" indent="-489585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3400">
                <a:solidFill>
                  <a:srgbClr val="1F21A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Self-Adaptive Exploration:</a:t>
            </a:r>
            <a:r>
              <a:rPr lang="en-US" sz="3400">
                <a:solidFill>
                  <a:srgbClr val="1618C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</a:t>
            </a:r>
            <a:r>
              <a:rPr lang="en-US" sz="34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Dynamically adjusts search processes for improved convergence.</a:t>
            </a: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468120" lvl="2" indent="-489585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3400">
                <a:solidFill>
                  <a:srgbClr val="1F21A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High Efficiency in Feature Selection: </a:t>
            </a:r>
            <a:r>
              <a:rPr lang="en-US" sz="34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Eliminates redundant features, enhancing accuracy.</a:t>
            </a: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1468120" lvl="2" indent="-489585" algn="l">
              <a:lnSpc>
                <a:spcPts val="5540"/>
              </a:lnSpc>
              <a:buFont typeface="Arial" panose="020B0604020202020204"/>
              <a:buChar char="⚬"/>
            </a:pPr>
            <a:r>
              <a:rPr lang="en-US" sz="3400">
                <a:solidFill>
                  <a:srgbClr val="1F21A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Robustness Against Noisy Data</a:t>
            </a:r>
            <a:r>
              <a:rPr lang="en-US" sz="3400">
                <a:solidFill>
                  <a:srgbClr val="1618C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</a:t>
            </a:r>
            <a:r>
              <a:rPr lang="en-US" sz="34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Improves model stability and reduces overfitting.</a:t>
            </a: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5540"/>
              </a:lnSpc>
            </a:pPr>
            <a:endParaRPr lang="en-US" sz="34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0" y="2097642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68330" y="669509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73152" y="9737369"/>
            <a:ext cx="262790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1800" b="1" spc="5">
                <a:solidFill>
                  <a:srgbClr val="FF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6</a:t>
            </a:r>
            <a:r>
              <a:rPr lang="en-US" sz="1800" spc="5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1800" spc="5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51760" y="215594"/>
            <a:ext cx="8962311" cy="187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Sphere Function in Feature Transformation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7"/>
              <p:cNvSpPr txBox="1"/>
              <p:nvPr/>
            </p:nvSpPr>
            <p:spPr>
              <a:xfrm>
                <a:off x="1676400" y="2414399"/>
                <a:ext cx="15463845" cy="673417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807085" lvl="1" indent="-403860" algn="l">
                  <a:lnSpc>
                    <a:spcPts val="5835"/>
                  </a:lnSpc>
                  <a:buFont typeface="Arial" panose="020B0604020202020204"/>
                  <a:buChar char="•"/>
                </a:pPr>
                <a:r>
                  <a:rPr lang="en-US" sz="3740" b="1" dirty="0">
                    <a:solidFill>
                      <a:srgbClr val="000000"/>
                    </a:solidFill>
                    <a:latin typeface="Arimo Bold" panose="020B0704020202020204"/>
                    <a:ea typeface="Arimo Bold" panose="020B0704020202020204"/>
                    <a:cs typeface="Arimo Bold" panose="020B0704020202020204"/>
                    <a:sym typeface="Arimo Bold" panose="020B0704020202020204"/>
                  </a:rPr>
                  <a:t>Definition and Purpose</a:t>
                </a:r>
                <a:endParaRPr lang="en-US" sz="3740" b="1" dirty="0">
                  <a:solidFill>
                    <a:srgbClr val="00000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endParaRPr>
              </a:p>
              <a:p>
                <a:pPr marL="1614805" lvl="2" indent="-538480" algn="l">
                  <a:lnSpc>
                    <a:spcPts val="5835"/>
                  </a:lnSpc>
                  <a:buFont typeface="Arial" panose="020B0604020202020204"/>
                  <a:buChar char="⚬"/>
                </a:pPr>
                <a:r>
                  <a:rPr lang="en-US" sz="3740" dirty="0">
                    <a:solidFill>
                      <a:srgbClr val="000000"/>
                    </a:solidFill>
                    <a:latin typeface="Arimo" panose="020B0604020202020204"/>
                    <a:ea typeface="Arimo" panose="020B0604020202020204"/>
                    <a:cs typeface="Arimo" panose="020B0604020202020204"/>
                    <a:sym typeface="Arimo" panose="020B0604020202020204"/>
                  </a:rPr>
                  <a:t>Mathematical objective function:</a:t>
                </a:r>
                <a:r>
                  <a:rPr lang="en-US" sz="3740" b="1" dirty="0">
                    <a:solidFill>
                      <a:srgbClr val="000000"/>
                    </a:solidFill>
                    <a:latin typeface="Arimo Bold" panose="020B0704020202020204"/>
                    <a:ea typeface="Arimo Bold" panose="020B0704020202020204"/>
                    <a:cs typeface="Arimo Bold" panose="020B0704020202020204"/>
                    <a:sym typeface="Arimo Bold" panose="020B0704020202020204"/>
                  </a:rPr>
                  <a:t> f(x)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74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mo Bold" panose="020B0704020202020204"/>
                            <a:cs typeface="Arimo Bold" panose="020B0704020202020204"/>
                            <a:sym typeface="Arimo Bold" panose="020B070402020202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74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mo Bold" panose="020B0704020202020204"/>
                            <a:cs typeface="Arimo Bold" panose="020B0704020202020204"/>
                            <a:sym typeface="Arimo Bold" panose="020B0704020202020204"/>
                          </a:rPr>
                          <m:t>𝒊</m:t>
                        </m:r>
                        <m:r>
                          <a:rPr lang="en-US" sz="374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mo Bold" panose="020B0704020202020204"/>
                            <a:cs typeface="Arimo Bold" panose="020B0704020202020204"/>
                            <a:sym typeface="Arimo Bold" panose="020B0704020202020204"/>
                          </a:rPr>
                          <m:t>=</m:t>
                        </m:r>
                        <m:r>
                          <a:rPr lang="en-US" sz="374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mo Bold" panose="020B0704020202020204"/>
                            <a:cs typeface="Arimo Bold" panose="020B0704020202020204"/>
                            <a:sym typeface="Arimo Bold" panose="020B0704020202020204"/>
                          </a:rPr>
                          <m:t>𝟏</m:t>
                        </m:r>
                      </m:sub>
                      <m:sup>
                        <m:r>
                          <a:rPr lang="en-US" sz="374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mo Bold" panose="020B0704020202020204"/>
                            <a:cs typeface="Arimo Bold" panose="020B0704020202020204"/>
                            <a:sym typeface="Arimo Bold" panose="020B0704020202020204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sz="374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mo Bold" panose="020B0704020202020204"/>
                                <a:cs typeface="Arimo Bold" panose="020B0704020202020204"/>
                                <a:sym typeface="Arimo Bold" panose="020B0704020202020204"/>
                              </a:rPr>
                            </m:ctrlPr>
                          </m:sSubSupPr>
                          <m:e>
                            <m:r>
                              <a:rPr lang="en-US" sz="374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mo Bold" panose="020B0704020202020204"/>
                                <a:cs typeface="Arimo Bold" panose="020B0704020202020204"/>
                                <a:sym typeface="Arimo Bold" panose="020B0704020202020204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74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mo Bold" panose="020B0704020202020204"/>
                                <a:cs typeface="Arimo Bold" panose="020B0704020202020204"/>
                                <a:sym typeface="Arimo Bold" panose="020B0704020202020204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374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mo Bold" panose="020B0704020202020204"/>
                                <a:cs typeface="Arimo Bold" panose="020B0704020202020204"/>
                                <a:sym typeface="Arimo Bold" panose="020B0704020202020204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740" dirty="0">
                    <a:solidFill>
                      <a:srgbClr val="000000"/>
                    </a:solidFill>
                    <a:latin typeface="Arimo" panose="020B0604020202020204"/>
                    <a:ea typeface="Arimo" panose="020B0604020202020204"/>
                    <a:cs typeface="Arimo" panose="020B0604020202020204"/>
                    <a:sym typeface="Arimo" panose="020B0604020202020204"/>
                  </a:rPr>
                  <a:t>, used to assess feature sets.</a:t>
                </a:r>
                <a:endParaRPr lang="en-US" sz="3600" dirty="0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endParaRPr>
              </a:p>
              <a:p>
                <a:pPr marL="807085" lvl="1" indent="-403860" algn="l">
                  <a:lnSpc>
                    <a:spcPts val="5835"/>
                  </a:lnSpc>
                  <a:buFont typeface="Arial" panose="020B0604020202020204"/>
                  <a:buChar char="•"/>
                </a:pPr>
                <a:r>
                  <a:rPr lang="en-US" sz="3740" b="1" dirty="0">
                    <a:solidFill>
                      <a:srgbClr val="000000"/>
                    </a:solidFill>
                    <a:latin typeface="Arimo Bold" panose="020B0704020202020204"/>
                    <a:ea typeface="Arimo Bold" panose="020B0704020202020204"/>
                    <a:cs typeface="Arimo Bold" panose="020B0704020202020204"/>
                    <a:sym typeface="Arimo Bold" panose="020B0704020202020204"/>
                  </a:rPr>
                  <a:t>Role in Fraud Detection</a:t>
                </a:r>
                <a:endParaRPr lang="en-US" sz="3740" b="1" dirty="0">
                  <a:solidFill>
                    <a:srgbClr val="00000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endParaRPr>
              </a:p>
              <a:p>
                <a:pPr marL="1614805" lvl="2" indent="-538480" algn="l">
                  <a:lnSpc>
                    <a:spcPts val="5835"/>
                  </a:lnSpc>
                  <a:buFont typeface="Arial" panose="020B0604020202020204"/>
                  <a:buChar char="⚬"/>
                </a:pPr>
                <a:r>
                  <a:rPr lang="en-US" sz="3740" dirty="0">
                    <a:solidFill>
                      <a:srgbClr val="000000"/>
                    </a:solidFill>
                    <a:latin typeface="Arimo" panose="020B0604020202020204"/>
                    <a:ea typeface="Arimo" panose="020B0604020202020204"/>
                    <a:cs typeface="Arimo" panose="020B0604020202020204"/>
                    <a:sym typeface="Arimo" panose="020B0604020202020204"/>
                  </a:rPr>
                  <a:t>Ensures that feature selection minimizes classification errors while preserving data integrity.</a:t>
                </a:r>
                <a:endParaRPr lang="en-US" sz="3740" dirty="0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endParaRPr>
              </a:p>
              <a:p>
                <a:pPr marL="1614805" lvl="2" indent="-538480" algn="l">
                  <a:lnSpc>
                    <a:spcPts val="5835"/>
                  </a:lnSpc>
                  <a:buFont typeface="Arial" panose="020B0604020202020204"/>
                  <a:buChar char="⚬"/>
                </a:pPr>
                <a:r>
                  <a:rPr lang="en-US" sz="3740" dirty="0">
                    <a:solidFill>
                      <a:srgbClr val="000000"/>
                    </a:solidFill>
                    <a:latin typeface="Arimo" panose="020B0604020202020204"/>
                    <a:ea typeface="Arimo" panose="020B0604020202020204"/>
                    <a:cs typeface="Arimo" panose="020B0604020202020204"/>
                    <a:sym typeface="Arimo" panose="020B0604020202020204"/>
                  </a:rPr>
                  <a:t>Aids in refining feature representations, leading to improved model performance.</a:t>
                </a:r>
                <a:endParaRPr lang="en-US" sz="3740" dirty="0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endParaRPr>
              </a:p>
              <a:p>
                <a:pPr algn="l">
                  <a:lnSpc>
                    <a:spcPts val="5835"/>
                  </a:lnSpc>
                </a:pPr>
                <a:endParaRPr lang="en-US" sz="3740" dirty="0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endParaRPr>
              </a:p>
            </p:txBody>
          </p:sp>
        </mc:Choice>
        <mc:Fallback>
          <p:sp>
            <p:nvSpPr>
              <p:cNvPr id="7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4399"/>
                <a:ext cx="15463845" cy="6734175"/>
              </a:xfrm>
              <a:prstGeom prst="rect">
                <a:avLst/>
              </a:prstGeom>
              <a:blipFill rotWithShape="1">
                <a:blip r:embed="rId4"/>
                <a:stretch>
                  <a:fillRect t="-2" r="2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9544050"/>
            <a:ext cx="13906495" cy="269519"/>
          </a:xfrm>
          <a:custGeom>
            <a:avLst/>
            <a:gdLst/>
            <a:ahLst/>
            <a:cxnLst/>
            <a:rect l="l" t="t" r="r" b="b"/>
            <a:pathLst>
              <a:path w="13906495" h="269519">
                <a:moveTo>
                  <a:pt x="0" y="0"/>
                </a:moveTo>
                <a:lnTo>
                  <a:pt x="13906495" y="0"/>
                </a:lnTo>
                <a:lnTo>
                  <a:pt x="13906495" y="269519"/>
                </a:lnTo>
                <a:lnTo>
                  <a:pt x="0" y="26951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527" r="-52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077166"/>
            <a:ext cx="13906495" cy="266705"/>
          </a:xfrm>
          <a:custGeom>
            <a:avLst/>
            <a:gdLst/>
            <a:ahLst/>
            <a:cxnLst/>
            <a:rect l="l" t="t" r="r" b="b"/>
            <a:pathLst>
              <a:path w="13906495" h="266705">
                <a:moveTo>
                  <a:pt x="0" y="0"/>
                </a:moveTo>
                <a:lnTo>
                  <a:pt x="13906495" y="0"/>
                </a:lnTo>
                <a:lnTo>
                  <a:pt x="13906495" y="266705"/>
                </a:lnTo>
                <a:lnTo>
                  <a:pt x="0" y="26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788" y="114300"/>
            <a:ext cx="1467612" cy="1078992"/>
          </a:xfrm>
          <a:custGeom>
            <a:avLst/>
            <a:gdLst/>
            <a:ahLst/>
            <a:cxnLst/>
            <a:rect l="l" t="t" r="r" b="b"/>
            <a:pathLst>
              <a:path w="1467612" h="1078992">
                <a:moveTo>
                  <a:pt x="0" y="0"/>
                </a:moveTo>
                <a:lnTo>
                  <a:pt x="1467612" y="0"/>
                </a:lnTo>
                <a:lnTo>
                  <a:pt x="146761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34815" y="9737369"/>
            <a:ext cx="301127" cy="38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0" spc="6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[</a:t>
            </a:r>
            <a:r>
              <a:rPr lang="en-US" sz="2060" spc="6">
                <a:solidFill>
                  <a:srgbClr val="FF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8</a:t>
            </a:r>
            <a:r>
              <a:rPr lang="en-US" sz="2060" spc="6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]</a:t>
            </a:r>
            <a:endParaRPr lang="en-US" sz="2060" spc="6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5846" y="204643"/>
            <a:ext cx="13249942" cy="187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sz="5405" b="1" spc="16">
                <a:solidFill>
                  <a:srgbClr val="00206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Binary Particle Swarm Optimization (PSO) in Fraud Detection</a:t>
            </a:r>
            <a:endParaRPr lang="en-US" sz="5405" b="1" spc="16">
              <a:solidFill>
                <a:srgbClr val="00206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3044" y="2048594"/>
            <a:ext cx="16006256" cy="691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325" lvl="1" indent="-411480" algn="just">
              <a:lnSpc>
                <a:spcPts val="5410"/>
              </a:lnSpc>
              <a:buFont typeface="Arial" panose="020B0604020202020204"/>
              <a:buChar char="•"/>
            </a:pPr>
            <a:r>
              <a:rPr lang="en-US" sz="3810" spc="57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 variant of Particle Swarm Optimization designed for binary optimization problems.</a:t>
            </a:r>
            <a:endParaRPr lang="en-US" sz="3810" spc="57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22325" lvl="1" indent="-411480" algn="just">
              <a:lnSpc>
                <a:spcPts val="5410"/>
              </a:lnSpc>
              <a:buFont typeface="Arial" panose="020B0604020202020204"/>
              <a:buChar char="•"/>
            </a:pPr>
            <a:r>
              <a:rPr lang="en-US" sz="3810" spc="57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Utilizes binary representation (0s and 1s) to indicate feature selection.</a:t>
            </a:r>
            <a:endParaRPr lang="en-US" sz="3810" spc="57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5410"/>
              </a:lnSpc>
            </a:pPr>
            <a:r>
              <a:rPr lang="en-US" sz="3810" b="1" spc="57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Benefits in Fraud Detection:</a:t>
            </a:r>
            <a:endParaRPr lang="en-US" sz="3810" b="1" spc="57">
              <a:solidFill>
                <a:srgbClr val="000000"/>
              </a:solidFill>
              <a:latin typeface="Calibri (MS) Bold" panose="020F0702030404030204"/>
              <a:ea typeface="Calibri (MS) Bold" panose="020F0702030404030204"/>
              <a:cs typeface="Calibri (MS) Bold" panose="020F0702030404030204"/>
              <a:sym typeface="Calibri (MS) Bold" panose="020F0702030404030204"/>
            </a:endParaRPr>
          </a:p>
          <a:p>
            <a:pPr marL="822325" lvl="1" indent="-411480" algn="just">
              <a:lnSpc>
                <a:spcPts val="5410"/>
              </a:lnSpc>
              <a:buFont typeface="Arial" panose="020B0604020202020204"/>
              <a:buChar char="•"/>
            </a:pPr>
            <a:r>
              <a:rPr lang="en-US" sz="3810" spc="57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Efficient Feature Selection: Identifies relevant features, enhancing model performance.</a:t>
            </a:r>
            <a:endParaRPr lang="en-US" sz="3810" spc="57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822325" lvl="1" indent="-411480" algn="just">
              <a:lnSpc>
                <a:spcPts val="5410"/>
              </a:lnSpc>
              <a:buFont typeface="Arial" panose="020B0604020202020204"/>
              <a:buChar char="•"/>
            </a:pPr>
            <a:r>
              <a:rPr lang="en-US" sz="3810" spc="57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Reduced Computational Cost: Minimizes features for faster training and evaluation.</a:t>
            </a:r>
            <a:endParaRPr lang="en-US" sz="3810" spc="57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just">
              <a:lnSpc>
                <a:spcPts val="5410"/>
              </a:lnSpc>
            </a:pPr>
            <a:r>
              <a:rPr lang="en-US" sz="3810" b="1">
                <a:solidFill>
                  <a:srgbClr val="000000"/>
                </a:solidFill>
                <a:latin typeface="Calibri (MS) Bold" panose="020F0702030404030204"/>
                <a:ea typeface="Calibri (MS) Bold" panose="020F0702030404030204"/>
                <a:cs typeface="Calibri (MS) Bold" panose="020F0702030404030204"/>
                <a:sym typeface="Calibri (MS) Bold" panose="020F0702030404030204"/>
              </a:rPr>
              <a:t>Improved Accuracy</a:t>
            </a:r>
            <a:r>
              <a:rPr lang="en-US" sz="381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: Focuses on informative features, increasing detection accuracy.</a:t>
            </a:r>
            <a:endParaRPr lang="en-US" sz="381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6360</Words>
  <Application>WPS Slides</Application>
  <PresentationFormat>Custom</PresentationFormat>
  <Paragraphs>197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SimSun</vt:lpstr>
      <vt:lpstr>Wingdings</vt:lpstr>
      <vt:lpstr>Calibri (MS)</vt:lpstr>
      <vt:lpstr>Calibri (MS) Bold</vt:lpstr>
      <vt:lpstr>Open Sans Bold</vt:lpstr>
      <vt:lpstr>Arial</vt:lpstr>
      <vt:lpstr>Arimo Bold</vt:lpstr>
      <vt:lpstr>Arimo</vt:lpstr>
      <vt:lpstr>Cambria Math</vt:lpstr>
      <vt:lpstr>Amino</vt:lpstr>
      <vt:lpstr>AMGDT</vt:lpstr>
      <vt:lpstr>Open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Fraud_detection</dc:title>
  <dc:creator>22052460</dc:creator>
  <cp:lastModifiedBy>KIIT</cp:lastModifiedBy>
  <cp:revision>3</cp:revision>
  <dcterms:created xsi:type="dcterms:W3CDTF">2006-08-16T00:00:00Z</dcterms:created>
  <dcterms:modified xsi:type="dcterms:W3CDTF">2025-04-09T16:43:06Z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7255EFA0826A4EE3BDC7AD78572C68B1_13</vt:lpwstr>
  </property>
  <property fmtid="{D5CDD505-2E9C-101B-9397-08002B2CF9AE}" pid="3" name="KSOProductBuildVer">
    <vt:lpwstr>1033-12.2.0.20782</vt:lpwstr>
  </property>
</Properties>
</file>