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9" r:id="rId4"/>
    <p:sldId id="264" r:id="rId5"/>
    <p:sldId id="267" r:id="rId6"/>
    <p:sldId id="268" r:id="rId7"/>
    <p:sldId id="270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E8EC6-F49A-45D9-BDE1-6A7C0B08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7D48B5-C465-4E1B-8398-CE8500B1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9CBEC3-0B31-4BBF-A81C-08990D5B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BBDA3E-B487-4BEE-B28C-20EBFBFB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4ECE76-7279-4392-BBCB-875F0D2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4466-8778-456C-BED7-67F0C76F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048551-785C-40B2-ACA4-5C0396983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42A838-190C-46B0-A779-58F69599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33C02A-E0DA-471E-B522-00056068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57368-76B2-4983-A3AE-D67201D6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2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336DF22-10FA-4333-ADBE-EA8C1901B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F18DD3-1FB7-46AA-B538-CAB53DD8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A4B212-F124-4A9C-A785-0003BDC4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0B8A06-94AE-40B7-B310-F4E383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458AB-45DC-4058-ABA6-50EEB7C2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00B9F-EBDB-4D3A-9F07-631EAA07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AD1528-C612-4A8B-8160-0DBF93D2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95BA78-FF87-4D2F-A491-BFF3B5E9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59496-2D4F-453F-AB48-82E9E9AB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92E130-EC56-4A2B-BA19-7EB09F33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10ED8-AC2F-40E3-BB7A-BFB950B8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4CB298-31DC-4FCC-9682-21A2359C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5083F9-20DD-4B2B-864A-D716EB9D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01EA3D-63B9-42D2-BA71-73912867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277740-01D3-4936-A5B2-7806382F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7BC39-C762-48BA-9F94-AEFC5B55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80E31-65B1-42CA-BC9D-A8C9A77F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E52F3B-7E84-4E5E-BFC3-D0D4D6A0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AAD7C4-B28A-4DF5-8EE2-A4F2860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F2F838-D3AE-494D-A5A1-28030415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4FB9AD-4B19-4220-8D3E-C5C571A3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4C92C-E876-4DB7-9954-CAC81CB5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C30FBE-7052-4757-B73E-BA57D401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B63BFE-126B-4C31-A498-8D2434D5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E426DC-2C5D-40F8-8C13-611A52C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37F780-463F-4E98-A0CA-EEFC12F14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7E4BF6-0E29-4350-8D3B-C20A0968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1F55D82-5639-4273-A669-9814D391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455348-562E-4859-B884-D782287F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10C7F-167D-4655-BEC1-3693F842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2B1082-8FA6-4AFB-8176-CE62BBF6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96B343-B48A-4FF1-825A-A5E6C8A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7B70FC-63D5-4FE4-8E8B-AE2B61FE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33E5C6-2FB0-46D6-8205-015A2E53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656301-8271-4B58-AE0F-D467F9D8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127EF5-26AC-408F-8E2D-BC838858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D0152-C41C-435A-AAE0-9122F8E7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85A39E-7DDD-4773-ACB9-0FE0839F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95910C-C306-4551-80DF-C779A7A4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BFA156-DCC3-46C3-A30D-22FB9227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6BE6DC-75ED-4CF5-B13B-3F66E24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E9D4B1-7261-4F43-8001-B8C8075C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A9A82-0D49-453E-84DB-B4885036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10C340-8B25-4671-9636-DED70B905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62D261-6796-480F-97EF-8E5F56CD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200709-A42C-4685-92E9-E682035C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ED3734-B26A-4C34-BAC2-76EE8277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F76E46-4D94-40B7-B94E-2FF0AFAE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5B968B-5705-42D0-B185-E94CC22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51C8A6-3515-4F3E-A0EC-D4B673A1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015490-0AB6-4D5B-9CAA-85325C92E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D5B7-D61B-487E-926C-659027769766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52223F-6BED-4F90-89D2-2BC22D2A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FF8447-DB01-413E-B0E9-46E14A6DF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20ADA-6A7E-4E61-A929-C612F801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Gramener</a:t>
            </a:r>
            <a:r>
              <a:rPr lang="en-IN" dirty="0"/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4A2E3F-5829-4FD7-8840-B728D5266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Balaji Ramaswamy</a:t>
            </a:r>
          </a:p>
          <a:p>
            <a:r>
              <a:rPr lang="en-IN" dirty="0" err="1"/>
              <a:t>Bhumit</a:t>
            </a:r>
            <a:r>
              <a:rPr lang="en-IN" dirty="0"/>
              <a:t> Trivedi</a:t>
            </a:r>
          </a:p>
          <a:p>
            <a:r>
              <a:rPr lang="en-IN" dirty="0"/>
              <a:t>Mohandas </a:t>
            </a:r>
            <a:r>
              <a:rPr lang="en-IN" dirty="0" err="1"/>
              <a:t>Amarnathan</a:t>
            </a:r>
            <a:endParaRPr lang="en-IN" dirty="0"/>
          </a:p>
          <a:p>
            <a:r>
              <a:rPr lang="en-IN" dirty="0" err="1"/>
              <a:t>Raunak</a:t>
            </a:r>
            <a:r>
              <a:rPr lang="en-IN" dirty="0"/>
              <a:t> </a:t>
            </a:r>
            <a:r>
              <a:rPr lang="en-IN" dirty="0" err="1"/>
              <a:t>Mukhia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4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Metadata Summary: Variables considered in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4D9D78B-2727-4531-B985-289C4032C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11390"/>
              </p:ext>
            </p:extLst>
          </p:nvPr>
        </p:nvGraphicFramePr>
        <p:xfrm>
          <a:off x="1100830" y="1003178"/>
          <a:ext cx="3364638" cy="5317523"/>
        </p:xfrm>
        <a:graphic>
          <a:graphicData uri="http://schemas.openxmlformats.org/drawingml/2006/table">
            <a:tbl>
              <a:tblPr/>
              <a:tblGrid>
                <a:gridCol w="1682319">
                  <a:extLst>
                    <a:ext uri="{9D8B030D-6E8A-4147-A177-3AD203B41FA5}">
                      <a16:colId xmlns:a16="http://schemas.microsoft.com/office/drawing/2014/main" xmlns="" val="582055180"/>
                    </a:ext>
                  </a:extLst>
                </a:gridCol>
                <a:gridCol w="1682319">
                  <a:extLst>
                    <a:ext uri="{9D8B030D-6E8A-4147-A177-3AD203B41FA5}">
                      <a16:colId xmlns:a16="http://schemas.microsoft.com/office/drawing/2014/main" xmlns="" val="1781362799"/>
                    </a:ext>
                  </a:extLst>
                </a:gridCol>
              </a:tblGrid>
              <a:tr h="484419">
                <a:tc>
                  <a:txBody>
                    <a:bodyPr/>
                    <a:lstStyle/>
                    <a:p>
                      <a:r>
                        <a:rPr lang="en-IN" sz="1400" dirty="0"/>
                        <a:t>Categorical variables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Numerical Variable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6044765"/>
                  </a:ext>
                </a:extLst>
              </a:tr>
              <a:tr h="322547">
                <a:tc>
                  <a:txBody>
                    <a:bodyPr/>
                    <a:lstStyle/>
                    <a:p>
                      <a:r>
                        <a:rPr lang="en-IN" sz="14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Loan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9595648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Grade and Sub 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Funded Loan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4603934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Employee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Interest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0881003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Employee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Instalment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5532874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Home Ownership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Annual 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2315049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Verification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1746441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570454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 err="1"/>
                        <a:t>Addr</a:t>
                      </a:r>
                      <a:r>
                        <a:rPr lang="en-IN" sz="1400" dirty="0"/>
                        <a:t>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3637568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Delinq_2yr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2409829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/>
                        <a:t>Inq_last_6_months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5926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 err="1"/>
                        <a:t>mths_since_last_record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47823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FF2CED4-CD76-4AD8-9E4E-5CBAF3A6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39643"/>
              </p:ext>
            </p:extLst>
          </p:nvPr>
        </p:nvGraphicFramePr>
        <p:xfrm>
          <a:off x="4555230" y="1003178"/>
          <a:ext cx="1682319" cy="5195684"/>
        </p:xfrm>
        <a:graphic>
          <a:graphicData uri="http://schemas.openxmlformats.org/drawingml/2006/table">
            <a:tbl>
              <a:tblPr/>
              <a:tblGrid>
                <a:gridCol w="1682319">
                  <a:extLst>
                    <a:ext uri="{9D8B030D-6E8A-4147-A177-3AD203B41FA5}">
                      <a16:colId xmlns:a16="http://schemas.microsoft.com/office/drawing/2014/main" xmlns="" val="582055180"/>
                    </a:ext>
                  </a:extLst>
                </a:gridCol>
              </a:tblGrid>
              <a:tr h="484419">
                <a:tc>
                  <a:txBody>
                    <a:bodyPr/>
                    <a:lstStyle/>
                    <a:p>
                      <a:r>
                        <a:rPr lang="en-IN" sz="1400" dirty="0"/>
                        <a:t>Categorical variables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6044765"/>
                  </a:ext>
                </a:extLst>
              </a:tr>
              <a:tr h="322547">
                <a:tc>
                  <a:txBody>
                    <a:bodyPr/>
                    <a:lstStyle/>
                    <a:p>
                      <a:r>
                        <a:rPr lang="en-IN" sz="1400" dirty="0" err="1"/>
                        <a:t>pub_rec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9595648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r>
                        <a:rPr lang="en-IN" sz="1400" dirty="0" err="1"/>
                        <a:t>pub_rec_bankruptcies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4603934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0881003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5532874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2315049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1746441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570454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3637568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2409829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5926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478237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1B0CED-FE8A-4F83-A5C9-418ABD55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11" y="876509"/>
            <a:ext cx="5771429" cy="335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FD7E6F-2E47-4D44-9CF6-10EFE5B6F5F9}"/>
              </a:ext>
            </a:extLst>
          </p:cNvPr>
          <p:cNvSpPr txBox="1"/>
          <p:nvPr/>
        </p:nvSpPr>
        <p:spPr>
          <a:xfrm>
            <a:off x="6670211" y="4761390"/>
            <a:ext cx="632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 the total loans about 14% loans have defaulted</a:t>
            </a:r>
          </a:p>
        </p:txBody>
      </p:sp>
    </p:spTree>
    <p:extLst>
      <p:ext uri="{BB962C8B-B14F-4D97-AF65-F5344CB8AC3E}">
        <p14:creationId xmlns:p14="http://schemas.microsoft.com/office/powerpoint/2010/main" val="4888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Drivers based on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D4DB74-00D5-4F62-B2F1-A0DFE60905BD}"/>
              </a:ext>
            </a:extLst>
          </p:cNvPr>
          <p:cNvSpPr txBox="1"/>
          <p:nvPr/>
        </p:nvSpPr>
        <p:spPr>
          <a:xfrm>
            <a:off x="8996162" y="1139754"/>
            <a:ext cx="3195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Grade and sub grade are a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Loans disbursed for 60 months also act as a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DTI is also a driver with a slight increase in defaulters with higher DTI. For DTI higher than 25 the number of samples are less, so the upward trend can be ignored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9EFAE2-D25A-4156-9C66-179862D3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3465076"/>
            <a:ext cx="6096000" cy="3413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B20B3FD-7267-4FBE-AFD8-142073AD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2" y="732869"/>
            <a:ext cx="4527187" cy="2629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CD578D0-D811-4184-992F-EA9424C78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2" y="3693321"/>
            <a:ext cx="4957240" cy="2879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9611E3B-CEF7-4281-B013-ED98AEF8D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989" y="505085"/>
            <a:ext cx="4492507" cy="27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Drivers based on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D4DB74-00D5-4F62-B2F1-A0DFE60905BD}"/>
              </a:ext>
            </a:extLst>
          </p:cNvPr>
          <p:cNvSpPr txBox="1"/>
          <p:nvPr/>
        </p:nvSpPr>
        <p:spPr>
          <a:xfrm>
            <a:off x="1084115" y="4768505"/>
            <a:ext cx="319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Slightly higher rate of defaulters when the purpose of the loan is small business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43EDCAB-127D-4E53-BFA0-6FB2F671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77" y="712942"/>
            <a:ext cx="4399570" cy="3523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421DF6-88DB-4CFF-954B-C088F5983F76}"/>
              </a:ext>
            </a:extLst>
          </p:cNvPr>
          <p:cNvSpPr txBox="1"/>
          <p:nvPr/>
        </p:nvSpPr>
        <p:spPr>
          <a:xfrm>
            <a:off x="6096000" y="4681208"/>
            <a:ext cx="319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Higher rate of defaulters with higher number of public record bankruptcies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D356465-61BF-4940-8692-E8C925D02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5" y="979571"/>
            <a:ext cx="577142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2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Drivers based on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D4DB74-00D5-4F62-B2F1-A0DFE60905BD}"/>
              </a:ext>
            </a:extLst>
          </p:cNvPr>
          <p:cNvSpPr txBox="1"/>
          <p:nvPr/>
        </p:nvSpPr>
        <p:spPr>
          <a:xfrm>
            <a:off x="1157426" y="4250185"/>
            <a:ext cx="3195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With higher value of public derogatory records, the density of default loans are increases. For number of derogatory records greater than 3 and 4, the number of samples are very less to be considered.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6DAC32-67E6-4814-AB28-03FF66B0C0C5}"/>
              </a:ext>
            </a:extLst>
          </p:cNvPr>
          <p:cNvSpPr txBox="1"/>
          <p:nvPr/>
        </p:nvSpPr>
        <p:spPr>
          <a:xfrm>
            <a:off x="7115822" y="4375952"/>
            <a:ext cx="319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Higher density of defaulters for non-zero number of inquiries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A6E106-8DCA-4340-851E-63456D62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52" y="791933"/>
            <a:ext cx="5771429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D2624C-5CEE-4045-8ABE-9896D316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46" y="897804"/>
            <a:ext cx="577142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Drivers based on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D4DB74-00D5-4F62-B2F1-A0DFE60905BD}"/>
              </a:ext>
            </a:extLst>
          </p:cNvPr>
          <p:cNvSpPr txBox="1"/>
          <p:nvPr/>
        </p:nvSpPr>
        <p:spPr>
          <a:xfrm>
            <a:off x="7989656" y="1284375"/>
            <a:ext cx="3195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Higher density of defaulters for non-zero number of delinquencies.</a:t>
            </a:r>
          </a:p>
          <a:p>
            <a:r>
              <a:rPr lang="en-IN" sz="1600" dirty="0"/>
              <a:t> For number of delinquencies records greater than 1 the samples are very less to be considered.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342A79A-AA23-4999-BF52-79EE33B4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43" y="931624"/>
            <a:ext cx="577142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8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Derived Metric based analysis. Derived Interest Rate Slots.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D4DB74-00D5-4F62-B2F1-A0DFE60905BD}"/>
              </a:ext>
            </a:extLst>
          </p:cNvPr>
          <p:cNvSpPr txBox="1"/>
          <p:nvPr/>
        </p:nvSpPr>
        <p:spPr>
          <a:xfrm>
            <a:off x="1006506" y="5164585"/>
            <a:ext cx="1059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Graph of Left we can see Majority of loans are given </a:t>
            </a:r>
            <a:r>
              <a:rPr lang="en-IN" sz="1600" dirty="0" smtClean="0"/>
              <a:t>at 10 – 15 % rate of interest. </a:t>
            </a:r>
            <a:br>
              <a:rPr lang="en-IN" sz="1600" dirty="0" smtClean="0"/>
            </a:br>
            <a:r>
              <a:rPr lang="en-IN" sz="1600" dirty="0" smtClean="0"/>
              <a:t>In Graph on right it shows that Slot of 12</a:t>
            </a:r>
            <a:r>
              <a:rPr lang="en-IN" sz="1600" dirty="0"/>
              <a:t> </a:t>
            </a:r>
            <a:r>
              <a:rPr lang="en-IN" sz="1600" dirty="0" smtClean="0"/>
              <a:t>–15 % has the Highest defaulting loans.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0440"/>
            <a:ext cx="6196084" cy="4017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780439"/>
            <a:ext cx="5804847" cy="40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Segmented Univariate and Bivariate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4D9D78B-2727-4531-B985-289C4032C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09168"/>
              </p:ext>
            </p:extLst>
          </p:nvPr>
        </p:nvGraphicFramePr>
        <p:xfrm>
          <a:off x="1198485" y="949913"/>
          <a:ext cx="7883372" cy="4948457"/>
        </p:xfrm>
        <a:graphic>
          <a:graphicData uri="http://schemas.openxmlformats.org/drawingml/2006/table">
            <a:tbl>
              <a:tblPr/>
              <a:tblGrid>
                <a:gridCol w="1940489">
                  <a:extLst>
                    <a:ext uri="{9D8B030D-6E8A-4147-A177-3AD203B41FA5}">
                      <a16:colId xmlns:a16="http://schemas.microsoft.com/office/drawing/2014/main" xmlns="" val="582055180"/>
                    </a:ext>
                  </a:extLst>
                </a:gridCol>
                <a:gridCol w="1980961">
                  <a:extLst>
                    <a:ext uri="{9D8B030D-6E8A-4147-A177-3AD203B41FA5}">
                      <a16:colId xmlns:a16="http://schemas.microsoft.com/office/drawing/2014/main" xmlns="" val="1781362799"/>
                    </a:ext>
                  </a:extLst>
                </a:gridCol>
                <a:gridCol w="1980961">
                  <a:extLst>
                    <a:ext uri="{9D8B030D-6E8A-4147-A177-3AD203B41FA5}">
                      <a16:colId xmlns:a16="http://schemas.microsoft.com/office/drawing/2014/main" xmlns="" val="404307836"/>
                    </a:ext>
                  </a:extLst>
                </a:gridCol>
                <a:gridCol w="1980961">
                  <a:extLst>
                    <a:ext uri="{9D8B030D-6E8A-4147-A177-3AD203B41FA5}">
                      <a16:colId xmlns:a16="http://schemas.microsoft.com/office/drawing/2014/main" xmlns="" val="3861374045"/>
                    </a:ext>
                  </a:extLst>
                </a:gridCol>
              </a:tblGrid>
              <a:tr h="566674">
                <a:tc>
                  <a:txBody>
                    <a:bodyPr/>
                    <a:lstStyle/>
                    <a:p>
                      <a:r>
                        <a:rPr lang="en-IN" sz="1400" dirty="0"/>
                        <a:t>Variable 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Variable 2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Density of default loans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6044765"/>
                  </a:ext>
                </a:extLst>
              </a:tr>
              <a:tr h="618191">
                <a:tc>
                  <a:txBody>
                    <a:bodyPr/>
                    <a:lstStyle/>
                    <a:p>
                      <a:r>
                        <a:rPr lang="en-IN" sz="1400" dirty="0"/>
                        <a:t>No filters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 filters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0.14</a:t>
                      </a:r>
                      <a:r>
                        <a:rPr lang="en-IN" sz="1400" baseline="300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9595648"/>
                  </a:ext>
                </a:extLst>
              </a:tr>
              <a:tr h="758018">
                <a:tc>
                  <a:txBody>
                    <a:bodyPr/>
                    <a:lstStyle/>
                    <a:p>
                      <a:r>
                        <a:rPr lang="en-IN" sz="1400" dirty="0"/>
                        <a:t>Home ownership is mortgage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Grade B or C or D or E or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Higher probability of 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4603934"/>
                  </a:ext>
                </a:extLst>
              </a:tr>
              <a:tr h="758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Home ownership is mortgage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1503214"/>
                  </a:ext>
                </a:extLst>
              </a:tr>
              <a:tr h="692412">
                <a:tc>
                  <a:txBody>
                    <a:bodyPr/>
                    <a:lstStyle/>
                    <a:p>
                      <a:r>
                        <a:rPr lang="en-IN" sz="1400" dirty="0"/>
                        <a:t>Funded value greater than 25K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DTI greater than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Higher probability of default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624488"/>
                  </a:ext>
                </a:extLst>
              </a:tr>
              <a:tr h="758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Funded value greater than 25K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Employment term less than 1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Higher probability of default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7166442"/>
                  </a:ext>
                </a:extLst>
              </a:tr>
              <a:tr h="758018">
                <a:tc>
                  <a:txBody>
                    <a:bodyPr/>
                    <a:lstStyle/>
                    <a:p>
                      <a:r>
                        <a:rPr lang="en-IN" sz="1400" dirty="0"/>
                        <a:t>Annual income greater than 350K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Income not verified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5538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087275-8F19-48B3-95B2-229D14D2E1D7}"/>
              </a:ext>
            </a:extLst>
          </p:cNvPr>
          <p:cNvSpPr txBox="1"/>
          <p:nvPr/>
        </p:nvSpPr>
        <p:spPr>
          <a:xfrm>
            <a:off x="1006506" y="6403497"/>
            <a:ext cx="758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aseline="30000" dirty="0"/>
              <a:t>* </a:t>
            </a:r>
            <a:r>
              <a:rPr lang="en-IN" sz="1600" dirty="0"/>
              <a:t> </a:t>
            </a:r>
            <a:r>
              <a:rPr lang="en-IN" sz="1400" dirty="0"/>
              <a:t>Denotes density in population</a:t>
            </a:r>
            <a:endParaRPr lang="en-IN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62364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4244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Conclusion: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087275-8F19-48B3-95B2-229D14D2E1D7}"/>
              </a:ext>
            </a:extLst>
          </p:cNvPr>
          <p:cNvSpPr txBox="1"/>
          <p:nvPr/>
        </p:nvSpPr>
        <p:spPr>
          <a:xfrm>
            <a:off x="1006506" y="6403497"/>
            <a:ext cx="758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aseline="30000" dirty="0"/>
              <a:t>* </a:t>
            </a:r>
            <a:r>
              <a:rPr lang="en-IN" sz="1600" dirty="0"/>
              <a:t> </a:t>
            </a:r>
            <a:r>
              <a:rPr lang="en-IN" sz="1400" dirty="0"/>
              <a:t>Denotes density in population</a:t>
            </a:r>
            <a:endParaRPr lang="en-IN" sz="1400" baseline="30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1229195"/>
            <a:ext cx="10178988" cy="4762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&lt;Add concluding points here&gt;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345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370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Gramener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Mohandas</dc:creator>
  <cp:lastModifiedBy>Trivedi, Bhumit (HPES Global DDI and NTP Security Services)</cp:lastModifiedBy>
  <cp:revision>53</cp:revision>
  <dcterms:created xsi:type="dcterms:W3CDTF">2018-01-26T19:17:53Z</dcterms:created>
  <dcterms:modified xsi:type="dcterms:W3CDTF">2018-01-28T13:29:01Z</dcterms:modified>
</cp:coreProperties>
</file>