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7" r:id="rId7"/>
    <p:sldId id="262" r:id="rId8"/>
    <p:sldId id="268" r:id="rId9"/>
    <p:sldId id="26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03-12-2017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03-12-2017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03-12-2017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03-12-2017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03-12-2017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03-12-2017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03-12-2017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03-12-2017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03-12-2017</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CASE STUDY </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fontScale="92500" lnSpcReduction="20000"/>
          </a:bodyPr>
          <a:lstStyle/>
          <a:p>
            <a:pPr algn="l"/>
            <a:r>
              <a:rPr lang="en-IN" sz="1200" dirty="0"/>
              <a:t> </a:t>
            </a:r>
            <a:r>
              <a:rPr lang="en-IN" sz="1800" dirty="0"/>
              <a:t>Group Name:</a:t>
            </a:r>
          </a:p>
          <a:p>
            <a:pPr marL="457200" indent="-457200" algn="l">
              <a:buFont typeface="+mj-lt"/>
              <a:buAutoNum type="arabicPeriod"/>
            </a:pPr>
            <a:r>
              <a:rPr lang="en-IN" sz="1800" dirty="0" smtClean="0"/>
              <a:t> </a:t>
            </a:r>
            <a:r>
              <a:rPr lang="en-IN" sz="1800" dirty="0" err="1" smtClean="0"/>
              <a:t>Balaji</a:t>
            </a:r>
            <a:r>
              <a:rPr lang="en-IN" sz="1800" dirty="0" smtClean="0"/>
              <a:t> </a:t>
            </a:r>
            <a:r>
              <a:rPr lang="en-IN" sz="1800" dirty="0" err="1" smtClean="0"/>
              <a:t>Ramasamy</a:t>
            </a:r>
            <a:r>
              <a:rPr lang="en-IN" sz="1800" dirty="0" smtClean="0"/>
              <a:t>.</a:t>
            </a:r>
          </a:p>
          <a:p>
            <a:pPr marL="457200" indent="-457200" algn="l">
              <a:buFont typeface="+mj-lt"/>
              <a:buAutoNum type="arabicPeriod"/>
            </a:pPr>
            <a:r>
              <a:rPr lang="en-IN" sz="1800" dirty="0" smtClean="0"/>
              <a:t> Bhumit Trivedi.</a:t>
            </a:r>
            <a:endParaRPr lang="en-IN" sz="1800" dirty="0"/>
          </a:p>
          <a:p>
            <a:pPr marL="457200" indent="-457200" algn="l">
              <a:buFont typeface="+mj-lt"/>
              <a:buAutoNum type="arabicPeriod"/>
            </a:pPr>
            <a:r>
              <a:rPr lang="en-IN" sz="1800" dirty="0"/>
              <a:t> </a:t>
            </a:r>
            <a:r>
              <a:rPr lang="en-IN" sz="1800" dirty="0" smtClean="0"/>
              <a:t>Mohandas </a:t>
            </a:r>
            <a:r>
              <a:rPr lang="en-IN" sz="1800" dirty="0" err="1" smtClean="0"/>
              <a:t>Amarnathan</a:t>
            </a:r>
            <a:r>
              <a:rPr lang="en-IN" sz="1800" dirty="0" smtClean="0"/>
              <a:t>.</a:t>
            </a:r>
            <a:endParaRPr lang="en-IN" sz="1800" dirty="0"/>
          </a:p>
          <a:p>
            <a:pPr marL="457200" indent="-457200" algn="l">
              <a:buFont typeface="+mj-lt"/>
              <a:buAutoNum type="arabicPeriod"/>
            </a:pPr>
            <a:r>
              <a:rPr lang="en-IN" sz="1800" dirty="0"/>
              <a:t> </a:t>
            </a:r>
            <a:r>
              <a:rPr lang="en-IN" sz="1800" dirty="0" err="1" smtClean="0"/>
              <a:t>Raunak</a:t>
            </a:r>
            <a:r>
              <a:rPr lang="en-IN" sz="1800" dirty="0" smtClean="0"/>
              <a:t> </a:t>
            </a:r>
            <a:r>
              <a:rPr lang="en-IN" sz="1800" dirty="0" err="1" smtClean="0"/>
              <a:t>Mukhia</a:t>
            </a:r>
            <a:r>
              <a:rPr lang="en-IN" sz="1800" dirty="0" smtClean="0"/>
              <a:t>.</a:t>
            </a:r>
            <a:endParaRPr lang="en-IN" sz="1800" dirty="0"/>
          </a:p>
          <a:p>
            <a:pPr marL="457200" indent="-457200" algn="l">
              <a:buFont typeface="+mj-lt"/>
              <a:buAutoNum type="arabicPeriod"/>
            </a:pPr>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IN" sz="14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a:t>&lt;Conclusions&gt;</a:t>
            </a:r>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dirty="0" smtClean="0"/>
              <a:t>This </a:t>
            </a:r>
            <a:r>
              <a:rPr lang="en-US" sz="2000" dirty="0"/>
              <a:t>presentation is for learning the trends for investment in top Sector Companies of English speaking nations for Spark Funds. </a:t>
            </a:r>
            <a:r>
              <a:rPr lang="en-US" sz="2000" dirty="0" smtClean="0"/>
              <a:t/>
            </a:r>
            <a:br>
              <a:rPr lang="en-US" sz="2000" dirty="0" smtClean="0"/>
            </a:br>
            <a:r>
              <a:rPr lang="en-US" sz="2000" dirty="0" smtClean="0"/>
              <a:t/>
            </a:r>
            <a:br>
              <a:rPr lang="en-US" sz="2000" dirty="0" smtClean="0"/>
            </a:br>
            <a:r>
              <a:rPr lang="en-US" sz="2000" dirty="0" smtClean="0"/>
              <a:t>The </a:t>
            </a:r>
            <a:r>
              <a:rPr lang="en-US" sz="2000" dirty="0"/>
              <a:t>investment data used for analysis is taken from </a:t>
            </a:r>
            <a:r>
              <a:rPr lang="en-US" sz="2000" dirty="0"/>
              <a:t>site</a:t>
            </a:r>
            <a:r>
              <a:rPr lang="en-US" sz="2000" dirty="0"/>
              <a:t> "crunchbase.com". The analysis will reveal where </a:t>
            </a:r>
            <a:r>
              <a:rPr lang="en-US" sz="2000" dirty="0"/>
              <a:t>majority</a:t>
            </a:r>
            <a:r>
              <a:rPr lang="en-US" sz="2000" dirty="0"/>
              <a:t> of investors are investing. Based on the findings the Spark Funds will be able to find the best suitable investment for their bracket which is of 5 to 5 Million at one go. </a:t>
            </a:r>
            <a:r>
              <a:rPr lang="en-US" sz="2000" dirty="0" smtClean="0"/>
              <a:t/>
            </a:r>
            <a:br>
              <a:rPr lang="en-US" sz="2000" dirty="0" smtClean="0"/>
            </a:br>
            <a:r>
              <a:rPr lang="en-US" sz="2000" dirty="0" smtClean="0"/>
              <a:t/>
            </a:r>
            <a:br>
              <a:rPr lang="en-US" sz="2000" dirty="0" smtClean="0"/>
            </a:br>
            <a:r>
              <a:rPr lang="en-US" sz="2000" dirty="0" smtClean="0"/>
              <a:t>The </a:t>
            </a:r>
            <a:r>
              <a:rPr lang="en-US" sz="2000" dirty="0"/>
              <a:t>Goal of the analysis has been to find countries having received highest investment in past years via different means like venture, angle, equity etc. across eight main sectors. The idea is to invest </a:t>
            </a:r>
            <a:r>
              <a:rPr lang="en-US" sz="2000" dirty="0"/>
              <a:t>were</a:t>
            </a:r>
            <a:r>
              <a:rPr lang="en-US" sz="2000" dirty="0"/>
              <a:t> others have already invested. </a:t>
            </a:r>
            <a:r>
              <a:rPr lang="en-US" sz="2000" dirty="0" smtClean="0"/>
              <a:t/>
            </a:r>
            <a:br>
              <a:rPr lang="en-US" sz="2000" dirty="0" smtClean="0"/>
            </a:br>
            <a:r>
              <a:rPr lang="en-US" sz="2000" dirty="0" smtClean="0"/>
              <a:t/>
            </a:r>
            <a:br>
              <a:rPr lang="en-US" sz="2000" dirty="0" smtClean="0"/>
            </a:br>
            <a:r>
              <a:rPr lang="en-US" sz="2000" dirty="0" smtClean="0"/>
              <a:t>The </a:t>
            </a:r>
            <a:r>
              <a:rPr lang="en-US" sz="2000" dirty="0"/>
              <a:t>report has been structured into 6 laps. The analysis of each lap is carried out using R technology and the results are showcased in terms of numbers in tabular spreadsheets. The final outcomes of the analysis are presented to Sparks Fund in form of Tableau Graphs, which will help them gain market insight and take an informed decision on their upcoming investment spree.</a:t>
            </a:r>
            <a:endParaRPr lang="en-IN" sz="20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smtClean="0"/>
              <a:t>Abstract:</a:t>
            </a:r>
            <a:endParaRPr lang="en-IN" sz="2800"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95754"/>
            <a:ext cx="12192000" cy="5662246"/>
          </a:xfrm>
        </p:spPr>
        <p:txBody>
          <a:bodyPr>
            <a:normAutofit/>
          </a:bodyPr>
          <a:lstStyle/>
          <a:p>
            <a:pPr marL="0" indent="0">
              <a:buNone/>
            </a:pPr>
            <a:r>
              <a:rPr lang="en-IN" sz="1800" dirty="0" smtClean="0"/>
              <a:t> </a:t>
            </a:r>
            <a:endParaRPr lang="en-IN" sz="1800" dirty="0"/>
          </a:p>
        </p:txBody>
      </p:sp>
      <p:sp>
        <p:nvSpPr>
          <p:cNvPr id="5" name="Title 1"/>
          <p:cNvSpPr>
            <a:spLocks noGrp="1"/>
          </p:cNvSpPr>
          <p:nvPr>
            <p:ph type="title"/>
          </p:nvPr>
        </p:nvSpPr>
        <p:spPr>
          <a:xfrm>
            <a:off x="1136469" y="478129"/>
            <a:ext cx="9313817" cy="1018089"/>
          </a:xfrm>
        </p:spPr>
        <p:txBody>
          <a:bodyPr/>
          <a:lstStyle/>
          <a:p>
            <a:r>
              <a:rPr lang="en-IN" b="1" dirty="0"/>
              <a:t> </a:t>
            </a:r>
            <a:r>
              <a:rPr lang="en-IN" sz="2800" dirty="0" err="1" smtClean="0"/>
              <a:t>WorkFlow</a:t>
            </a:r>
            <a:r>
              <a:rPr lang="en-IN" sz="2800" dirty="0" smtClean="0"/>
              <a:t>:</a:t>
            </a:r>
            <a:endParaRPr lang="en-IN" sz="2800" dirty="0"/>
          </a:p>
        </p:txBody>
      </p:sp>
      <p:sp>
        <p:nvSpPr>
          <p:cNvPr id="7" name="Flowchart: Terminator 6"/>
          <p:cNvSpPr/>
          <p:nvPr/>
        </p:nvSpPr>
        <p:spPr>
          <a:xfrm>
            <a:off x="404949" y="1712890"/>
            <a:ext cx="1617034" cy="8242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Load Data Sets to R </a:t>
            </a:r>
            <a:r>
              <a:rPr lang="en-US" dirty="0" err="1" smtClean="0"/>
              <a:t>Env</a:t>
            </a:r>
            <a:r>
              <a:rPr lang="en-US" dirty="0" smtClean="0"/>
              <a:t>.</a:t>
            </a:r>
            <a:endParaRPr lang="en-US" dirty="0"/>
          </a:p>
        </p:txBody>
      </p:sp>
      <p:sp>
        <p:nvSpPr>
          <p:cNvPr id="12" name="Rectangle 11"/>
          <p:cNvSpPr/>
          <p:nvPr/>
        </p:nvSpPr>
        <p:spPr>
          <a:xfrm>
            <a:off x="5793377" y="1661374"/>
            <a:ext cx="2305318" cy="1074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Finding most Favorable Investment Type.</a:t>
            </a:r>
            <a:endParaRPr lang="en-US" dirty="0"/>
          </a:p>
        </p:txBody>
      </p:sp>
      <p:sp>
        <p:nvSpPr>
          <p:cNvPr id="13" name="Rectangle 12"/>
          <p:cNvSpPr/>
          <p:nvPr/>
        </p:nvSpPr>
        <p:spPr>
          <a:xfrm>
            <a:off x="8758768" y="1661374"/>
            <a:ext cx="2305318" cy="1056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Finding Countries with Highest total Funding in chosen Investment Type.</a:t>
            </a:r>
            <a:endParaRPr lang="en-US" dirty="0"/>
          </a:p>
        </p:txBody>
      </p:sp>
      <p:sp>
        <p:nvSpPr>
          <p:cNvPr id="15" name="Rectangle 14"/>
          <p:cNvSpPr/>
          <p:nvPr/>
        </p:nvSpPr>
        <p:spPr>
          <a:xfrm>
            <a:off x="5793377" y="3441878"/>
            <a:ext cx="2305318" cy="1056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Mapping Companies to respective Main Sectors.</a:t>
            </a:r>
            <a:endParaRPr lang="en-US" dirty="0"/>
          </a:p>
        </p:txBody>
      </p:sp>
      <p:sp>
        <p:nvSpPr>
          <p:cNvPr id="18" name="Rectangle 17"/>
          <p:cNvSpPr/>
          <p:nvPr/>
        </p:nvSpPr>
        <p:spPr>
          <a:xfrm>
            <a:off x="8758768" y="3433353"/>
            <a:ext cx="2305318" cy="1056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Finding top 3 English Speaking Countries.</a:t>
            </a:r>
            <a:endParaRPr lang="en-US" dirty="0"/>
          </a:p>
        </p:txBody>
      </p:sp>
      <p:sp>
        <p:nvSpPr>
          <p:cNvPr id="19" name="Rectangle 18"/>
          <p:cNvSpPr/>
          <p:nvPr/>
        </p:nvSpPr>
        <p:spPr>
          <a:xfrm>
            <a:off x="2866622" y="3449450"/>
            <a:ext cx="2305318" cy="1056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Create Tableau Plots for Most Invested Sectors in these 3 Countries.</a:t>
            </a:r>
            <a:endParaRPr lang="en-US" dirty="0"/>
          </a:p>
        </p:txBody>
      </p:sp>
      <p:sp>
        <p:nvSpPr>
          <p:cNvPr id="20" name="Rectangle 19"/>
          <p:cNvSpPr/>
          <p:nvPr/>
        </p:nvSpPr>
        <p:spPr>
          <a:xfrm>
            <a:off x="2827986" y="1679743"/>
            <a:ext cx="2305318" cy="1056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Cleansing Data &amp; </a:t>
            </a:r>
            <a:br>
              <a:rPr lang="en-US" dirty="0" smtClean="0"/>
            </a:br>
            <a:r>
              <a:rPr lang="en-US" dirty="0" smtClean="0"/>
              <a:t>Merging Data Sets.</a:t>
            </a:r>
            <a:endParaRPr lang="en-US" dirty="0"/>
          </a:p>
        </p:txBody>
      </p:sp>
      <p:sp>
        <p:nvSpPr>
          <p:cNvPr id="22" name="Flowchart: Terminator 21"/>
          <p:cNvSpPr/>
          <p:nvPr/>
        </p:nvSpPr>
        <p:spPr>
          <a:xfrm>
            <a:off x="404949" y="3543388"/>
            <a:ext cx="1617034" cy="83599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Suggest Investment Strategy.</a:t>
            </a:r>
            <a:endParaRPr lang="en-US" dirty="0"/>
          </a:p>
        </p:txBody>
      </p:sp>
      <p:cxnSp>
        <p:nvCxnSpPr>
          <p:cNvPr id="24" name="Straight Arrow Connector 23"/>
          <p:cNvCxnSpPr>
            <a:stCxn id="7" idx="3"/>
          </p:cNvCxnSpPr>
          <p:nvPr/>
        </p:nvCxnSpPr>
        <p:spPr>
          <a:xfrm>
            <a:off x="2021983" y="2125014"/>
            <a:ext cx="80600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0" idx="3"/>
            <a:endCxn id="12" idx="1"/>
          </p:cNvCxnSpPr>
          <p:nvPr/>
        </p:nvCxnSpPr>
        <p:spPr>
          <a:xfrm flipV="1">
            <a:off x="5133304" y="2198592"/>
            <a:ext cx="660073" cy="91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3"/>
            <a:endCxn id="13" idx="1"/>
          </p:cNvCxnSpPr>
          <p:nvPr/>
        </p:nvCxnSpPr>
        <p:spPr>
          <a:xfrm flipV="1">
            <a:off x="8098695" y="2189408"/>
            <a:ext cx="660073" cy="91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2"/>
            <a:endCxn id="18" idx="0"/>
          </p:cNvCxnSpPr>
          <p:nvPr/>
        </p:nvCxnSpPr>
        <p:spPr>
          <a:xfrm>
            <a:off x="9911427" y="2717441"/>
            <a:ext cx="0" cy="7159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8" idx="1"/>
            <a:endCxn id="15" idx="3"/>
          </p:cNvCxnSpPr>
          <p:nvPr/>
        </p:nvCxnSpPr>
        <p:spPr>
          <a:xfrm flipH="1">
            <a:off x="8098695" y="3961387"/>
            <a:ext cx="660073" cy="85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5" idx="1"/>
            <a:endCxn id="19" idx="3"/>
          </p:cNvCxnSpPr>
          <p:nvPr/>
        </p:nvCxnSpPr>
        <p:spPr>
          <a:xfrm flipH="1">
            <a:off x="5171940" y="3969912"/>
            <a:ext cx="621437" cy="75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9" idx="1"/>
          </p:cNvCxnSpPr>
          <p:nvPr/>
        </p:nvCxnSpPr>
        <p:spPr>
          <a:xfrm flipH="1" flipV="1">
            <a:off x="2021983" y="3969912"/>
            <a:ext cx="844639" cy="75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a:t>&lt;Analysis&gt;</a:t>
            </a:r>
          </a:p>
        </p:txBody>
      </p:sp>
      <p:sp>
        <p:nvSpPr>
          <p:cNvPr id="3" name="Content Placeholder 2"/>
          <p:cNvSpPr>
            <a:spLocks noGrp="1"/>
          </p:cNvSpPr>
          <p:nvPr>
            <p:ph idx="1"/>
          </p:nvPr>
        </p:nvSpPr>
        <p:spPr/>
        <p:txBody>
          <a:bodyPr>
            <a:normAutofit/>
          </a:bodyPr>
          <a:lstStyle/>
          <a:p>
            <a:pPr marL="0" indent="0">
              <a:buNone/>
            </a:pPr>
            <a:endParaRPr lang="en-IN" sz="1400" dirty="0"/>
          </a:p>
        </p:txBody>
      </p:sp>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a:t>&lt;Analysis&gt;</a:t>
            </a:r>
          </a:p>
        </p:txBody>
      </p:sp>
      <p:sp>
        <p:nvSpPr>
          <p:cNvPr id="3" name="Content Placeholder 2"/>
          <p:cNvSpPr>
            <a:spLocks noGrp="1"/>
          </p:cNvSpPr>
          <p:nvPr>
            <p:ph idx="1"/>
          </p:nvPr>
        </p:nvSpPr>
        <p:spPr/>
        <p:txBody>
          <a:bodyPr>
            <a:normAutofit/>
          </a:bodyPr>
          <a:lstStyle/>
          <a:p>
            <a:pPr marL="0" indent="0">
              <a:buNone/>
            </a:pPr>
            <a:endParaRPr lang="en-IN" sz="1400" dirty="0"/>
          </a:p>
        </p:txBody>
      </p:sp>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a:t>&lt;Analysis&gt;</a:t>
            </a:r>
          </a:p>
        </p:txBody>
      </p:sp>
      <p:sp>
        <p:nvSpPr>
          <p:cNvPr id="3" name="Content Placeholder 2"/>
          <p:cNvSpPr>
            <a:spLocks noGrp="1"/>
          </p:cNvSpPr>
          <p:nvPr>
            <p:ph idx="1"/>
          </p:nvPr>
        </p:nvSpPr>
        <p:spPr/>
        <p:txBody>
          <a:bodyPr>
            <a:normAutofit/>
          </a:bodyPr>
          <a:lstStyle/>
          <a:p>
            <a:pPr marL="0" indent="0">
              <a:buNone/>
            </a:pPr>
            <a:endParaRPr lang="en-IN" sz="1400" dirty="0"/>
          </a:p>
        </p:txBody>
      </p:sp>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Plot 1</a:t>
            </a:r>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a:t>&lt;Results&gt;</a:t>
            </a:r>
          </a:p>
        </p:txBody>
      </p:sp>
    </p:spTree>
    <p:extLst>
      <p:ext uri="{BB962C8B-B14F-4D97-AF65-F5344CB8AC3E}">
        <p14:creationId xmlns:p14="http://schemas.microsoft.com/office/powerpoint/2010/main" val="1739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Plot 2</a:t>
            </a:r>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a:t>&lt;Results&gt;</a:t>
            </a:r>
          </a:p>
        </p:txBody>
      </p:sp>
    </p:spTree>
    <p:extLst>
      <p:ext uri="{BB962C8B-B14F-4D97-AF65-F5344CB8AC3E}">
        <p14:creationId xmlns:p14="http://schemas.microsoft.com/office/powerpoint/2010/main" val="373355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Plot 3</a:t>
            </a:r>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a:t>&lt;Results&gt;</a:t>
            </a:r>
          </a:p>
        </p:txBody>
      </p:sp>
    </p:spTree>
    <p:extLst>
      <p:ext uri="{BB962C8B-B14F-4D97-AF65-F5344CB8AC3E}">
        <p14:creationId xmlns:p14="http://schemas.microsoft.com/office/powerpoint/2010/main" val="105781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373</TotalTime>
  <Words>142</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INVESTMENT CASE STUDY   SUBMISSION </vt:lpstr>
      <vt:lpstr> Abstract:</vt:lpstr>
      <vt:lpstr> WorkFlow:</vt:lpstr>
      <vt:lpstr> &lt;Analysis&gt;</vt:lpstr>
      <vt:lpstr> &lt;Analysis&gt;</vt:lpstr>
      <vt:lpstr> &lt;Analysis&gt;</vt:lpstr>
      <vt:lpstr> &lt;Results&gt;</vt:lpstr>
      <vt:lpstr> &lt;Results&gt;</vt:lpstr>
      <vt:lpstr> &lt;Results&gt;</vt:lpstr>
      <vt:lpstr> &lt;Conclusions&gt;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Trivedi, Bhumit (HPES Global DDI and NTP Security Services)</cp:lastModifiedBy>
  <cp:revision>32</cp:revision>
  <dcterms:created xsi:type="dcterms:W3CDTF">2016-06-09T08:16:28Z</dcterms:created>
  <dcterms:modified xsi:type="dcterms:W3CDTF">2017-12-02T19:52:03Z</dcterms:modified>
</cp:coreProperties>
</file>