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unak Mukhia" userId="e3d9ab76344d584e" providerId="Windows Live" clId="Web-{FF3A7095-145B-4C60-8384-C22D7D4495DF}"/>
    <pc:docChg chg="modSld">
      <pc:chgData name="Raunak Mukhia" userId="e3d9ab76344d584e" providerId="Windows Live" clId="Web-{FF3A7095-145B-4C60-8384-C22D7D4495DF}" dt="2017-12-03T11:05:39.411" v="39"/>
      <pc:docMkLst>
        <pc:docMk/>
      </pc:docMkLst>
      <pc:sldChg chg="modSp">
        <pc:chgData name="Raunak Mukhia" userId="e3d9ab76344d584e" providerId="Windows Live" clId="Web-{FF3A7095-145B-4C60-8384-C22D7D4495DF}" dt="2017-12-03T11:05:08.894" v="28"/>
        <pc:sldMkLst>
          <pc:docMk/>
          <pc:sldMk cId="1739856806" sldId="262"/>
        </pc:sldMkLst>
        <pc:spChg chg="mod">
          <ac:chgData name="Raunak Mukhia" userId="e3d9ab76344d584e" providerId="Windows Live" clId="Web-{FF3A7095-145B-4C60-8384-C22D7D4495DF}" dt="2017-12-03T11:05:08.894" v="28"/>
          <ac:spMkLst>
            <pc:docMk/>
            <pc:sldMk cId="1739856806" sldId="262"/>
            <ac:spMk id="3" creationId="{00000000-0000-0000-0000-000000000000}"/>
          </ac:spMkLst>
        </pc:spChg>
        <pc:picChg chg="mod">
          <ac:chgData name="Raunak Mukhia" userId="e3d9ab76344d584e" providerId="Windows Live" clId="Web-{FF3A7095-145B-4C60-8384-C22D7D4495DF}" dt="2017-12-03T11:03:20.619" v="12"/>
          <ac:picMkLst>
            <pc:docMk/>
            <pc:sldMk cId="1739856806" sldId="262"/>
            <ac:picMk id="2" creationId="{00000000-0000-0000-0000-000000000000}"/>
          </ac:picMkLst>
        </pc:picChg>
      </pc:sldChg>
      <pc:sldChg chg="modSp">
        <pc:chgData name="Raunak Mukhia" userId="e3d9ab76344d584e" providerId="Windows Live" clId="Web-{FF3A7095-145B-4C60-8384-C22D7D4495DF}" dt="2017-12-03T11:05:38.958" v="37"/>
        <pc:sldMkLst>
          <pc:docMk/>
          <pc:sldMk cId="3733554285" sldId="268"/>
        </pc:sldMkLst>
        <pc:spChg chg="mod">
          <ac:chgData name="Raunak Mukhia" userId="e3d9ab76344d584e" providerId="Windows Live" clId="Web-{FF3A7095-145B-4C60-8384-C22D7D4495DF}" dt="2017-12-03T11:05:38.958" v="37"/>
          <ac:spMkLst>
            <pc:docMk/>
            <pc:sldMk cId="3733554285" sldId="26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03-12-2017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03-12-2017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03-12-2017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03-12-2017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03-12-2017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03-12-2017</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CASE STUDY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t> </a:t>
            </a:r>
            <a:r>
              <a:rPr lang="en-IN" sz="1800" dirty="0"/>
              <a:t>Group Name:</a:t>
            </a:r>
          </a:p>
          <a:p>
            <a:pPr marL="457200" indent="-457200" algn="l">
              <a:buFont typeface="+mj-lt"/>
              <a:buAutoNum type="arabicPeriod"/>
            </a:pPr>
            <a:r>
              <a:rPr lang="en-IN" sz="1800" dirty="0"/>
              <a:t> </a:t>
            </a:r>
            <a:r>
              <a:rPr lang="en-IN" sz="1800" dirty="0" err="1"/>
              <a:t>Balaji</a:t>
            </a:r>
            <a:r>
              <a:rPr lang="en-IN" sz="1800" dirty="0"/>
              <a:t> </a:t>
            </a:r>
            <a:r>
              <a:rPr lang="en-IN" sz="1800" dirty="0" err="1"/>
              <a:t>Ramasamy</a:t>
            </a:r>
            <a:r>
              <a:rPr lang="en-IN" sz="1800" dirty="0"/>
              <a:t>.</a:t>
            </a:r>
          </a:p>
          <a:p>
            <a:pPr marL="457200" indent="-457200" algn="l">
              <a:buFont typeface="+mj-lt"/>
              <a:buAutoNum type="arabicPeriod"/>
            </a:pPr>
            <a:r>
              <a:rPr lang="en-IN" sz="1800" dirty="0"/>
              <a:t> Bhumit Trivedi.</a:t>
            </a:r>
          </a:p>
          <a:p>
            <a:pPr marL="457200" indent="-457200" algn="l">
              <a:buFont typeface="+mj-lt"/>
              <a:buAutoNum type="arabicPeriod"/>
            </a:pPr>
            <a:r>
              <a:rPr lang="en-IN" sz="1800" dirty="0"/>
              <a:t> Mohandas </a:t>
            </a:r>
            <a:r>
              <a:rPr lang="en-IN" sz="1800" dirty="0" err="1"/>
              <a:t>Amarnathan</a:t>
            </a:r>
            <a:r>
              <a:rPr lang="en-IN" sz="1800" dirty="0"/>
              <a:t>.</a:t>
            </a:r>
          </a:p>
          <a:p>
            <a:pPr marL="457200" indent="-457200" algn="l">
              <a:buFont typeface="+mj-lt"/>
              <a:buAutoNum type="arabicPeriod"/>
            </a:pPr>
            <a:r>
              <a:rPr lang="en-IN" sz="1800" dirty="0"/>
              <a:t> </a:t>
            </a:r>
            <a:r>
              <a:rPr lang="en-IN" sz="1800" dirty="0" err="1"/>
              <a:t>Raunak</a:t>
            </a:r>
            <a:r>
              <a:rPr lang="en-IN" sz="1800" dirty="0"/>
              <a:t> </a:t>
            </a:r>
            <a:r>
              <a:rPr lang="en-IN" sz="1800" dirty="0" err="1"/>
              <a:t>Mukhia</a:t>
            </a:r>
            <a:r>
              <a:rPr lang="en-IN" sz="1800" dirty="0"/>
              <a:t>.</a:t>
            </a:r>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712890"/>
            <a:ext cx="11168742" cy="4636395"/>
          </a:xfrm>
        </p:spPr>
        <p:txBody>
          <a:bodyPr>
            <a:normAutofit lnSpcReduction="10000"/>
          </a:bodyPr>
          <a:lstStyle/>
          <a:p>
            <a:pPr marL="0" indent="0">
              <a:buNone/>
            </a:pPr>
            <a:endParaRPr lang="en-IN" sz="1400" dirty="0"/>
          </a:p>
          <a:p>
            <a:r>
              <a:rPr lang="en-IN" sz="1800" dirty="0"/>
              <a:t>Investment type recommended is Venture</a:t>
            </a:r>
          </a:p>
          <a:p>
            <a:r>
              <a:rPr lang="en-IN" sz="1800" dirty="0"/>
              <a:t>Investment countries recommended are:</a:t>
            </a:r>
          </a:p>
          <a:p>
            <a:pPr lvl="1"/>
            <a:r>
              <a:rPr lang="en-IN" sz="1400" dirty="0"/>
              <a:t>USA</a:t>
            </a:r>
          </a:p>
          <a:p>
            <a:pPr lvl="1"/>
            <a:r>
              <a:rPr lang="en-IN" sz="1400" dirty="0"/>
              <a:t>GBR</a:t>
            </a:r>
          </a:p>
          <a:p>
            <a:pPr lvl="1"/>
            <a:r>
              <a:rPr lang="en-IN" sz="1400" dirty="0"/>
              <a:t>India</a:t>
            </a:r>
          </a:p>
          <a:p>
            <a:r>
              <a:rPr lang="en-IN" sz="1800" dirty="0"/>
              <a:t>Top three investment sectors in each recommended country</a:t>
            </a:r>
          </a:p>
          <a:p>
            <a:pPr lvl="1"/>
            <a:r>
              <a:rPr lang="en-IN" sz="1400" dirty="0"/>
              <a:t>USA</a:t>
            </a:r>
          </a:p>
          <a:p>
            <a:pPr lvl="2"/>
            <a:r>
              <a:rPr lang="en-IN" sz="1200" dirty="0"/>
              <a:t>Other</a:t>
            </a:r>
          </a:p>
          <a:p>
            <a:pPr lvl="2"/>
            <a:r>
              <a:rPr lang="en-IN" sz="1200" dirty="0"/>
              <a:t>Clean tech and Semiconductor</a:t>
            </a:r>
          </a:p>
          <a:p>
            <a:pPr lvl="2"/>
            <a:r>
              <a:rPr lang="en-IN" sz="1200" dirty="0"/>
              <a:t>Social, Finance, Analytics and  Advertising</a:t>
            </a:r>
          </a:p>
          <a:p>
            <a:pPr lvl="1"/>
            <a:r>
              <a:rPr lang="en-IN" sz="1400" dirty="0"/>
              <a:t>GBR</a:t>
            </a:r>
          </a:p>
          <a:p>
            <a:pPr lvl="2"/>
            <a:r>
              <a:rPr lang="en-IN" sz="1200" dirty="0"/>
              <a:t>Others</a:t>
            </a:r>
          </a:p>
          <a:p>
            <a:pPr lvl="2"/>
            <a:r>
              <a:rPr lang="en-IN" sz="1200" dirty="0" err="1"/>
              <a:t>Cleantech</a:t>
            </a:r>
            <a:r>
              <a:rPr lang="en-IN" sz="1200" dirty="0"/>
              <a:t> and Semiconductor</a:t>
            </a:r>
          </a:p>
          <a:p>
            <a:pPr lvl="2"/>
            <a:r>
              <a:rPr lang="en-IN" sz="1200" dirty="0"/>
              <a:t>Social, Finance, Analytics and  Advertising</a:t>
            </a:r>
          </a:p>
          <a:p>
            <a:pPr lvl="1"/>
            <a:r>
              <a:rPr lang="en-IN" sz="1400" dirty="0"/>
              <a:t>India</a:t>
            </a:r>
          </a:p>
          <a:p>
            <a:pPr lvl="2"/>
            <a:r>
              <a:rPr lang="en-IN" sz="1200" dirty="0"/>
              <a:t>Others</a:t>
            </a:r>
          </a:p>
          <a:p>
            <a:pPr lvl="2"/>
            <a:r>
              <a:rPr lang="en-IN" sz="1200" dirty="0"/>
              <a:t>News, search and messaging</a:t>
            </a:r>
          </a:p>
          <a:p>
            <a:pPr lvl="2"/>
            <a:r>
              <a:rPr lang="en-IN" sz="1200" dirty="0"/>
              <a:t>Entertainment</a:t>
            </a:r>
          </a:p>
        </p:txBody>
      </p:sp>
      <p:sp>
        <p:nvSpPr>
          <p:cNvPr id="5" name="Title 1"/>
          <p:cNvSpPr>
            <a:spLocks noGrp="1"/>
          </p:cNvSpPr>
          <p:nvPr>
            <p:ph type="title"/>
          </p:nvPr>
        </p:nvSpPr>
        <p:spPr>
          <a:xfrm>
            <a:off x="1136469" y="640080"/>
            <a:ext cx="9313817" cy="856138"/>
          </a:xfrm>
        </p:spPr>
        <p:txBody>
          <a:bodyPr/>
          <a:lstStyle/>
          <a:p>
            <a:r>
              <a:rPr lang="en-IN" b="1" dirty="0"/>
              <a:t> Recommendations for Spark Funds</a:t>
            </a:r>
            <a:r>
              <a:rPr lang="en-IN" sz="2800" dirty="0"/>
              <a:t>:</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a:t>This presentation is for learning the trends for investment in top Sector Companies of English speaking nations for Spark Funds. </a:t>
            </a:r>
            <a:br>
              <a:rPr lang="en-US" sz="2000" dirty="0"/>
            </a:br>
            <a:r>
              <a:rPr lang="en-US" sz="2000" dirty="0"/>
              <a:t/>
            </a:r>
            <a:br>
              <a:rPr lang="en-US" sz="2000" dirty="0"/>
            </a:br>
            <a:r>
              <a:rPr lang="en-US" sz="2000" dirty="0"/>
              <a:t>The investment data used for analysis is taken from site "crunchbase.com". The analysis will reveal where majority of investors are investing. Based on the findings the Spark Funds will be able to find the best suitable investment for their bracket which is of $ 5 to 15 MM at one go. </a:t>
            </a:r>
            <a:br>
              <a:rPr lang="en-US" sz="2000" dirty="0"/>
            </a:br>
            <a:r>
              <a:rPr lang="en-US" sz="2000" dirty="0"/>
              <a:t/>
            </a:r>
            <a:br>
              <a:rPr lang="en-US" sz="2000" dirty="0"/>
            </a:br>
            <a:r>
              <a:rPr lang="en-US" sz="2000" dirty="0"/>
              <a:t>The Goal of the analysis has been to find countries having received highest investment in past years via different means like venture, angle, equity etc. across eight main sectors. The idea is to invest were others have already invested. </a:t>
            </a:r>
            <a:br>
              <a:rPr lang="en-US" sz="2000" dirty="0"/>
            </a:br>
            <a:r>
              <a:rPr lang="en-US" sz="2000" dirty="0"/>
              <a:t/>
            </a:r>
            <a:br>
              <a:rPr lang="en-US" sz="2000" dirty="0"/>
            </a:br>
            <a:r>
              <a:rPr lang="en-US" sz="2000" dirty="0"/>
              <a:t>The report has been structured into 6 laps. The analysis of each lap is carried out using R technology and the results are showcased in terms of numbers in tabular spreadsheets. The final outcomes of the analysis are presented to Sparks Fund in form of Tableau Graphs, which will help them gain market insight and take an informed decision on their upcoming investment spree.</a:t>
            </a:r>
            <a:endParaRPr lang="en-IN" sz="2000" dirty="0"/>
          </a:p>
        </p:txBody>
      </p:sp>
      <p:sp>
        <p:nvSpPr>
          <p:cNvPr id="5" name="Title 1"/>
          <p:cNvSpPr>
            <a:spLocks noGrp="1"/>
          </p:cNvSpPr>
          <p:nvPr>
            <p:ph type="title"/>
          </p:nvPr>
        </p:nvSpPr>
        <p:spPr>
          <a:xfrm>
            <a:off x="1136469" y="640080"/>
            <a:ext cx="9313817" cy="856138"/>
          </a:xfrm>
        </p:spPr>
        <p:txBody>
          <a:bodyPr/>
          <a:lstStyle/>
          <a:p>
            <a:r>
              <a:rPr lang="en-IN" dirty="0"/>
              <a:t>                        Abstract</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95754"/>
            <a:ext cx="12192000" cy="5662246"/>
          </a:xfrm>
        </p:spPr>
        <p:txBody>
          <a:bodyPr>
            <a:normAutofit/>
          </a:bodyPr>
          <a:lstStyle/>
          <a:p>
            <a:pPr marL="0" indent="0">
              <a:buNone/>
            </a:pPr>
            <a:r>
              <a:rPr lang="en-IN" sz="1800" dirty="0"/>
              <a:t> </a:t>
            </a:r>
          </a:p>
        </p:txBody>
      </p:sp>
      <p:sp>
        <p:nvSpPr>
          <p:cNvPr id="5" name="Title 1"/>
          <p:cNvSpPr>
            <a:spLocks noGrp="1"/>
          </p:cNvSpPr>
          <p:nvPr>
            <p:ph type="title"/>
          </p:nvPr>
        </p:nvSpPr>
        <p:spPr>
          <a:xfrm>
            <a:off x="1136469" y="478129"/>
            <a:ext cx="9313817" cy="1018089"/>
          </a:xfrm>
        </p:spPr>
        <p:txBody>
          <a:bodyPr/>
          <a:lstStyle/>
          <a:p>
            <a:r>
              <a:rPr lang="en-IN" b="1" dirty="0"/>
              <a:t>                          Work Flow</a:t>
            </a:r>
          </a:p>
        </p:txBody>
      </p:sp>
      <p:sp>
        <p:nvSpPr>
          <p:cNvPr id="7" name="Flowchart: Terminator 6"/>
          <p:cNvSpPr/>
          <p:nvPr/>
        </p:nvSpPr>
        <p:spPr>
          <a:xfrm>
            <a:off x="404949" y="1712890"/>
            <a:ext cx="1617034" cy="8242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 Data Sets to R </a:t>
            </a:r>
            <a:r>
              <a:rPr lang="en-US" dirty="0" err="1"/>
              <a:t>Env</a:t>
            </a:r>
            <a:r>
              <a:rPr lang="en-US" dirty="0"/>
              <a:t>.</a:t>
            </a:r>
          </a:p>
        </p:txBody>
      </p:sp>
      <p:sp>
        <p:nvSpPr>
          <p:cNvPr id="12" name="Rectangle 11"/>
          <p:cNvSpPr/>
          <p:nvPr/>
        </p:nvSpPr>
        <p:spPr>
          <a:xfrm>
            <a:off x="5793377" y="1661374"/>
            <a:ext cx="2305318" cy="1074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Finding most Favorable Investment Type.</a:t>
            </a:r>
          </a:p>
        </p:txBody>
      </p:sp>
      <p:sp>
        <p:nvSpPr>
          <p:cNvPr id="13" name="Rectangle 12"/>
          <p:cNvSpPr/>
          <p:nvPr/>
        </p:nvSpPr>
        <p:spPr>
          <a:xfrm>
            <a:off x="8758768" y="1661374"/>
            <a:ext cx="2305318" cy="105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Finding Countries with Highest total Funding in chosen Investment Type.</a:t>
            </a:r>
          </a:p>
        </p:txBody>
      </p:sp>
      <p:sp>
        <p:nvSpPr>
          <p:cNvPr id="15" name="Rectangle 14"/>
          <p:cNvSpPr/>
          <p:nvPr/>
        </p:nvSpPr>
        <p:spPr>
          <a:xfrm>
            <a:off x="5793377" y="3441878"/>
            <a:ext cx="2305318" cy="105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Companies to respective Main Sectors.</a:t>
            </a:r>
          </a:p>
        </p:txBody>
      </p:sp>
      <p:sp>
        <p:nvSpPr>
          <p:cNvPr id="18" name="Rectangle 17"/>
          <p:cNvSpPr/>
          <p:nvPr/>
        </p:nvSpPr>
        <p:spPr>
          <a:xfrm>
            <a:off x="8758768" y="3433353"/>
            <a:ext cx="2305318" cy="105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Finding top 3 English Speaking Countries.</a:t>
            </a:r>
          </a:p>
        </p:txBody>
      </p:sp>
      <p:sp>
        <p:nvSpPr>
          <p:cNvPr id="19" name="Rectangle 18"/>
          <p:cNvSpPr/>
          <p:nvPr/>
        </p:nvSpPr>
        <p:spPr>
          <a:xfrm>
            <a:off x="2866622" y="3449450"/>
            <a:ext cx="2305318" cy="105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Tableau Plots for Most Invested Sectors in these 3 Countries.</a:t>
            </a:r>
          </a:p>
        </p:txBody>
      </p:sp>
      <p:sp>
        <p:nvSpPr>
          <p:cNvPr id="20" name="Rectangle 19"/>
          <p:cNvSpPr/>
          <p:nvPr/>
        </p:nvSpPr>
        <p:spPr>
          <a:xfrm>
            <a:off x="2827986" y="1679743"/>
            <a:ext cx="2305318" cy="105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Cleansing Data &amp; </a:t>
            </a:r>
            <a:br>
              <a:rPr lang="en-US" dirty="0"/>
            </a:br>
            <a:r>
              <a:rPr lang="en-US" dirty="0"/>
              <a:t>Merging Data Sets.</a:t>
            </a:r>
          </a:p>
        </p:txBody>
      </p:sp>
      <p:sp>
        <p:nvSpPr>
          <p:cNvPr id="22" name="Flowchart: Terminator 21"/>
          <p:cNvSpPr/>
          <p:nvPr/>
        </p:nvSpPr>
        <p:spPr>
          <a:xfrm>
            <a:off x="404949" y="3543388"/>
            <a:ext cx="1617034" cy="83599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Suggest Investment Strategy.</a:t>
            </a:r>
          </a:p>
        </p:txBody>
      </p:sp>
      <p:cxnSp>
        <p:nvCxnSpPr>
          <p:cNvPr id="24" name="Straight Arrow Connector 23"/>
          <p:cNvCxnSpPr>
            <a:stCxn id="7" idx="3"/>
          </p:cNvCxnSpPr>
          <p:nvPr/>
        </p:nvCxnSpPr>
        <p:spPr>
          <a:xfrm>
            <a:off x="2021983" y="2125014"/>
            <a:ext cx="8060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3"/>
            <a:endCxn id="12" idx="1"/>
          </p:cNvCxnSpPr>
          <p:nvPr/>
        </p:nvCxnSpPr>
        <p:spPr>
          <a:xfrm flipV="1">
            <a:off x="5133304" y="2198592"/>
            <a:ext cx="660073" cy="91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3"/>
            <a:endCxn id="13" idx="1"/>
          </p:cNvCxnSpPr>
          <p:nvPr/>
        </p:nvCxnSpPr>
        <p:spPr>
          <a:xfrm flipV="1">
            <a:off x="8098695" y="2189408"/>
            <a:ext cx="660073" cy="91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2"/>
            <a:endCxn id="18" idx="0"/>
          </p:cNvCxnSpPr>
          <p:nvPr/>
        </p:nvCxnSpPr>
        <p:spPr>
          <a:xfrm>
            <a:off x="9911427" y="2717441"/>
            <a:ext cx="0" cy="7159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8" idx="1"/>
            <a:endCxn id="15" idx="3"/>
          </p:cNvCxnSpPr>
          <p:nvPr/>
        </p:nvCxnSpPr>
        <p:spPr>
          <a:xfrm flipH="1">
            <a:off x="8098695" y="3961387"/>
            <a:ext cx="660073" cy="8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5" idx="1"/>
            <a:endCxn id="19" idx="3"/>
          </p:cNvCxnSpPr>
          <p:nvPr/>
        </p:nvCxnSpPr>
        <p:spPr>
          <a:xfrm flipH="1">
            <a:off x="5171940" y="3969912"/>
            <a:ext cx="621437" cy="75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1"/>
          </p:cNvCxnSpPr>
          <p:nvPr/>
        </p:nvCxnSpPr>
        <p:spPr>
          <a:xfrm flipH="1" flipV="1">
            <a:off x="2021983" y="3969912"/>
            <a:ext cx="844639" cy="75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         Spark Funds Investment Case Study</a:t>
            </a:r>
          </a:p>
        </p:txBody>
      </p:sp>
      <p:sp>
        <p:nvSpPr>
          <p:cNvPr id="3" name="Content Placeholder 2"/>
          <p:cNvSpPr>
            <a:spLocks noGrp="1"/>
          </p:cNvSpPr>
          <p:nvPr>
            <p:ph idx="1"/>
          </p:nvPr>
        </p:nvSpPr>
        <p:spPr>
          <a:xfrm>
            <a:off x="404949" y="1496218"/>
            <a:ext cx="11168742" cy="4702969"/>
          </a:xfrm>
        </p:spPr>
        <p:txBody>
          <a:bodyPr>
            <a:normAutofit fontScale="85000" lnSpcReduction="20000"/>
          </a:bodyPr>
          <a:lstStyle/>
          <a:p>
            <a:pPr marL="0" indent="0" algn="ctr">
              <a:buNone/>
            </a:pPr>
            <a:endParaRPr lang="en-IN" sz="2000" dirty="0"/>
          </a:p>
          <a:p>
            <a:r>
              <a:rPr lang="en-IN" sz="2400" dirty="0">
                <a:solidFill>
                  <a:srgbClr val="0070C0"/>
                </a:solidFill>
              </a:rPr>
              <a:t>Goal:</a:t>
            </a:r>
            <a:r>
              <a:rPr lang="en-IN" sz="2400" dirty="0"/>
              <a:t> </a:t>
            </a:r>
            <a:r>
              <a:rPr lang="en-IN" sz="1800" dirty="0"/>
              <a:t/>
            </a:r>
            <a:br>
              <a:rPr lang="en-IN" sz="1800" dirty="0"/>
            </a:br>
            <a:r>
              <a:rPr lang="en-IN" sz="1800" dirty="0"/>
              <a:t>	</a:t>
            </a:r>
            <a:r>
              <a:rPr lang="en-IN" sz="2400" dirty="0"/>
              <a:t>The purpose of this data analysis activity is to get insights of the global market and help Spark Fund take an informed decision before investing. </a:t>
            </a:r>
            <a:r>
              <a:rPr lang="en-IN" sz="1800" dirty="0"/>
              <a:t/>
            </a:r>
            <a:br>
              <a:rPr lang="en-IN" sz="1800" dirty="0"/>
            </a:br>
            <a:endParaRPr lang="en-IN" sz="1800" dirty="0"/>
          </a:p>
          <a:p>
            <a:r>
              <a:rPr lang="en-IN" sz="2400" dirty="0">
                <a:solidFill>
                  <a:srgbClr val="0070C0"/>
                </a:solidFill>
              </a:rPr>
              <a:t>Technology Used:</a:t>
            </a:r>
            <a:endParaRPr lang="en-IN" sz="1800" dirty="0"/>
          </a:p>
          <a:p>
            <a:pPr marL="971550" lvl="1" indent="-514350">
              <a:buFont typeface="+mj-lt"/>
              <a:buAutoNum type="alphaLcParenR"/>
            </a:pPr>
            <a:r>
              <a:rPr lang="en-IN" dirty="0"/>
              <a:t>R is used for statistical analysis.</a:t>
            </a:r>
          </a:p>
          <a:p>
            <a:pPr marL="971550" lvl="1" indent="-514350">
              <a:buFont typeface="+mj-lt"/>
              <a:buAutoNum type="alphaLcParenR"/>
            </a:pPr>
            <a:r>
              <a:rPr lang="en-IN" dirty="0"/>
              <a:t>Tableau is used for Graphical Representation.</a:t>
            </a:r>
            <a:br>
              <a:rPr lang="en-IN" dirty="0"/>
            </a:br>
            <a:endParaRPr lang="en-IN" dirty="0"/>
          </a:p>
          <a:p>
            <a:r>
              <a:rPr lang="en-IN" sz="2400" dirty="0">
                <a:solidFill>
                  <a:srgbClr val="0070C0"/>
                </a:solidFill>
              </a:rPr>
              <a:t>Data Sets:</a:t>
            </a:r>
            <a:r>
              <a:rPr lang="en-IN" sz="1800" dirty="0"/>
              <a:t/>
            </a:r>
            <a:br>
              <a:rPr lang="en-IN" sz="1800" dirty="0"/>
            </a:br>
            <a:r>
              <a:rPr lang="en-IN" sz="1800" dirty="0"/>
              <a:t>	 </a:t>
            </a:r>
            <a:r>
              <a:rPr lang="en-IN" sz="2400" dirty="0"/>
              <a:t>The dataset used for analysis has been taken from “crunchbase.com”.</a:t>
            </a:r>
            <a:br>
              <a:rPr lang="en-IN" sz="2400" dirty="0"/>
            </a:br>
            <a:endParaRPr lang="en-IN" sz="2400" dirty="0"/>
          </a:p>
          <a:p>
            <a:r>
              <a:rPr lang="en-IN" sz="2500" dirty="0">
                <a:solidFill>
                  <a:srgbClr val="0070C0"/>
                </a:solidFill>
              </a:rPr>
              <a:t>Methodology :</a:t>
            </a:r>
            <a:endParaRPr lang="en-IN" sz="1800" dirty="0"/>
          </a:p>
          <a:p>
            <a:pPr marL="914400" lvl="1" indent="-457200">
              <a:buFont typeface="+mj-lt"/>
              <a:buAutoNum type="alphaLcParenR"/>
            </a:pPr>
            <a:r>
              <a:rPr lang="en-IN" dirty="0"/>
              <a:t>The analysis is distributed into 6 steps. </a:t>
            </a:r>
          </a:p>
          <a:p>
            <a:pPr marL="914400" lvl="1" indent="-457200">
              <a:buFont typeface="+mj-lt"/>
              <a:buAutoNum type="alphaLcParenR"/>
            </a:pPr>
            <a:r>
              <a:rPr lang="en-IN" dirty="0"/>
              <a:t>Tangible numbers are generated as results of first 5 steps and 6th step is of graphical representation.</a:t>
            </a:r>
            <a:r>
              <a:rPr lang="en-IN" sz="2000" dirty="0"/>
              <a:t/>
            </a:r>
            <a:br>
              <a:rPr lang="en-IN" sz="2000" dirty="0"/>
            </a:br>
            <a:r>
              <a:rPr lang="en-IN" sz="1400" dirty="0"/>
              <a:t/>
            </a:r>
            <a:br>
              <a:rPr lang="en-IN" sz="1400" dirty="0"/>
            </a:br>
            <a:r>
              <a:rPr lang="en-IN" sz="1400" dirty="0"/>
              <a:t/>
            </a:r>
            <a:br>
              <a:rPr lang="en-IN" sz="1400" dirty="0"/>
            </a:br>
            <a:endParaRPr lang="en-IN" sz="1400" dirty="0"/>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 </a:t>
            </a:r>
          </a:p>
        </p:txBody>
      </p:sp>
      <p:sp>
        <p:nvSpPr>
          <p:cNvPr id="3" name="Content Placeholder 2"/>
          <p:cNvSpPr>
            <a:spLocks noGrp="1"/>
          </p:cNvSpPr>
          <p:nvPr>
            <p:ph idx="1"/>
          </p:nvPr>
        </p:nvSpPr>
        <p:spPr>
          <a:xfrm>
            <a:off x="404949" y="1648496"/>
            <a:ext cx="11168742" cy="5035639"/>
          </a:xfrm>
        </p:spPr>
        <p:txBody>
          <a:bodyPr>
            <a:normAutofit/>
          </a:bodyPr>
          <a:lstStyle/>
          <a:p>
            <a:r>
              <a:rPr lang="en-IN" sz="2000" dirty="0">
                <a:solidFill>
                  <a:schemeClr val="accent1">
                    <a:lumMod val="75000"/>
                  </a:schemeClr>
                </a:solidFill>
              </a:rPr>
              <a:t>Step 1</a:t>
            </a:r>
            <a:r>
              <a:rPr lang="en-IN" sz="1800" dirty="0"/>
              <a:t>: </a:t>
            </a:r>
          </a:p>
          <a:p>
            <a:pPr marL="800100" lvl="1" indent="-342900">
              <a:buFont typeface="+mj-lt"/>
              <a:buAutoNum type="alphaLcParenR"/>
            </a:pPr>
            <a:r>
              <a:rPr lang="en-IN" sz="1800" dirty="0"/>
              <a:t>Loading Data to R Environment and creating data-frames.</a:t>
            </a:r>
          </a:p>
          <a:p>
            <a:pPr marL="800100" lvl="1" indent="-342900">
              <a:buFont typeface="+mj-lt"/>
              <a:buAutoNum type="alphaLcParenR"/>
            </a:pPr>
            <a:r>
              <a:rPr lang="en-IN" sz="1800" dirty="0"/>
              <a:t>Cleansing data from special characters for accurate analysis.</a:t>
            </a:r>
          </a:p>
          <a:p>
            <a:pPr marL="800100" lvl="1" indent="-342900">
              <a:buFont typeface="+mj-lt"/>
              <a:buAutoNum type="alphaLcParenR"/>
            </a:pPr>
            <a:r>
              <a:rPr lang="en-IN" sz="1800" dirty="0"/>
              <a:t>Finding total number of companies based on the unique column which turn out to be 66368. </a:t>
            </a:r>
          </a:p>
          <a:p>
            <a:r>
              <a:rPr lang="en-IN" sz="2000" dirty="0">
                <a:solidFill>
                  <a:schemeClr val="accent1">
                    <a:lumMod val="75000"/>
                  </a:schemeClr>
                </a:solidFill>
              </a:rPr>
              <a:t>Step 2: </a:t>
            </a:r>
          </a:p>
          <a:p>
            <a:pPr marL="800100" lvl="1" indent="-342900">
              <a:buFont typeface="+mj-lt"/>
              <a:buAutoNum type="alphaLcParenR"/>
            </a:pPr>
            <a:r>
              <a:rPr lang="en-IN" sz="1800" dirty="0"/>
              <a:t>Categorical Analysis of Investments :</a:t>
            </a:r>
            <a:br>
              <a:rPr lang="en-IN" sz="1800" dirty="0"/>
            </a:br>
            <a:r>
              <a:rPr lang="en-IN" sz="1800" dirty="0"/>
              <a:t>		</a:t>
            </a:r>
            <a:br>
              <a:rPr lang="en-IN" sz="1800" dirty="0"/>
            </a:br>
            <a:r>
              <a:rPr lang="en-IN" sz="1800" dirty="0"/>
              <a:t>	Analysis shows that the “</a:t>
            </a:r>
            <a:r>
              <a:rPr lang="en-IN" sz="1800" b="1" dirty="0">
                <a:solidFill>
                  <a:srgbClr val="0070C0"/>
                </a:solidFill>
              </a:rPr>
              <a:t>Venture</a:t>
            </a:r>
            <a:r>
              <a:rPr lang="en-IN" sz="1800" dirty="0"/>
              <a:t>” category would be the best category as it has received 			investment of  $ 11.74 MM which fall within Spark Fund`s investment bracket of $ 5 to 15 MM.</a:t>
            </a:r>
          </a:p>
          <a:p>
            <a:r>
              <a:rPr lang="en-IN" sz="2000" dirty="0">
                <a:solidFill>
                  <a:schemeClr val="accent1">
                    <a:lumMod val="75000"/>
                  </a:schemeClr>
                </a:solidFill>
              </a:rPr>
              <a:t>Step 3: </a:t>
            </a:r>
          </a:p>
          <a:p>
            <a:pPr marL="800100" lvl="1" indent="-342900">
              <a:buFont typeface="+mj-lt"/>
              <a:buAutoNum type="alphaLcParenR"/>
            </a:pPr>
            <a:r>
              <a:rPr lang="en-IN" sz="1800" dirty="0"/>
              <a:t>Countries having Highest Funding and English as Official Language :</a:t>
            </a:r>
            <a:br>
              <a:rPr lang="en-IN" sz="1800" dirty="0"/>
            </a:br>
            <a:r>
              <a:rPr lang="en-IN" sz="1800" dirty="0"/>
              <a:t/>
            </a:r>
            <a:br>
              <a:rPr lang="en-IN" sz="1800" dirty="0"/>
            </a:br>
            <a:r>
              <a:rPr lang="en-IN" sz="1800" dirty="0"/>
              <a:t>The three countries topped the list of English Speaking countries with Highest Total investment:</a:t>
            </a:r>
          </a:p>
          <a:p>
            <a:pPr marL="1257300" lvl="2" indent="-342900">
              <a:buFont typeface="+mj-lt"/>
              <a:buAutoNum type="arabicPeriod"/>
            </a:pPr>
            <a:r>
              <a:rPr lang="en-IN" sz="1400" dirty="0"/>
              <a:t>United States</a:t>
            </a:r>
          </a:p>
          <a:p>
            <a:pPr marL="1257300" lvl="2" indent="-342900">
              <a:buFont typeface="+mj-lt"/>
              <a:buAutoNum type="arabicPeriod"/>
            </a:pPr>
            <a:r>
              <a:rPr lang="en-IN" sz="1400" dirty="0"/>
              <a:t>Great Britain</a:t>
            </a:r>
          </a:p>
          <a:p>
            <a:pPr marL="1257300" lvl="2" indent="-342900">
              <a:buFont typeface="+mj-lt"/>
              <a:buAutoNum type="arabicPeriod"/>
            </a:pPr>
            <a:r>
              <a:rPr lang="en-IN" sz="1400" dirty="0"/>
              <a:t>India </a:t>
            </a:r>
            <a:br>
              <a:rPr lang="en-IN" sz="1400" dirty="0"/>
            </a:br>
            <a:endParaRPr lang="en-IN" sz="1400" dirty="0"/>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endParaRPr lang="en-IN" sz="2800" dirty="0"/>
          </a:p>
        </p:txBody>
      </p:sp>
      <p:sp>
        <p:nvSpPr>
          <p:cNvPr id="3" name="Content Placeholder 2"/>
          <p:cNvSpPr>
            <a:spLocks noGrp="1"/>
          </p:cNvSpPr>
          <p:nvPr>
            <p:ph idx="1"/>
          </p:nvPr>
        </p:nvSpPr>
        <p:spPr>
          <a:xfrm>
            <a:off x="404949" y="1390918"/>
            <a:ext cx="11168742" cy="5280338"/>
          </a:xfrm>
        </p:spPr>
        <p:txBody>
          <a:bodyPr>
            <a:normAutofit/>
          </a:bodyPr>
          <a:lstStyle/>
          <a:p>
            <a:r>
              <a:rPr lang="en-IN" sz="2000" dirty="0">
                <a:solidFill>
                  <a:schemeClr val="accent1">
                    <a:lumMod val="75000"/>
                  </a:schemeClr>
                </a:solidFill>
              </a:rPr>
              <a:t>Step 4: </a:t>
            </a:r>
          </a:p>
          <a:p>
            <a:pPr marL="800100" lvl="1" indent="-342900">
              <a:buFont typeface="+mj-lt"/>
              <a:buAutoNum type="alphaLcParenR"/>
            </a:pPr>
            <a:r>
              <a:rPr lang="en-IN" sz="1800" dirty="0"/>
              <a:t>Mapping companies to their Main sector: </a:t>
            </a:r>
            <a:br>
              <a:rPr lang="en-IN" sz="1800" dirty="0"/>
            </a:br>
            <a:r>
              <a:rPr lang="en-IN" sz="1800" dirty="0"/>
              <a:t>	 </a:t>
            </a:r>
            <a:br>
              <a:rPr lang="en-IN" sz="1800" dirty="0"/>
            </a:br>
            <a:r>
              <a:rPr lang="en-IN" sz="1800" dirty="0"/>
              <a:t>Merging “Companies” </a:t>
            </a:r>
            <a:r>
              <a:rPr lang="en-IN" sz="1800" dirty="0" err="1"/>
              <a:t>df</a:t>
            </a:r>
            <a:r>
              <a:rPr lang="en-IN" sz="1800" dirty="0"/>
              <a:t> with long formatted “Mapping” </a:t>
            </a:r>
            <a:r>
              <a:rPr lang="en-IN" sz="1800" dirty="0" err="1"/>
              <a:t>df</a:t>
            </a:r>
            <a:r>
              <a:rPr lang="en-IN" sz="1800" dirty="0"/>
              <a:t> in order to link companies to their Main Sector. </a:t>
            </a:r>
            <a:r>
              <a:rPr lang="en-IN" sz="1600" dirty="0">
                <a:solidFill>
                  <a:schemeClr val="accent1">
                    <a:lumMod val="75000"/>
                  </a:schemeClr>
                </a:solidFill>
              </a:rPr>
              <a:t/>
            </a:r>
            <a:br>
              <a:rPr lang="en-IN" sz="1600" dirty="0">
                <a:solidFill>
                  <a:schemeClr val="accent1">
                    <a:lumMod val="75000"/>
                  </a:schemeClr>
                </a:solidFill>
              </a:rPr>
            </a:br>
            <a:r>
              <a:rPr lang="en-IN" sz="1600" dirty="0">
                <a:solidFill>
                  <a:schemeClr val="accent1">
                    <a:lumMod val="75000"/>
                  </a:schemeClr>
                </a:solidFill>
              </a:rPr>
              <a:t/>
            </a:r>
            <a:br>
              <a:rPr lang="en-IN" sz="1600" dirty="0">
                <a:solidFill>
                  <a:schemeClr val="accent1">
                    <a:lumMod val="75000"/>
                  </a:schemeClr>
                </a:solidFill>
              </a:rPr>
            </a:br>
            <a:endParaRPr lang="en-IN" sz="1600" dirty="0">
              <a:solidFill>
                <a:schemeClr val="accent1">
                  <a:lumMod val="75000"/>
                </a:schemeClr>
              </a:solidFill>
            </a:endParaRPr>
          </a:p>
          <a:p>
            <a:r>
              <a:rPr lang="en-IN" sz="2000" dirty="0">
                <a:solidFill>
                  <a:schemeClr val="accent1">
                    <a:lumMod val="75000"/>
                  </a:schemeClr>
                </a:solidFill>
              </a:rPr>
              <a:t>Step 5</a:t>
            </a:r>
          </a:p>
          <a:p>
            <a:pPr marL="800100" lvl="1" indent="-342900">
              <a:buFont typeface="+mj-lt"/>
              <a:buAutoNum type="alphaLcParenR"/>
            </a:pPr>
            <a:r>
              <a:rPr lang="en-IN" sz="1800" dirty="0"/>
              <a:t>Creating individual </a:t>
            </a:r>
            <a:r>
              <a:rPr lang="en-IN" sz="1800" dirty="0" err="1"/>
              <a:t>dfs</a:t>
            </a:r>
            <a:r>
              <a:rPr lang="en-IN" sz="1800" dirty="0"/>
              <a:t> :</a:t>
            </a:r>
            <a:br>
              <a:rPr lang="en-IN" sz="1800" dirty="0"/>
            </a:br>
            <a:r>
              <a:rPr lang="en-IN" sz="1800" dirty="0"/>
              <a:t/>
            </a:r>
            <a:br>
              <a:rPr lang="en-IN" sz="1800" dirty="0"/>
            </a:br>
            <a:r>
              <a:rPr lang="en-IN" sz="1800" dirty="0"/>
              <a:t>Creating individual data frames for each English speaking country with Highest Total Investment for most suitable investment category within the bracket of $ 5 MM to $ 15 MM for get various insights.</a:t>
            </a:r>
            <a:br>
              <a:rPr lang="en-IN" sz="1800" dirty="0"/>
            </a:br>
            <a:r>
              <a:rPr lang="en-IN" sz="1800" dirty="0"/>
              <a:t/>
            </a:r>
            <a:br>
              <a:rPr lang="en-IN" sz="1800" dirty="0"/>
            </a:br>
            <a:r>
              <a:rPr lang="en-IN" sz="1800" dirty="0"/>
              <a:t>	</a:t>
            </a:r>
            <a:br>
              <a:rPr lang="en-IN" sz="1800" dirty="0"/>
            </a:br>
            <a:endParaRPr lang="en-IN" sz="1800" dirty="0"/>
          </a:p>
          <a:p>
            <a:pPr marL="457200" lvl="1" indent="0">
              <a:buNone/>
            </a:pPr>
            <a:endParaRPr lang="en-IN" sz="1800" dirty="0"/>
          </a:p>
        </p:txBody>
      </p:sp>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1194" y="1496218"/>
            <a:ext cx="4328042" cy="3552860"/>
          </a:xfrm>
        </p:spPr>
        <p:txBody>
          <a:bodyPr vert="horz" lIns="91440" tIns="45720" rIns="91440" bIns="45720" rtlCol="0" anchor="t">
            <a:noAutofit/>
          </a:bodyPr>
          <a:lstStyle/>
          <a:p>
            <a:pPr marL="0" indent="0">
              <a:buNone/>
            </a:pPr>
            <a:r>
              <a:rPr lang="en-US" sz="2400" dirty="0"/>
              <a:t>This scatter plot shows that venture </a:t>
            </a:r>
            <a:r>
              <a:rPr lang="en-US" sz="2400" dirty="0" smtClean="0"/>
              <a:t/>
            </a:r>
            <a:br>
              <a:rPr lang="en-US" sz="2400" dirty="0" smtClean="0"/>
            </a:br>
            <a:r>
              <a:rPr lang="en-US" sz="2400" dirty="0" smtClean="0"/>
              <a:t>investment </a:t>
            </a:r>
            <a:r>
              <a:rPr lang="en-US" sz="2400" dirty="0"/>
              <a:t>(red circle) is the most suitable. </a:t>
            </a:r>
            <a:r>
              <a:rPr lang="en-US" sz="2400" dirty="0" smtClean="0"/>
              <a:t/>
            </a:r>
            <a:br>
              <a:rPr lang="en-US" sz="2400" dirty="0" smtClean="0"/>
            </a:br>
            <a:r>
              <a:rPr lang="en-US" sz="2400" dirty="0" smtClean="0"/>
              <a:t>The </a:t>
            </a:r>
            <a:r>
              <a:rPr lang="en-US" sz="2400" dirty="0"/>
              <a:t>average investment is between </a:t>
            </a:r>
            <a:r>
              <a:rPr lang="en-US" sz="2400" dirty="0" smtClean="0"/>
              <a:t/>
            </a:r>
            <a:br>
              <a:rPr lang="en-US" sz="2400" dirty="0" smtClean="0"/>
            </a:br>
            <a:r>
              <a:rPr lang="en-US" sz="2400" dirty="0" smtClean="0"/>
              <a:t>$ 5 to $15 MM (x </a:t>
            </a:r>
            <a:r>
              <a:rPr lang="en-US" sz="2400" dirty="0"/>
              <a:t>axis) </a:t>
            </a:r>
            <a:r>
              <a:rPr lang="en-US" sz="2400" dirty="0" smtClean="0"/>
              <a:t/>
            </a:r>
            <a:br>
              <a:rPr lang="en-US" sz="2400" dirty="0" smtClean="0"/>
            </a:br>
            <a:r>
              <a:rPr lang="en-US" sz="2400" dirty="0" smtClean="0"/>
              <a:t>and </a:t>
            </a:r>
            <a:br>
              <a:rPr lang="en-US" sz="2400" dirty="0" smtClean="0"/>
            </a:br>
            <a:r>
              <a:rPr lang="en-US" sz="2400" dirty="0" smtClean="0"/>
              <a:t>the </a:t>
            </a:r>
            <a:r>
              <a:rPr lang="en-US" sz="2400" dirty="0"/>
              <a:t>total amount invested (y axis) is highest within that range.</a:t>
            </a:r>
            <a:endParaRPr lang="en-IN" sz="2400" dirty="0"/>
          </a:p>
        </p:txBody>
      </p:sp>
      <p:sp>
        <p:nvSpPr>
          <p:cNvPr id="6" name="Title 1"/>
          <p:cNvSpPr>
            <a:spLocks noGrp="1"/>
          </p:cNvSpPr>
          <p:nvPr>
            <p:ph type="title"/>
          </p:nvPr>
        </p:nvSpPr>
        <p:spPr>
          <a:xfrm>
            <a:off x="1136469" y="640080"/>
            <a:ext cx="9313817" cy="856138"/>
          </a:xfrm>
        </p:spPr>
        <p:txBody>
          <a:bodyPr/>
          <a:lstStyle/>
          <a:p>
            <a:r>
              <a:rPr lang="en-US" b="1" dirty="0"/>
              <a:t>Investment Type Analysis</a:t>
            </a:r>
            <a:endParaRPr lang="en-IN"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725" y="1372137"/>
            <a:ext cx="5689714" cy="4745029"/>
          </a:xfrm>
          <a:prstGeom prst="rect">
            <a:avLst/>
          </a:prstGeom>
        </p:spPr>
      </p:pic>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88699" y="1940348"/>
            <a:ext cx="2944970" cy="2052102"/>
          </a:xfrm>
        </p:spPr>
        <p:txBody>
          <a:bodyPr vert="horz" lIns="91440" tIns="45720" rIns="91440" bIns="45720" rtlCol="0" anchor="t">
            <a:normAutofit fontScale="92500"/>
          </a:bodyPr>
          <a:lstStyle/>
          <a:p>
            <a:pPr marL="0" indent="0">
              <a:buNone/>
            </a:pPr>
            <a:r>
              <a:rPr lang="en-US" sz="900" dirty="0"/>
              <a:t> </a:t>
            </a:r>
            <a:r>
              <a:rPr lang="en-US" sz="2400" dirty="0"/>
              <a:t>The top 3 English speaking country </a:t>
            </a:r>
            <a:r>
              <a:rPr lang="en-US" sz="2400" dirty="0" smtClean="0"/>
              <a:t>are</a:t>
            </a:r>
            <a:br>
              <a:rPr lang="en-US" sz="2400" dirty="0" smtClean="0"/>
            </a:br>
            <a:r>
              <a:rPr lang="en-US" sz="2400" dirty="0" smtClean="0"/>
              <a:t/>
            </a:r>
            <a:br>
              <a:rPr lang="en-US" sz="2400" dirty="0" smtClean="0"/>
            </a:br>
            <a:r>
              <a:rPr lang="en-US" sz="2400" dirty="0" smtClean="0"/>
              <a:t>USA </a:t>
            </a:r>
            <a:r>
              <a:rPr lang="en-US" sz="2400" dirty="0" smtClean="0">
                <a:sym typeface="Wingdings" panose="05000000000000000000" pitchFamily="2" charset="2"/>
              </a:rPr>
              <a:t></a:t>
            </a:r>
            <a:r>
              <a:rPr lang="en-US" sz="2400" dirty="0" smtClean="0"/>
              <a:t> </a:t>
            </a:r>
            <a:r>
              <a:rPr lang="en-US" sz="2400" dirty="0" smtClean="0">
                <a:solidFill>
                  <a:srgbClr val="0070C0"/>
                </a:solidFill>
              </a:rPr>
              <a:t>Blue</a:t>
            </a:r>
            <a:r>
              <a:rPr lang="en-US" sz="2400" dirty="0" smtClean="0"/>
              <a:t/>
            </a:r>
            <a:br>
              <a:rPr lang="en-US" sz="2400" dirty="0" smtClean="0"/>
            </a:br>
            <a:r>
              <a:rPr lang="en-US" sz="2400" dirty="0" smtClean="0"/>
              <a:t>Great Britain </a:t>
            </a:r>
            <a:r>
              <a:rPr lang="en-US" sz="2400" dirty="0" smtClean="0">
                <a:sym typeface="Wingdings" panose="05000000000000000000" pitchFamily="2" charset="2"/>
              </a:rPr>
              <a:t></a:t>
            </a:r>
            <a:r>
              <a:rPr lang="en-US" sz="2400" b="1" dirty="0" smtClean="0">
                <a:solidFill>
                  <a:srgbClr val="FFFF00"/>
                </a:solidFill>
              </a:rPr>
              <a:t>Yellow</a:t>
            </a:r>
            <a:r>
              <a:rPr lang="en-US" sz="2400" dirty="0" smtClean="0"/>
              <a:t> </a:t>
            </a:r>
            <a:r>
              <a:rPr lang="en-US" sz="2400" dirty="0"/>
              <a:t/>
            </a:r>
            <a:br>
              <a:rPr lang="en-US" sz="2400" dirty="0"/>
            </a:br>
            <a:r>
              <a:rPr lang="en-US" sz="2400" dirty="0" smtClean="0"/>
              <a:t>India </a:t>
            </a:r>
            <a:r>
              <a:rPr lang="en-US" sz="2400" dirty="0" smtClean="0">
                <a:sym typeface="Wingdings" panose="05000000000000000000" pitchFamily="2" charset="2"/>
              </a:rPr>
              <a:t> </a:t>
            </a:r>
            <a:r>
              <a:rPr lang="en-US" sz="2400" dirty="0" smtClean="0">
                <a:solidFill>
                  <a:srgbClr val="FF0000"/>
                </a:solidFill>
              </a:rPr>
              <a:t>Red</a:t>
            </a:r>
            <a:endParaRPr lang="en-IN" sz="2400" dirty="0">
              <a:solidFill>
                <a:srgbClr val="FF0000"/>
              </a:solidFill>
            </a:endParaRPr>
          </a:p>
        </p:txBody>
      </p:sp>
      <p:sp>
        <p:nvSpPr>
          <p:cNvPr id="6" name="Title 1"/>
          <p:cNvSpPr>
            <a:spLocks noGrp="1"/>
          </p:cNvSpPr>
          <p:nvPr>
            <p:ph type="title"/>
          </p:nvPr>
        </p:nvSpPr>
        <p:spPr>
          <a:xfrm>
            <a:off x="1136469" y="640080"/>
            <a:ext cx="9313817" cy="856138"/>
          </a:xfrm>
        </p:spPr>
        <p:txBody>
          <a:bodyPr/>
          <a:lstStyle/>
          <a:p>
            <a:r>
              <a:rPr lang="en-IN" b="1" dirty="0"/>
              <a:t> Country Analysis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886" y="1496218"/>
            <a:ext cx="8147813" cy="4077269"/>
          </a:xfrm>
          <a:prstGeom prst="rect">
            <a:avLst/>
          </a:prstGeom>
        </p:spPr>
      </p:pic>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585" y="1842047"/>
            <a:ext cx="11168742" cy="4344261"/>
          </a:xfrm>
        </p:spPr>
        <p:txBody>
          <a:bodyPr>
            <a:normAutofit/>
          </a:bodyPr>
          <a:lstStyle/>
          <a:p>
            <a:pPr marL="0" indent="0">
              <a:buNone/>
            </a:pPr>
            <a:r>
              <a:rPr lang="en-IN" sz="1800" dirty="0"/>
              <a:t> </a:t>
            </a:r>
          </a:p>
        </p:txBody>
      </p:sp>
      <p:sp>
        <p:nvSpPr>
          <p:cNvPr id="6" name="Title 1"/>
          <p:cNvSpPr>
            <a:spLocks noGrp="1"/>
          </p:cNvSpPr>
          <p:nvPr>
            <p:ph type="title"/>
          </p:nvPr>
        </p:nvSpPr>
        <p:spPr>
          <a:xfrm>
            <a:off x="1136469" y="640080"/>
            <a:ext cx="9313817" cy="856138"/>
          </a:xfrm>
        </p:spPr>
        <p:txBody>
          <a:bodyPr/>
          <a:lstStyle/>
          <a:p>
            <a:r>
              <a:rPr lang="en-IN" b="1" dirty="0"/>
              <a:t> Sector Analysis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573" y="1356331"/>
            <a:ext cx="6925642" cy="5315692"/>
          </a:xfrm>
          <a:prstGeom prst="rect">
            <a:avLst/>
          </a:prstGeom>
        </p:spPr>
      </p:pic>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703</TotalTime>
  <Words>249</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Office Theme</vt:lpstr>
      <vt:lpstr>INVESTMENT CASE STUDY   SUBMISSION </vt:lpstr>
      <vt:lpstr>                        Abstract</vt:lpstr>
      <vt:lpstr>                          Work Flow</vt:lpstr>
      <vt:lpstr>         Spark Funds Investment Case Study</vt:lpstr>
      <vt:lpstr> </vt:lpstr>
      <vt:lpstr> </vt:lpstr>
      <vt:lpstr>Investment Type Analysis</vt:lpstr>
      <vt:lpstr> Country Analysis</vt:lpstr>
      <vt:lpstr> Sector Analysis</vt:lpstr>
      <vt:lpstr> Recommendations for Spark Funds: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Trivedi, Bhumit (HPES Global DDI and NTP Security Services)</cp:lastModifiedBy>
  <cp:revision>62</cp:revision>
  <dcterms:created xsi:type="dcterms:W3CDTF">2016-06-09T08:16:28Z</dcterms:created>
  <dcterms:modified xsi:type="dcterms:W3CDTF">2017-12-03T11:21:20Z</dcterms:modified>
</cp:coreProperties>
</file>