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8" r:id="rId9"/>
    <p:sldId id="270" r:id="rId10"/>
    <p:sldId id="269" r:id="rId11"/>
    <p:sldId id="271" r:id="rId12"/>
    <p:sldId id="272" r:id="rId13"/>
    <p:sldId id="265" r:id="rId14"/>
    <p:sldId id="266" r:id="rId15"/>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Clear Sans Regular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p:scale>
          <a:sx n="33" d="100"/>
          <a:sy n="33" d="100"/>
        </p:scale>
        <p:origin x="936" y="3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hupal\OneDrive\Desktop\PYstuff\Forage%20Virtual%20Internship\PROJECT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hupal\OneDrive\Desktop\PYstuff\Forage%20Virtual%20Internship\PROJECT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Bhupal\OneDrive\Desktop\PYstuff\Forage%20Virtual%20Internship\PROJECT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a:t>Unique Categories</a:t>
            </a:r>
          </a:p>
        </c:rich>
      </c:tx>
      <c:layout>
        <c:manualLayout>
          <c:xMode val="edge"/>
          <c:yMode val="edge"/>
          <c:x val="0.33135644100523348"/>
          <c:y val="1.36242242282690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AGGREGATESCORES!$A$2</c:f>
              <c:strCache>
                <c:ptCount val="1"/>
                <c:pt idx="0">
                  <c:v>Studying</c:v>
                </c:pt>
              </c:strCache>
            </c:strRef>
          </c:tx>
          <c:spPr>
            <a:solidFill>
              <a:schemeClr val="accent1"/>
            </a:solidFill>
            <a:ln>
              <a:noFill/>
            </a:ln>
            <a:effectLst/>
          </c:spPr>
          <c:invertIfNegative val="0"/>
          <c:val>
            <c:numRef>
              <c:f>AGGREGATESCORES!$B$2</c:f>
              <c:numCache>
                <c:formatCode>General</c:formatCode>
                <c:ptCount val="1"/>
                <c:pt idx="0">
                  <c:v>68624</c:v>
                </c:pt>
              </c:numCache>
            </c:numRef>
          </c:val>
          <c:extLst>
            <c:ext xmlns:c16="http://schemas.microsoft.com/office/drawing/2014/chart" uri="{C3380CC4-5D6E-409C-BE32-E72D297353CC}">
              <c16:uniqueId val="{00000000-8325-42EA-94F6-F8E3631BF77E}"/>
            </c:ext>
          </c:extLst>
        </c:ser>
        <c:ser>
          <c:idx val="1"/>
          <c:order val="1"/>
          <c:tx>
            <c:strRef>
              <c:f>AGGREGATESCORES!$A$3</c:f>
              <c:strCache>
                <c:ptCount val="1"/>
                <c:pt idx="0">
                  <c:v>tennis</c:v>
                </c:pt>
              </c:strCache>
            </c:strRef>
          </c:tx>
          <c:spPr>
            <a:solidFill>
              <a:schemeClr val="accent2"/>
            </a:solidFill>
            <a:ln>
              <a:noFill/>
            </a:ln>
            <a:effectLst/>
          </c:spPr>
          <c:invertIfNegative val="0"/>
          <c:val>
            <c:numRef>
              <c:f>AGGREGATESCORES!$B$3</c:f>
              <c:numCache>
                <c:formatCode>General</c:formatCode>
                <c:ptCount val="1"/>
                <c:pt idx="0">
                  <c:v>65405</c:v>
                </c:pt>
              </c:numCache>
            </c:numRef>
          </c:val>
          <c:extLst>
            <c:ext xmlns:c16="http://schemas.microsoft.com/office/drawing/2014/chart" uri="{C3380CC4-5D6E-409C-BE32-E72D297353CC}">
              <c16:uniqueId val="{00000001-8325-42EA-94F6-F8E3631BF77E}"/>
            </c:ext>
          </c:extLst>
        </c:ser>
        <c:ser>
          <c:idx val="2"/>
          <c:order val="2"/>
          <c:tx>
            <c:strRef>
              <c:f>AGGREGATESCORES!$A$4</c:f>
              <c:strCache>
                <c:ptCount val="1"/>
                <c:pt idx="0">
                  <c:v>public speaking</c:v>
                </c:pt>
              </c:strCache>
            </c:strRef>
          </c:tx>
          <c:spPr>
            <a:solidFill>
              <a:schemeClr val="accent3"/>
            </a:solidFill>
            <a:ln>
              <a:noFill/>
            </a:ln>
            <a:effectLst/>
          </c:spPr>
          <c:invertIfNegative val="0"/>
          <c:val>
            <c:numRef>
              <c:f>AGGREGATESCORES!$B$4</c:f>
              <c:numCache>
                <c:formatCode>General</c:formatCode>
                <c:ptCount val="1"/>
                <c:pt idx="0">
                  <c:v>63138</c:v>
                </c:pt>
              </c:numCache>
            </c:numRef>
          </c:val>
          <c:extLst>
            <c:ext xmlns:c16="http://schemas.microsoft.com/office/drawing/2014/chart" uri="{C3380CC4-5D6E-409C-BE32-E72D297353CC}">
              <c16:uniqueId val="{00000002-8325-42EA-94F6-F8E3631BF77E}"/>
            </c:ext>
          </c:extLst>
        </c:ser>
        <c:ser>
          <c:idx val="3"/>
          <c:order val="3"/>
          <c:tx>
            <c:strRef>
              <c:f>AGGREGATESCORES!$A$5</c:f>
              <c:strCache>
                <c:ptCount val="1"/>
                <c:pt idx="0">
                  <c:v>education</c:v>
                </c:pt>
              </c:strCache>
            </c:strRef>
          </c:tx>
          <c:spPr>
            <a:solidFill>
              <a:schemeClr val="accent4"/>
            </a:solidFill>
            <a:ln>
              <a:noFill/>
            </a:ln>
            <a:effectLst/>
          </c:spPr>
          <c:invertIfNegative val="0"/>
          <c:val>
            <c:numRef>
              <c:f>AGGREGATESCORES!$B$5</c:f>
              <c:numCache>
                <c:formatCode>General</c:formatCode>
                <c:ptCount val="1"/>
                <c:pt idx="0">
                  <c:v>63035</c:v>
                </c:pt>
              </c:numCache>
            </c:numRef>
          </c:val>
          <c:extLst>
            <c:ext xmlns:c16="http://schemas.microsoft.com/office/drawing/2014/chart" uri="{C3380CC4-5D6E-409C-BE32-E72D297353CC}">
              <c16:uniqueId val="{00000003-8325-42EA-94F6-F8E3631BF77E}"/>
            </c:ext>
          </c:extLst>
        </c:ser>
        <c:ser>
          <c:idx val="4"/>
          <c:order val="4"/>
          <c:tx>
            <c:strRef>
              <c:f>AGGREGATESCORES!$A$6</c:f>
              <c:strCache>
                <c:ptCount val="1"/>
                <c:pt idx="0">
                  <c:v>soccer</c:v>
                </c:pt>
              </c:strCache>
            </c:strRef>
          </c:tx>
          <c:spPr>
            <a:solidFill>
              <a:schemeClr val="accent5"/>
            </a:solidFill>
            <a:ln>
              <a:noFill/>
            </a:ln>
            <a:effectLst/>
          </c:spPr>
          <c:invertIfNegative val="0"/>
          <c:val>
            <c:numRef>
              <c:f>AGGREGATESCORES!$B$6</c:f>
              <c:numCache>
                <c:formatCode>General</c:formatCode>
                <c:ptCount val="1"/>
                <c:pt idx="0">
                  <c:v>61598</c:v>
                </c:pt>
              </c:numCache>
            </c:numRef>
          </c:val>
          <c:extLst>
            <c:ext xmlns:c16="http://schemas.microsoft.com/office/drawing/2014/chart" uri="{C3380CC4-5D6E-409C-BE32-E72D297353CC}">
              <c16:uniqueId val="{00000004-8325-42EA-94F6-F8E3631BF77E}"/>
            </c:ext>
          </c:extLst>
        </c:ser>
        <c:ser>
          <c:idx val="5"/>
          <c:order val="5"/>
          <c:tx>
            <c:strRef>
              <c:f>AGGREGATESCORES!$A$7</c:f>
              <c:strCache>
                <c:ptCount val="1"/>
                <c:pt idx="0">
                  <c:v>technology</c:v>
                </c:pt>
              </c:strCache>
            </c:strRef>
          </c:tx>
          <c:spPr>
            <a:solidFill>
              <a:schemeClr val="accent6"/>
            </a:solidFill>
            <a:ln>
              <a:noFill/>
            </a:ln>
            <a:effectLst/>
          </c:spPr>
          <c:invertIfNegative val="0"/>
          <c:val>
            <c:numRef>
              <c:f>AGGREGATESCORES!$B$7</c:f>
              <c:numCache>
                <c:formatCode>General</c:formatCode>
                <c:ptCount val="1"/>
                <c:pt idx="0">
                  <c:v>60663</c:v>
                </c:pt>
              </c:numCache>
            </c:numRef>
          </c:val>
          <c:extLst>
            <c:ext xmlns:c16="http://schemas.microsoft.com/office/drawing/2014/chart" uri="{C3380CC4-5D6E-409C-BE32-E72D297353CC}">
              <c16:uniqueId val="{00000005-8325-42EA-94F6-F8E3631BF77E}"/>
            </c:ext>
          </c:extLst>
        </c:ser>
        <c:ser>
          <c:idx val="6"/>
          <c:order val="6"/>
          <c:tx>
            <c:strRef>
              <c:f>AGGREGATESCORES!$A$8</c:f>
              <c:strCache>
                <c:ptCount val="1"/>
                <c:pt idx="0">
                  <c:v>Animals</c:v>
                </c:pt>
              </c:strCache>
            </c:strRef>
          </c:tx>
          <c:spPr>
            <a:solidFill>
              <a:schemeClr val="accent1">
                <a:lumMod val="60000"/>
              </a:schemeClr>
            </a:solidFill>
            <a:ln>
              <a:noFill/>
            </a:ln>
            <a:effectLst/>
          </c:spPr>
          <c:invertIfNegative val="0"/>
          <c:val>
            <c:numRef>
              <c:f>AGGREGATESCORES!$B$8</c:f>
              <c:numCache>
                <c:formatCode>General</c:formatCode>
                <c:ptCount val="1"/>
                <c:pt idx="0">
                  <c:v>59358</c:v>
                </c:pt>
              </c:numCache>
            </c:numRef>
          </c:val>
          <c:extLst>
            <c:ext xmlns:c16="http://schemas.microsoft.com/office/drawing/2014/chart" uri="{C3380CC4-5D6E-409C-BE32-E72D297353CC}">
              <c16:uniqueId val="{00000006-8325-42EA-94F6-F8E3631BF77E}"/>
            </c:ext>
          </c:extLst>
        </c:ser>
        <c:ser>
          <c:idx val="7"/>
          <c:order val="7"/>
          <c:tx>
            <c:strRef>
              <c:f>AGGREGATESCORES!$A$9</c:f>
              <c:strCache>
                <c:ptCount val="1"/>
                <c:pt idx="0">
                  <c:v>healthy eating</c:v>
                </c:pt>
              </c:strCache>
            </c:strRef>
          </c:tx>
          <c:spPr>
            <a:solidFill>
              <a:schemeClr val="accent2">
                <a:lumMod val="60000"/>
              </a:schemeClr>
            </a:solidFill>
            <a:ln>
              <a:noFill/>
            </a:ln>
            <a:effectLst/>
          </c:spPr>
          <c:invertIfNegative val="0"/>
          <c:val>
            <c:numRef>
              <c:f>AGGREGATESCORES!$B$9</c:f>
              <c:numCache>
                <c:formatCode>General</c:formatCode>
                <c:ptCount val="1"/>
                <c:pt idx="0">
                  <c:v>59174</c:v>
                </c:pt>
              </c:numCache>
            </c:numRef>
          </c:val>
          <c:extLst>
            <c:ext xmlns:c16="http://schemas.microsoft.com/office/drawing/2014/chart" uri="{C3380CC4-5D6E-409C-BE32-E72D297353CC}">
              <c16:uniqueId val="{00000007-8325-42EA-94F6-F8E3631BF77E}"/>
            </c:ext>
          </c:extLst>
        </c:ser>
        <c:ser>
          <c:idx val="8"/>
          <c:order val="8"/>
          <c:tx>
            <c:strRef>
              <c:f>AGGREGATESCORES!$A$10</c:f>
              <c:strCache>
                <c:ptCount val="1"/>
                <c:pt idx="0">
                  <c:v>travel</c:v>
                </c:pt>
              </c:strCache>
            </c:strRef>
          </c:tx>
          <c:spPr>
            <a:solidFill>
              <a:schemeClr val="accent3">
                <a:lumMod val="60000"/>
              </a:schemeClr>
            </a:solidFill>
            <a:ln>
              <a:noFill/>
            </a:ln>
            <a:effectLst/>
          </c:spPr>
          <c:invertIfNegative val="0"/>
          <c:val>
            <c:numRef>
              <c:f>AGGREGATESCORES!$B$10</c:f>
              <c:numCache>
                <c:formatCode>General</c:formatCode>
                <c:ptCount val="1"/>
                <c:pt idx="0">
                  <c:v>53216</c:v>
                </c:pt>
              </c:numCache>
            </c:numRef>
          </c:val>
          <c:extLst>
            <c:ext xmlns:c16="http://schemas.microsoft.com/office/drawing/2014/chart" uri="{C3380CC4-5D6E-409C-BE32-E72D297353CC}">
              <c16:uniqueId val="{00000008-8325-42EA-94F6-F8E3631BF77E}"/>
            </c:ext>
          </c:extLst>
        </c:ser>
        <c:ser>
          <c:idx val="9"/>
          <c:order val="9"/>
          <c:tx>
            <c:strRef>
              <c:f>AGGREGATESCORES!$A$11</c:f>
              <c:strCache>
                <c:ptCount val="1"/>
                <c:pt idx="0">
                  <c:v>cooking</c:v>
                </c:pt>
              </c:strCache>
            </c:strRef>
          </c:tx>
          <c:spPr>
            <a:solidFill>
              <a:schemeClr val="accent4">
                <a:lumMod val="60000"/>
              </a:schemeClr>
            </a:solidFill>
            <a:ln>
              <a:noFill/>
            </a:ln>
            <a:effectLst/>
          </c:spPr>
          <c:invertIfNegative val="0"/>
          <c:val>
            <c:numRef>
              <c:f>AGGREGATESCORES!$B$11</c:f>
              <c:numCache>
                <c:formatCode>General</c:formatCode>
                <c:ptCount val="1"/>
                <c:pt idx="0">
                  <c:v>52759</c:v>
                </c:pt>
              </c:numCache>
            </c:numRef>
          </c:val>
          <c:extLst>
            <c:ext xmlns:c16="http://schemas.microsoft.com/office/drawing/2014/chart" uri="{C3380CC4-5D6E-409C-BE32-E72D297353CC}">
              <c16:uniqueId val="{00000009-8325-42EA-94F6-F8E3631BF77E}"/>
            </c:ext>
          </c:extLst>
        </c:ser>
        <c:ser>
          <c:idx val="10"/>
          <c:order val="10"/>
          <c:tx>
            <c:strRef>
              <c:f>AGGREGATESCORES!$A$12</c:f>
              <c:strCache>
                <c:ptCount val="1"/>
                <c:pt idx="0">
                  <c:v>dogs</c:v>
                </c:pt>
              </c:strCache>
            </c:strRef>
          </c:tx>
          <c:spPr>
            <a:solidFill>
              <a:schemeClr val="accent5">
                <a:lumMod val="60000"/>
              </a:schemeClr>
            </a:solidFill>
            <a:ln>
              <a:noFill/>
            </a:ln>
            <a:effectLst/>
          </c:spPr>
          <c:invertIfNegative val="0"/>
          <c:val>
            <c:numRef>
              <c:f>AGGREGATESCORES!$B$12</c:f>
              <c:numCache>
                <c:formatCode>General</c:formatCode>
                <c:ptCount val="1"/>
                <c:pt idx="0">
                  <c:v>50835</c:v>
                </c:pt>
              </c:numCache>
            </c:numRef>
          </c:val>
          <c:extLst>
            <c:ext xmlns:c16="http://schemas.microsoft.com/office/drawing/2014/chart" uri="{C3380CC4-5D6E-409C-BE32-E72D297353CC}">
              <c16:uniqueId val="{0000000A-8325-42EA-94F6-F8E3631BF77E}"/>
            </c:ext>
          </c:extLst>
        </c:ser>
        <c:ser>
          <c:idx val="11"/>
          <c:order val="11"/>
          <c:tx>
            <c:strRef>
              <c:f>AGGREGATESCORES!$A$13</c:f>
              <c:strCache>
                <c:ptCount val="1"/>
                <c:pt idx="0">
                  <c:v>fitness</c:v>
                </c:pt>
              </c:strCache>
            </c:strRef>
          </c:tx>
          <c:spPr>
            <a:solidFill>
              <a:schemeClr val="accent6">
                <a:lumMod val="60000"/>
              </a:schemeClr>
            </a:solidFill>
            <a:ln>
              <a:noFill/>
            </a:ln>
            <a:effectLst/>
          </c:spPr>
          <c:invertIfNegative val="0"/>
          <c:val>
            <c:numRef>
              <c:f>AGGREGATESCORES!$B$13</c:f>
              <c:numCache>
                <c:formatCode>General</c:formatCode>
                <c:ptCount val="1"/>
                <c:pt idx="0">
                  <c:v>49442</c:v>
                </c:pt>
              </c:numCache>
            </c:numRef>
          </c:val>
          <c:extLst>
            <c:ext xmlns:c16="http://schemas.microsoft.com/office/drawing/2014/chart" uri="{C3380CC4-5D6E-409C-BE32-E72D297353CC}">
              <c16:uniqueId val="{0000000B-8325-42EA-94F6-F8E3631BF77E}"/>
            </c:ext>
          </c:extLst>
        </c:ser>
        <c:ser>
          <c:idx val="12"/>
          <c:order val="12"/>
          <c:tx>
            <c:strRef>
              <c:f>AGGREGATESCORES!$A$14</c:f>
              <c:strCache>
                <c:ptCount val="1"/>
                <c:pt idx="0">
                  <c:v>food</c:v>
                </c:pt>
              </c:strCache>
            </c:strRef>
          </c:tx>
          <c:spPr>
            <a:solidFill>
              <a:schemeClr val="accent1">
                <a:lumMod val="80000"/>
                <a:lumOff val="20000"/>
              </a:schemeClr>
            </a:solidFill>
            <a:ln>
              <a:noFill/>
            </a:ln>
            <a:effectLst/>
          </c:spPr>
          <c:invertIfNegative val="0"/>
          <c:val>
            <c:numRef>
              <c:f>AGGREGATESCORES!$B$14</c:f>
              <c:numCache>
                <c:formatCode>General</c:formatCode>
                <c:ptCount val="1"/>
                <c:pt idx="0">
                  <c:v>48398</c:v>
                </c:pt>
              </c:numCache>
            </c:numRef>
          </c:val>
          <c:extLst>
            <c:ext xmlns:c16="http://schemas.microsoft.com/office/drawing/2014/chart" uri="{C3380CC4-5D6E-409C-BE32-E72D297353CC}">
              <c16:uniqueId val="{0000000C-8325-42EA-94F6-F8E3631BF77E}"/>
            </c:ext>
          </c:extLst>
        </c:ser>
        <c:ser>
          <c:idx val="13"/>
          <c:order val="13"/>
          <c:tx>
            <c:strRef>
              <c:f>AGGREGATESCORES!$A$15</c:f>
              <c:strCache>
                <c:ptCount val="1"/>
                <c:pt idx="0">
                  <c:v>veganism</c:v>
                </c:pt>
              </c:strCache>
            </c:strRef>
          </c:tx>
          <c:spPr>
            <a:solidFill>
              <a:schemeClr val="accent2">
                <a:lumMod val="80000"/>
                <a:lumOff val="20000"/>
              </a:schemeClr>
            </a:solidFill>
            <a:ln>
              <a:noFill/>
            </a:ln>
            <a:effectLst/>
          </c:spPr>
          <c:invertIfNegative val="0"/>
          <c:val>
            <c:numRef>
              <c:f>AGGREGATESCORES!$B$15</c:f>
              <c:numCache>
                <c:formatCode>General</c:formatCode>
                <c:ptCount val="1"/>
                <c:pt idx="0">
                  <c:v>46185</c:v>
                </c:pt>
              </c:numCache>
            </c:numRef>
          </c:val>
          <c:extLst>
            <c:ext xmlns:c16="http://schemas.microsoft.com/office/drawing/2014/chart" uri="{C3380CC4-5D6E-409C-BE32-E72D297353CC}">
              <c16:uniqueId val="{0000000D-8325-42EA-94F6-F8E3631BF77E}"/>
            </c:ext>
          </c:extLst>
        </c:ser>
        <c:ser>
          <c:idx val="14"/>
          <c:order val="14"/>
          <c:tx>
            <c:strRef>
              <c:f>AGGREGATESCORES!$A$16</c:f>
              <c:strCache>
                <c:ptCount val="1"/>
                <c:pt idx="0">
                  <c:v>culture</c:v>
                </c:pt>
              </c:strCache>
            </c:strRef>
          </c:tx>
          <c:spPr>
            <a:solidFill>
              <a:schemeClr val="accent3">
                <a:lumMod val="80000"/>
                <a:lumOff val="20000"/>
              </a:schemeClr>
            </a:solidFill>
            <a:ln>
              <a:noFill/>
            </a:ln>
            <a:effectLst/>
          </c:spPr>
          <c:invertIfNegative val="0"/>
          <c:val>
            <c:numRef>
              <c:f>AGGREGATESCORES!$B$16</c:f>
              <c:numCache>
                <c:formatCode>General</c:formatCode>
                <c:ptCount val="1"/>
                <c:pt idx="0">
                  <c:v>45901</c:v>
                </c:pt>
              </c:numCache>
            </c:numRef>
          </c:val>
          <c:extLst>
            <c:ext xmlns:c16="http://schemas.microsoft.com/office/drawing/2014/chart" uri="{C3380CC4-5D6E-409C-BE32-E72D297353CC}">
              <c16:uniqueId val="{0000000E-8325-42EA-94F6-F8E3631BF77E}"/>
            </c:ext>
          </c:extLst>
        </c:ser>
        <c:ser>
          <c:idx val="15"/>
          <c:order val="15"/>
          <c:tx>
            <c:strRef>
              <c:f>AGGREGATESCORES!$A$17</c:f>
              <c:strCache>
                <c:ptCount val="1"/>
                <c:pt idx="0">
                  <c:v>science</c:v>
                </c:pt>
              </c:strCache>
            </c:strRef>
          </c:tx>
          <c:spPr>
            <a:solidFill>
              <a:schemeClr val="accent4">
                <a:lumMod val="80000"/>
                <a:lumOff val="20000"/>
              </a:schemeClr>
            </a:solidFill>
            <a:ln>
              <a:noFill/>
            </a:ln>
            <a:effectLst/>
          </c:spPr>
          <c:invertIfNegative val="0"/>
          <c:val>
            <c:numRef>
              <c:f>AGGREGATESCORES!$B$17</c:f>
              <c:numCache>
                <c:formatCode>General</c:formatCode>
                <c:ptCount val="1"/>
                <c:pt idx="0">
                  <c:v>45751</c:v>
                </c:pt>
              </c:numCache>
            </c:numRef>
          </c:val>
          <c:extLst>
            <c:ext xmlns:c16="http://schemas.microsoft.com/office/drawing/2014/chart" uri="{C3380CC4-5D6E-409C-BE32-E72D297353CC}">
              <c16:uniqueId val="{0000000F-8325-42EA-94F6-F8E3631BF77E}"/>
            </c:ext>
          </c:extLst>
        </c:ser>
        <c:dLbls>
          <c:showLegendKey val="0"/>
          <c:showVal val="0"/>
          <c:showCatName val="0"/>
          <c:showSerName val="0"/>
          <c:showPercent val="0"/>
          <c:showBubbleSize val="0"/>
        </c:dLbls>
        <c:gapWidth val="219"/>
        <c:overlap val="-27"/>
        <c:axId val="1567058496"/>
        <c:axId val="67263584"/>
      </c:barChart>
      <c:catAx>
        <c:axId val="156705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263584"/>
        <c:crosses val="autoZero"/>
        <c:auto val="1"/>
        <c:lblAlgn val="ctr"/>
        <c:lblOffset val="100"/>
        <c:noMultiLvlLbl val="0"/>
      </c:catAx>
      <c:valAx>
        <c:axId val="67263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7058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StudyingCategoryChart!$D$2</c:f>
              <c:strCache>
                <c:ptCount val="1"/>
                <c:pt idx="0">
                  <c:v>disgust</c:v>
                </c:pt>
              </c:strCache>
            </c:strRef>
          </c:tx>
          <c:spPr>
            <a:solidFill>
              <a:schemeClr val="accent1"/>
            </a:solidFill>
            <a:ln w="19050">
              <a:solidFill>
                <a:schemeClr val="lt1"/>
              </a:solidFill>
            </a:ln>
            <a:effectLst/>
          </c:spPr>
          <c:invertIfNegative val="0"/>
          <c:cat>
            <c:strRef>
              <c:f>StudyingCategoryChart!$E$1</c:f>
              <c:strCache>
                <c:ptCount val="1"/>
                <c:pt idx="0">
                  <c:v>Count(STUDYING)</c:v>
                </c:pt>
              </c:strCache>
            </c:strRef>
          </c:cat>
          <c:val>
            <c:numRef>
              <c:f>StudyingCategoryChart!$E$2</c:f>
              <c:numCache>
                <c:formatCode>General</c:formatCode>
                <c:ptCount val="1"/>
                <c:pt idx="0">
                  <c:v>1406</c:v>
                </c:pt>
              </c:numCache>
            </c:numRef>
          </c:val>
          <c:extLst>
            <c:ext xmlns:c16="http://schemas.microsoft.com/office/drawing/2014/chart" uri="{C3380CC4-5D6E-409C-BE32-E72D297353CC}">
              <c16:uniqueId val="{00000000-23AA-4AF6-A471-D6D34F4E3CDA}"/>
            </c:ext>
          </c:extLst>
        </c:ser>
        <c:ser>
          <c:idx val="1"/>
          <c:order val="1"/>
          <c:tx>
            <c:strRef>
              <c:f>StudyingCategoryChart!$D$3</c:f>
              <c:strCache>
                <c:ptCount val="1"/>
                <c:pt idx="0">
                  <c:v>dislike</c:v>
                </c:pt>
              </c:strCache>
            </c:strRef>
          </c:tx>
          <c:spPr>
            <a:solidFill>
              <a:schemeClr val="accent2"/>
            </a:solidFill>
            <a:ln w="19050">
              <a:solidFill>
                <a:schemeClr val="lt1"/>
              </a:solidFill>
            </a:ln>
            <a:effectLst/>
          </c:spPr>
          <c:invertIfNegative val="0"/>
          <c:cat>
            <c:strRef>
              <c:f>StudyingCategoryChart!$E$1</c:f>
              <c:strCache>
                <c:ptCount val="1"/>
                <c:pt idx="0">
                  <c:v>Count(STUDYING)</c:v>
                </c:pt>
              </c:strCache>
            </c:strRef>
          </c:cat>
          <c:val>
            <c:numRef>
              <c:f>StudyingCategoryChart!$E$3</c:f>
              <c:numCache>
                <c:formatCode>General</c:formatCode>
                <c:ptCount val="1"/>
                <c:pt idx="0">
                  <c:v>1396</c:v>
                </c:pt>
              </c:numCache>
            </c:numRef>
          </c:val>
          <c:extLst>
            <c:ext xmlns:c16="http://schemas.microsoft.com/office/drawing/2014/chart" uri="{C3380CC4-5D6E-409C-BE32-E72D297353CC}">
              <c16:uniqueId val="{00000001-23AA-4AF6-A471-D6D34F4E3CDA}"/>
            </c:ext>
          </c:extLst>
        </c:ser>
        <c:ser>
          <c:idx val="2"/>
          <c:order val="2"/>
          <c:tx>
            <c:strRef>
              <c:f>StudyingCategoryChart!$D$4</c:f>
              <c:strCache>
                <c:ptCount val="1"/>
                <c:pt idx="0">
                  <c:v>scared</c:v>
                </c:pt>
              </c:strCache>
            </c:strRef>
          </c:tx>
          <c:spPr>
            <a:solidFill>
              <a:schemeClr val="accent3"/>
            </a:solidFill>
            <a:ln w="19050">
              <a:solidFill>
                <a:schemeClr val="lt1"/>
              </a:solidFill>
            </a:ln>
            <a:effectLst/>
          </c:spPr>
          <c:invertIfNegative val="0"/>
          <c:cat>
            <c:strRef>
              <c:f>StudyingCategoryChart!$E$1</c:f>
              <c:strCache>
                <c:ptCount val="1"/>
                <c:pt idx="0">
                  <c:v>Count(STUDYING)</c:v>
                </c:pt>
              </c:strCache>
            </c:strRef>
          </c:cat>
          <c:val>
            <c:numRef>
              <c:f>StudyingCategoryChart!$E$4</c:f>
              <c:numCache>
                <c:formatCode>General</c:formatCode>
                <c:ptCount val="1"/>
                <c:pt idx="0">
                  <c:v>1436</c:v>
                </c:pt>
              </c:numCache>
            </c:numRef>
          </c:val>
          <c:extLst>
            <c:ext xmlns:c16="http://schemas.microsoft.com/office/drawing/2014/chart" uri="{C3380CC4-5D6E-409C-BE32-E72D297353CC}">
              <c16:uniqueId val="{00000002-23AA-4AF6-A471-D6D34F4E3CDA}"/>
            </c:ext>
          </c:extLst>
        </c:ser>
        <c:ser>
          <c:idx val="3"/>
          <c:order val="3"/>
          <c:tx>
            <c:strRef>
              <c:f>StudyingCategoryChart!$D$5</c:f>
              <c:strCache>
                <c:ptCount val="1"/>
                <c:pt idx="0">
                  <c:v>interested</c:v>
                </c:pt>
              </c:strCache>
            </c:strRef>
          </c:tx>
          <c:spPr>
            <a:solidFill>
              <a:schemeClr val="accent4"/>
            </a:solidFill>
            <a:ln w="19050">
              <a:solidFill>
                <a:schemeClr val="lt1"/>
              </a:solidFill>
            </a:ln>
            <a:effectLst/>
          </c:spPr>
          <c:invertIfNegative val="0"/>
          <c:cat>
            <c:strRef>
              <c:f>StudyingCategoryChart!$E$1</c:f>
              <c:strCache>
                <c:ptCount val="1"/>
                <c:pt idx="0">
                  <c:v>Count(STUDYING)</c:v>
                </c:pt>
              </c:strCache>
            </c:strRef>
          </c:cat>
          <c:val>
            <c:numRef>
              <c:f>StudyingCategoryChart!$E$5</c:f>
              <c:numCache>
                <c:formatCode>General</c:formatCode>
                <c:ptCount val="1"/>
                <c:pt idx="0">
                  <c:v>1425</c:v>
                </c:pt>
              </c:numCache>
            </c:numRef>
          </c:val>
          <c:extLst>
            <c:ext xmlns:c16="http://schemas.microsoft.com/office/drawing/2014/chart" uri="{C3380CC4-5D6E-409C-BE32-E72D297353CC}">
              <c16:uniqueId val="{00000003-23AA-4AF6-A471-D6D34F4E3CDA}"/>
            </c:ext>
          </c:extLst>
        </c:ser>
        <c:ser>
          <c:idx val="4"/>
          <c:order val="4"/>
          <c:tx>
            <c:strRef>
              <c:f>StudyingCategoryChart!$D$6</c:f>
              <c:strCache>
                <c:ptCount val="1"/>
                <c:pt idx="0">
                  <c:v>peeking</c:v>
                </c:pt>
              </c:strCache>
            </c:strRef>
          </c:tx>
          <c:spPr>
            <a:solidFill>
              <a:schemeClr val="accent5"/>
            </a:solidFill>
            <a:ln w="19050">
              <a:solidFill>
                <a:schemeClr val="lt1"/>
              </a:solidFill>
            </a:ln>
            <a:effectLst/>
          </c:spPr>
          <c:invertIfNegative val="0"/>
          <c:cat>
            <c:strRef>
              <c:f>StudyingCategoryChart!$E$1</c:f>
              <c:strCache>
                <c:ptCount val="1"/>
                <c:pt idx="0">
                  <c:v>Count(STUDYING)</c:v>
                </c:pt>
              </c:strCache>
            </c:strRef>
          </c:cat>
          <c:val>
            <c:numRef>
              <c:f>StudyingCategoryChart!$E$6</c:f>
              <c:numCache>
                <c:formatCode>General</c:formatCode>
                <c:ptCount val="1"/>
                <c:pt idx="0">
                  <c:v>1438</c:v>
                </c:pt>
              </c:numCache>
            </c:numRef>
          </c:val>
          <c:extLst>
            <c:ext xmlns:c16="http://schemas.microsoft.com/office/drawing/2014/chart" uri="{C3380CC4-5D6E-409C-BE32-E72D297353CC}">
              <c16:uniqueId val="{00000004-23AA-4AF6-A471-D6D34F4E3CDA}"/>
            </c:ext>
          </c:extLst>
        </c:ser>
        <c:ser>
          <c:idx val="5"/>
          <c:order val="5"/>
          <c:tx>
            <c:strRef>
              <c:f>StudyingCategoryChart!$D$7</c:f>
              <c:strCache>
                <c:ptCount val="1"/>
                <c:pt idx="0">
                  <c:v>cherish</c:v>
                </c:pt>
              </c:strCache>
            </c:strRef>
          </c:tx>
          <c:spPr>
            <a:solidFill>
              <a:schemeClr val="accent6"/>
            </a:solidFill>
            <a:ln w="19050">
              <a:solidFill>
                <a:schemeClr val="lt1"/>
              </a:solidFill>
            </a:ln>
            <a:effectLst/>
          </c:spPr>
          <c:invertIfNegative val="0"/>
          <c:cat>
            <c:strRef>
              <c:f>StudyingCategoryChart!$E$1</c:f>
              <c:strCache>
                <c:ptCount val="1"/>
                <c:pt idx="0">
                  <c:v>Count(STUDYING)</c:v>
                </c:pt>
              </c:strCache>
            </c:strRef>
          </c:cat>
          <c:val>
            <c:numRef>
              <c:f>StudyingCategoryChart!$E$7</c:f>
              <c:numCache>
                <c:formatCode>General</c:formatCode>
                <c:ptCount val="1"/>
                <c:pt idx="0">
                  <c:v>1380</c:v>
                </c:pt>
              </c:numCache>
            </c:numRef>
          </c:val>
          <c:extLst>
            <c:ext xmlns:c16="http://schemas.microsoft.com/office/drawing/2014/chart" uri="{C3380CC4-5D6E-409C-BE32-E72D297353CC}">
              <c16:uniqueId val="{00000005-23AA-4AF6-A471-D6D34F4E3CDA}"/>
            </c:ext>
          </c:extLst>
        </c:ser>
        <c:ser>
          <c:idx val="6"/>
          <c:order val="6"/>
          <c:tx>
            <c:strRef>
              <c:f>StudyingCategoryChart!$D$8</c:f>
              <c:strCache>
                <c:ptCount val="1"/>
                <c:pt idx="0">
                  <c:v>hate</c:v>
                </c:pt>
              </c:strCache>
            </c:strRef>
          </c:tx>
          <c:spPr>
            <a:solidFill>
              <a:schemeClr val="accent1">
                <a:lumMod val="60000"/>
              </a:schemeClr>
            </a:solidFill>
            <a:ln w="19050">
              <a:solidFill>
                <a:schemeClr val="lt1"/>
              </a:solidFill>
            </a:ln>
            <a:effectLst/>
          </c:spPr>
          <c:invertIfNegative val="0"/>
          <c:cat>
            <c:strRef>
              <c:f>StudyingCategoryChart!$E$1</c:f>
              <c:strCache>
                <c:ptCount val="1"/>
                <c:pt idx="0">
                  <c:v>Count(STUDYING)</c:v>
                </c:pt>
              </c:strCache>
            </c:strRef>
          </c:cat>
          <c:val>
            <c:numRef>
              <c:f>StudyingCategoryChart!$E$8</c:f>
              <c:numCache>
                <c:formatCode>General</c:formatCode>
                <c:ptCount val="1"/>
                <c:pt idx="0">
                  <c:v>1420</c:v>
                </c:pt>
              </c:numCache>
            </c:numRef>
          </c:val>
          <c:extLst>
            <c:ext xmlns:c16="http://schemas.microsoft.com/office/drawing/2014/chart" uri="{C3380CC4-5D6E-409C-BE32-E72D297353CC}">
              <c16:uniqueId val="{00000006-23AA-4AF6-A471-D6D34F4E3CDA}"/>
            </c:ext>
          </c:extLst>
        </c:ser>
        <c:ser>
          <c:idx val="7"/>
          <c:order val="7"/>
          <c:tx>
            <c:strRef>
              <c:f>StudyingCategoryChart!$D$9</c:f>
              <c:strCache>
                <c:ptCount val="1"/>
                <c:pt idx="0">
                  <c:v>indifferent</c:v>
                </c:pt>
              </c:strCache>
            </c:strRef>
          </c:tx>
          <c:spPr>
            <a:solidFill>
              <a:schemeClr val="accent2">
                <a:lumMod val="60000"/>
              </a:schemeClr>
            </a:solidFill>
            <a:ln w="19050">
              <a:solidFill>
                <a:schemeClr val="lt1"/>
              </a:solidFill>
            </a:ln>
            <a:effectLst/>
          </c:spPr>
          <c:invertIfNegative val="0"/>
          <c:cat>
            <c:strRef>
              <c:f>StudyingCategoryChart!$E$1</c:f>
              <c:strCache>
                <c:ptCount val="1"/>
                <c:pt idx="0">
                  <c:v>Count(STUDYING)</c:v>
                </c:pt>
              </c:strCache>
            </c:strRef>
          </c:cat>
          <c:val>
            <c:numRef>
              <c:f>StudyingCategoryChart!$E$9</c:f>
              <c:numCache>
                <c:formatCode>General</c:formatCode>
                <c:ptCount val="1"/>
                <c:pt idx="0">
                  <c:v>1385</c:v>
                </c:pt>
              </c:numCache>
            </c:numRef>
          </c:val>
          <c:extLst>
            <c:ext xmlns:c16="http://schemas.microsoft.com/office/drawing/2014/chart" uri="{C3380CC4-5D6E-409C-BE32-E72D297353CC}">
              <c16:uniqueId val="{00000007-23AA-4AF6-A471-D6D34F4E3CDA}"/>
            </c:ext>
          </c:extLst>
        </c:ser>
        <c:ser>
          <c:idx val="8"/>
          <c:order val="8"/>
          <c:tx>
            <c:strRef>
              <c:f>StudyingCategoryChart!$D$10</c:f>
              <c:strCache>
                <c:ptCount val="1"/>
                <c:pt idx="0">
                  <c:v>super love</c:v>
                </c:pt>
              </c:strCache>
            </c:strRef>
          </c:tx>
          <c:spPr>
            <a:solidFill>
              <a:schemeClr val="accent3">
                <a:lumMod val="60000"/>
              </a:schemeClr>
            </a:solidFill>
            <a:ln w="19050">
              <a:solidFill>
                <a:schemeClr val="lt1"/>
              </a:solidFill>
            </a:ln>
            <a:effectLst/>
          </c:spPr>
          <c:invertIfNegative val="0"/>
          <c:cat>
            <c:strRef>
              <c:f>StudyingCategoryChart!$E$1</c:f>
              <c:strCache>
                <c:ptCount val="1"/>
                <c:pt idx="0">
                  <c:v>Count(STUDYING)</c:v>
                </c:pt>
              </c:strCache>
            </c:strRef>
          </c:cat>
          <c:val>
            <c:numRef>
              <c:f>StudyingCategoryChart!$E$10</c:f>
              <c:numCache>
                <c:formatCode>General</c:formatCode>
                <c:ptCount val="1"/>
                <c:pt idx="0">
                  <c:v>1393</c:v>
                </c:pt>
              </c:numCache>
            </c:numRef>
          </c:val>
          <c:extLst>
            <c:ext xmlns:c16="http://schemas.microsoft.com/office/drawing/2014/chart" uri="{C3380CC4-5D6E-409C-BE32-E72D297353CC}">
              <c16:uniqueId val="{00000008-23AA-4AF6-A471-D6D34F4E3CDA}"/>
            </c:ext>
          </c:extLst>
        </c:ser>
        <c:ser>
          <c:idx val="9"/>
          <c:order val="9"/>
          <c:tx>
            <c:strRef>
              <c:f>StudyingCategoryChart!$D$11</c:f>
              <c:strCache>
                <c:ptCount val="1"/>
                <c:pt idx="0">
                  <c:v>worried</c:v>
                </c:pt>
              </c:strCache>
            </c:strRef>
          </c:tx>
          <c:spPr>
            <a:solidFill>
              <a:schemeClr val="accent4">
                <a:lumMod val="60000"/>
              </a:schemeClr>
            </a:solidFill>
            <a:ln w="19050">
              <a:solidFill>
                <a:schemeClr val="lt1"/>
              </a:solidFill>
            </a:ln>
            <a:effectLst/>
          </c:spPr>
          <c:invertIfNegative val="0"/>
          <c:cat>
            <c:strRef>
              <c:f>StudyingCategoryChart!$E$1</c:f>
              <c:strCache>
                <c:ptCount val="1"/>
                <c:pt idx="0">
                  <c:v>Count(STUDYING)</c:v>
                </c:pt>
              </c:strCache>
            </c:strRef>
          </c:cat>
          <c:val>
            <c:numRef>
              <c:f>StudyingCategoryChart!$E$11</c:f>
              <c:numCache>
                <c:formatCode>General</c:formatCode>
                <c:ptCount val="1"/>
                <c:pt idx="0">
                  <c:v>1379</c:v>
                </c:pt>
              </c:numCache>
            </c:numRef>
          </c:val>
          <c:extLst>
            <c:ext xmlns:c16="http://schemas.microsoft.com/office/drawing/2014/chart" uri="{C3380CC4-5D6E-409C-BE32-E72D297353CC}">
              <c16:uniqueId val="{00000009-23AA-4AF6-A471-D6D34F4E3CDA}"/>
            </c:ext>
          </c:extLst>
        </c:ser>
        <c:ser>
          <c:idx val="10"/>
          <c:order val="10"/>
          <c:tx>
            <c:strRef>
              <c:f>StudyingCategoryChart!$D$12</c:f>
              <c:strCache>
                <c:ptCount val="1"/>
                <c:pt idx="0">
                  <c:v>like</c:v>
                </c:pt>
              </c:strCache>
            </c:strRef>
          </c:tx>
          <c:spPr>
            <a:solidFill>
              <a:schemeClr val="accent5">
                <a:lumMod val="60000"/>
              </a:schemeClr>
            </a:solidFill>
            <a:ln w="19050">
              <a:solidFill>
                <a:schemeClr val="lt1"/>
              </a:solidFill>
            </a:ln>
            <a:effectLst/>
          </c:spPr>
          <c:invertIfNegative val="0"/>
          <c:cat>
            <c:strRef>
              <c:f>StudyingCategoryChart!$E$1</c:f>
              <c:strCache>
                <c:ptCount val="1"/>
                <c:pt idx="0">
                  <c:v>Count(STUDYING)</c:v>
                </c:pt>
              </c:strCache>
            </c:strRef>
          </c:cat>
          <c:val>
            <c:numRef>
              <c:f>StudyingCategoryChart!$E$12</c:f>
              <c:numCache>
                <c:formatCode>General</c:formatCode>
                <c:ptCount val="1"/>
                <c:pt idx="0">
                  <c:v>1391</c:v>
                </c:pt>
              </c:numCache>
            </c:numRef>
          </c:val>
          <c:extLst>
            <c:ext xmlns:c16="http://schemas.microsoft.com/office/drawing/2014/chart" uri="{C3380CC4-5D6E-409C-BE32-E72D297353CC}">
              <c16:uniqueId val="{0000000A-23AA-4AF6-A471-D6D34F4E3CDA}"/>
            </c:ext>
          </c:extLst>
        </c:ser>
        <c:ser>
          <c:idx val="11"/>
          <c:order val="11"/>
          <c:tx>
            <c:strRef>
              <c:f>StudyingCategoryChart!$D$13</c:f>
              <c:strCache>
                <c:ptCount val="1"/>
                <c:pt idx="0">
                  <c:v>heart</c:v>
                </c:pt>
              </c:strCache>
            </c:strRef>
          </c:tx>
          <c:spPr>
            <a:solidFill>
              <a:schemeClr val="accent6">
                <a:lumMod val="60000"/>
              </a:schemeClr>
            </a:solidFill>
            <a:ln w="19050">
              <a:solidFill>
                <a:schemeClr val="lt1"/>
              </a:solidFill>
            </a:ln>
            <a:effectLst/>
          </c:spPr>
          <c:invertIfNegative val="0"/>
          <c:cat>
            <c:strRef>
              <c:f>StudyingCategoryChart!$E$1</c:f>
              <c:strCache>
                <c:ptCount val="1"/>
                <c:pt idx="0">
                  <c:v>Count(STUDYING)</c:v>
                </c:pt>
              </c:strCache>
            </c:strRef>
          </c:cat>
          <c:val>
            <c:numRef>
              <c:f>StudyingCategoryChart!$E$13</c:f>
              <c:numCache>
                <c:formatCode>General</c:formatCode>
                <c:ptCount val="1"/>
                <c:pt idx="0">
                  <c:v>1497</c:v>
                </c:pt>
              </c:numCache>
            </c:numRef>
          </c:val>
          <c:extLst>
            <c:ext xmlns:c16="http://schemas.microsoft.com/office/drawing/2014/chart" uri="{C3380CC4-5D6E-409C-BE32-E72D297353CC}">
              <c16:uniqueId val="{0000000B-23AA-4AF6-A471-D6D34F4E3CDA}"/>
            </c:ext>
          </c:extLst>
        </c:ser>
        <c:ser>
          <c:idx val="12"/>
          <c:order val="12"/>
          <c:tx>
            <c:strRef>
              <c:f>StudyingCategoryChart!$D$14</c:f>
              <c:strCache>
                <c:ptCount val="1"/>
                <c:pt idx="0">
                  <c:v>want</c:v>
                </c:pt>
              </c:strCache>
            </c:strRef>
          </c:tx>
          <c:spPr>
            <a:solidFill>
              <a:schemeClr val="accent1">
                <a:lumMod val="80000"/>
                <a:lumOff val="20000"/>
              </a:schemeClr>
            </a:solidFill>
            <a:ln w="19050">
              <a:solidFill>
                <a:schemeClr val="lt1"/>
              </a:solidFill>
            </a:ln>
            <a:effectLst/>
          </c:spPr>
          <c:invertIfNegative val="0"/>
          <c:cat>
            <c:strRef>
              <c:f>StudyingCategoryChart!$E$1</c:f>
              <c:strCache>
                <c:ptCount val="1"/>
                <c:pt idx="0">
                  <c:v>Count(STUDYING)</c:v>
                </c:pt>
              </c:strCache>
            </c:strRef>
          </c:cat>
          <c:val>
            <c:numRef>
              <c:f>StudyingCategoryChart!$E$14</c:f>
              <c:numCache>
                <c:formatCode>General</c:formatCode>
                <c:ptCount val="1"/>
                <c:pt idx="0">
                  <c:v>1396</c:v>
                </c:pt>
              </c:numCache>
            </c:numRef>
          </c:val>
          <c:extLst>
            <c:ext xmlns:c16="http://schemas.microsoft.com/office/drawing/2014/chart" uri="{C3380CC4-5D6E-409C-BE32-E72D297353CC}">
              <c16:uniqueId val="{0000000C-23AA-4AF6-A471-D6D34F4E3CDA}"/>
            </c:ext>
          </c:extLst>
        </c:ser>
        <c:ser>
          <c:idx val="13"/>
          <c:order val="13"/>
          <c:tx>
            <c:strRef>
              <c:f>StudyingCategoryChart!$D$15</c:f>
              <c:strCache>
                <c:ptCount val="1"/>
                <c:pt idx="0">
                  <c:v>love</c:v>
                </c:pt>
              </c:strCache>
            </c:strRef>
          </c:tx>
          <c:spPr>
            <a:solidFill>
              <a:schemeClr val="accent2">
                <a:lumMod val="80000"/>
                <a:lumOff val="20000"/>
              </a:schemeClr>
            </a:solidFill>
            <a:ln w="19050">
              <a:solidFill>
                <a:schemeClr val="lt1"/>
              </a:solidFill>
            </a:ln>
            <a:effectLst/>
          </c:spPr>
          <c:invertIfNegative val="0"/>
          <c:cat>
            <c:strRef>
              <c:f>StudyingCategoryChart!$E$1</c:f>
              <c:strCache>
                <c:ptCount val="1"/>
                <c:pt idx="0">
                  <c:v>Count(STUDYING)</c:v>
                </c:pt>
              </c:strCache>
            </c:strRef>
          </c:cat>
          <c:val>
            <c:numRef>
              <c:f>StudyingCategoryChart!$E$15</c:f>
              <c:numCache>
                <c:formatCode>General</c:formatCode>
                <c:ptCount val="1"/>
                <c:pt idx="0">
                  <c:v>1411</c:v>
                </c:pt>
              </c:numCache>
            </c:numRef>
          </c:val>
          <c:extLst>
            <c:ext xmlns:c16="http://schemas.microsoft.com/office/drawing/2014/chart" uri="{C3380CC4-5D6E-409C-BE32-E72D297353CC}">
              <c16:uniqueId val="{0000000D-23AA-4AF6-A471-D6D34F4E3CDA}"/>
            </c:ext>
          </c:extLst>
        </c:ser>
        <c:ser>
          <c:idx val="14"/>
          <c:order val="14"/>
          <c:tx>
            <c:strRef>
              <c:f>StudyingCategoryChart!$D$16</c:f>
              <c:strCache>
                <c:ptCount val="1"/>
                <c:pt idx="0">
                  <c:v>adore</c:v>
                </c:pt>
              </c:strCache>
            </c:strRef>
          </c:tx>
          <c:spPr>
            <a:solidFill>
              <a:schemeClr val="accent3">
                <a:lumMod val="80000"/>
                <a:lumOff val="20000"/>
              </a:schemeClr>
            </a:solidFill>
            <a:ln w="19050">
              <a:solidFill>
                <a:schemeClr val="lt1"/>
              </a:solidFill>
            </a:ln>
            <a:effectLst/>
          </c:spPr>
          <c:invertIfNegative val="0"/>
          <c:cat>
            <c:strRef>
              <c:f>StudyingCategoryChart!$E$1</c:f>
              <c:strCache>
                <c:ptCount val="1"/>
                <c:pt idx="0">
                  <c:v>Count(STUDYING)</c:v>
                </c:pt>
              </c:strCache>
            </c:strRef>
          </c:cat>
          <c:val>
            <c:numRef>
              <c:f>StudyingCategoryChart!$E$16</c:f>
              <c:numCache>
                <c:formatCode>General</c:formatCode>
                <c:ptCount val="1"/>
                <c:pt idx="0">
                  <c:v>1427</c:v>
                </c:pt>
              </c:numCache>
            </c:numRef>
          </c:val>
          <c:extLst>
            <c:ext xmlns:c16="http://schemas.microsoft.com/office/drawing/2014/chart" uri="{C3380CC4-5D6E-409C-BE32-E72D297353CC}">
              <c16:uniqueId val="{0000000E-23AA-4AF6-A471-D6D34F4E3CDA}"/>
            </c:ext>
          </c:extLst>
        </c:ser>
        <c:ser>
          <c:idx val="15"/>
          <c:order val="15"/>
          <c:tx>
            <c:strRef>
              <c:f>StudyingCategoryChart!$D$17</c:f>
              <c:strCache>
                <c:ptCount val="1"/>
                <c:pt idx="0">
                  <c:v>intrigued</c:v>
                </c:pt>
              </c:strCache>
            </c:strRef>
          </c:tx>
          <c:spPr>
            <a:solidFill>
              <a:schemeClr val="accent4">
                <a:lumMod val="80000"/>
                <a:lumOff val="20000"/>
              </a:schemeClr>
            </a:solidFill>
            <a:ln w="19050">
              <a:solidFill>
                <a:schemeClr val="lt1"/>
              </a:solidFill>
            </a:ln>
            <a:effectLst/>
          </c:spPr>
          <c:invertIfNegative val="0"/>
          <c:cat>
            <c:strRef>
              <c:f>StudyingCategoryChart!$E$1</c:f>
              <c:strCache>
                <c:ptCount val="1"/>
                <c:pt idx="0">
                  <c:v>Count(STUDYING)</c:v>
                </c:pt>
              </c:strCache>
            </c:strRef>
          </c:cat>
          <c:val>
            <c:numRef>
              <c:f>StudyingCategoryChart!$E$17</c:f>
              <c:numCache>
                <c:formatCode>General</c:formatCode>
                <c:ptCount val="1"/>
                <c:pt idx="0">
                  <c:v>1354</c:v>
                </c:pt>
              </c:numCache>
            </c:numRef>
          </c:val>
          <c:extLst>
            <c:ext xmlns:c16="http://schemas.microsoft.com/office/drawing/2014/chart" uri="{C3380CC4-5D6E-409C-BE32-E72D297353CC}">
              <c16:uniqueId val="{0000000F-23AA-4AF6-A471-D6D34F4E3CDA}"/>
            </c:ext>
          </c:extLst>
        </c:ser>
        <c:dLbls>
          <c:showLegendKey val="0"/>
          <c:showVal val="0"/>
          <c:showCatName val="0"/>
          <c:showSerName val="0"/>
          <c:showPercent val="0"/>
          <c:showBubbleSize val="0"/>
        </c:dLbls>
        <c:gapWidth val="150"/>
        <c:axId val="170234832"/>
        <c:axId val="127996496"/>
      </c:barChart>
      <c:valAx>
        <c:axId val="127996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234832"/>
        <c:crosses val="autoZero"/>
        <c:crossBetween val="between"/>
      </c:valAx>
      <c:catAx>
        <c:axId val="1702348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996496"/>
        <c:crosses val="autoZero"/>
        <c:auto val="1"/>
        <c:lblAlgn val="ctr"/>
        <c:lblOffset val="100"/>
        <c:noMultiLvlLbl val="0"/>
      </c:catAx>
      <c:spPr>
        <a:noFill/>
        <a:ln>
          <a:noFill/>
        </a:ln>
        <a:effectLst/>
      </c:spPr>
    </c:plotArea>
    <c:legend>
      <c:legendPos val="b"/>
      <c:layout>
        <c:manualLayout>
          <c:xMode val="edge"/>
          <c:yMode val="edge"/>
          <c:x val="7.1280537048253573E-2"/>
          <c:y val="0.96262235602902579"/>
          <c:w val="0.88307995154451846"/>
          <c:h val="2.757372240234676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Content</a:t>
            </a:r>
            <a:r>
              <a:rPr lang="en-AU" baseline="0"/>
              <a:t>  on each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MostPosts!$A$2</c:f>
              <c:strCache>
                <c:ptCount val="1"/>
                <c:pt idx="0">
                  <c:v>January</c:v>
                </c:pt>
              </c:strCache>
            </c:strRef>
          </c:tx>
          <c:spPr>
            <a:solidFill>
              <a:schemeClr val="accent1"/>
            </a:solidFill>
            <a:ln>
              <a:noFill/>
            </a:ln>
            <a:effectLst/>
          </c:spPr>
          <c:invertIfNegative val="0"/>
          <c:cat>
            <c:strRef>
              <c:f>MostPosts!$B$1</c:f>
              <c:strCache>
                <c:ptCount val="1"/>
                <c:pt idx="0">
                  <c:v>COUNT</c:v>
                </c:pt>
              </c:strCache>
            </c:strRef>
          </c:cat>
          <c:val>
            <c:numRef>
              <c:f>MostPosts!$B$2</c:f>
              <c:numCache>
                <c:formatCode>General</c:formatCode>
                <c:ptCount val="1"/>
                <c:pt idx="0">
                  <c:v>1866</c:v>
                </c:pt>
              </c:numCache>
            </c:numRef>
          </c:val>
          <c:extLst>
            <c:ext xmlns:c16="http://schemas.microsoft.com/office/drawing/2014/chart" uri="{C3380CC4-5D6E-409C-BE32-E72D297353CC}">
              <c16:uniqueId val="{00000000-D986-48B8-AE4D-5E339377019D}"/>
            </c:ext>
          </c:extLst>
        </c:ser>
        <c:ser>
          <c:idx val="1"/>
          <c:order val="1"/>
          <c:tx>
            <c:strRef>
              <c:f>MostPosts!$A$3</c:f>
              <c:strCache>
                <c:ptCount val="1"/>
                <c:pt idx="0">
                  <c:v>February</c:v>
                </c:pt>
              </c:strCache>
            </c:strRef>
          </c:tx>
          <c:spPr>
            <a:solidFill>
              <a:schemeClr val="accent2"/>
            </a:solidFill>
            <a:ln>
              <a:noFill/>
            </a:ln>
            <a:effectLst/>
          </c:spPr>
          <c:invertIfNegative val="0"/>
          <c:cat>
            <c:strRef>
              <c:f>MostPosts!$B$1</c:f>
              <c:strCache>
                <c:ptCount val="1"/>
                <c:pt idx="0">
                  <c:v>COUNT</c:v>
                </c:pt>
              </c:strCache>
            </c:strRef>
          </c:cat>
          <c:val>
            <c:numRef>
              <c:f>MostPosts!$B$3</c:f>
              <c:numCache>
                <c:formatCode>General</c:formatCode>
                <c:ptCount val="1"/>
                <c:pt idx="0">
                  <c:v>1836</c:v>
                </c:pt>
              </c:numCache>
            </c:numRef>
          </c:val>
          <c:extLst>
            <c:ext xmlns:c16="http://schemas.microsoft.com/office/drawing/2014/chart" uri="{C3380CC4-5D6E-409C-BE32-E72D297353CC}">
              <c16:uniqueId val="{00000001-D986-48B8-AE4D-5E339377019D}"/>
            </c:ext>
          </c:extLst>
        </c:ser>
        <c:ser>
          <c:idx val="2"/>
          <c:order val="2"/>
          <c:tx>
            <c:strRef>
              <c:f>MostPosts!$A$4</c:f>
              <c:strCache>
                <c:ptCount val="1"/>
                <c:pt idx="0">
                  <c:v>March</c:v>
                </c:pt>
              </c:strCache>
            </c:strRef>
          </c:tx>
          <c:spPr>
            <a:solidFill>
              <a:schemeClr val="accent3"/>
            </a:solidFill>
            <a:ln>
              <a:noFill/>
            </a:ln>
            <a:effectLst/>
          </c:spPr>
          <c:invertIfNegative val="0"/>
          <c:cat>
            <c:strRef>
              <c:f>MostPosts!$B$1</c:f>
              <c:strCache>
                <c:ptCount val="1"/>
                <c:pt idx="0">
                  <c:v>COUNT</c:v>
                </c:pt>
              </c:strCache>
            </c:strRef>
          </c:cat>
          <c:val>
            <c:numRef>
              <c:f>MostPosts!$B$4</c:f>
              <c:numCache>
                <c:formatCode>General</c:formatCode>
                <c:ptCount val="1"/>
                <c:pt idx="0">
                  <c:v>1801</c:v>
                </c:pt>
              </c:numCache>
            </c:numRef>
          </c:val>
          <c:extLst>
            <c:ext xmlns:c16="http://schemas.microsoft.com/office/drawing/2014/chart" uri="{C3380CC4-5D6E-409C-BE32-E72D297353CC}">
              <c16:uniqueId val="{00000002-D986-48B8-AE4D-5E339377019D}"/>
            </c:ext>
          </c:extLst>
        </c:ser>
        <c:ser>
          <c:idx val="3"/>
          <c:order val="3"/>
          <c:tx>
            <c:strRef>
              <c:f>MostPosts!$A$5</c:f>
              <c:strCache>
                <c:ptCount val="1"/>
                <c:pt idx="0">
                  <c:v>April</c:v>
                </c:pt>
              </c:strCache>
            </c:strRef>
          </c:tx>
          <c:spPr>
            <a:solidFill>
              <a:schemeClr val="accent4"/>
            </a:solidFill>
            <a:ln>
              <a:noFill/>
            </a:ln>
            <a:effectLst/>
          </c:spPr>
          <c:invertIfNegative val="0"/>
          <c:cat>
            <c:strRef>
              <c:f>MostPosts!$B$1</c:f>
              <c:strCache>
                <c:ptCount val="1"/>
                <c:pt idx="0">
                  <c:v>COUNT</c:v>
                </c:pt>
              </c:strCache>
            </c:strRef>
          </c:cat>
          <c:val>
            <c:numRef>
              <c:f>MostPosts!$B$5</c:f>
              <c:numCache>
                <c:formatCode>General</c:formatCode>
                <c:ptCount val="1"/>
                <c:pt idx="0">
                  <c:v>1949</c:v>
                </c:pt>
              </c:numCache>
            </c:numRef>
          </c:val>
          <c:extLst>
            <c:ext xmlns:c16="http://schemas.microsoft.com/office/drawing/2014/chart" uri="{C3380CC4-5D6E-409C-BE32-E72D297353CC}">
              <c16:uniqueId val="{00000003-D986-48B8-AE4D-5E339377019D}"/>
            </c:ext>
          </c:extLst>
        </c:ser>
        <c:ser>
          <c:idx val="4"/>
          <c:order val="4"/>
          <c:tx>
            <c:strRef>
              <c:f>MostPosts!$A$6</c:f>
              <c:strCache>
                <c:ptCount val="1"/>
                <c:pt idx="0">
                  <c:v>May</c:v>
                </c:pt>
              </c:strCache>
            </c:strRef>
          </c:tx>
          <c:spPr>
            <a:solidFill>
              <a:schemeClr val="accent5"/>
            </a:solidFill>
            <a:ln>
              <a:noFill/>
            </a:ln>
            <a:effectLst/>
          </c:spPr>
          <c:invertIfNegative val="0"/>
          <c:cat>
            <c:strRef>
              <c:f>MostPosts!$B$1</c:f>
              <c:strCache>
                <c:ptCount val="1"/>
                <c:pt idx="0">
                  <c:v>COUNT</c:v>
                </c:pt>
              </c:strCache>
            </c:strRef>
          </c:cat>
          <c:val>
            <c:numRef>
              <c:f>MostPosts!$B$6</c:f>
              <c:numCache>
                <c:formatCode>General</c:formatCode>
                <c:ptCount val="1"/>
                <c:pt idx="0">
                  <c:v>1945</c:v>
                </c:pt>
              </c:numCache>
            </c:numRef>
          </c:val>
          <c:extLst>
            <c:ext xmlns:c16="http://schemas.microsoft.com/office/drawing/2014/chart" uri="{C3380CC4-5D6E-409C-BE32-E72D297353CC}">
              <c16:uniqueId val="{00000004-D986-48B8-AE4D-5E339377019D}"/>
            </c:ext>
          </c:extLst>
        </c:ser>
        <c:ser>
          <c:idx val="5"/>
          <c:order val="5"/>
          <c:tx>
            <c:strRef>
              <c:f>MostPosts!$A$7</c:f>
              <c:strCache>
                <c:ptCount val="1"/>
                <c:pt idx="0">
                  <c:v>June</c:v>
                </c:pt>
              </c:strCache>
            </c:strRef>
          </c:tx>
          <c:spPr>
            <a:solidFill>
              <a:schemeClr val="accent6"/>
            </a:solidFill>
            <a:ln>
              <a:noFill/>
            </a:ln>
            <a:effectLst/>
          </c:spPr>
          <c:invertIfNegative val="0"/>
          <c:cat>
            <c:strRef>
              <c:f>MostPosts!$B$1</c:f>
              <c:strCache>
                <c:ptCount val="1"/>
                <c:pt idx="0">
                  <c:v>COUNT</c:v>
                </c:pt>
              </c:strCache>
            </c:strRef>
          </c:cat>
          <c:val>
            <c:numRef>
              <c:f>MostPosts!$B$7</c:f>
              <c:numCache>
                <c:formatCode>General</c:formatCode>
                <c:ptCount val="1"/>
                <c:pt idx="0">
                  <c:v>1941</c:v>
                </c:pt>
              </c:numCache>
            </c:numRef>
          </c:val>
          <c:extLst>
            <c:ext xmlns:c16="http://schemas.microsoft.com/office/drawing/2014/chart" uri="{C3380CC4-5D6E-409C-BE32-E72D297353CC}">
              <c16:uniqueId val="{00000005-D986-48B8-AE4D-5E339377019D}"/>
            </c:ext>
          </c:extLst>
        </c:ser>
        <c:ser>
          <c:idx val="6"/>
          <c:order val="6"/>
          <c:tx>
            <c:strRef>
              <c:f>MostPosts!$A$8</c:f>
              <c:strCache>
                <c:ptCount val="1"/>
                <c:pt idx="0">
                  <c:v>July</c:v>
                </c:pt>
              </c:strCache>
            </c:strRef>
          </c:tx>
          <c:spPr>
            <a:solidFill>
              <a:schemeClr val="accent1">
                <a:lumMod val="60000"/>
              </a:schemeClr>
            </a:solidFill>
            <a:ln>
              <a:noFill/>
            </a:ln>
            <a:effectLst/>
          </c:spPr>
          <c:invertIfNegative val="0"/>
          <c:cat>
            <c:strRef>
              <c:f>MostPosts!$B$1</c:f>
              <c:strCache>
                <c:ptCount val="1"/>
                <c:pt idx="0">
                  <c:v>COUNT</c:v>
                </c:pt>
              </c:strCache>
            </c:strRef>
          </c:cat>
          <c:val>
            <c:numRef>
              <c:f>MostPosts!$B$8</c:f>
              <c:numCache>
                <c:formatCode>General</c:formatCode>
                <c:ptCount val="1"/>
                <c:pt idx="0">
                  <c:v>1889</c:v>
                </c:pt>
              </c:numCache>
            </c:numRef>
          </c:val>
          <c:extLst>
            <c:ext xmlns:c16="http://schemas.microsoft.com/office/drawing/2014/chart" uri="{C3380CC4-5D6E-409C-BE32-E72D297353CC}">
              <c16:uniqueId val="{00000006-D986-48B8-AE4D-5E339377019D}"/>
            </c:ext>
          </c:extLst>
        </c:ser>
        <c:ser>
          <c:idx val="7"/>
          <c:order val="7"/>
          <c:tx>
            <c:strRef>
              <c:f>MostPosts!$A$9</c:f>
              <c:strCache>
                <c:ptCount val="1"/>
                <c:pt idx="0">
                  <c:v>August</c:v>
                </c:pt>
              </c:strCache>
            </c:strRef>
          </c:tx>
          <c:spPr>
            <a:solidFill>
              <a:schemeClr val="accent2">
                <a:lumMod val="60000"/>
              </a:schemeClr>
            </a:solidFill>
            <a:ln>
              <a:noFill/>
            </a:ln>
            <a:effectLst/>
          </c:spPr>
          <c:invertIfNegative val="0"/>
          <c:cat>
            <c:strRef>
              <c:f>MostPosts!$B$1</c:f>
              <c:strCache>
                <c:ptCount val="1"/>
                <c:pt idx="0">
                  <c:v>COUNT</c:v>
                </c:pt>
              </c:strCache>
            </c:strRef>
          </c:cat>
          <c:val>
            <c:numRef>
              <c:f>MostPosts!$B$9</c:f>
              <c:numCache>
                <c:formatCode>General</c:formatCode>
                <c:ptCount val="1"/>
                <c:pt idx="0">
                  <c:v>1862</c:v>
                </c:pt>
              </c:numCache>
            </c:numRef>
          </c:val>
          <c:extLst>
            <c:ext xmlns:c16="http://schemas.microsoft.com/office/drawing/2014/chart" uri="{C3380CC4-5D6E-409C-BE32-E72D297353CC}">
              <c16:uniqueId val="{00000007-D986-48B8-AE4D-5E339377019D}"/>
            </c:ext>
          </c:extLst>
        </c:ser>
        <c:ser>
          <c:idx val="8"/>
          <c:order val="8"/>
          <c:tx>
            <c:strRef>
              <c:f>MostPosts!$A$10</c:f>
              <c:strCache>
                <c:ptCount val="1"/>
                <c:pt idx="0">
                  <c:v>September</c:v>
                </c:pt>
              </c:strCache>
            </c:strRef>
          </c:tx>
          <c:spPr>
            <a:solidFill>
              <a:schemeClr val="accent3">
                <a:lumMod val="60000"/>
              </a:schemeClr>
            </a:solidFill>
            <a:ln>
              <a:noFill/>
            </a:ln>
            <a:effectLst/>
          </c:spPr>
          <c:invertIfNegative val="0"/>
          <c:cat>
            <c:strRef>
              <c:f>MostPosts!$B$1</c:f>
              <c:strCache>
                <c:ptCount val="1"/>
                <c:pt idx="0">
                  <c:v>COUNT</c:v>
                </c:pt>
              </c:strCache>
            </c:strRef>
          </c:cat>
          <c:val>
            <c:numRef>
              <c:f>MostPosts!$B$10</c:f>
              <c:numCache>
                <c:formatCode>General</c:formatCode>
                <c:ptCount val="1"/>
                <c:pt idx="0">
                  <c:v>1750</c:v>
                </c:pt>
              </c:numCache>
            </c:numRef>
          </c:val>
          <c:extLst>
            <c:ext xmlns:c16="http://schemas.microsoft.com/office/drawing/2014/chart" uri="{C3380CC4-5D6E-409C-BE32-E72D297353CC}">
              <c16:uniqueId val="{00000008-D986-48B8-AE4D-5E339377019D}"/>
            </c:ext>
          </c:extLst>
        </c:ser>
        <c:ser>
          <c:idx val="9"/>
          <c:order val="9"/>
          <c:tx>
            <c:strRef>
              <c:f>MostPosts!$A$11</c:f>
              <c:strCache>
                <c:ptCount val="1"/>
                <c:pt idx="0">
                  <c:v>October</c:v>
                </c:pt>
              </c:strCache>
            </c:strRef>
          </c:tx>
          <c:spPr>
            <a:solidFill>
              <a:schemeClr val="accent4">
                <a:lumMod val="60000"/>
              </a:schemeClr>
            </a:solidFill>
            <a:ln>
              <a:noFill/>
            </a:ln>
            <a:effectLst/>
          </c:spPr>
          <c:invertIfNegative val="0"/>
          <c:cat>
            <c:strRef>
              <c:f>MostPosts!$B$1</c:f>
              <c:strCache>
                <c:ptCount val="1"/>
                <c:pt idx="0">
                  <c:v>COUNT</c:v>
                </c:pt>
              </c:strCache>
            </c:strRef>
          </c:cat>
          <c:val>
            <c:numRef>
              <c:f>MostPosts!$B$11</c:f>
              <c:numCache>
                <c:formatCode>General</c:formatCode>
                <c:ptCount val="1"/>
                <c:pt idx="0">
                  <c:v>1954</c:v>
                </c:pt>
              </c:numCache>
            </c:numRef>
          </c:val>
          <c:extLst>
            <c:ext xmlns:c16="http://schemas.microsoft.com/office/drawing/2014/chart" uri="{C3380CC4-5D6E-409C-BE32-E72D297353CC}">
              <c16:uniqueId val="{00000009-D986-48B8-AE4D-5E339377019D}"/>
            </c:ext>
          </c:extLst>
        </c:ser>
        <c:ser>
          <c:idx val="10"/>
          <c:order val="10"/>
          <c:tx>
            <c:strRef>
              <c:f>MostPosts!$A$12</c:f>
              <c:strCache>
                <c:ptCount val="1"/>
                <c:pt idx="0">
                  <c:v>November</c:v>
                </c:pt>
              </c:strCache>
            </c:strRef>
          </c:tx>
          <c:spPr>
            <a:solidFill>
              <a:schemeClr val="accent5">
                <a:lumMod val="60000"/>
              </a:schemeClr>
            </a:solidFill>
            <a:ln>
              <a:noFill/>
            </a:ln>
            <a:effectLst/>
          </c:spPr>
          <c:invertIfNegative val="0"/>
          <c:cat>
            <c:strRef>
              <c:f>MostPosts!$B$1</c:f>
              <c:strCache>
                <c:ptCount val="1"/>
                <c:pt idx="0">
                  <c:v>COUNT</c:v>
                </c:pt>
              </c:strCache>
            </c:strRef>
          </c:cat>
          <c:val>
            <c:numRef>
              <c:f>MostPosts!$B$12</c:f>
              <c:numCache>
                <c:formatCode>General</c:formatCode>
                <c:ptCount val="1"/>
                <c:pt idx="0">
                  <c:v>1857</c:v>
                </c:pt>
              </c:numCache>
            </c:numRef>
          </c:val>
          <c:extLst>
            <c:ext xmlns:c16="http://schemas.microsoft.com/office/drawing/2014/chart" uri="{C3380CC4-5D6E-409C-BE32-E72D297353CC}">
              <c16:uniqueId val="{0000000A-D986-48B8-AE4D-5E339377019D}"/>
            </c:ext>
          </c:extLst>
        </c:ser>
        <c:ser>
          <c:idx val="11"/>
          <c:order val="11"/>
          <c:tx>
            <c:strRef>
              <c:f>MostPosts!$A$13</c:f>
              <c:strCache>
                <c:ptCount val="1"/>
                <c:pt idx="0">
                  <c:v>December</c:v>
                </c:pt>
              </c:strCache>
            </c:strRef>
          </c:tx>
          <c:spPr>
            <a:solidFill>
              <a:schemeClr val="accent6">
                <a:lumMod val="60000"/>
              </a:schemeClr>
            </a:solidFill>
            <a:ln>
              <a:noFill/>
            </a:ln>
            <a:effectLst/>
          </c:spPr>
          <c:invertIfNegative val="0"/>
          <c:cat>
            <c:strRef>
              <c:f>MostPosts!$B$1</c:f>
              <c:strCache>
                <c:ptCount val="1"/>
                <c:pt idx="0">
                  <c:v>COUNT</c:v>
                </c:pt>
              </c:strCache>
            </c:strRef>
          </c:cat>
          <c:val>
            <c:numRef>
              <c:f>MostPosts!$B$13</c:f>
              <c:numCache>
                <c:formatCode>General</c:formatCode>
                <c:ptCount val="1"/>
                <c:pt idx="0">
                  <c:v>1884</c:v>
                </c:pt>
              </c:numCache>
            </c:numRef>
          </c:val>
          <c:extLst>
            <c:ext xmlns:c16="http://schemas.microsoft.com/office/drawing/2014/chart" uri="{C3380CC4-5D6E-409C-BE32-E72D297353CC}">
              <c16:uniqueId val="{0000000B-D986-48B8-AE4D-5E339377019D}"/>
            </c:ext>
          </c:extLst>
        </c:ser>
        <c:dLbls>
          <c:showLegendKey val="0"/>
          <c:showVal val="0"/>
          <c:showCatName val="0"/>
          <c:showSerName val="0"/>
          <c:showPercent val="0"/>
          <c:showBubbleSize val="0"/>
        </c:dLbls>
        <c:gapWidth val="182"/>
        <c:axId val="217464288"/>
        <c:axId val="73395216"/>
      </c:barChart>
      <c:catAx>
        <c:axId val="2174642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95216"/>
        <c:crosses val="autoZero"/>
        <c:auto val="1"/>
        <c:lblAlgn val="ctr"/>
        <c:lblOffset val="100"/>
        <c:noMultiLvlLbl val="0"/>
      </c:catAx>
      <c:valAx>
        <c:axId val="733952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7464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1547316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3913503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4173668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371593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277705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AU"/>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517112" y="9029700"/>
            <a:ext cx="17253775" cy="7978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aphicFrame>
        <p:nvGraphicFramePr>
          <p:cNvPr id="14" name="Chart 13">
            <a:extLst>
              <a:ext uri="{FF2B5EF4-FFF2-40B4-BE49-F238E27FC236}">
                <a16:creationId xmlns:a16="http://schemas.microsoft.com/office/drawing/2014/main" id="{BA68DDE7-B1FB-C389-D61D-624B1C8510FD}"/>
              </a:ext>
            </a:extLst>
          </p:cNvPr>
          <p:cNvGraphicFramePr>
            <a:graphicFrameLocks/>
          </p:cNvGraphicFramePr>
          <p:nvPr>
            <p:extLst>
              <p:ext uri="{D42A27DB-BD31-4B8C-83A1-F6EECF244321}">
                <p14:modId xmlns:p14="http://schemas.microsoft.com/office/powerpoint/2010/main" val="1428114170"/>
              </p:ext>
            </p:extLst>
          </p:nvPr>
        </p:nvGraphicFramePr>
        <p:xfrm>
          <a:off x="2362200" y="800100"/>
          <a:ext cx="13868400" cy="77724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93355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517112" y="9029700"/>
            <a:ext cx="17253775" cy="7978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6" name="TextBox 15">
            <a:extLst>
              <a:ext uri="{FF2B5EF4-FFF2-40B4-BE49-F238E27FC236}">
                <a16:creationId xmlns:a16="http://schemas.microsoft.com/office/drawing/2014/main" id="{DF129C83-9AA9-468A-1519-D85308B51279}"/>
              </a:ext>
            </a:extLst>
          </p:cNvPr>
          <p:cNvSpPr txBox="1"/>
          <p:nvPr/>
        </p:nvSpPr>
        <p:spPr>
          <a:xfrm>
            <a:off x="517112" y="266700"/>
            <a:ext cx="14027241" cy="2062103"/>
          </a:xfrm>
          <a:prstGeom prst="rect">
            <a:avLst/>
          </a:prstGeom>
          <a:noFill/>
        </p:spPr>
        <p:txBody>
          <a:bodyPr wrap="square" rtlCol="0">
            <a:spAutoFit/>
          </a:bodyPr>
          <a:lstStyle/>
          <a:p>
            <a:r>
              <a:rPr lang="en-US" sz="3200" dirty="0"/>
              <a:t>Over the years, the amount of posts made varied each month.</a:t>
            </a:r>
          </a:p>
          <a:p>
            <a:r>
              <a:rPr lang="en-US" sz="3200" dirty="0"/>
              <a:t>Below are the list of months with their respective popularity based on the reactions.</a:t>
            </a:r>
          </a:p>
          <a:p>
            <a:endParaRPr lang="en-AU" sz="3200" dirty="0"/>
          </a:p>
        </p:txBody>
      </p:sp>
      <p:graphicFrame>
        <p:nvGraphicFramePr>
          <p:cNvPr id="2" name="Table 1">
            <a:extLst>
              <a:ext uri="{FF2B5EF4-FFF2-40B4-BE49-F238E27FC236}">
                <a16:creationId xmlns:a16="http://schemas.microsoft.com/office/drawing/2014/main" id="{EFCE7923-ACE8-7D3A-E457-49DBD5B6DDDD}"/>
              </a:ext>
            </a:extLst>
          </p:cNvPr>
          <p:cNvGraphicFramePr>
            <a:graphicFrameLocks noGrp="1"/>
          </p:cNvGraphicFramePr>
          <p:nvPr>
            <p:extLst>
              <p:ext uri="{D42A27DB-BD31-4B8C-83A1-F6EECF244321}">
                <p14:modId xmlns:p14="http://schemas.microsoft.com/office/powerpoint/2010/main" val="2979605553"/>
              </p:ext>
            </p:extLst>
          </p:nvPr>
        </p:nvGraphicFramePr>
        <p:xfrm>
          <a:off x="3031257" y="2328803"/>
          <a:ext cx="10056581" cy="5938894"/>
        </p:xfrm>
        <a:graphic>
          <a:graphicData uri="http://schemas.openxmlformats.org/drawingml/2006/table">
            <a:tbl>
              <a:tblPr>
                <a:tableStyleId>{5C22544A-7EE6-4342-B048-85BDC9FD1C3A}</a:tableStyleId>
              </a:tblPr>
              <a:tblGrid>
                <a:gridCol w="5370020">
                  <a:extLst>
                    <a:ext uri="{9D8B030D-6E8A-4147-A177-3AD203B41FA5}">
                      <a16:colId xmlns:a16="http://schemas.microsoft.com/office/drawing/2014/main" val="4090201557"/>
                    </a:ext>
                  </a:extLst>
                </a:gridCol>
                <a:gridCol w="4686561">
                  <a:extLst>
                    <a:ext uri="{9D8B030D-6E8A-4147-A177-3AD203B41FA5}">
                      <a16:colId xmlns:a16="http://schemas.microsoft.com/office/drawing/2014/main" val="2588916492"/>
                    </a:ext>
                  </a:extLst>
                </a:gridCol>
              </a:tblGrid>
              <a:tr h="456838">
                <a:tc>
                  <a:txBody>
                    <a:bodyPr/>
                    <a:lstStyle/>
                    <a:p>
                      <a:pPr algn="l" fontAlgn="b"/>
                      <a:r>
                        <a:rPr lang="en-AU" sz="1100" u="none" strike="noStrike">
                          <a:effectLst/>
                        </a:rPr>
                        <a:t>MONTHS</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COUNT</a:t>
                      </a:r>
                      <a:endParaRPr lang="en-AU"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1232"/>
                  </a:ext>
                </a:extLst>
              </a:tr>
              <a:tr h="456838">
                <a:tc>
                  <a:txBody>
                    <a:bodyPr/>
                    <a:lstStyle/>
                    <a:p>
                      <a:pPr algn="l" fontAlgn="b"/>
                      <a:r>
                        <a:rPr lang="en-AU" sz="1100" u="none" strike="noStrike">
                          <a:effectLst/>
                        </a:rPr>
                        <a:t>January</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1866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7257581"/>
                  </a:ext>
                </a:extLst>
              </a:tr>
              <a:tr h="456838">
                <a:tc>
                  <a:txBody>
                    <a:bodyPr/>
                    <a:lstStyle/>
                    <a:p>
                      <a:pPr algn="l" fontAlgn="b"/>
                      <a:r>
                        <a:rPr lang="en-AU" sz="1100" u="none" strike="noStrike">
                          <a:effectLst/>
                        </a:rPr>
                        <a:t>February</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1836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7080376"/>
                  </a:ext>
                </a:extLst>
              </a:tr>
              <a:tr h="456838">
                <a:tc>
                  <a:txBody>
                    <a:bodyPr/>
                    <a:lstStyle/>
                    <a:p>
                      <a:pPr algn="l" fontAlgn="b"/>
                      <a:r>
                        <a:rPr lang="en-AU" sz="1100" u="none" strike="noStrike">
                          <a:effectLst/>
                        </a:rPr>
                        <a:t>March</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1801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3682514"/>
                  </a:ext>
                </a:extLst>
              </a:tr>
              <a:tr h="456838">
                <a:tc>
                  <a:txBody>
                    <a:bodyPr/>
                    <a:lstStyle/>
                    <a:p>
                      <a:pPr algn="l" fontAlgn="b"/>
                      <a:r>
                        <a:rPr lang="en-AU" sz="1100" u="none" strike="noStrike">
                          <a:effectLst/>
                        </a:rPr>
                        <a:t>April</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1949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6537316"/>
                  </a:ext>
                </a:extLst>
              </a:tr>
              <a:tr h="456838">
                <a:tc>
                  <a:txBody>
                    <a:bodyPr/>
                    <a:lstStyle/>
                    <a:p>
                      <a:pPr algn="l" fontAlgn="b"/>
                      <a:r>
                        <a:rPr lang="en-AU" sz="1100" u="none" strike="noStrike">
                          <a:effectLst/>
                        </a:rPr>
                        <a:t>May</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dirty="0">
                          <a:effectLst/>
                        </a:rPr>
                        <a:t>1945</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0006753"/>
                  </a:ext>
                </a:extLst>
              </a:tr>
              <a:tr h="456838">
                <a:tc>
                  <a:txBody>
                    <a:bodyPr/>
                    <a:lstStyle/>
                    <a:p>
                      <a:pPr algn="l" fontAlgn="b"/>
                      <a:r>
                        <a:rPr lang="en-AU" sz="1100" u="none" strike="noStrike">
                          <a:effectLst/>
                        </a:rPr>
                        <a:t>June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1941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7881419"/>
                  </a:ext>
                </a:extLst>
              </a:tr>
              <a:tr h="456838">
                <a:tc>
                  <a:txBody>
                    <a:bodyPr/>
                    <a:lstStyle/>
                    <a:p>
                      <a:pPr algn="l" fontAlgn="b"/>
                      <a:r>
                        <a:rPr lang="en-AU" sz="1100" u="none" strike="noStrike">
                          <a:effectLst/>
                        </a:rPr>
                        <a:t>July</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1889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6639344"/>
                  </a:ext>
                </a:extLst>
              </a:tr>
              <a:tr h="456838">
                <a:tc>
                  <a:txBody>
                    <a:bodyPr/>
                    <a:lstStyle/>
                    <a:p>
                      <a:pPr algn="l" fontAlgn="b"/>
                      <a:r>
                        <a:rPr lang="en-AU" sz="1100" u="none" strike="noStrike">
                          <a:effectLst/>
                        </a:rPr>
                        <a:t>August</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1862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5057858"/>
                  </a:ext>
                </a:extLst>
              </a:tr>
              <a:tr h="456838">
                <a:tc>
                  <a:txBody>
                    <a:bodyPr/>
                    <a:lstStyle/>
                    <a:p>
                      <a:pPr algn="l" fontAlgn="b"/>
                      <a:r>
                        <a:rPr lang="en-AU" sz="1100" u="none" strike="noStrike">
                          <a:effectLst/>
                        </a:rPr>
                        <a:t>September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1750</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2745206"/>
                  </a:ext>
                </a:extLst>
              </a:tr>
              <a:tr h="456838">
                <a:tc>
                  <a:txBody>
                    <a:bodyPr/>
                    <a:lstStyle/>
                    <a:p>
                      <a:pPr algn="l" fontAlgn="b"/>
                      <a:r>
                        <a:rPr lang="en-AU" sz="1100" u="none" strike="noStrike">
                          <a:effectLst/>
                        </a:rPr>
                        <a:t>October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1954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0648292"/>
                  </a:ext>
                </a:extLst>
              </a:tr>
              <a:tr h="456838">
                <a:tc>
                  <a:txBody>
                    <a:bodyPr/>
                    <a:lstStyle/>
                    <a:p>
                      <a:pPr algn="l" fontAlgn="b"/>
                      <a:r>
                        <a:rPr lang="en-AU" sz="1100" u="none" strike="noStrike">
                          <a:effectLst/>
                        </a:rPr>
                        <a:t>November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1857</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0564926"/>
                  </a:ext>
                </a:extLst>
              </a:tr>
              <a:tr h="456838">
                <a:tc>
                  <a:txBody>
                    <a:bodyPr/>
                    <a:lstStyle/>
                    <a:p>
                      <a:pPr algn="l" fontAlgn="b"/>
                      <a:r>
                        <a:rPr lang="en-AU" sz="1100" u="none" strike="noStrike">
                          <a:effectLst/>
                        </a:rPr>
                        <a:t>December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dirty="0">
                          <a:effectLst/>
                        </a:rPr>
                        <a:t>1884</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0878227"/>
                  </a:ext>
                </a:extLst>
              </a:tr>
            </a:tbl>
          </a:graphicData>
        </a:graphic>
      </p:graphicFrame>
    </p:spTree>
    <p:extLst>
      <p:ext uri="{BB962C8B-B14F-4D97-AF65-F5344CB8AC3E}">
        <p14:creationId xmlns:p14="http://schemas.microsoft.com/office/powerpoint/2010/main" val="286738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517112" y="9029700"/>
            <a:ext cx="17253775" cy="7978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6" name="TextBox 15">
            <a:extLst>
              <a:ext uri="{FF2B5EF4-FFF2-40B4-BE49-F238E27FC236}">
                <a16:creationId xmlns:a16="http://schemas.microsoft.com/office/drawing/2014/main" id="{DF129C83-9AA9-468A-1519-D85308B51279}"/>
              </a:ext>
            </a:extLst>
          </p:cNvPr>
          <p:cNvSpPr txBox="1"/>
          <p:nvPr/>
        </p:nvSpPr>
        <p:spPr>
          <a:xfrm>
            <a:off x="517112" y="266700"/>
            <a:ext cx="14027241" cy="1077218"/>
          </a:xfrm>
          <a:prstGeom prst="rect">
            <a:avLst/>
          </a:prstGeom>
          <a:noFill/>
        </p:spPr>
        <p:txBody>
          <a:bodyPr wrap="square" rtlCol="0">
            <a:spAutoFit/>
          </a:bodyPr>
          <a:lstStyle/>
          <a:p>
            <a:r>
              <a:rPr lang="en-US" sz="3200" dirty="0"/>
              <a:t>The month with the most posts was October with 1954 posts.</a:t>
            </a:r>
          </a:p>
          <a:p>
            <a:endParaRPr lang="en-AU" sz="3200" dirty="0"/>
          </a:p>
        </p:txBody>
      </p:sp>
      <p:graphicFrame>
        <p:nvGraphicFramePr>
          <p:cNvPr id="2" name="Chart 1">
            <a:extLst>
              <a:ext uri="{FF2B5EF4-FFF2-40B4-BE49-F238E27FC236}">
                <a16:creationId xmlns:a16="http://schemas.microsoft.com/office/drawing/2014/main" id="{BA29ACBD-F8F8-23B6-47B0-EBC0A949B820}"/>
              </a:ext>
            </a:extLst>
          </p:cNvPr>
          <p:cNvGraphicFramePr>
            <a:graphicFrameLocks/>
          </p:cNvGraphicFramePr>
          <p:nvPr>
            <p:extLst>
              <p:ext uri="{D42A27DB-BD31-4B8C-83A1-F6EECF244321}">
                <p14:modId xmlns:p14="http://schemas.microsoft.com/office/powerpoint/2010/main" val="2024437020"/>
              </p:ext>
            </p:extLst>
          </p:nvPr>
        </p:nvGraphicFramePr>
        <p:xfrm>
          <a:off x="848496" y="2781300"/>
          <a:ext cx="15839304" cy="59436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2564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423976"/>
            <a:ext cx="5945454" cy="4092659"/>
            <a:chOff x="0" y="-226386"/>
            <a:chExt cx="7927272" cy="5456879"/>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226386"/>
              <a:ext cx="7927272" cy="5456879"/>
            </a:xfrm>
            <a:prstGeom prst="rect">
              <a:avLst/>
            </a:prstGeom>
          </p:spPr>
          <p:txBody>
            <a:bodyPr wrap="square" lIns="0" tIns="0" rIns="0" bIns="0" rtlCol="0" anchor="t">
              <a:spAutoFit/>
            </a:bodyPr>
            <a:lstStyle/>
            <a:p>
              <a:pPr>
                <a:lnSpc>
                  <a:spcPts val="2940"/>
                </a:lnSpc>
              </a:pPr>
              <a:r>
                <a:rPr lang="en-US" sz="2800" spc="-21" dirty="0">
                  <a:solidFill>
                    <a:srgbClr val="000000"/>
                  </a:solidFill>
                  <a:latin typeface="Graphik Regular" panose="020B0503030202060203" pitchFamily="34" charset="0"/>
                </a:rPr>
                <a:t>In brief, since the company wants to undergo IPO, it is important that they understand their data.</a:t>
              </a:r>
            </a:p>
            <a:p>
              <a:pPr>
                <a:lnSpc>
                  <a:spcPts val="2940"/>
                </a:lnSpc>
              </a:pPr>
              <a:endParaRPr lang="en-US" sz="2800" spc="-21" dirty="0">
                <a:solidFill>
                  <a:srgbClr val="000000"/>
                </a:solidFill>
                <a:latin typeface="Graphik Regular" panose="020B0503030202060203" pitchFamily="34" charset="0"/>
              </a:endParaRPr>
            </a:p>
            <a:p>
              <a:pPr>
                <a:lnSpc>
                  <a:spcPts val="2940"/>
                </a:lnSpc>
              </a:pPr>
              <a:endParaRPr lang="en-US" sz="2800" spc="-21" dirty="0">
                <a:solidFill>
                  <a:srgbClr val="000000"/>
                </a:solidFill>
                <a:latin typeface="Graphik Regular" panose="020B0503030202060203" pitchFamily="34" charset="0"/>
              </a:endParaRPr>
            </a:p>
            <a:p>
              <a:pPr>
                <a:lnSpc>
                  <a:spcPts val="2940"/>
                </a:lnSpc>
              </a:pPr>
              <a:r>
                <a:rPr lang="en-US" sz="2800" spc="-21" dirty="0">
                  <a:solidFill>
                    <a:srgbClr val="000000"/>
                  </a:solidFill>
                  <a:latin typeface="Graphik Regular" panose="020B0503030202060203" pitchFamily="34" charset="0"/>
                </a:rPr>
                <a:t>They can look at these analyzed data, create more visual charts to see how their content is being viewed over time by their target audience and how these stats can help convince stakeholders to take necessary steps in the future.</a:t>
              </a: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302235" y="1309949"/>
            <a:ext cx="5677467" cy="7963390"/>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AU"/>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8782194" y="1909667"/>
            <a:ext cx="7506985" cy="6371749"/>
          </a:xfrm>
          <a:prstGeom prst="rect">
            <a:avLst/>
          </a:prstGeom>
          <a:solidFill>
            <a:schemeClr val="bg1"/>
          </a:solidFill>
        </p:spPr>
        <p:txBody>
          <a:bodyPr/>
          <a:lstStyle/>
          <a:p>
            <a:r>
              <a:rPr lang="en-US" sz="2800" dirty="0"/>
              <a:t>In the previous project, we used the datasets provided.</a:t>
            </a:r>
          </a:p>
          <a:p>
            <a:r>
              <a:rPr lang="en-US" sz="2800" dirty="0"/>
              <a:t>Firstly, I cleaned the data, removing any unnecessary columns and duplicates. Then the clean data was processed in a table containing relevant columns for the client’s needs.</a:t>
            </a:r>
          </a:p>
          <a:p>
            <a:r>
              <a:rPr lang="en-US" sz="2800" dirty="0"/>
              <a:t>For that, tables(CONTENTS, REACTIONS and REACTIONTYPES) were linked. </a:t>
            </a:r>
          </a:p>
          <a:p>
            <a:r>
              <a:rPr lang="en-US" sz="2800" dirty="0"/>
              <a:t>After that, the top 5 categories based on their popularity were sorted in a separate worksheet.</a:t>
            </a:r>
            <a:endParaRPr lang="en-AU" sz="28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84C53224-A3F3-FD31-8300-F4D84A200D95}"/>
              </a:ext>
            </a:extLst>
          </p:cNvPr>
          <p:cNvSpPr txBox="1"/>
          <p:nvPr/>
        </p:nvSpPr>
        <p:spPr>
          <a:xfrm>
            <a:off x="2666999" y="4501355"/>
            <a:ext cx="6551063" cy="1815882"/>
          </a:xfrm>
          <a:prstGeom prst="rect">
            <a:avLst/>
          </a:prstGeom>
          <a:noFill/>
        </p:spPr>
        <p:txBody>
          <a:bodyPr wrap="square" rtlCol="0">
            <a:spAutoFit/>
          </a:bodyPr>
          <a:lstStyle/>
          <a:p>
            <a:r>
              <a:rPr lang="en-US" sz="2800" dirty="0"/>
              <a:t>We need to analyze the given data and create visualizations for the company to understand their online activity and presence.</a:t>
            </a:r>
            <a:endParaRPr lang="en-AU"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AU"/>
          </a:p>
        </p:txBody>
      </p:sp>
      <p:grpSp>
        <p:nvGrpSpPr>
          <p:cNvPr id="16" name="Group 16"/>
          <p:cNvGrpSpPr>
            <a:grpSpLocks noChangeAspect="1"/>
          </p:cNvGrpSpPr>
          <p:nvPr/>
        </p:nvGrpSpPr>
        <p:grpSpPr>
          <a:xfrm>
            <a:off x="11231661" y="745296"/>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1" name="Group 21"/>
          <p:cNvGrpSpPr>
            <a:grpSpLocks noChangeAspect="1"/>
          </p:cNvGrpSpPr>
          <p:nvPr/>
        </p:nvGrpSpPr>
        <p:grpSpPr>
          <a:xfrm>
            <a:off x="11493296" y="4013832"/>
            <a:ext cx="1206109" cy="1206109"/>
            <a:chOff x="-2576003" y="-240237"/>
            <a:chExt cx="6350000" cy="6350000"/>
          </a:xfrm>
        </p:grpSpPr>
        <p:sp>
          <p:nvSpPr>
            <p:cNvPr id="22" name="Freeform 22"/>
            <p:cNvSpPr/>
            <p:nvPr/>
          </p:nvSpPr>
          <p:spPr>
            <a:xfrm>
              <a:off x="-2576003" y="-240237"/>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306111" y="6378724"/>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ED4DA956-1413-C652-1407-8AFD232F45BA}"/>
              </a:ext>
            </a:extLst>
          </p:cNvPr>
          <p:cNvSpPr txBox="1"/>
          <p:nvPr/>
        </p:nvSpPr>
        <p:spPr>
          <a:xfrm>
            <a:off x="13868400" y="1156543"/>
            <a:ext cx="3363325" cy="2062103"/>
          </a:xfrm>
          <a:prstGeom prst="rect">
            <a:avLst/>
          </a:prstGeom>
          <a:noFill/>
        </p:spPr>
        <p:txBody>
          <a:bodyPr wrap="square" rtlCol="0">
            <a:spAutoFit/>
          </a:bodyPr>
          <a:lstStyle/>
          <a:p>
            <a:r>
              <a:rPr lang="en-US" sz="3600" b="1" dirty="0"/>
              <a:t>Andrew Fleming,</a:t>
            </a:r>
          </a:p>
          <a:p>
            <a:r>
              <a:rPr lang="en-AU" sz="2800" dirty="0"/>
              <a:t>Chief Technical Architect</a:t>
            </a:r>
          </a:p>
        </p:txBody>
      </p:sp>
      <p:pic>
        <p:nvPicPr>
          <p:cNvPr id="1026" name="Picture 2" descr="About">
            <a:extLst>
              <a:ext uri="{FF2B5EF4-FFF2-40B4-BE49-F238E27FC236}">
                <a16:creationId xmlns:a16="http://schemas.microsoft.com/office/drawing/2014/main" id="{AD3166F5-D6D8-BCA1-2DEE-BB8E08774E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9122" y="737410"/>
            <a:ext cx="2085137" cy="209035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B3C2AF46-D074-3EBF-E9ED-1ACFD5DD50A4}"/>
              </a:ext>
            </a:extLst>
          </p:cNvPr>
          <p:cNvSpPr txBox="1"/>
          <p:nvPr/>
        </p:nvSpPr>
        <p:spPr>
          <a:xfrm>
            <a:off x="13868400" y="3771900"/>
            <a:ext cx="2743200" cy="1631216"/>
          </a:xfrm>
          <a:prstGeom prst="rect">
            <a:avLst/>
          </a:prstGeom>
          <a:noFill/>
        </p:spPr>
        <p:txBody>
          <a:bodyPr wrap="square" rtlCol="0">
            <a:spAutoFit/>
          </a:bodyPr>
          <a:lstStyle/>
          <a:p>
            <a:r>
              <a:rPr lang="en-US" sz="3600" b="1" dirty="0"/>
              <a:t>Marcus </a:t>
            </a:r>
            <a:r>
              <a:rPr lang="en-US" sz="3600" b="1" dirty="0" err="1"/>
              <a:t>Rompton</a:t>
            </a:r>
            <a:r>
              <a:rPr lang="en-US" sz="3600" b="1" dirty="0"/>
              <a:t>,</a:t>
            </a:r>
          </a:p>
          <a:p>
            <a:r>
              <a:rPr lang="en-US" sz="2800" dirty="0"/>
              <a:t>Senior Principle</a:t>
            </a:r>
            <a:endParaRPr lang="en-AU" sz="2800" dirty="0"/>
          </a:p>
        </p:txBody>
      </p:sp>
      <p:pic>
        <p:nvPicPr>
          <p:cNvPr id="1028" name="Picture 4" descr="Premium Vector | Data analyst logo vector statistic chart graphic diagram  financial concept analysis economy growth investment profit progress">
            <a:extLst>
              <a:ext uri="{FF2B5EF4-FFF2-40B4-BE49-F238E27FC236}">
                <a16:creationId xmlns:a16="http://schemas.microsoft.com/office/drawing/2014/main" id="{5CECAD2C-07CA-3CDD-C6C6-56CB1690C2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6211" y="6316246"/>
            <a:ext cx="2265037" cy="214522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3EF2628-781E-A423-D441-94913463AA41}"/>
              </a:ext>
            </a:extLst>
          </p:cNvPr>
          <p:cNvSpPr txBox="1"/>
          <p:nvPr/>
        </p:nvSpPr>
        <p:spPr>
          <a:xfrm>
            <a:off x="13868400" y="6591300"/>
            <a:ext cx="2514600" cy="1508105"/>
          </a:xfrm>
          <a:prstGeom prst="rect">
            <a:avLst/>
          </a:prstGeom>
          <a:noFill/>
        </p:spPr>
        <p:txBody>
          <a:bodyPr wrap="square" rtlCol="0">
            <a:spAutoFit/>
          </a:bodyPr>
          <a:lstStyle/>
          <a:p>
            <a:r>
              <a:rPr lang="en-US" sz="3600" b="1" dirty="0"/>
              <a:t>Bhupal Rai,</a:t>
            </a:r>
          </a:p>
          <a:p>
            <a:r>
              <a:rPr lang="en-US" sz="2800" dirty="0"/>
              <a:t>Data Analyst</a:t>
            </a:r>
          </a:p>
          <a:p>
            <a:endParaRPr lang="en-AU" sz="2800" dirty="0"/>
          </a:p>
        </p:txBody>
      </p:sp>
      <p:pic>
        <p:nvPicPr>
          <p:cNvPr id="1030" name="Picture 6" descr="20+ Principal Logo Stock Illustrations, Royalty-Free Vector Graphics &amp; Clip  Art - iStock">
            <a:extLst>
              <a:ext uri="{FF2B5EF4-FFF2-40B4-BE49-F238E27FC236}">
                <a16:creationId xmlns:a16="http://schemas.microsoft.com/office/drawing/2014/main" id="{500BD541-6030-739F-E43C-28EDD47526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58617" y="3218646"/>
            <a:ext cx="2802701" cy="2802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C3FEA3D5-6827-A40A-0A50-400BE342371D}"/>
              </a:ext>
            </a:extLst>
          </p:cNvPr>
          <p:cNvSpPr txBox="1"/>
          <p:nvPr/>
        </p:nvSpPr>
        <p:spPr>
          <a:xfrm>
            <a:off x="3964946" y="672037"/>
            <a:ext cx="9446253" cy="1624999"/>
          </a:xfrm>
          <a:prstGeom prst="rect">
            <a:avLst/>
          </a:prstGeom>
          <a:noFill/>
        </p:spPr>
        <p:txBody>
          <a:bodyPr wrap="square" rtlCol="0">
            <a:spAutoFit/>
          </a:bodyPr>
          <a:lstStyle/>
          <a:p>
            <a:r>
              <a:rPr lang="en-US" sz="2400" dirty="0"/>
              <a:t>One of the very first steps when getting a new dataset is to clean it. This means, removing unnecessary columns and duplicates. Our base table was REACTIONS. We removed columns like </a:t>
            </a:r>
            <a:r>
              <a:rPr lang="en-US" sz="2600" dirty="0" err="1"/>
              <a:t>UserID</a:t>
            </a:r>
            <a:r>
              <a:rPr lang="en-US" sz="2400" dirty="0"/>
              <a:t>, URL. We filtered through categories column and replaced “ “ with  .</a:t>
            </a:r>
            <a:endParaRPr lang="en-AU" sz="2400" dirty="0"/>
          </a:p>
        </p:txBody>
      </p:sp>
      <p:sp>
        <p:nvSpPr>
          <p:cNvPr id="41" name="TextBox 40">
            <a:extLst>
              <a:ext uri="{FF2B5EF4-FFF2-40B4-BE49-F238E27FC236}">
                <a16:creationId xmlns:a16="http://schemas.microsoft.com/office/drawing/2014/main" id="{3702D454-B164-40CC-66FA-F233F970AEBF}"/>
              </a:ext>
            </a:extLst>
          </p:cNvPr>
          <p:cNvSpPr txBox="1"/>
          <p:nvPr/>
        </p:nvSpPr>
        <p:spPr>
          <a:xfrm>
            <a:off x="6012553" y="2399324"/>
            <a:ext cx="12046847" cy="1692771"/>
          </a:xfrm>
          <a:prstGeom prst="rect">
            <a:avLst/>
          </a:prstGeom>
          <a:noFill/>
        </p:spPr>
        <p:txBody>
          <a:bodyPr wrap="square" rtlCol="0">
            <a:spAutoFit/>
          </a:bodyPr>
          <a:lstStyle/>
          <a:p>
            <a:r>
              <a:rPr lang="en-US" sz="2600" dirty="0"/>
              <a:t>Next up, we linked up table CONTENT with Reactions through </a:t>
            </a:r>
            <a:r>
              <a:rPr lang="en-US" sz="2600" dirty="0" err="1"/>
              <a:t>contentID</a:t>
            </a:r>
            <a:r>
              <a:rPr lang="en-US" sz="2600" dirty="0"/>
              <a:t>. We used VLOOKUP for importing the data (category and Content Type columns). We did the same thing with </a:t>
            </a:r>
            <a:r>
              <a:rPr lang="en-US" sz="2600" dirty="0" err="1"/>
              <a:t>ReactionsType</a:t>
            </a:r>
            <a:r>
              <a:rPr lang="en-US" sz="2600" dirty="0"/>
              <a:t> table , linking through Type and imported Sentiment and Score columns</a:t>
            </a:r>
            <a:endParaRPr lang="en-AU" sz="2600" dirty="0"/>
          </a:p>
        </p:txBody>
      </p:sp>
      <p:sp>
        <p:nvSpPr>
          <p:cNvPr id="42" name="TextBox 41">
            <a:extLst>
              <a:ext uri="{FF2B5EF4-FFF2-40B4-BE49-F238E27FC236}">
                <a16:creationId xmlns:a16="http://schemas.microsoft.com/office/drawing/2014/main" id="{E0C87FF2-C060-3CF0-3D1E-7DF1FDF8D747}"/>
              </a:ext>
            </a:extLst>
          </p:cNvPr>
          <p:cNvSpPr txBox="1"/>
          <p:nvPr/>
        </p:nvSpPr>
        <p:spPr>
          <a:xfrm>
            <a:off x="7684645" y="4073600"/>
            <a:ext cx="10029284" cy="1692771"/>
          </a:xfrm>
          <a:prstGeom prst="rect">
            <a:avLst/>
          </a:prstGeom>
          <a:noFill/>
        </p:spPr>
        <p:txBody>
          <a:bodyPr wrap="square" rtlCol="0">
            <a:spAutoFit/>
          </a:bodyPr>
          <a:lstStyle/>
          <a:p>
            <a:r>
              <a:rPr lang="en-US" sz="2600" dirty="0"/>
              <a:t>We then copy pasted Categories column into a new worksheet and removed all the duplicates, leaving only distinct categories. Then, using SUMIF function, we calculated the individual scores for each category and named the worksheet as Aggregate Scores.</a:t>
            </a:r>
            <a:endParaRPr lang="en-AU" sz="2600" dirty="0"/>
          </a:p>
        </p:txBody>
      </p:sp>
      <p:sp>
        <p:nvSpPr>
          <p:cNvPr id="44" name="TextBox 43">
            <a:extLst>
              <a:ext uri="{FF2B5EF4-FFF2-40B4-BE49-F238E27FC236}">
                <a16:creationId xmlns:a16="http://schemas.microsoft.com/office/drawing/2014/main" id="{CD01E31B-EC27-7014-AB54-5009DF0BAC2B}"/>
              </a:ext>
            </a:extLst>
          </p:cNvPr>
          <p:cNvSpPr txBox="1"/>
          <p:nvPr/>
        </p:nvSpPr>
        <p:spPr>
          <a:xfrm>
            <a:off x="9649749" y="5974976"/>
            <a:ext cx="8228879" cy="1292662"/>
          </a:xfrm>
          <a:prstGeom prst="rect">
            <a:avLst/>
          </a:prstGeom>
          <a:noFill/>
        </p:spPr>
        <p:txBody>
          <a:bodyPr wrap="square" rtlCol="0">
            <a:spAutoFit/>
          </a:bodyPr>
          <a:lstStyle/>
          <a:p>
            <a:r>
              <a:rPr lang="en-US" sz="2600" dirty="0"/>
              <a:t>Now that we have two worksheets, we copy the data from Aggregate scores into a new worksheet to calculate the top 5 categories, and name the worksheet “Top 5 Categories</a:t>
            </a:r>
            <a:endParaRPr lang="en-AU" sz="2600" dirty="0"/>
          </a:p>
        </p:txBody>
      </p:sp>
      <p:sp>
        <p:nvSpPr>
          <p:cNvPr id="45" name="TextBox 44">
            <a:extLst>
              <a:ext uri="{FF2B5EF4-FFF2-40B4-BE49-F238E27FC236}">
                <a16:creationId xmlns:a16="http://schemas.microsoft.com/office/drawing/2014/main" id="{AC119341-829B-D0C7-A093-B1D818F55176}"/>
              </a:ext>
            </a:extLst>
          </p:cNvPr>
          <p:cNvSpPr txBox="1"/>
          <p:nvPr/>
        </p:nvSpPr>
        <p:spPr>
          <a:xfrm>
            <a:off x="11322471" y="7734160"/>
            <a:ext cx="6520234" cy="1692771"/>
          </a:xfrm>
          <a:prstGeom prst="rect">
            <a:avLst/>
          </a:prstGeom>
          <a:noFill/>
        </p:spPr>
        <p:txBody>
          <a:bodyPr wrap="square" rtlCol="0">
            <a:spAutoFit/>
          </a:bodyPr>
          <a:lstStyle/>
          <a:p>
            <a:r>
              <a:rPr lang="en-US" sz="2600" dirty="0"/>
              <a:t>We then filter the data through, sorting it out in a descending manner and then filtering the top5 categories based on the individual total scores.</a:t>
            </a:r>
            <a:endParaRPr lang="en-AU"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6" name="TextBox 15">
            <a:extLst>
              <a:ext uri="{FF2B5EF4-FFF2-40B4-BE49-F238E27FC236}">
                <a16:creationId xmlns:a16="http://schemas.microsoft.com/office/drawing/2014/main" id="{DF129C83-9AA9-468A-1519-D85308B51279}"/>
              </a:ext>
            </a:extLst>
          </p:cNvPr>
          <p:cNvSpPr txBox="1"/>
          <p:nvPr/>
        </p:nvSpPr>
        <p:spPr>
          <a:xfrm>
            <a:off x="2127159" y="2400300"/>
            <a:ext cx="14027241" cy="4031873"/>
          </a:xfrm>
          <a:prstGeom prst="rect">
            <a:avLst/>
          </a:prstGeom>
          <a:noFill/>
        </p:spPr>
        <p:txBody>
          <a:bodyPr wrap="square" rtlCol="0">
            <a:spAutoFit/>
          </a:bodyPr>
          <a:lstStyle/>
          <a:p>
            <a:r>
              <a:rPr lang="en-US" sz="3200" dirty="0"/>
              <a:t>Based on our findings, the top 5 categories based on the popularity are Studying, Tennis, Public Speaking, Education and Soccer.</a:t>
            </a:r>
          </a:p>
          <a:p>
            <a:r>
              <a:rPr lang="en-US" sz="3200" dirty="0"/>
              <a:t>We can further exploit this information by creating more content on these categories to garner more views.</a:t>
            </a:r>
          </a:p>
          <a:p>
            <a:r>
              <a:rPr lang="en-US" sz="3200" dirty="0"/>
              <a:t>Furthermore, the other categories included in the top 10 are Technology, Animals, Healthy eating, Travel and Cooking.</a:t>
            </a:r>
          </a:p>
          <a:p>
            <a:r>
              <a:rPr lang="en-US" sz="3200" dirty="0"/>
              <a:t>These are potential categories that can get more views with some research done.</a:t>
            </a:r>
          </a:p>
          <a:p>
            <a:endParaRPr lang="en-AU"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517113" y="9027509"/>
            <a:ext cx="17161288" cy="800070"/>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6" name="TextBox 15">
            <a:extLst>
              <a:ext uri="{FF2B5EF4-FFF2-40B4-BE49-F238E27FC236}">
                <a16:creationId xmlns:a16="http://schemas.microsoft.com/office/drawing/2014/main" id="{DF129C83-9AA9-468A-1519-D85308B51279}"/>
              </a:ext>
            </a:extLst>
          </p:cNvPr>
          <p:cNvSpPr txBox="1"/>
          <p:nvPr/>
        </p:nvSpPr>
        <p:spPr>
          <a:xfrm>
            <a:off x="1219200" y="459421"/>
            <a:ext cx="12579441" cy="1569660"/>
          </a:xfrm>
          <a:prstGeom prst="rect">
            <a:avLst/>
          </a:prstGeom>
          <a:noFill/>
        </p:spPr>
        <p:txBody>
          <a:bodyPr wrap="square" rtlCol="0">
            <a:spAutoFit/>
          </a:bodyPr>
          <a:lstStyle/>
          <a:p>
            <a:r>
              <a:rPr lang="en-US" sz="3200" dirty="0"/>
              <a:t>There are 16 unique categories based on the dataset.</a:t>
            </a:r>
          </a:p>
          <a:p>
            <a:r>
              <a:rPr lang="en-US" sz="3200" dirty="0"/>
              <a:t>A visual representation of the categories is given below:</a:t>
            </a:r>
          </a:p>
          <a:p>
            <a:endParaRPr lang="en-AU" sz="3200" dirty="0"/>
          </a:p>
        </p:txBody>
      </p:sp>
      <p:graphicFrame>
        <p:nvGraphicFramePr>
          <p:cNvPr id="14" name="Chart 13">
            <a:extLst>
              <a:ext uri="{FF2B5EF4-FFF2-40B4-BE49-F238E27FC236}">
                <a16:creationId xmlns:a16="http://schemas.microsoft.com/office/drawing/2014/main" id="{861F1CB4-E5DE-4D30-0243-349B71226BC0}"/>
              </a:ext>
            </a:extLst>
          </p:cNvPr>
          <p:cNvGraphicFramePr>
            <a:graphicFrameLocks/>
          </p:cNvGraphicFramePr>
          <p:nvPr>
            <p:extLst>
              <p:ext uri="{D42A27DB-BD31-4B8C-83A1-F6EECF244321}">
                <p14:modId xmlns:p14="http://schemas.microsoft.com/office/powerpoint/2010/main" val="1467204670"/>
              </p:ext>
            </p:extLst>
          </p:nvPr>
        </p:nvGraphicFramePr>
        <p:xfrm>
          <a:off x="2286000" y="1486995"/>
          <a:ext cx="14496289" cy="731300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2904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517112" y="8724900"/>
            <a:ext cx="17313688" cy="11026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4" name="TextBox 13">
            <a:extLst>
              <a:ext uri="{FF2B5EF4-FFF2-40B4-BE49-F238E27FC236}">
                <a16:creationId xmlns:a16="http://schemas.microsoft.com/office/drawing/2014/main" id="{902B5505-0F45-24E9-9433-98503BF16A9A}"/>
              </a:ext>
            </a:extLst>
          </p:cNvPr>
          <p:cNvSpPr txBox="1"/>
          <p:nvPr/>
        </p:nvSpPr>
        <p:spPr>
          <a:xfrm>
            <a:off x="517112" y="266700"/>
            <a:ext cx="14027241" cy="1569660"/>
          </a:xfrm>
          <a:prstGeom prst="rect">
            <a:avLst/>
          </a:prstGeom>
          <a:noFill/>
        </p:spPr>
        <p:txBody>
          <a:bodyPr wrap="square" rtlCol="0">
            <a:spAutoFit/>
          </a:bodyPr>
          <a:lstStyle/>
          <a:p>
            <a:r>
              <a:rPr lang="en-US" sz="3200" dirty="0"/>
              <a:t>The most popular category based on the analysis is Studying with a total reaction of 22534. </a:t>
            </a:r>
          </a:p>
          <a:p>
            <a:r>
              <a:rPr lang="en-US" sz="3200" dirty="0"/>
              <a:t>The different types of reactions to the category are shown below:</a:t>
            </a:r>
            <a:endParaRPr lang="en-AU" sz="3200" dirty="0"/>
          </a:p>
        </p:txBody>
      </p:sp>
      <p:pic>
        <p:nvPicPr>
          <p:cNvPr id="17" name="Picture 16">
            <a:extLst>
              <a:ext uri="{FF2B5EF4-FFF2-40B4-BE49-F238E27FC236}">
                <a16:creationId xmlns:a16="http://schemas.microsoft.com/office/drawing/2014/main" id="{23435E7F-2728-093C-B422-669B515E9AE3}"/>
              </a:ext>
            </a:extLst>
          </p:cNvPr>
          <p:cNvPicPr>
            <a:picLocks noChangeAspect="1"/>
          </p:cNvPicPr>
          <p:nvPr/>
        </p:nvPicPr>
        <p:blipFill>
          <a:blip r:embed="rId5"/>
          <a:stretch>
            <a:fillRect/>
          </a:stretch>
        </p:blipFill>
        <p:spPr>
          <a:xfrm>
            <a:off x="2826651" y="1981200"/>
            <a:ext cx="6012549" cy="6324600"/>
          </a:xfrm>
          <a:prstGeom prst="rect">
            <a:avLst/>
          </a:prstGeom>
        </p:spPr>
      </p:pic>
    </p:spTree>
    <p:extLst>
      <p:ext uri="{BB962C8B-B14F-4D97-AF65-F5344CB8AC3E}">
        <p14:creationId xmlns:p14="http://schemas.microsoft.com/office/powerpoint/2010/main" val="3148447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140</TotalTime>
  <Words>633</Words>
  <Application>Microsoft Office PowerPoint</Application>
  <PresentationFormat>Custom</PresentationFormat>
  <Paragraphs>108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Clear Sans Regular Bold</vt:lpstr>
      <vt:lpstr>Graphik Regular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Bhupal Rai</cp:lastModifiedBy>
  <cp:revision>10</cp:revision>
  <dcterms:created xsi:type="dcterms:W3CDTF">2006-08-16T00:00:00Z</dcterms:created>
  <dcterms:modified xsi:type="dcterms:W3CDTF">2024-01-06T06:46:43Z</dcterms:modified>
  <dc:identifier>DAEhDyfaYKE</dc:identifier>
</cp:coreProperties>
</file>