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18"/>
  </p:notesMasterIdLst>
  <p:handoutMasterIdLst>
    <p:handoutMasterId r:id="rId19"/>
  </p:handoutMasterIdLst>
  <p:sldIdLst>
    <p:sldId id="507" r:id="rId2"/>
    <p:sldId id="1027" r:id="rId3"/>
    <p:sldId id="1011" r:id="rId4"/>
    <p:sldId id="1012" r:id="rId5"/>
    <p:sldId id="1016" r:id="rId6"/>
    <p:sldId id="1026" r:id="rId7"/>
    <p:sldId id="1039" r:id="rId8"/>
    <p:sldId id="1028" r:id="rId9"/>
    <p:sldId id="1038" r:id="rId10"/>
    <p:sldId id="1040" r:id="rId11"/>
    <p:sldId id="1041" r:id="rId12"/>
    <p:sldId id="1042" r:id="rId13"/>
    <p:sldId id="1033" r:id="rId14"/>
    <p:sldId id="1034" r:id="rId15"/>
    <p:sldId id="1035" r:id="rId16"/>
    <p:sldId id="1037"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f. Shekhar . R" initials="PS.R" lastIdx="1" clrIdx="0">
    <p:extLst>
      <p:ext uri="{19B8F6BF-5375-455C-9EA6-DF929625EA0E}">
        <p15:presenceInfo xmlns:p15="http://schemas.microsoft.com/office/powerpoint/2012/main" userId="S-1-5-21-1415727340-1540263038-2234542919-13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3742" autoAdjust="0"/>
  </p:normalViewPr>
  <p:slideViewPr>
    <p:cSldViewPr snapToGrid="0">
      <p:cViewPr varScale="1">
        <p:scale>
          <a:sx n="79" d="100"/>
          <a:sy n="79" d="100"/>
        </p:scale>
        <p:origin x="686" y="67"/>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3F2378-E9BC-4DF3-B317-060928E4E621}" type="datetimeFigureOut">
              <a:rPr lang="en-US" smtClean="0"/>
              <a:pPr/>
              <a:t>6/12/2025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1D99B9-BA06-4A87-B300-D8D5C0E3ED1F}" type="slidenum">
              <a:rPr lang="en-US" smtClean="0"/>
              <a:pPr/>
              <a:t>‹#›</a:t>
            </a:fld>
            <a:endParaRPr lang="en-US"/>
          </a:p>
        </p:txBody>
      </p:sp>
    </p:spTree>
    <p:extLst>
      <p:ext uri="{BB962C8B-B14F-4D97-AF65-F5344CB8AC3E}">
        <p14:creationId xmlns:p14="http://schemas.microsoft.com/office/powerpoint/2010/main" val="1093894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A7B44CD-007F-4479-9F76-504AB024A03E}" type="datetimeFigureOut">
              <a:rPr lang="en-US"/>
              <a:pPr>
                <a:defRPr/>
              </a:pPr>
              <a:t>6/12/2025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D4853D3-BCEF-4909-916C-A78958746ECE}" type="slidenum">
              <a:rPr lang="en-US"/>
              <a:pPr>
                <a:defRPr/>
              </a:pPr>
              <a:t>‹#›</a:t>
            </a:fld>
            <a:endParaRPr lang="en-US"/>
          </a:p>
        </p:txBody>
      </p:sp>
    </p:spTree>
    <p:extLst>
      <p:ext uri="{BB962C8B-B14F-4D97-AF65-F5344CB8AC3E}">
        <p14:creationId xmlns:p14="http://schemas.microsoft.com/office/powerpoint/2010/main" val="334765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D4853D3-BCEF-4909-916C-A78958746ECE}" type="slidenum">
              <a:rPr lang="en-US" smtClean="0"/>
              <a:pPr>
                <a:defRPr/>
              </a:pPr>
              <a:t>1</a:t>
            </a:fld>
            <a:endParaRPr lang="en-US"/>
          </a:p>
        </p:txBody>
      </p:sp>
    </p:spTree>
    <p:extLst>
      <p:ext uri="{BB962C8B-B14F-4D97-AF65-F5344CB8AC3E}">
        <p14:creationId xmlns:p14="http://schemas.microsoft.com/office/powerpoint/2010/main" val="257739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609600" y="228600"/>
            <a:ext cx="10972800" cy="563562"/>
          </a:xfrm>
        </p:spPr>
        <p:txBody>
          <a:bodyPr>
            <a:normAutofit/>
          </a:bodyPr>
          <a:lstStyle>
            <a:lvl1pPr algn="l">
              <a:defRPr sz="2800"/>
            </a:lvl1p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10927472" y="6553201"/>
            <a:ext cx="1219200" cy="276999"/>
          </a:xfrm>
          <a:prstGeom prst="rect">
            <a:avLst/>
          </a:prstGeom>
          <a:noFill/>
        </p:spPr>
        <p:txBody>
          <a:bodyPr wrap="square" rtlCol="0">
            <a:spAutoFit/>
          </a:bodyPr>
          <a:lstStyle/>
          <a:p>
            <a:pPr algn="r"/>
            <a:fld id="{E80FD4C6-48AB-4634-9A0B-834BD7BA5A0C}" type="slidenum">
              <a:rPr lang="en-IN" sz="1200" smtClean="0">
                <a:latin typeface="+mn-lt"/>
              </a:rPr>
              <a:pPr algn="r"/>
              <a:t>‹#›</a:t>
            </a:fld>
            <a:endParaRPr lang="en-IN" sz="1200">
              <a:latin typeface="+mn-lt"/>
            </a:endParaRPr>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4" r:id="rId3"/>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0112947-B9C2-2E92-2ED4-7AE86C45CC4F}"/>
              </a:ext>
            </a:extLst>
          </p:cNvPr>
          <p:cNvSpPr>
            <a:spLocks noGrp="1"/>
          </p:cNvSpPr>
          <p:nvPr>
            <p:ph type="subTitle" idx="1"/>
          </p:nvPr>
        </p:nvSpPr>
        <p:spPr>
          <a:xfrm>
            <a:off x="0" y="1930080"/>
            <a:ext cx="12192000" cy="4927920"/>
          </a:xfrm>
        </p:spPr>
        <p:txBody>
          <a:bodyPr vert="horz" lIns="91440" tIns="45720" rIns="91440" bIns="45720" rtlCol="0" anchor="t">
            <a:normAutofit/>
          </a:bodyPr>
          <a:lstStyle/>
          <a:p>
            <a:pPr algn="just">
              <a:defRPr/>
            </a:pPr>
            <a:r>
              <a:rPr lang="en-IN" sz="2400" b="1" dirty="0">
                <a:solidFill>
                  <a:schemeClr val="tx1"/>
                </a:solidFill>
                <a:latin typeface="Times New Roman" panose="02020603050405020304" pitchFamily="18" charset="0"/>
                <a:cs typeface="Times New Roman" panose="02020603050405020304" pitchFamily="18" charset="0"/>
              </a:rPr>
              <a:t>Team Members: </a:t>
            </a:r>
          </a:p>
          <a:p>
            <a:pPr algn="just">
              <a:defRPr/>
            </a:pPr>
            <a:r>
              <a:rPr lang="en-IN" sz="2400" dirty="0">
                <a:solidFill>
                  <a:schemeClr val="tx1"/>
                </a:solidFill>
                <a:latin typeface="Times New Roman" panose="02020603050405020304" pitchFamily="18" charset="0"/>
                <a:cs typeface="Times New Roman" panose="02020603050405020304" pitchFamily="18" charset="0"/>
              </a:rPr>
              <a:t>L. </a:t>
            </a:r>
            <a:r>
              <a:rPr lang="en-IN" sz="2400" dirty="0" err="1">
                <a:solidFill>
                  <a:schemeClr val="tx1"/>
                </a:solidFill>
                <a:latin typeface="Times New Roman" panose="02020603050405020304" pitchFamily="18" charset="0"/>
                <a:cs typeface="Times New Roman" panose="02020603050405020304" pitchFamily="18" charset="0"/>
              </a:rPr>
              <a:t>Bhupala</a:t>
            </a:r>
            <a:r>
              <a:rPr lang="en-IN" sz="2400" dirty="0">
                <a:solidFill>
                  <a:schemeClr val="tx1"/>
                </a:solidFill>
                <a:latin typeface="Times New Roman" panose="02020603050405020304" pitchFamily="18" charset="0"/>
                <a:cs typeface="Times New Roman" panose="02020603050405020304" pitchFamily="18" charset="0"/>
              </a:rPr>
              <a:t> Vignesh-2022BCSE07AED283</a:t>
            </a:r>
          </a:p>
          <a:p>
            <a:pPr algn="just">
              <a:defRPr/>
            </a:pPr>
            <a:r>
              <a:rPr lang="en-IN" sz="2400" dirty="0">
                <a:solidFill>
                  <a:schemeClr val="tx1"/>
                </a:solidFill>
                <a:latin typeface="Times New Roman" panose="02020603050405020304" pitchFamily="18" charset="0"/>
                <a:cs typeface="Times New Roman" panose="02020603050405020304" pitchFamily="18" charset="0"/>
              </a:rPr>
              <a:t>C. Rajiv naidu-2022BCSE07AED313</a:t>
            </a:r>
          </a:p>
          <a:p>
            <a:pPr algn="just">
              <a:defRPr/>
            </a:pPr>
            <a:r>
              <a:rPr lang="en-IN" sz="2400" dirty="0" err="1">
                <a:solidFill>
                  <a:schemeClr val="tx1"/>
                </a:solidFill>
                <a:latin typeface="Times New Roman" panose="02020603050405020304" pitchFamily="18" charset="0"/>
                <a:cs typeface="Times New Roman" panose="02020603050405020304" pitchFamily="18" charset="0"/>
              </a:rPr>
              <a:t>Y.Pavan</a:t>
            </a:r>
            <a:r>
              <a:rPr lang="en-IN" sz="2400" dirty="0">
                <a:solidFill>
                  <a:schemeClr val="tx1"/>
                </a:solidFill>
                <a:latin typeface="Times New Roman" panose="02020603050405020304" pitchFamily="18" charset="0"/>
                <a:cs typeface="Times New Roman" panose="02020603050405020304" pitchFamily="18" charset="0"/>
              </a:rPr>
              <a:t> Kumar Reddy 2022BCSE07AED363</a:t>
            </a:r>
          </a:p>
          <a:p>
            <a:pPr algn="just" fontAlgn="auto">
              <a:spcAft>
                <a:spcPts val="0"/>
              </a:spcAft>
              <a:defRPr/>
            </a:pPr>
            <a:r>
              <a:rPr lang="en-IN" sz="2400" dirty="0">
                <a:solidFill>
                  <a:schemeClr val="tx1"/>
                </a:solidFill>
                <a:latin typeface="Times New Roman" panose="02020603050405020304" pitchFamily="18" charset="0"/>
                <a:cs typeface="Times New Roman" panose="02020603050405020304" pitchFamily="18" charset="0"/>
              </a:rPr>
              <a:t>B. Mokshagna </a:t>
            </a:r>
            <a:r>
              <a:rPr lang="en-IN" sz="2400" dirty="0" err="1">
                <a:solidFill>
                  <a:schemeClr val="tx1"/>
                </a:solidFill>
                <a:latin typeface="Times New Roman" panose="02020603050405020304" pitchFamily="18" charset="0"/>
                <a:cs typeface="Times New Roman" panose="02020603050405020304" pitchFamily="18" charset="0"/>
              </a:rPr>
              <a:t>Akhileswara</a:t>
            </a:r>
            <a:r>
              <a:rPr lang="en-IN" sz="2400" dirty="0">
                <a:solidFill>
                  <a:schemeClr val="tx1"/>
                </a:solidFill>
                <a:latin typeface="Times New Roman" panose="02020603050405020304" pitchFamily="18" charset="0"/>
                <a:cs typeface="Times New Roman" panose="02020603050405020304" pitchFamily="18" charset="0"/>
              </a:rPr>
              <a:t> Reddy-2022BCSE07AED387</a:t>
            </a:r>
          </a:p>
          <a:p>
            <a:pPr algn="just" fontAlgn="auto">
              <a:spcAft>
                <a:spcPts val="0"/>
              </a:spcAft>
              <a:defRPr/>
            </a:pPr>
            <a:endParaRPr lang="en-IN" sz="2400" dirty="0">
              <a:solidFill>
                <a:schemeClr val="tx1"/>
              </a:solidFill>
              <a:latin typeface="Times New Roman" panose="02020603050405020304" pitchFamily="18" charset="0"/>
              <a:cs typeface="Times New Roman" panose="02020603050405020304" pitchFamily="18" charset="0"/>
            </a:endParaRPr>
          </a:p>
          <a:p>
            <a:pPr algn="just">
              <a:defRPr/>
            </a:pPr>
            <a:r>
              <a:rPr lang="en-IN" sz="2400" b="1" dirty="0">
                <a:solidFill>
                  <a:schemeClr val="tx1"/>
                </a:solidFill>
                <a:latin typeface="Times New Roman" panose="02020603050405020304" pitchFamily="18" charset="0"/>
                <a:cs typeface="Times New Roman" panose="02020603050405020304" pitchFamily="18" charset="0"/>
              </a:rPr>
              <a:t>Name of the Faculty: </a:t>
            </a:r>
            <a:r>
              <a:rPr lang="en-IN" sz="2400" b="1" i="0" dirty="0">
                <a:solidFill>
                  <a:schemeClr val="tx1"/>
                </a:solidFill>
                <a:effectLst/>
                <a:latin typeface="Times New Roman" panose="02020603050405020304" pitchFamily="18" charset="0"/>
                <a:cs typeface="Times New Roman" panose="02020603050405020304" pitchFamily="18" charset="0"/>
              </a:rPr>
              <a:t>Sridhar Devarajan</a:t>
            </a:r>
          </a:p>
          <a:p>
            <a:pPr algn="just">
              <a:defRPr/>
            </a:pPr>
            <a:r>
              <a:rPr lang="en-US" sz="2400" b="1" dirty="0">
                <a:solidFill>
                  <a:schemeClr val="tx1"/>
                </a:solidFill>
                <a:latin typeface="Times New Roman" panose="02020603050405020304" pitchFamily="18" charset="0"/>
                <a:cs typeface="Times New Roman" panose="02020603050405020304" pitchFamily="18" charset="0"/>
              </a:rPr>
              <a:t>Name of the Project: </a:t>
            </a:r>
            <a:r>
              <a:rPr lang="en-US" sz="2400" dirty="0">
                <a:solidFill>
                  <a:schemeClr val="tx1"/>
                </a:solidFill>
                <a:latin typeface="Times New Roman" panose="02020603050405020304" pitchFamily="18" charset="0"/>
                <a:cs typeface="Times New Roman" panose="02020603050405020304" pitchFamily="18" charset="0"/>
              </a:rPr>
              <a:t>Personal Dairy Management</a:t>
            </a:r>
          </a:p>
          <a:p>
            <a:pPr algn="just"/>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ECB99-B3E4-B886-1A32-CA668CCAB8D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7BAE328-61C0-A19C-7ABF-7E9D8E91CC4E}"/>
              </a:ext>
            </a:extLst>
          </p:cNvPr>
          <p:cNvSpPr>
            <a:spLocks noGrp="1"/>
          </p:cNvSpPr>
          <p:nvPr>
            <p:ph type="title"/>
          </p:nvPr>
        </p:nvSpPr>
        <p:spPr>
          <a:xfrm>
            <a:off x="0" y="0"/>
            <a:ext cx="10972800" cy="753188"/>
          </a:xfrm>
        </p:spPr>
        <p:txBody>
          <a:bodyPr>
            <a:noAutofit/>
          </a:bodyPr>
          <a:lstStyle/>
          <a:p>
            <a:pPr>
              <a:lnSpc>
                <a:spcPct val="150000"/>
              </a:lnSpc>
            </a:pPr>
            <a:r>
              <a:rPr lang="en-US" dirty="0">
                <a:latin typeface="Times New Roman"/>
                <a:cs typeface="Times New Roman"/>
              </a:rPr>
              <a:t>Module Descriptions (Algorithm, source code and screen shots)</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E5E3DC9-106A-3236-A596-A72618247FD7}"/>
              </a:ext>
            </a:extLst>
          </p:cNvPr>
          <p:cNvSpPr/>
          <p:nvPr/>
        </p:nvSpPr>
        <p:spPr>
          <a:xfrm>
            <a:off x="0" y="753188"/>
            <a:ext cx="12192000" cy="61048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Diary Entry Management Module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def </a:t>
            </a:r>
            <a:r>
              <a:rPr lang="en-IN" sz="2000" dirty="0" err="1">
                <a:latin typeface="Times New Roman" panose="02020603050405020304" pitchFamily="18" charset="0"/>
                <a:cs typeface="Times New Roman" panose="02020603050405020304" pitchFamily="18" charset="0"/>
              </a:rPr>
              <a:t>save_entry</a:t>
            </a:r>
            <a:r>
              <a:rPr lang="en-IN" sz="2000" dirty="0">
                <a:latin typeface="Times New Roman" panose="02020603050405020304" pitchFamily="18" charset="0"/>
                <a:cs typeface="Times New Roman" panose="02020603050405020304" pitchFamily="18" charset="0"/>
              </a:rPr>
              <a:t>(username, date, content):</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encrypted_data</a:t>
            </a:r>
            <a:r>
              <a:rPr lang="en-IN" sz="2000" dirty="0">
                <a:latin typeface="Times New Roman" panose="02020603050405020304" pitchFamily="18" charset="0"/>
                <a:cs typeface="Times New Roman" panose="02020603050405020304" pitchFamily="18" charset="0"/>
              </a:rPr>
              <a:t> = encrypt(content)</a:t>
            </a:r>
          </a:p>
          <a:p>
            <a:pPr algn="just"/>
            <a:r>
              <a:rPr lang="en-IN" sz="2000" dirty="0">
                <a:latin typeface="Times New Roman" panose="02020603050405020304" pitchFamily="18" charset="0"/>
                <a:cs typeface="Times New Roman" panose="02020603050405020304" pitchFamily="18" charset="0"/>
              </a:rPr>
              <a:t>    with open(f"{username}_{date}.bin", "</a:t>
            </a:r>
            <a:r>
              <a:rPr lang="en-IN" sz="2000" dirty="0" err="1">
                <a:latin typeface="Times New Roman" panose="02020603050405020304" pitchFamily="18" charset="0"/>
                <a:cs typeface="Times New Roman" panose="02020603050405020304" pitchFamily="18" charset="0"/>
              </a:rPr>
              <a:t>wb</a:t>
            </a:r>
            <a:r>
              <a:rPr lang="en-IN" sz="2000" dirty="0">
                <a:latin typeface="Times New Roman" panose="02020603050405020304" pitchFamily="18" charset="0"/>
                <a:cs typeface="Times New Roman" panose="02020603050405020304" pitchFamily="18" charset="0"/>
              </a:rPr>
              <a:t>") as file:</a:t>
            </a:r>
          </a:p>
          <a:p>
            <a:pPr algn="just"/>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file.write</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encrypted_data</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descr="A white background with black lines&#10;&#10;AI-generated content may be incorrect.">
            <a:extLst>
              <a:ext uri="{FF2B5EF4-FFF2-40B4-BE49-F238E27FC236}">
                <a16:creationId xmlns:a16="http://schemas.microsoft.com/office/drawing/2014/main" id="{4D7E2EE0-CAD9-8373-80F7-F4535D1C9879}"/>
              </a:ext>
            </a:extLst>
          </p:cNvPr>
          <p:cNvPicPr>
            <a:picLocks noChangeAspect="1"/>
          </p:cNvPicPr>
          <p:nvPr/>
        </p:nvPicPr>
        <p:blipFill>
          <a:blip r:embed="rId2">
            <a:extLst>
              <a:ext uri="{28A0092B-C50C-407E-A947-70E740481C1C}">
                <a14:useLocalDpi xmlns:a14="http://schemas.microsoft.com/office/drawing/2010/main" val="0"/>
              </a:ext>
            </a:extLst>
          </a:blip>
          <a:srcRect b="19308"/>
          <a:stretch/>
        </p:blipFill>
        <p:spPr>
          <a:xfrm>
            <a:off x="947298" y="3346316"/>
            <a:ext cx="9078204" cy="3147603"/>
          </a:xfrm>
          <a:prstGeom prst="rect">
            <a:avLst/>
          </a:prstGeom>
        </p:spPr>
      </p:pic>
    </p:spTree>
    <p:extLst>
      <p:ext uri="{BB962C8B-B14F-4D97-AF65-F5344CB8AC3E}">
        <p14:creationId xmlns:p14="http://schemas.microsoft.com/office/powerpoint/2010/main" val="38096095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7B790-937C-A47D-CEBB-4339D8A38D7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0EB0F6C-200E-D948-7070-A3837547B4FB}"/>
              </a:ext>
            </a:extLst>
          </p:cNvPr>
          <p:cNvSpPr>
            <a:spLocks noGrp="1"/>
          </p:cNvSpPr>
          <p:nvPr>
            <p:ph type="title"/>
          </p:nvPr>
        </p:nvSpPr>
        <p:spPr>
          <a:xfrm>
            <a:off x="0" y="0"/>
            <a:ext cx="10972800" cy="753188"/>
          </a:xfrm>
        </p:spPr>
        <p:txBody>
          <a:bodyPr>
            <a:noAutofit/>
          </a:bodyPr>
          <a:lstStyle/>
          <a:p>
            <a:pPr>
              <a:lnSpc>
                <a:spcPct val="150000"/>
              </a:lnSpc>
            </a:pPr>
            <a:r>
              <a:rPr lang="en-US" dirty="0">
                <a:latin typeface="Times New Roman"/>
                <a:cs typeface="Times New Roman"/>
              </a:rPr>
              <a:t>Module Descriptions (Algorithm, source code and screen shots)</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356952E-0236-D95F-B13C-4EC4C1095B64}"/>
              </a:ext>
            </a:extLst>
          </p:cNvPr>
          <p:cNvSpPr/>
          <p:nvPr/>
        </p:nvSpPr>
        <p:spPr>
          <a:xfrm>
            <a:off x="0" y="753188"/>
            <a:ext cx="12192000" cy="6104812"/>
          </a:xfrm>
          <a:prstGeom prst="rect">
            <a:avLst/>
          </a:prstGeom>
          <a:noFill/>
          <a:ln>
            <a:noFill/>
          </a:ln>
        </p:spPr>
        <p:style>
          <a:lnRef idx="0">
            <a:scrgbClr r="0" g="0" b="0"/>
          </a:lnRef>
          <a:fillRef idx="0">
            <a:scrgbClr r="0" g="0" b="0"/>
          </a:fillRef>
          <a:effectRef idx="0">
            <a:scrgbClr r="0" g="0" b="0"/>
          </a:effectRef>
          <a:fontRef idx="minor">
            <a:schemeClr val="dk1"/>
          </a:fontRef>
        </p:style>
        <p:txBody>
          <a:bodyPr numCol="2" rtlCol="0" anchor="ctr"/>
          <a:lstStyle/>
          <a:p>
            <a:pPr marL="342900" indent="-342900"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Encryption Module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from </a:t>
            </a:r>
            <a:r>
              <a:rPr lang="en-IN" sz="2000" dirty="0" err="1">
                <a:latin typeface="Times New Roman" panose="02020603050405020304" pitchFamily="18" charset="0"/>
                <a:cs typeface="Times New Roman" panose="02020603050405020304" pitchFamily="18" charset="0"/>
              </a:rPr>
              <a:t>cryptography.fernet</a:t>
            </a:r>
            <a:r>
              <a:rPr lang="en-IN" sz="2000" dirty="0">
                <a:latin typeface="Times New Roman" panose="02020603050405020304" pitchFamily="18" charset="0"/>
                <a:cs typeface="Times New Roman" panose="02020603050405020304" pitchFamily="18" charset="0"/>
              </a:rPr>
              <a:t> import Fernet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with open("</a:t>
            </a:r>
            <a:r>
              <a:rPr lang="en-IN" sz="2000" dirty="0" err="1">
                <a:latin typeface="Times New Roman" panose="02020603050405020304" pitchFamily="18" charset="0"/>
                <a:cs typeface="Times New Roman" panose="02020603050405020304" pitchFamily="18" charset="0"/>
              </a:rPr>
              <a:t>secret.key</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rb</a:t>
            </a:r>
            <a:r>
              <a:rPr lang="en-IN" sz="2000" dirty="0">
                <a:latin typeface="Times New Roman" panose="02020603050405020304" pitchFamily="18" charset="0"/>
                <a:cs typeface="Times New Roman" panose="02020603050405020304" pitchFamily="18" charset="0"/>
              </a:rPr>
              <a:t>") as </a:t>
            </a:r>
            <a:r>
              <a:rPr lang="en-IN" sz="2000" dirty="0" err="1">
                <a:latin typeface="Times New Roman" panose="02020603050405020304" pitchFamily="18" charset="0"/>
                <a:cs typeface="Times New Roman" panose="02020603050405020304" pitchFamily="18" charset="0"/>
              </a:rPr>
              <a:t>key_file</a:t>
            </a:r>
            <a:r>
              <a:rPr lang="en-IN" sz="2000" dirty="0">
                <a:latin typeface="Times New Roman" panose="02020603050405020304" pitchFamily="18" charset="0"/>
                <a:cs typeface="Times New Roman" panose="02020603050405020304" pitchFamily="18" charset="0"/>
              </a:rPr>
              <a:t>:</a:t>
            </a:r>
          </a:p>
          <a:p>
            <a:pPr algn="just"/>
            <a:r>
              <a:rPr lang="en-IN" sz="2000" dirty="0">
                <a:latin typeface="Times New Roman" panose="02020603050405020304" pitchFamily="18" charset="0"/>
                <a:cs typeface="Times New Roman" panose="02020603050405020304" pitchFamily="18" charset="0"/>
              </a:rPr>
              <a:t>    key = </a:t>
            </a:r>
            <a:r>
              <a:rPr lang="en-IN" sz="2000" dirty="0" err="1">
                <a:latin typeface="Times New Roman" panose="02020603050405020304" pitchFamily="18" charset="0"/>
                <a:cs typeface="Times New Roman" panose="02020603050405020304" pitchFamily="18" charset="0"/>
              </a:rPr>
              <a:t>key_file.read</a:t>
            </a:r>
            <a:r>
              <a:rPr lang="en-IN" sz="2000" dirty="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cipher = Fernet(key)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def encrypt(data):</a:t>
            </a:r>
          </a:p>
          <a:p>
            <a:pPr algn="just"/>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cipher.encrypt</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data.encode</a:t>
            </a:r>
            <a:r>
              <a:rPr lang="en-IN" sz="2000" dirty="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def decrypt(token):</a:t>
            </a:r>
          </a:p>
          <a:p>
            <a:pPr algn="just"/>
            <a:r>
              <a:rPr lang="en-IN" sz="2000" dirty="0">
                <a:latin typeface="Times New Roman" panose="02020603050405020304" pitchFamily="18" charset="0"/>
                <a:cs typeface="Times New Roman" panose="02020603050405020304" pitchFamily="18" charset="0"/>
              </a:rPr>
              <a:t>    return </a:t>
            </a:r>
            <a:r>
              <a:rPr lang="en-IN" sz="2000" dirty="0" err="1">
                <a:latin typeface="Times New Roman" panose="02020603050405020304" pitchFamily="18" charset="0"/>
                <a:cs typeface="Times New Roman" panose="02020603050405020304" pitchFamily="18" charset="0"/>
              </a:rPr>
              <a:t>cipher.decrypt</a:t>
            </a:r>
            <a:r>
              <a:rPr lang="en-IN" sz="2000" dirty="0">
                <a:latin typeface="Times New Roman" panose="02020603050405020304" pitchFamily="18" charset="0"/>
                <a:cs typeface="Times New Roman" panose="02020603050405020304" pitchFamily="18" charset="0"/>
              </a:rPr>
              <a:t>(token).decode()</a:t>
            </a:r>
          </a:p>
          <a:p>
            <a:pPr algn="just"/>
            <a:r>
              <a:rPr lang="en-IN"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1" dirty="0"/>
              <a:t>Flask Web Server Module</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@app.route("/add", methods=["POST"])</a:t>
            </a:r>
          </a:p>
          <a:p>
            <a:pPr algn="just"/>
            <a:r>
              <a:rPr lang="en-US" sz="2000" dirty="0">
                <a:latin typeface="Times New Roman" panose="02020603050405020304" pitchFamily="18" charset="0"/>
                <a:cs typeface="Times New Roman" panose="02020603050405020304" pitchFamily="18" charset="0"/>
              </a:rPr>
              <a:t>def </a:t>
            </a:r>
            <a:r>
              <a:rPr lang="en-US" sz="2000" dirty="0" err="1">
                <a:latin typeface="Times New Roman" panose="02020603050405020304" pitchFamily="18" charset="0"/>
                <a:cs typeface="Times New Roman" panose="02020603050405020304" pitchFamily="18" charset="0"/>
              </a:rPr>
              <a:t>add_entry</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content = </a:t>
            </a:r>
            <a:r>
              <a:rPr lang="en-US" sz="2000" dirty="0" err="1">
                <a:latin typeface="Times New Roman" panose="02020603050405020304" pitchFamily="18" charset="0"/>
                <a:cs typeface="Times New Roman" panose="02020603050405020304" pitchFamily="18" charset="0"/>
              </a:rPr>
              <a:t>request.form</a:t>
            </a:r>
            <a:r>
              <a:rPr lang="en-US" sz="2000" dirty="0">
                <a:latin typeface="Times New Roman" panose="02020603050405020304" pitchFamily="18" charset="0"/>
                <a:cs typeface="Times New Roman" panose="02020603050405020304" pitchFamily="18" charset="0"/>
              </a:rPr>
              <a:t>["content"]</a:t>
            </a:r>
          </a:p>
          <a:p>
            <a:pPr algn="just"/>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save_entry</a:t>
            </a:r>
            <a:r>
              <a:rPr lang="en-US" sz="2000" dirty="0">
                <a:latin typeface="Times New Roman" panose="02020603050405020304" pitchFamily="18" charset="0"/>
                <a:cs typeface="Times New Roman" panose="02020603050405020304" pitchFamily="18" charset="0"/>
              </a:rPr>
              <a:t>(session["username"], </a:t>
            </a:r>
            <a:r>
              <a:rPr lang="en-US" sz="2000" dirty="0" err="1">
                <a:latin typeface="Times New Roman" panose="02020603050405020304" pitchFamily="18" charset="0"/>
                <a:cs typeface="Times New Roman" panose="02020603050405020304" pitchFamily="18" charset="0"/>
              </a:rPr>
              <a:t>date.today</a:t>
            </a:r>
            <a:r>
              <a:rPr lang="en-US" sz="2000" dirty="0">
                <a:latin typeface="Times New Roman" panose="02020603050405020304" pitchFamily="18" charset="0"/>
                <a:cs typeface="Times New Roman" panose="02020603050405020304" pitchFamily="18" charset="0"/>
              </a:rPr>
              <a:t>(), content)</a:t>
            </a:r>
          </a:p>
          <a:p>
            <a:pPr algn="just"/>
            <a:r>
              <a:rPr lang="en-US" sz="2000" dirty="0">
                <a:latin typeface="Times New Roman" panose="02020603050405020304" pitchFamily="18" charset="0"/>
                <a:cs typeface="Times New Roman" panose="02020603050405020304" pitchFamily="18" charset="0"/>
              </a:rPr>
              <a:t>    return redirect("/dashboard")</a:t>
            </a: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43950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8C80E-85B1-7EF1-62D5-F6A580C5120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3E35EF0-8BC3-83BC-D9C5-3259B55D4B3B}"/>
              </a:ext>
            </a:extLst>
          </p:cNvPr>
          <p:cNvSpPr>
            <a:spLocks noGrp="1"/>
          </p:cNvSpPr>
          <p:nvPr>
            <p:ph type="title"/>
          </p:nvPr>
        </p:nvSpPr>
        <p:spPr>
          <a:xfrm>
            <a:off x="0" y="0"/>
            <a:ext cx="10972800" cy="753188"/>
          </a:xfrm>
        </p:spPr>
        <p:txBody>
          <a:bodyPr>
            <a:noAutofit/>
          </a:bodyPr>
          <a:lstStyle/>
          <a:p>
            <a:pPr>
              <a:lnSpc>
                <a:spcPct val="150000"/>
              </a:lnSpc>
            </a:pPr>
            <a:r>
              <a:rPr lang="en-US" dirty="0">
                <a:latin typeface="Times New Roman"/>
                <a:cs typeface="Times New Roman"/>
              </a:rPr>
              <a:t>Module Descriptions (Algorithm, source code and screen shots)</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5332895-73C0-EF9B-FBB6-EA6F433AF637}"/>
              </a:ext>
            </a:extLst>
          </p:cNvPr>
          <p:cNvSpPr/>
          <p:nvPr/>
        </p:nvSpPr>
        <p:spPr>
          <a:xfrm>
            <a:off x="0" y="753188"/>
            <a:ext cx="12192000" cy="6104812"/>
          </a:xfrm>
          <a:prstGeom prst="rect">
            <a:avLst/>
          </a:prstGeom>
          <a:noFill/>
          <a:ln>
            <a:noFill/>
          </a:ln>
        </p:spPr>
        <p:style>
          <a:lnRef idx="0">
            <a:scrgbClr r="0" g="0" b="0"/>
          </a:lnRef>
          <a:fillRef idx="0">
            <a:scrgbClr r="0" g="0" b="0"/>
          </a:fillRef>
          <a:effectRef idx="0">
            <a:scrgbClr r="0" g="0" b="0"/>
          </a:effectRef>
          <a:fontRef idx="minor">
            <a:schemeClr val="dk1"/>
          </a:fontRef>
        </p:style>
        <p:txBody>
          <a:bodyPr numCol="1" rtlCol="0" anchor="ctr"/>
          <a:lstStyle/>
          <a:p>
            <a:pPr algn="just"/>
            <a:endParaRPr lang="en-IN" sz="2000" dirty="0">
              <a:latin typeface="Times New Roman" panose="02020603050405020304" pitchFamily="18" charset="0"/>
              <a:cs typeface="Times New Roman" panose="02020603050405020304" pitchFamily="18" charset="0"/>
            </a:endParaRPr>
          </a:p>
        </p:txBody>
      </p:sp>
      <p:pic>
        <p:nvPicPr>
          <p:cNvPr id="5" name="Picture 4" descr="A screenshot of a diary record&#10;&#10;AI-generated content may be incorrect.">
            <a:extLst>
              <a:ext uri="{FF2B5EF4-FFF2-40B4-BE49-F238E27FC236}">
                <a16:creationId xmlns:a16="http://schemas.microsoft.com/office/drawing/2014/main" id="{D2442066-AC32-45BC-15EB-DF633D13C992}"/>
              </a:ext>
            </a:extLst>
          </p:cNvPr>
          <p:cNvPicPr>
            <a:picLocks noChangeAspect="1"/>
          </p:cNvPicPr>
          <p:nvPr/>
        </p:nvPicPr>
        <p:blipFill>
          <a:blip r:embed="rId2">
            <a:extLst>
              <a:ext uri="{28A0092B-C50C-407E-A947-70E740481C1C}">
                <a14:useLocalDpi xmlns:a14="http://schemas.microsoft.com/office/drawing/2010/main" val="0"/>
              </a:ext>
            </a:extLst>
          </a:blip>
          <a:srcRect l="12636" r="17353" b="1215"/>
          <a:stretch/>
        </p:blipFill>
        <p:spPr>
          <a:xfrm>
            <a:off x="0" y="1006207"/>
            <a:ext cx="5389123" cy="5530780"/>
          </a:xfrm>
          <a:prstGeom prst="rect">
            <a:avLst/>
          </a:prstGeom>
        </p:spPr>
      </p:pic>
      <p:pic>
        <p:nvPicPr>
          <p:cNvPr id="7" name="Picture 6">
            <a:extLst>
              <a:ext uri="{FF2B5EF4-FFF2-40B4-BE49-F238E27FC236}">
                <a16:creationId xmlns:a16="http://schemas.microsoft.com/office/drawing/2014/main" id="{A41420BC-8C61-1AE4-144F-F442D9006CAF}"/>
              </a:ext>
            </a:extLst>
          </p:cNvPr>
          <p:cNvPicPr>
            <a:picLocks noChangeAspect="1"/>
          </p:cNvPicPr>
          <p:nvPr/>
        </p:nvPicPr>
        <p:blipFill>
          <a:blip r:embed="rId3">
            <a:extLst>
              <a:ext uri="{28A0092B-C50C-407E-A947-70E740481C1C}">
                <a14:useLocalDpi xmlns:a14="http://schemas.microsoft.com/office/drawing/2010/main" val="0"/>
              </a:ext>
            </a:extLst>
          </a:blip>
          <a:srcRect l="6040" t="317" r="16256"/>
          <a:stretch/>
        </p:blipFill>
        <p:spPr>
          <a:xfrm>
            <a:off x="5609706" y="1024324"/>
            <a:ext cx="6361710" cy="5680914"/>
          </a:xfrm>
          <a:prstGeom prst="rect">
            <a:avLst/>
          </a:prstGeom>
        </p:spPr>
      </p:pic>
    </p:spTree>
    <p:extLst>
      <p:ext uri="{BB962C8B-B14F-4D97-AF65-F5344CB8AC3E}">
        <p14:creationId xmlns:p14="http://schemas.microsoft.com/office/powerpoint/2010/main" val="100365202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609600" y="1052736"/>
            <a:ext cx="10972800" cy="5400599"/>
          </a:xfrm>
        </p:spPr>
        <p:txBody>
          <a:bodyPr vert="horz" lIns="91440" tIns="45720" rIns="91440" bIns="45720" rtlCol="0" anchor="t">
            <a:normAutofit/>
          </a:bodyPr>
          <a:lstStyle/>
          <a:p>
            <a:pPr marL="0" indent="0" algn="just">
              <a:buNone/>
            </a:pPr>
            <a:r>
              <a:rPr lang="en-US" sz="2800" dirty="0">
                <a:latin typeface="Times New Roman" panose="02020603050405020304" pitchFamily="18" charset="0"/>
                <a:cs typeface="Times New Roman" panose="02020603050405020304" pitchFamily="18" charset="0"/>
              </a:rPr>
              <a:t>The </a:t>
            </a:r>
            <a:r>
              <a:rPr lang="en-US" sz="2800" i="1" dirty="0">
                <a:latin typeface="Times New Roman" panose="02020603050405020304" pitchFamily="18" charset="0"/>
                <a:cs typeface="Times New Roman" panose="02020603050405020304" pitchFamily="18" charset="0"/>
              </a:rPr>
              <a:t>Personal Diary Management</a:t>
            </a:r>
            <a:r>
              <a:rPr lang="en-US" sz="2800" dirty="0">
                <a:latin typeface="Times New Roman" panose="02020603050405020304" pitchFamily="18" charset="0"/>
                <a:cs typeface="Times New Roman" panose="02020603050405020304" pitchFamily="18" charset="0"/>
              </a:rPr>
              <a:t> system successfully demonstrates how a simple digital diary can be enhanced with strong security and privacy features. By integrating user authentication, AES-based encryption, and secure file handling, the application ensures that personal data remains confidential and accessible only to the rightful owner. The system is user-friendly and offers essential diary functionalities while maintaining a focus on protecting sensitive information. This project not only highlights the importance of secure data handling in personal applications but also provides a practical implementation of core web development and cryptography concepts. It serves as a solid foundation for further enhancements, such as cloud storage integration or mobile app development.</a:t>
            </a:r>
            <a:endParaRPr lang="en-IN" sz="2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Conclusion</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3117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Advantages of the Project</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1FE7B40-BA51-B980-D4EE-2DD7B49F96EA}"/>
              </a:ext>
            </a:extLst>
          </p:cNvPr>
          <p:cNvSpPr/>
          <p:nvPr/>
        </p:nvSpPr>
        <p:spPr>
          <a:xfrm>
            <a:off x="0" y="887833"/>
            <a:ext cx="12192000" cy="597016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Security: Uses AES encryption to protect diary entries, ensuring that personal data remains confidential.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Secure Login System: User authentication with hashed passwords prevents unauthorized access.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User-Friendly Interface: Simple and intuitive HTML frontend makes it easy for users to navigate and manage entries.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Offline Storage: Data is stored locally in encrypted .bin files, reducing dependency on external servers or internet access.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Modular Codebase: The system is built with clean, modular Python code, making it easy to understand, maintain, and extend.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Fast and Lightweight: Runs smoothly on basic hardware without requiring heavy resources or complex installations.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Customizable: Easily expandable for features like mood tracking, search functionality, or backup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5360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0" y="887833"/>
            <a:ext cx="12192000" cy="5970167"/>
          </a:xfrm>
        </p:spPr>
        <p:txBody>
          <a:bodyPr vert="horz" lIns="91440" tIns="45720" rIns="91440" bIns="45720" rtlCol="0" anchor="t">
            <a:noAutofit/>
          </a:bodyPr>
          <a:lstStyle/>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 Cloud Backup</a:t>
            </a:r>
            <a:r>
              <a:rPr lang="en-US" sz="2400" dirty="0">
                <a:latin typeface="Times New Roman" panose="02020603050405020304" pitchFamily="18" charset="0"/>
                <a:cs typeface="Times New Roman" panose="02020603050405020304" pitchFamily="18" charset="0"/>
              </a:rPr>
              <a:t>: Data is stored locally, so entries can be lost if the local files are deleted or corrupted.</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 Mobile Support</a:t>
            </a:r>
            <a:r>
              <a:rPr lang="en-US" sz="2400" dirty="0">
                <a:latin typeface="Times New Roman" panose="02020603050405020304" pitchFamily="18" charset="0"/>
                <a:cs typeface="Times New Roman" panose="02020603050405020304" pitchFamily="18" charset="0"/>
              </a:rPr>
              <a:t>: The current system is designed for desktops and is not optimized for mobile or tablet use.</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Single User per Session</a:t>
            </a:r>
            <a:r>
              <a:rPr lang="en-US" sz="2400" dirty="0">
                <a:latin typeface="Times New Roman" panose="02020603050405020304" pitchFamily="18" charset="0"/>
                <a:cs typeface="Times New Roman" panose="02020603050405020304" pitchFamily="18" charset="0"/>
              </a:rPr>
              <a:t>: The system doesn’t support multi-user concurrency or session management over the internet.</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 Advanced Features</a:t>
            </a:r>
            <a:r>
              <a:rPr lang="en-US" sz="2400" dirty="0">
                <a:latin typeface="Times New Roman" panose="02020603050405020304" pitchFamily="18" charset="0"/>
                <a:cs typeface="Times New Roman" panose="02020603050405020304" pitchFamily="18" charset="0"/>
              </a:rPr>
              <a:t>: Features like text search, tagging, reminders, or mood tracking are not yet implemented.</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Static Interface</a:t>
            </a:r>
            <a:r>
              <a:rPr lang="en-US" sz="2400" dirty="0">
                <a:latin typeface="Times New Roman" panose="02020603050405020304" pitchFamily="18" charset="0"/>
                <a:cs typeface="Times New Roman" panose="02020603050405020304" pitchFamily="18" charset="0"/>
              </a:rPr>
              <a:t>: Basic HTML interface without CSS styling or dynamic JavaScript elements for a richer user experience.</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Manual Key Management</a:t>
            </a:r>
            <a:r>
              <a:rPr lang="en-US" sz="2400" dirty="0">
                <a:latin typeface="Times New Roman" panose="02020603050405020304" pitchFamily="18" charset="0"/>
                <a:cs typeface="Times New Roman" panose="02020603050405020304" pitchFamily="18" charset="0"/>
              </a:rPr>
              <a:t>: The encryption key is stored locally and may be compromised if not protected properly.</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Testing</a:t>
            </a:r>
            <a:r>
              <a:rPr lang="en-US" sz="2400" dirty="0">
                <a:latin typeface="Times New Roman" panose="02020603050405020304" pitchFamily="18" charset="0"/>
                <a:cs typeface="Times New Roman" panose="02020603050405020304" pitchFamily="18" charset="0"/>
              </a:rPr>
              <a:t>: The system hasn’t been extensively tested for scalability or security vulnerabilities.</a:t>
            </a:r>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Limitations of the Project</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90362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0" y="887833"/>
            <a:ext cx="12192000" cy="5970167"/>
          </a:xfrm>
        </p:spPr>
        <p:txBody>
          <a:bodyPr vert="horz" lIns="91440" tIns="45720" rIns="91440" bIns="45720" rtlCol="0" anchor="t">
            <a:no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Cloud Integration</a:t>
            </a:r>
            <a:r>
              <a:rPr lang="en-US" sz="2000" dirty="0">
                <a:latin typeface="Times New Roman" panose="02020603050405020304" pitchFamily="18" charset="0"/>
                <a:cs typeface="Times New Roman" panose="02020603050405020304" pitchFamily="18" charset="0"/>
              </a:rPr>
              <a:t>: Enable secure cloud backup to allow users to access their diary entries from any device, anywhere.</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Mobile App Development</a:t>
            </a:r>
            <a:r>
              <a:rPr lang="en-US" sz="2000" dirty="0">
                <a:latin typeface="Times New Roman" panose="02020603050405020304" pitchFamily="18" charset="0"/>
                <a:cs typeface="Times New Roman" panose="02020603050405020304" pitchFamily="18" charset="0"/>
              </a:rPr>
              <a:t>: Create a responsive web or mobile application (Android/iOS) for better usability on smartphones and tablets.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Search and Filter Options</a:t>
            </a:r>
            <a:r>
              <a:rPr lang="en-US" sz="2000" dirty="0">
                <a:latin typeface="Times New Roman" panose="02020603050405020304" pitchFamily="18" charset="0"/>
                <a:cs typeface="Times New Roman" panose="02020603050405020304" pitchFamily="18" charset="0"/>
              </a:rPr>
              <a:t>: Add search functionality to help users quickly find entries by keywords, tags, or dates.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Improved UI/UX Design</a:t>
            </a:r>
            <a:r>
              <a:rPr lang="en-US" sz="2000" dirty="0">
                <a:latin typeface="Times New Roman" panose="02020603050405020304" pitchFamily="18" charset="0"/>
                <a:cs typeface="Times New Roman" panose="02020603050405020304" pitchFamily="18" charset="0"/>
              </a:rPr>
              <a:t>: Enhance the frontend using CSS and JavaScript for a modern, dynamic, and visually appealing interface.</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Reminder and Notification System</a:t>
            </a:r>
            <a:r>
              <a:rPr lang="en-US" sz="2000" dirty="0">
                <a:latin typeface="Times New Roman" panose="02020603050405020304" pitchFamily="18" charset="0"/>
                <a:cs typeface="Times New Roman" panose="02020603050405020304" pitchFamily="18" charset="0"/>
              </a:rPr>
              <a:t>: Implement reminders for users to write entries or revisit past entries on anniversaries.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AI-Based Sentiment Analysis</a:t>
            </a:r>
            <a:r>
              <a:rPr lang="en-US" sz="2000" dirty="0">
                <a:latin typeface="Times New Roman" panose="02020603050405020304" pitchFamily="18" charset="0"/>
                <a:cs typeface="Times New Roman" panose="02020603050405020304" pitchFamily="18" charset="0"/>
              </a:rPr>
              <a:t>: Analyze diary content to give users insights into their mood patterns over time.</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Role-Based Access Control</a:t>
            </a:r>
            <a:r>
              <a:rPr lang="en-US" sz="2000" dirty="0">
                <a:latin typeface="Times New Roman" panose="02020603050405020304" pitchFamily="18" charset="0"/>
                <a:cs typeface="Times New Roman" panose="02020603050405020304" pitchFamily="18" charset="0"/>
              </a:rPr>
              <a:t>: Introduce admin or multi-user roles for extended use cases like shared journals or family diaries.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Enhanced Encryption</a:t>
            </a:r>
            <a:r>
              <a:rPr lang="en-US" sz="2000" dirty="0">
                <a:latin typeface="Times New Roman" panose="02020603050405020304" pitchFamily="18" charset="0"/>
                <a:cs typeface="Times New Roman" panose="02020603050405020304" pitchFamily="18" charset="0"/>
              </a:rPr>
              <a:t>: Upgrade to more robust encryption strategies or allow users to manage their own encryption keys securely.</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Dashboard Analytics</a:t>
            </a:r>
            <a:r>
              <a:rPr lang="en-US" sz="2000" dirty="0">
                <a:latin typeface="Times New Roman" panose="02020603050405020304" pitchFamily="18" charset="0"/>
                <a:cs typeface="Times New Roman" panose="02020603050405020304" pitchFamily="18" charset="0"/>
              </a:rPr>
              <a:t>: Provide users with a dashboard showing statistics like total entries, writing frequency, and mood trends.</a:t>
            </a:r>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Future Enhancements</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9606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2037F-BF3C-25A0-59D8-5919CD38EF9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F4E8D8-8E72-3C38-A5E9-E80E419F817B}"/>
              </a:ext>
            </a:extLst>
          </p:cNvPr>
          <p:cNvSpPr>
            <a:spLocks noGrp="1"/>
          </p:cNvSpPr>
          <p:nvPr>
            <p:ph idx="1"/>
          </p:nvPr>
        </p:nvSpPr>
        <p:spPr>
          <a:xfrm>
            <a:off x="609600" y="1052736"/>
            <a:ext cx="10972800" cy="5400599"/>
          </a:xfrm>
        </p:spPr>
        <p:txBody>
          <a:bodyPr vert="horz" lIns="91440" tIns="45720" rIns="91440" bIns="45720" rtlCol="0" anchor="t">
            <a:normAutofit fontScale="70000" lnSpcReduction="20000"/>
          </a:bodyPr>
          <a:lstStyle/>
          <a:p>
            <a:pPr marL="342900" indent="-342900">
              <a:lnSpc>
                <a:spcPct val="150000"/>
              </a:lnSpc>
              <a:buAutoNum type="arabicPeriod"/>
            </a:pPr>
            <a:r>
              <a:rPr lang="en-US" dirty="0">
                <a:latin typeface="Times New Roman"/>
                <a:cs typeface="Times New Roman"/>
              </a:rPr>
              <a:t>Problem Statement (Brief description as points)</a:t>
            </a:r>
          </a:p>
          <a:p>
            <a:pPr marL="342900" indent="-342900">
              <a:lnSpc>
                <a:spcPct val="150000"/>
              </a:lnSpc>
              <a:buAutoNum type="arabicPeriod"/>
            </a:pPr>
            <a:r>
              <a:rPr lang="en-US" dirty="0">
                <a:latin typeface="Times New Roman"/>
                <a:cs typeface="Times New Roman"/>
              </a:rPr>
              <a:t>Introduction</a:t>
            </a:r>
          </a:p>
          <a:p>
            <a:pPr>
              <a:lnSpc>
                <a:spcPct val="150000"/>
              </a:lnSpc>
              <a:buFont typeface="Arial" pitchFamily="34" charset="0"/>
              <a:buAutoNum type="arabicPeriod"/>
            </a:pPr>
            <a:r>
              <a:rPr lang="en-US" dirty="0">
                <a:latin typeface="Times New Roman"/>
                <a:cs typeface="Times New Roman"/>
              </a:rPr>
              <a:t>Objectives (Brief description as points)</a:t>
            </a:r>
          </a:p>
          <a:p>
            <a:pPr marL="342900" indent="-342900">
              <a:lnSpc>
                <a:spcPct val="150000"/>
              </a:lnSpc>
              <a:buAutoNum type="arabicPeriod"/>
            </a:pPr>
            <a:r>
              <a:rPr lang="en-US" dirty="0">
                <a:latin typeface="Times New Roman"/>
                <a:cs typeface="Times New Roman"/>
              </a:rPr>
              <a:t>Requirements (Hardware and Software)</a:t>
            </a:r>
          </a:p>
          <a:p>
            <a:pPr>
              <a:lnSpc>
                <a:spcPct val="150000"/>
              </a:lnSpc>
              <a:buAutoNum type="arabicPeriod"/>
            </a:pPr>
            <a:r>
              <a:rPr lang="en-US" dirty="0">
                <a:latin typeface="Times New Roman"/>
                <a:cs typeface="Times New Roman"/>
              </a:rPr>
              <a:t>System Architecture</a:t>
            </a:r>
          </a:p>
          <a:p>
            <a:pPr>
              <a:lnSpc>
                <a:spcPct val="150000"/>
              </a:lnSpc>
              <a:buAutoNum type="arabicPeriod"/>
            </a:pPr>
            <a:r>
              <a:rPr lang="en-US" dirty="0">
                <a:latin typeface="Times New Roman"/>
                <a:cs typeface="Times New Roman"/>
              </a:rPr>
              <a:t>Module Descriptions (Algorithm, source code and screen shots)</a:t>
            </a:r>
            <a:endParaRPr lang="en-US"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dirty="0">
                <a:latin typeface="Times New Roman"/>
                <a:cs typeface="Times New Roman"/>
              </a:rPr>
              <a:t>Conclusion</a:t>
            </a:r>
            <a:endParaRPr lang="en-US"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dirty="0">
                <a:latin typeface="Times New Roman"/>
                <a:cs typeface="Times New Roman"/>
              </a:rPr>
              <a:t>Advantages of the project</a:t>
            </a:r>
            <a:endParaRPr lang="en-US"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dirty="0">
                <a:latin typeface="Times New Roman"/>
                <a:cs typeface="Times New Roman"/>
              </a:rPr>
              <a:t>Limitations of the project</a:t>
            </a:r>
            <a:endParaRPr lang="en-US"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3300" dirty="0">
                <a:latin typeface="Times New Roman"/>
                <a:cs typeface="Times New Roman"/>
              </a:rPr>
              <a:t>Future Enhancements</a:t>
            </a:r>
            <a:endParaRPr lang="en-US" dirty="0"/>
          </a:p>
          <a:p>
            <a:pPr marL="514350" indent="-514350">
              <a:buFont typeface="+mj-lt"/>
              <a:buAutoNum type="arabicPeriod"/>
            </a:pPr>
            <a:endParaRPr lang="en-IN" dirty="0"/>
          </a:p>
        </p:txBody>
      </p:sp>
      <p:sp>
        <p:nvSpPr>
          <p:cNvPr id="3" name="Title 2">
            <a:extLst>
              <a:ext uri="{FF2B5EF4-FFF2-40B4-BE49-F238E27FC236}">
                <a16:creationId xmlns:a16="http://schemas.microsoft.com/office/drawing/2014/main" id="{68C7B745-FF8F-90D5-CAD4-FE7D38645D6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Agenda</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939772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C5B857-177B-4550-2344-1CED2EAFC5B9}"/>
              </a:ext>
            </a:extLst>
          </p:cNvPr>
          <p:cNvSpPr>
            <a:spLocks noGrp="1"/>
          </p:cNvSpPr>
          <p:nvPr>
            <p:ph idx="1"/>
          </p:nvPr>
        </p:nvSpPr>
        <p:spPr>
          <a:xfrm>
            <a:off x="609600" y="1274323"/>
            <a:ext cx="10972800" cy="4737371"/>
          </a:xfrm>
        </p:spPr>
        <p:txBody>
          <a:bodyPr vert="horz" lIns="91440" tIns="45720" rIns="91440" bIns="45720" rtlCol="0" anchor="t">
            <a:normAutofit/>
          </a:bodyPr>
          <a:lstStyle/>
          <a:p>
            <a:pPr marL="0" indent="0" algn="just">
              <a:spcAft>
                <a:spcPts val="0"/>
              </a:spcAft>
              <a:buNone/>
              <a:defRPr/>
            </a:pPr>
            <a:r>
              <a:rPr lang="en-US" sz="2400" dirty="0">
                <a:latin typeface="Times New Roman" panose="02020603050405020304" pitchFamily="18" charset="0"/>
                <a:cs typeface="Times New Roman" panose="02020603050405020304" pitchFamily="18" charset="0"/>
              </a:rPr>
              <a:t>In today's digital world, many individuals look for convenient ways to document their personal experiences, daily thoughts, and important events. While digital diaries are widely available, most of them fall short in ensuring user privacy and data security. Storing sensitive personal information without proper encryption makes it vulnerable to unauthorized access, data breaches, or tampering. This creates a strong need for a secure digital diary system that not only provides essential diary functionalities like adding, viewing, editing, and deleting entries but also ensures that the content remains private and accessible only to the rightful user. To address this gap, a secure, user-friendly diary management system must be developed with features such as encrypted data storage, user authentication, and a clean, intuitive interface.</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0A18EB9-D0B2-3DF1-D33D-B8F4D4C25F3A}"/>
              </a:ext>
            </a:extLst>
          </p:cNvPr>
          <p:cNvSpPr>
            <a:spLocks noGrp="1"/>
          </p:cNvSpPr>
          <p:nvPr>
            <p:ph type="title"/>
          </p:nvPr>
        </p:nvSpPr>
        <p:spPr/>
        <p:txBody>
          <a:bodyPr>
            <a:noAutofit/>
          </a:bodyPr>
          <a:lstStyle/>
          <a:p>
            <a:pPr algn="ctr"/>
            <a:r>
              <a:rPr lang="en-US" sz="3200"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9475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E9103-52C6-689F-10D5-B7A7B5531D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6386010-7A55-512E-9ACA-BAA4168A27A9}"/>
              </a:ext>
            </a:extLst>
          </p:cNvPr>
          <p:cNvSpPr>
            <a:spLocks noGrp="1"/>
          </p:cNvSpPr>
          <p:nvPr>
            <p:ph type="title"/>
          </p:nvPr>
        </p:nvSpPr>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a16="http://schemas.microsoft.com/office/drawing/2014/main" id="{3280A4A6-FE4E-5BD7-0D80-570328273E09}"/>
              </a:ext>
            </a:extLst>
          </p:cNvPr>
          <p:cNvSpPr>
            <a:spLocks noGrp="1"/>
          </p:cNvSpPr>
          <p:nvPr>
            <p:ph idx="1"/>
          </p:nvPr>
        </p:nvSpPr>
        <p:spPr>
          <a:xfrm>
            <a:off x="609600" y="1124745"/>
            <a:ext cx="10972800" cy="5001420"/>
          </a:xfrm>
        </p:spPr>
        <p:txBody>
          <a:bodyPr vert="horz" lIns="91440" tIns="45720" rIns="91440" bIns="45720" rtlCol="0" anchor="t">
            <a:noAutofit/>
          </a:bodyPr>
          <a:lstStyle/>
          <a:p>
            <a:pPr marL="0" indent="0" algn="just">
              <a:buNone/>
            </a:pP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Personal Diary Management</a:t>
            </a:r>
            <a:r>
              <a:rPr lang="en-US" sz="2400" dirty="0">
                <a:latin typeface="Times New Roman" panose="02020603050405020304" pitchFamily="18" charset="0"/>
                <a:cs typeface="Times New Roman" panose="02020603050405020304" pitchFamily="18" charset="0"/>
              </a:rPr>
              <a:t> system is a secure web-based application designed to help users maintain a private digital diary. In an age where data privacy is more important than ever, this project focuses on providing a platform where individuals can safely record their thoughts, events, and daily experiences. Built using Python and Flask for the backend and HTML for the frontend, the application emphasizes both usability and security. Each user can create an account, log in securely, and manage their personal diary entries through an intuitive dashboard. To ensure data confidentiality, all diary entries are encrypted and stored in binary format, accessible only to the authenticated user. This project showcases a practical implementation of privacy-focused design in everyday digital applications.</a:t>
            </a:r>
          </a:p>
        </p:txBody>
      </p:sp>
    </p:spTree>
    <p:extLst>
      <p:ext uri="{BB962C8B-B14F-4D97-AF65-F5344CB8AC3E}">
        <p14:creationId xmlns:p14="http://schemas.microsoft.com/office/powerpoint/2010/main" val="30897458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CB7FF-001D-91D5-1F2F-062E72D393F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E5D8E53-5C9F-E235-0946-B6A3BAED7793}"/>
              </a:ext>
            </a:extLst>
          </p:cNvPr>
          <p:cNvSpPr>
            <a:spLocks noGrp="1"/>
          </p:cNvSpPr>
          <p:nvPr>
            <p:ph type="title"/>
          </p:nvPr>
        </p:nvSpPr>
        <p:spPr>
          <a:xfrm>
            <a:off x="607065" y="209095"/>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Objectives </a:t>
            </a:r>
          </a:p>
        </p:txBody>
      </p:sp>
      <p:sp>
        <p:nvSpPr>
          <p:cNvPr id="5" name="Rectangle 3">
            <a:extLst>
              <a:ext uri="{FF2B5EF4-FFF2-40B4-BE49-F238E27FC236}">
                <a16:creationId xmlns:a16="http://schemas.microsoft.com/office/drawing/2014/main" id="{3A98632E-EC14-C3DC-4481-B6DE4776BD81}"/>
              </a:ext>
            </a:extLst>
          </p:cNvPr>
          <p:cNvSpPr txBox="1">
            <a:spLocks noChangeArrowheads="1"/>
          </p:cNvSpPr>
          <p:nvPr/>
        </p:nvSpPr>
        <p:spPr bwMode="auto">
          <a:xfrm>
            <a:off x="607065" y="1720840"/>
            <a:ext cx="110902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eaLnBrk="0" fontAlgn="base" hangingPunct="0">
              <a:spcBef>
                <a:spcPct val="0"/>
              </a:spcBef>
              <a:spcAft>
                <a:spcPct val="0"/>
              </a:spcAft>
              <a:buFontTx/>
              <a:buNone/>
            </a:pPr>
            <a:r>
              <a:rPr lang="en-US" sz="2400" dirty="0">
                <a:latin typeface="Times New Roman" panose="02020603050405020304" pitchFamily="18" charset="0"/>
                <a:cs typeface="Times New Roman" panose="02020603050405020304" pitchFamily="18" charset="0"/>
              </a:rPr>
              <a:t>The primary objective of the </a:t>
            </a:r>
            <a:r>
              <a:rPr lang="en-US" sz="2400" i="1" dirty="0">
                <a:latin typeface="Times New Roman" panose="02020603050405020304" pitchFamily="18" charset="0"/>
                <a:cs typeface="Times New Roman" panose="02020603050405020304" pitchFamily="18" charset="0"/>
              </a:rPr>
              <a:t>Personal Diary Management</a:t>
            </a:r>
            <a:r>
              <a:rPr lang="en-US" sz="2400" dirty="0">
                <a:latin typeface="Times New Roman" panose="02020603050405020304" pitchFamily="18" charset="0"/>
                <a:cs typeface="Times New Roman" panose="02020603050405020304" pitchFamily="18" charset="0"/>
              </a:rPr>
              <a:t> system is to provide a secure and user-friendly platform for individuals to create, manage, and protect their personal diary entries. This project aims to ensure complete privacy through strong encryption techniques, allowing only authenticated users to access their data. Additionally, it focuses on implementing core diary functionalities—such as adding, viewing, editing, and deleting entries—within a simple and intuitive interface. Another key objective is to manage user authentication securely by storing passwords in a hashed format and safeguarding user credentials. Overall, the system is designed to combine the convenience of digital note-keeping with the essential need for personal data security.</a:t>
            </a: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2526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9618-48CC-E190-ECE9-0ED813CAB87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9FA628F-2ADF-3838-19A4-F5C7D3B047C6}"/>
              </a:ext>
            </a:extLst>
          </p:cNvPr>
          <p:cNvSpPr>
            <a:spLocks noGrp="1"/>
          </p:cNvSpPr>
          <p:nvPr>
            <p:ph type="title"/>
          </p:nvPr>
        </p:nvSpPr>
        <p:spPr>
          <a:xfrm>
            <a:off x="792106" y="138036"/>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Requirements</a:t>
            </a:r>
          </a:p>
        </p:txBody>
      </p:sp>
      <p:sp>
        <p:nvSpPr>
          <p:cNvPr id="7" name="Rectangle 6">
            <a:extLst>
              <a:ext uri="{FF2B5EF4-FFF2-40B4-BE49-F238E27FC236}">
                <a16:creationId xmlns:a16="http://schemas.microsoft.com/office/drawing/2014/main" id="{3E8E6B7C-AD35-E8D7-E7EC-813AA019A914}"/>
              </a:ext>
            </a:extLst>
          </p:cNvPr>
          <p:cNvSpPr/>
          <p:nvPr/>
        </p:nvSpPr>
        <p:spPr>
          <a:xfrm>
            <a:off x="87549" y="1020933"/>
            <a:ext cx="11867745" cy="493239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IN" sz="2400" b="1" dirty="0">
                <a:latin typeface="Times New Roman" panose="02020603050405020304" pitchFamily="18" charset="0"/>
                <a:cs typeface="Times New Roman" panose="02020603050405020304" pitchFamily="18" charset="0"/>
              </a:rPr>
              <a:t>Software Requirements: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Programming Language: Python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Web Framework: Flask</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Frontend: HTML (with optional CSS for styling)</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Encryption Library: cryptography (for AES encryption/decryption)</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Handling: pickle (for storing user data securely)</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Password Security: </a:t>
            </a:r>
            <a:r>
              <a:rPr lang="en-IN" sz="2400" dirty="0" err="1">
                <a:latin typeface="Times New Roman" panose="02020603050405020304" pitchFamily="18" charset="0"/>
                <a:cs typeface="Times New Roman" panose="02020603050405020304" pitchFamily="18" charset="0"/>
              </a:rPr>
              <a:t>werkzeug.security</a:t>
            </a:r>
            <a:r>
              <a:rPr lang="en-IN" sz="2400" dirty="0">
                <a:latin typeface="Times New Roman" panose="02020603050405020304" pitchFamily="18" charset="0"/>
                <a:cs typeface="Times New Roman" panose="02020603050405020304" pitchFamily="18" charset="0"/>
              </a:rPr>
              <a:t> (for hashing and verifying passwords)</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IDE/Editor: Visual Studio Code (VS Code) or any Python-supported</a:t>
            </a:r>
          </a:p>
          <a:p>
            <a:pPr marL="342900" indent="-342900" algn="just">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IDEBrowser</a:t>
            </a:r>
            <a:r>
              <a:rPr lang="en-IN" sz="2400" dirty="0">
                <a:latin typeface="Times New Roman" panose="02020603050405020304" pitchFamily="18" charset="0"/>
                <a:cs typeface="Times New Roman" panose="02020603050405020304" pitchFamily="18" charset="0"/>
              </a:rPr>
              <a:t>: Any modern web browser (e.g., Chrome, Firefox) for accessing the web interface</a:t>
            </a:r>
          </a:p>
        </p:txBody>
      </p:sp>
    </p:spTree>
    <p:extLst>
      <p:ext uri="{BB962C8B-B14F-4D97-AF65-F5344CB8AC3E}">
        <p14:creationId xmlns:p14="http://schemas.microsoft.com/office/powerpoint/2010/main" val="14066248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DE797-5C3B-A9A3-688E-6D0E6745048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A032D0-6EBE-2245-1A8C-1603710746E2}"/>
              </a:ext>
            </a:extLst>
          </p:cNvPr>
          <p:cNvSpPr>
            <a:spLocks noGrp="1"/>
          </p:cNvSpPr>
          <p:nvPr>
            <p:ph idx="1"/>
          </p:nvPr>
        </p:nvSpPr>
        <p:spPr>
          <a:xfrm>
            <a:off x="753485" y="1060814"/>
            <a:ext cx="10034105" cy="5659150"/>
          </a:xfrm>
        </p:spPr>
        <p:txBody>
          <a:bodyPr vert="horz" lIns="91440" tIns="45720" rIns="91440" bIns="45720" rtlCol="0" anchor="t">
            <a:normAutofit/>
          </a:bodyPr>
          <a:lstStyle/>
          <a:p>
            <a:pPr>
              <a:buNone/>
            </a:pPr>
            <a:r>
              <a:rPr lang="en-US" sz="24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computer with minimum:</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Processor:</a:t>
            </a:r>
            <a:r>
              <a:rPr lang="en-US" sz="2400" dirty="0">
                <a:latin typeface="Times New Roman" panose="02020603050405020304" pitchFamily="18" charset="0"/>
                <a:cs typeface="Times New Roman" panose="02020603050405020304" pitchFamily="18" charset="0"/>
              </a:rPr>
              <a:t> Intel i3 or equivalent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RAM:</a:t>
            </a:r>
            <a:r>
              <a:rPr lang="en-US" sz="2400" dirty="0">
                <a:latin typeface="Times New Roman" panose="02020603050405020304" pitchFamily="18" charset="0"/>
                <a:cs typeface="Times New Roman" panose="02020603050405020304" pitchFamily="18" charset="0"/>
              </a:rPr>
              <a:t> 4 GB or higher</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Minimum 500 MB free space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Stable internet connection (optional, if deploying to a remote server)</a:t>
            </a:r>
          </a:p>
        </p:txBody>
      </p:sp>
      <p:sp>
        <p:nvSpPr>
          <p:cNvPr id="3" name="Title 2">
            <a:extLst>
              <a:ext uri="{FF2B5EF4-FFF2-40B4-BE49-F238E27FC236}">
                <a16:creationId xmlns:a16="http://schemas.microsoft.com/office/drawing/2014/main" id="{F088D106-3166-90B1-3FF9-53882337AEC5}"/>
              </a:ext>
            </a:extLst>
          </p:cNvPr>
          <p:cNvSpPr>
            <a:spLocks noGrp="1"/>
          </p:cNvSpPr>
          <p:nvPr>
            <p:ph type="title"/>
          </p:nvPr>
        </p:nvSpPr>
        <p:spPr>
          <a:xfrm>
            <a:off x="792106" y="138036"/>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Requirements</a:t>
            </a:r>
          </a:p>
        </p:txBody>
      </p:sp>
    </p:spTree>
    <p:extLst>
      <p:ext uri="{BB962C8B-B14F-4D97-AF65-F5344CB8AC3E}">
        <p14:creationId xmlns:p14="http://schemas.microsoft.com/office/powerpoint/2010/main" val="29816119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A8A21-42F7-6F97-1C8F-C6A949B53CD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4963F3-1DD7-2B90-9EDC-C87CF721BF1D}"/>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System Architecture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9" name="Content Placeholder 8" descr="A diagram of a computer&#10;&#10;AI-generated content may be incorrect.">
            <a:extLst>
              <a:ext uri="{FF2B5EF4-FFF2-40B4-BE49-F238E27FC236}">
                <a16:creationId xmlns:a16="http://schemas.microsoft.com/office/drawing/2014/main" id="{B9D73743-3ECE-7FE2-FE85-E816988687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75555" y="1600200"/>
            <a:ext cx="6040890" cy="4525963"/>
          </a:xfrm>
        </p:spPr>
      </p:pic>
    </p:spTree>
    <p:extLst>
      <p:ext uri="{BB962C8B-B14F-4D97-AF65-F5344CB8AC3E}">
        <p14:creationId xmlns:p14="http://schemas.microsoft.com/office/powerpoint/2010/main" val="2413702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0" y="0"/>
            <a:ext cx="10972800" cy="753188"/>
          </a:xfrm>
        </p:spPr>
        <p:txBody>
          <a:bodyPr>
            <a:noAutofit/>
          </a:bodyPr>
          <a:lstStyle/>
          <a:p>
            <a:pPr>
              <a:lnSpc>
                <a:spcPct val="150000"/>
              </a:lnSpc>
            </a:pPr>
            <a:r>
              <a:rPr lang="en-US" dirty="0">
                <a:latin typeface="Times New Roman"/>
                <a:cs typeface="Times New Roman"/>
              </a:rPr>
              <a:t>Module Descriptions (Algorithm, source code and screen shots)</a:t>
            </a:r>
            <a:endParaRPr lang="en-US"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C00A7EE7-D98E-C44B-4D6C-F7DF3F92F82C}"/>
              </a:ext>
            </a:extLst>
          </p:cNvPr>
          <p:cNvSpPr/>
          <p:nvPr/>
        </p:nvSpPr>
        <p:spPr>
          <a:xfrm>
            <a:off x="0" y="753188"/>
            <a:ext cx="12192000" cy="61048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User Authentication Module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from </a:t>
            </a:r>
            <a:r>
              <a:rPr lang="en-IN" dirty="0" err="1">
                <a:latin typeface="Times New Roman" panose="02020603050405020304" pitchFamily="18" charset="0"/>
                <a:cs typeface="Times New Roman" panose="02020603050405020304" pitchFamily="18" charset="0"/>
              </a:rPr>
              <a:t>werkzeug.security</a:t>
            </a:r>
            <a:r>
              <a:rPr lang="en-IN" dirty="0">
                <a:latin typeface="Times New Roman" panose="02020603050405020304" pitchFamily="18" charset="0"/>
                <a:cs typeface="Times New Roman" panose="02020603050405020304" pitchFamily="18" charset="0"/>
              </a:rPr>
              <a:t> import </a:t>
            </a:r>
            <a:r>
              <a:rPr lang="en-IN" dirty="0" err="1">
                <a:latin typeface="Times New Roman" panose="02020603050405020304" pitchFamily="18" charset="0"/>
                <a:cs typeface="Times New Roman" panose="02020603050405020304" pitchFamily="18" charset="0"/>
              </a:rPr>
              <a:t>generate_password_hash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check_password_hash</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register_user</a:t>
            </a:r>
            <a:r>
              <a:rPr lang="en-IN" dirty="0">
                <a:latin typeface="Times New Roman" panose="02020603050405020304" pitchFamily="18" charset="0"/>
                <a:cs typeface="Times New Roman" panose="02020603050405020304" pitchFamily="18" charset="0"/>
              </a:rPr>
              <a:t>(username, password):</a:t>
            </a: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hashed_password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generate_password_hash</a:t>
            </a:r>
            <a:r>
              <a:rPr lang="en-IN" dirty="0">
                <a:latin typeface="Times New Roman" panose="02020603050405020304" pitchFamily="18" charset="0"/>
                <a:cs typeface="Times New Roman" panose="02020603050405020304" pitchFamily="18" charset="0"/>
              </a:rPr>
              <a:t>(password)</a:t>
            </a:r>
          </a:p>
          <a:p>
            <a:pPr algn="just"/>
            <a:r>
              <a:rPr lang="en-IN" dirty="0">
                <a:latin typeface="Times New Roman" panose="02020603050405020304" pitchFamily="18" charset="0"/>
                <a:cs typeface="Times New Roman" panose="02020603050405020304" pitchFamily="18" charset="0"/>
              </a:rPr>
              <a:t>    users[username] = </a:t>
            </a:r>
            <a:r>
              <a:rPr lang="en-IN" dirty="0" err="1">
                <a:latin typeface="Times New Roman" panose="02020603050405020304" pitchFamily="18" charset="0"/>
                <a:cs typeface="Times New Roman" panose="02020603050405020304" pitchFamily="18" charset="0"/>
              </a:rPr>
              <a:t>hashed_password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save_users</a:t>
            </a:r>
            <a:r>
              <a:rPr lang="en-IN"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def </a:t>
            </a:r>
            <a:r>
              <a:rPr lang="en-IN" dirty="0" err="1">
                <a:latin typeface="Times New Roman" panose="02020603050405020304" pitchFamily="18" charset="0"/>
                <a:cs typeface="Times New Roman" panose="02020603050405020304" pitchFamily="18" charset="0"/>
              </a:rPr>
              <a:t>authenticate_user</a:t>
            </a:r>
            <a:r>
              <a:rPr lang="en-IN" dirty="0">
                <a:latin typeface="Times New Roman" panose="02020603050405020304" pitchFamily="18" charset="0"/>
                <a:cs typeface="Times New Roman" panose="02020603050405020304" pitchFamily="18" charset="0"/>
              </a:rPr>
              <a:t>(username, password):</a:t>
            </a:r>
          </a:p>
          <a:p>
            <a:pPr algn="just"/>
            <a:r>
              <a:rPr lang="en-IN" dirty="0">
                <a:latin typeface="Times New Roman" panose="02020603050405020304" pitchFamily="18" charset="0"/>
                <a:cs typeface="Times New Roman" panose="02020603050405020304" pitchFamily="18" charset="0"/>
              </a:rPr>
              <a:t>    return username in users and </a:t>
            </a:r>
            <a:r>
              <a:rPr lang="en-IN" dirty="0" err="1">
                <a:latin typeface="Times New Roman" panose="02020603050405020304" pitchFamily="18" charset="0"/>
                <a:cs typeface="Times New Roman" panose="02020603050405020304" pitchFamily="18" charset="0"/>
              </a:rPr>
              <a:t>check_password_hash</a:t>
            </a:r>
            <a:r>
              <a:rPr lang="en-IN" dirty="0">
                <a:latin typeface="Times New Roman" panose="02020603050405020304" pitchFamily="18" charset="0"/>
                <a:cs typeface="Times New Roman" panose="02020603050405020304" pitchFamily="18" charset="0"/>
              </a:rPr>
              <a:t>(users[username], password)</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16" name="Picture 15" descr="A screenshot of a login form&#10;&#10;AI-generated content may be incorrect.">
            <a:extLst>
              <a:ext uri="{FF2B5EF4-FFF2-40B4-BE49-F238E27FC236}">
                <a16:creationId xmlns:a16="http://schemas.microsoft.com/office/drawing/2014/main" id="{49B3B1F9-D5E9-4CE9-118F-F1A57CFD77B3}"/>
              </a:ext>
            </a:extLst>
          </p:cNvPr>
          <p:cNvPicPr>
            <a:picLocks noChangeAspect="1"/>
          </p:cNvPicPr>
          <p:nvPr/>
        </p:nvPicPr>
        <p:blipFill>
          <a:blip r:embed="rId2">
            <a:extLst>
              <a:ext uri="{28A0092B-C50C-407E-A947-70E740481C1C}">
                <a14:useLocalDpi xmlns:a14="http://schemas.microsoft.com/office/drawing/2010/main" val="0"/>
              </a:ext>
            </a:extLst>
          </a:blip>
          <a:srcRect t="11720" b="9356"/>
          <a:stretch/>
        </p:blipFill>
        <p:spPr>
          <a:xfrm>
            <a:off x="2673221" y="3852154"/>
            <a:ext cx="6093663" cy="3005846"/>
          </a:xfrm>
          <a:prstGeom prst="rect">
            <a:avLst/>
          </a:prstGeom>
        </p:spPr>
      </p:pic>
    </p:spTree>
    <p:extLst>
      <p:ext uri="{BB962C8B-B14F-4D97-AF65-F5344CB8AC3E}">
        <p14:creationId xmlns:p14="http://schemas.microsoft.com/office/powerpoint/2010/main" val="12228460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HCL_PPT_template_1</Template>
  <TotalTime>365</TotalTime>
  <Words>1522</Words>
  <Application>Microsoft Office PowerPoint</Application>
  <PresentationFormat>Widescreen</PresentationFormat>
  <Paragraphs>140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 Agenda  </vt:lpstr>
      <vt:lpstr>Problem Statement</vt:lpstr>
      <vt:lpstr>Introduction</vt:lpstr>
      <vt:lpstr>Objectives </vt:lpstr>
      <vt:lpstr>Requirements</vt:lpstr>
      <vt:lpstr>Requirements</vt:lpstr>
      <vt:lpstr> System Architecture  </vt:lpstr>
      <vt:lpstr>Module Descriptions (Algorithm, source code and screen shots)</vt:lpstr>
      <vt:lpstr>Module Descriptions (Algorithm, source code and screen shots)</vt:lpstr>
      <vt:lpstr>Module Descriptions (Algorithm, source code and screen shots)</vt:lpstr>
      <vt:lpstr>Module Descriptions (Algorithm, source code and screen shots)</vt:lpstr>
      <vt:lpstr> Conclusion  </vt:lpstr>
      <vt:lpstr> Advantages of the Project  </vt:lpstr>
      <vt:lpstr> Limitations of the Project  </vt:lpstr>
      <vt:lpstr> Future Enhancements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AIG-POC</dc:title>
  <dc:creator>debashis.sengupta</dc:creator>
  <cp:lastModifiedBy>LAGISETTY BHUPALA VIGNESH</cp:lastModifiedBy>
  <cp:revision>59</cp:revision>
  <cp:lastPrinted>2020-11-26T03:04:06Z</cp:lastPrinted>
  <dcterms:created xsi:type="dcterms:W3CDTF">2008-12-05T06:42:08Z</dcterms:created>
  <dcterms:modified xsi:type="dcterms:W3CDTF">2025-06-12T18:16:09Z</dcterms:modified>
</cp:coreProperties>
</file>