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73721"/>
            <a:ext cx="9144000" cy="730150"/>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 </a:t>
            </a:r>
          </a:p>
        </p:txBody>
      </p:sp>
      <p:sp>
        <p:nvSpPr>
          <p:cNvPr id="3" name="TextBox 2"/>
          <p:cNvSpPr txBox="1"/>
          <p:nvPr/>
        </p:nvSpPr>
        <p:spPr>
          <a:xfrm>
            <a:off x="-432216" y="808179"/>
            <a:ext cx="12726648" cy="1077218"/>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ARTIFICIAL INTELLIGENCE &amp; </a:t>
            </a:r>
          </a:p>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2054942" y="4058589"/>
            <a:ext cx="8711382"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a:cs typeface="Arial"/>
              </a:rPr>
              <a:t>Swaroopa Bhupalam - Srinivasa Ramanujan Institute Of Technology - Computer Science and Engineering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91440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914400"/>
            <a:ext cx="11029615" cy="5060950"/>
          </a:xfrm>
        </p:spPr>
        <p:txBody>
          <a:bodyPr>
            <a:normAutofit/>
          </a:bodyPr>
          <a:lstStyle/>
          <a:p>
            <a:pPr marL="305435" indent="-305435"/>
            <a:r>
              <a:rPr lang="en-US" sz="2000" dirty="0">
                <a:solidFill>
                  <a:srgbClr val="0F0F0F"/>
                </a:solidFill>
                <a:ea typeface="+mn-lt"/>
                <a:cs typeface="+mn-lt"/>
              </a:rPr>
              <a:t>In conclusion, our sentiment analysis model, based on the BERT architecture, has proven to be highly effective in accurately classifying restaurant reviews as positive or negative. By leveraging BERT's advanced contextual understanding capabilities, we have achieved a robust performance, ensuring the model generalizes well to new, unseen data. This tool provides restaurant management with valuable insights into customer sentiments, enabling data-driven decisions to enhance service quality and customer satisfaction. Overall, the implementation of this model demonstrates significant potential in automating sentiment analysis, saving time, and providing precise feedback on customer experiences.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747252"/>
            <a:ext cx="11029615" cy="5228098"/>
          </a:xfrm>
        </p:spPr>
        <p:txBody>
          <a:bodyPr/>
          <a:lstStyle/>
          <a:p>
            <a:pPr marL="0" indent="0">
              <a:buNone/>
            </a:pPr>
            <a:endParaRPr lang="en-US" sz="2000" b="1" dirty="0"/>
          </a:p>
          <a:p>
            <a:pPr marL="305435" indent="-305435"/>
            <a:r>
              <a:rPr lang="en-US" sz="2000" dirty="0">
                <a:ea typeface="+mn-lt"/>
                <a:cs typeface="+mn-lt"/>
              </a:rPr>
              <a:t>The future scope of sentiment analysis in restaurant reviews is vast and promising. Enhancing the model to handle multi-lingual reviews can broaden its applicability globally. Incorporating aspect-based sentiment analysis can provide deeper insights into specific elements like food, service, and ambiance. Additionally, integrating real-time feedback systems and deploying the model in mobile apps can offer immediate sentiment analysis, helping businesses respond promptly to customer concerns. Exploring hybrid models that combine BERT with other techniques could further improve accuracy. Continuous updates and training with new data will ensure the model adapts to evolving language patterns and emerging customer trends.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Ø"/>
            </a:pPr>
            <a:r>
              <a:rPr lang="en-US" sz="2400" dirty="0"/>
              <a:t>Text Books, Research papers, and articles that were instrumental in developing the proposed solution. This could include academic papers on Reviews for the Restaurants by the Sentiment Analysis,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2534" y="85947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2906" y="1495772"/>
            <a:ext cx="11029615" cy="4673324"/>
          </a:xfrm>
        </p:spPr>
        <p:txBody>
          <a:bodyPr/>
          <a:lstStyle/>
          <a:p>
            <a:pPr marL="0" indent="0">
              <a:buNone/>
            </a:pPr>
            <a:r>
              <a:rPr lang="en-IN" sz="3200" dirty="0">
                <a:solidFill>
                  <a:srgbClr val="0F0F0F"/>
                </a:solidFill>
                <a:ea typeface="+mn-lt"/>
                <a:cs typeface="+mn-lt"/>
              </a:rPr>
              <a:t>Title:</a:t>
            </a:r>
            <a:r>
              <a:rPr lang="en-IN" sz="2800" dirty="0">
                <a:solidFill>
                  <a:srgbClr val="0F0F0F"/>
                </a:solidFill>
                <a:ea typeface="+mn-lt"/>
                <a:cs typeface="+mn-lt"/>
              </a:rPr>
              <a:t> </a:t>
            </a:r>
            <a:r>
              <a:rPr lang="en-US" sz="2400" dirty="0"/>
              <a:t>Sentiment Analysis of Restaurant</a:t>
            </a:r>
          </a:p>
          <a:p>
            <a:pPr marL="0" indent="0" algn="just">
              <a:buNone/>
            </a:pPr>
            <a:r>
              <a:rPr lang="en-US" sz="2400" dirty="0"/>
              <a:t>			Customer reviews are critical for the success of any restaurant, providing insights into customer satisfaction and areas needing improvement. However, manually analyzing a large number of reviews is time-consuming and often impractical. An automated sentiment analysis model can streamline this process by quickly categorizing reviews and highlighting overall customer sentiment.</a:t>
            </a:r>
          </a:p>
          <a:p>
            <a:pPr marL="0" indent="0">
              <a:buNone/>
            </a:pPr>
            <a:endParaRPr lang="en-US" sz="2400" dirty="0"/>
          </a:p>
          <a:p>
            <a:pPr marL="0" indent="0">
              <a:buNone/>
            </a:pPr>
            <a:r>
              <a:rPr lang="en-US" sz="2400" dirty="0"/>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098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43898"/>
            <a:ext cx="11613485" cy="5707454"/>
          </a:xfrm>
        </p:spPr>
        <p:txBody>
          <a:bodyPr vert="horz" lIns="91440" tIns="45720" rIns="91440" bIns="45720" rtlCol="0" anchor="ctr">
            <a:noAutofit/>
          </a:bodyPr>
          <a:lstStyle/>
          <a:p>
            <a:pPr marL="305435" indent="-305435"/>
            <a:endParaRPr lang="en-IN" sz="1200" b="1" dirty="0">
              <a:latin typeface="Calibri"/>
              <a:cs typeface="Calibri"/>
            </a:endParaRPr>
          </a:p>
          <a:p>
            <a:pPr>
              <a:buFont typeface="Wingdings" panose="05000000000000000000" pitchFamily="2" charset="2"/>
              <a:buChar char="v"/>
            </a:pPr>
            <a:r>
              <a:rPr lang="en-IN" sz="1400" dirty="0">
                <a:ea typeface="+mn-lt"/>
                <a:cs typeface="+mn-lt"/>
              </a:rPr>
              <a:t>The</a:t>
            </a:r>
            <a:r>
              <a:rPr lang="en-IN" sz="1400" b="1" dirty="0">
                <a:ea typeface="+mn-lt"/>
                <a:cs typeface="+mn-lt"/>
              </a:rPr>
              <a:t> </a:t>
            </a:r>
            <a:r>
              <a:rPr lang="en-IN" sz="1400" dirty="0">
                <a:ea typeface="+mn-lt"/>
                <a:cs typeface="+mn-lt"/>
              </a:rPr>
              <a:t>proposed</a:t>
            </a:r>
            <a:r>
              <a:rPr lang="en-IN" sz="1400" b="1" dirty="0">
                <a:ea typeface="+mn-lt"/>
                <a:cs typeface="+mn-lt"/>
              </a:rPr>
              <a:t> </a:t>
            </a:r>
            <a:r>
              <a:rPr lang="en-IN" sz="1400" dirty="0">
                <a:ea typeface="+mn-lt"/>
                <a:cs typeface="+mn-lt"/>
              </a:rPr>
              <a:t>system</a:t>
            </a:r>
            <a:r>
              <a:rPr lang="en-IN" sz="1400" b="1" dirty="0">
                <a:ea typeface="+mn-lt"/>
                <a:cs typeface="+mn-lt"/>
              </a:rPr>
              <a:t> </a:t>
            </a:r>
            <a:r>
              <a:rPr lang="en-IN" sz="1400" dirty="0">
                <a:ea typeface="+mn-lt"/>
                <a:cs typeface="+mn-lt"/>
              </a:rPr>
              <a:t>aims to</a:t>
            </a:r>
            <a:r>
              <a:rPr lang="en-US" sz="1400" dirty="0"/>
              <a:t> develop a sentiment analysis model for classifying restaurant reviews as positive or negative, the following step-by-step approach will be employed. </a:t>
            </a:r>
            <a:r>
              <a:rPr lang="en-IN" sz="1400" dirty="0">
                <a:ea typeface="+mn-lt"/>
                <a:cs typeface="+mn-lt"/>
              </a:rPr>
              <a:t>The solution will consist of the following components:</a:t>
            </a:r>
            <a:endParaRPr lang="en-IN" sz="1400" dirty="0">
              <a:cs typeface="Calibri"/>
            </a:endParaRPr>
          </a:p>
          <a:p>
            <a:pPr>
              <a:buFont typeface="Wingdings" panose="05000000000000000000" pitchFamily="2" charset="2"/>
              <a:buChar char="v"/>
            </a:pPr>
            <a:r>
              <a:rPr lang="en-IN" sz="1400" b="1" dirty="0">
                <a:ea typeface="+mn-lt"/>
                <a:cs typeface="+mn-lt"/>
              </a:rPr>
              <a:t>Data Collection:</a:t>
            </a:r>
            <a:endParaRPr lang="en-IN" sz="1400" b="1" dirty="0">
              <a:cs typeface="Calibri"/>
            </a:endParaRPr>
          </a:p>
          <a:p>
            <a:pPr marL="629920" lvl="1" indent="-305435"/>
            <a:r>
              <a:rPr lang="en-US" dirty="0"/>
              <a:t>Identify sources of restaurant reviews such as Yelp, Google Reviews, TripAdvisor, and Zomato. </a:t>
            </a:r>
          </a:p>
          <a:p>
            <a:pPr marL="629920" lvl="1" indent="-305435"/>
            <a:r>
              <a:rPr lang="en-US" dirty="0"/>
              <a:t>Use web scraping tools like </a:t>
            </a:r>
            <a:r>
              <a:rPr lang="en-US" dirty="0" err="1"/>
              <a:t>BeautifulSoup</a:t>
            </a:r>
            <a:r>
              <a:rPr lang="en-US" dirty="0"/>
              <a:t> and Scrapy, or APIs provided by review platforms to collect a large dataset of restaurant reviews. </a:t>
            </a:r>
          </a:p>
          <a:p>
            <a:pPr marL="171935" indent="-171450">
              <a:buFont typeface="Wingdings" panose="05000000000000000000" pitchFamily="2" charset="2"/>
              <a:buChar char="v"/>
            </a:pPr>
            <a:r>
              <a:rPr lang="en-IN" sz="1400" b="1" dirty="0">
                <a:ea typeface="+mn-lt"/>
                <a:cs typeface="+mn-lt"/>
              </a:rPr>
              <a:t>    Data Preprocessing:</a:t>
            </a:r>
            <a:endParaRPr lang="en-IN" sz="1400" b="1" dirty="0">
              <a:cs typeface="Calibri"/>
            </a:endParaRPr>
          </a:p>
          <a:p>
            <a:pPr marL="629920" lvl="1" indent="-305435"/>
            <a:r>
              <a:rPr lang="en-US" dirty="0"/>
              <a:t>Convert text to lowercase, remove stop words, and apply stemming or lemmatization.</a:t>
            </a:r>
          </a:p>
          <a:p>
            <a:pPr marL="629920" lvl="1" indent="-305435"/>
            <a:r>
              <a:rPr lang="en-US" dirty="0"/>
              <a:t>Split the text into individual words or tokens. Ensure each review is labeled as positive or negative.</a:t>
            </a:r>
            <a:endParaRPr lang="en-IN" dirty="0">
              <a:cs typeface="Calibri"/>
            </a:endParaRPr>
          </a:p>
          <a:p>
            <a:pPr>
              <a:buFont typeface="Wingdings" panose="05000000000000000000" pitchFamily="2" charset="2"/>
              <a:buChar char="v"/>
            </a:pPr>
            <a:r>
              <a:rPr lang="en-IN" sz="1400" b="1" dirty="0">
                <a:ea typeface="+mn-lt"/>
                <a:cs typeface="+mn-lt"/>
              </a:rPr>
              <a:t> Machine Learning Algorithm:</a:t>
            </a:r>
            <a:endParaRPr lang="en-IN" sz="1400" b="1" dirty="0">
              <a:cs typeface="Calibri"/>
            </a:endParaRPr>
          </a:p>
          <a:p>
            <a:pPr marL="629920" lvl="1" indent="-305435"/>
            <a:r>
              <a:rPr lang="en-IN" dirty="0"/>
              <a:t>Choose suitable machine learning models such as Logistic Regression, Naive Bayes, Support Vector Machines (SVM), Random Forest, or deep learning models like Recurrent Neural Networks (RNN) or Transformers (e.g., BERT).</a:t>
            </a:r>
          </a:p>
          <a:p>
            <a:pPr>
              <a:buFont typeface="Wingdings" panose="05000000000000000000" pitchFamily="2" charset="2"/>
              <a:buChar char="v"/>
            </a:pPr>
            <a:r>
              <a:rPr lang="en-IN" sz="1400" b="1" dirty="0">
                <a:ea typeface="+mn-lt"/>
                <a:cs typeface="+mn-lt"/>
              </a:rPr>
              <a:t>  Deployment:</a:t>
            </a:r>
            <a:endParaRPr lang="en-IN" sz="1400" b="1" dirty="0">
              <a:cs typeface="Calibri"/>
            </a:endParaRPr>
          </a:p>
          <a:p>
            <a:pPr marL="629920" lvl="1" indent="-305435"/>
            <a:r>
              <a:rPr lang="en-US" dirty="0"/>
              <a:t>Create a user-friendly interface (e.g., web app) where users can input new reviews and get instant sentiment analysis results.</a:t>
            </a:r>
          </a:p>
          <a:p>
            <a:pPr marL="629920" lvl="1" indent="-305435"/>
            <a:r>
              <a:rPr lang="en-US" dirty="0"/>
              <a:t>Implement visualizations to display the sentiment distribution of reviews over time or across different categories.</a:t>
            </a:r>
          </a:p>
          <a:p>
            <a:pPr marL="171935" indent="-171450">
              <a:buFont typeface="Wingdings" panose="05000000000000000000" pitchFamily="2" charset="2"/>
              <a:buChar char="v"/>
            </a:pPr>
            <a:r>
              <a:rPr lang="en-IN" sz="1400" b="1" dirty="0">
                <a:ea typeface="+mn-lt"/>
                <a:cs typeface="+mn-lt"/>
              </a:rPr>
              <a:t>     Evaluation:</a:t>
            </a:r>
            <a:endParaRPr lang="en-IN" sz="1400" b="1" dirty="0">
              <a:cs typeface="Calibri"/>
            </a:endParaRPr>
          </a:p>
          <a:p>
            <a:pPr marL="629920" lvl="1" indent="-305435"/>
            <a:r>
              <a:rPr lang="en-US" sz="1200" dirty="0"/>
              <a:t>Implement a feedback mechanism to allow users to correct the model's predictions, thereby improving the model over time.</a:t>
            </a:r>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800" dirty="0">
                <a:solidFill>
                  <a:srgbClr val="0F0F0F"/>
                </a:solidFill>
                <a:ea typeface="+mn-lt"/>
                <a:cs typeface="+mn-lt"/>
              </a:rPr>
              <a:t>The "System Approach“ for the  Sentiment Analysis of Restaurant</a:t>
            </a:r>
            <a:r>
              <a:rPr lang="en-US" sz="1800" dirty="0">
                <a:solidFill>
                  <a:srgbClr val="0F0F0F"/>
                </a:solidFill>
                <a:ea typeface="+mn-lt"/>
                <a:cs typeface="+mn-lt"/>
              </a:rPr>
              <a:t> </a:t>
            </a:r>
            <a:r>
              <a:rPr lang="en-IN" sz="1800" dirty="0">
                <a:solidFill>
                  <a:srgbClr val="0F0F0F"/>
                </a:solidFill>
                <a:ea typeface="+mn-lt"/>
                <a:cs typeface="+mn-lt"/>
              </a:rPr>
              <a:t>outlines the overall strategy and methodology for developing and </a:t>
            </a:r>
            <a:r>
              <a:rPr lang="en-IN" sz="1800" dirty="0" err="1">
                <a:solidFill>
                  <a:srgbClr val="0F0F0F"/>
                </a:solidFill>
                <a:ea typeface="+mn-lt"/>
                <a:cs typeface="+mn-lt"/>
              </a:rPr>
              <a:t>implemention</a:t>
            </a:r>
            <a:r>
              <a:rPr lang="en-IN" sz="1800" dirty="0">
                <a:solidFill>
                  <a:srgbClr val="0F0F0F"/>
                </a:solidFill>
                <a:ea typeface="+mn-lt"/>
                <a:cs typeface="+mn-lt"/>
              </a:rPr>
              <a:t>. </a:t>
            </a:r>
          </a:p>
          <a:p>
            <a:pPr>
              <a:buFont typeface="Wingdings" panose="05000000000000000000" pitchFamily="2" charset="2"/>
              <a:buChar char="q"/>
            </a:pPr>
            <a:r>
              <a:rPr lang="en-IN" sz="1800" b="1" dirty="0">
                <a:solidFill>
                  <a:srgbClr val="0F0F0F"/>
                </a:solidFill>
              </a:rPr>
              <a:t>System requirements </a:t>
            </a:r>
            <a:r>
              <a:rPr lang="en-IN" sz="1800" dirty="0">
                <a:solidFill>
                  <a:srgbClr val="0F0F0F"/>
                </a:solidFill>
              </a:rPr>
              <a:t>: It includes both Hardware and Software.</a:t>
            </a:r>
          </a:p>
          <a:p>
            <a:pPr marL="0" indent="0">
              <a:buNone/>
            </a:pPr>
            <a:r>
              <a:rPr lang="en-IN" sz="1800" dirty="0">
                <a:solidFill>
                  <a:srgbClr val="0F0F0F"/>
                </a:solidFill>
              </a:rPr>
              <a:t>		Hardware Requirements – Processor, RAM, Storage</a:t>
            </a:r>
          </a:p>
          <a:p>
            <a:pPr marL="0" indent="0">
              <a:buNone/>
            </a:pPr>
            <a:r>
              <a:rPr lang="en-IN" sz="1800" dirty="0">
                <a:solidFill>
                  <a:srgbClr val="0F0F0F"/>
                </a:solidFill>
              </a:rPr>
              <a:t>		Software Requirements – Windows 10 or 11, Python 3.7,  macOS</a:t>
            </a:r>
          </a:p>
          <a:p>
            <a:pPr>
              <a:buFont typeface="Wingdings" panose="05000000000000000000" pitchFamily="2" charset="2"/>
              <a:buChar char="q"/>
            </a:pPr>
            <a:r>
              <a:rPr lang="en-IN" sz="1800" b="1" dirty="0">
                <a:solidFill>
                  <a:srgbClr val="0F0F0F"/>
                </a:solidFill>
              </a:rPr>
              <a:t>Libraries</a:t>
            </a:r>
            <a:r>
              <a:rPr lang="en-IN" sz="1800" dirty="0">
                <a:solidFill>
                  <a:srgbClr val="0F0F0F"/>
                </a:solidFill>
              </a:rPr>
              <a:t> : </a:t>
            </a:r>
            <a:r>
              <a:rPr lang="en-IN" sz="1800" dirty="0" err="1"/>
              <a:t>BeautifulSoup</a:t>
            </a:r>
            <a:r>
              <a:rPr lang="en-IN" sz="1800" dirty="0"/>
              <a:t>, Pandas, </a:t>
            </a:r>
            <a:r>
              <a:rPr lang="en-IN" sz="1800" dirty="0" err="1"/>
              <a:t>Numpy</a:t>
            </a:r>
            <a:r>
              <a:rPr lang="en-IN" sz="1800" dirty="0"/>
              <a:t>, NLTK, Matplotlib, Seaborn, Scikit-learn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8081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443651"/>
          </a:xfrm>
        </p:spPr>
        <p:txBody>
          <a:bodyPr>
            <a:normAutofit/>
          </a:bodyPr>
          <a:lstStyle/>
          <a:p>
            <a:pPr marL="0" indent="0">
              <a:buNone/>
            </a:pPr>
            <a:r>
              <a:rPr lang="en-US" sz="1400" dirty="0"/>
              <a:t>	</a:t>
            </a:r>
          </a:p>
          <a:p>
            <a:pPr marL="0" indent="0">
              <a:buNone/>
            </a:pPr>
            <a:r>
              <a:rPr lang="en-US" sz="1400" dirty="0"/>
              <a:t>	</a:t>
            </a:r>
            <a:r>
              <a:rPr lang="en-US" sz="1500" dirty="0"/>
              <a:t>In the Algorithm section, describe the machine learning algorithm chosen for classifying restaurant reviews as positive or negative. </a:t>
            </a:r>
          </a:p>
          <a:p>
            <a:r>
              <a:rPr lang="en-US" sz="1500" b="1" dirty="0"/>
              <a:t>Algorithm Selection:</a:t>
            </a:r>
          </a:p>
          <a:p>
            <a:pPr marL="0" indent="0">
              <a:buNone/>
            </a:pPr>
            <a:r>
              <a:rPr lang="en-US" sz="1500" dirty="0"/>
              <a:t>		Provide a brief overview of the chosen algorithm (e.g., machine learning model like Logistic Regression, Naive Bayes, or deep learning model like LSTM, BERT) and justify its selection based on the problem statement and data characteristics.</a:t>
            </a:r>
          </a:p>
          <a:p>
            <a:r>
              <a:rPr lang="en-US" sz="1500" b="1" dirty="0"/>
              <a:t>Data Input:</a:t>
            </a:r>
          </a:p>
          <a:p>
            <a:pPr marL="0" indent="0">
              <a:buNone/>
            </a:pPr>
            <a:r>
              <a:rPr lang="en-US" sz="1500" dirty="0"/>
              <a:t>		Specify the input features used by the algorithm, such as the text of the review, metadata like rating scores (if available), and any other relevant factors.</a:t>
            </a:r>
          </a:p>
          <a:p>
            <a:r>
              <a:rPr lang="en-US" sz="1500" b="1" dirty="0"/>
              <a:t>Training Process:</a:t>
            </a:r>
          </a:p>
          <a:p>
            <a:pPr marL="0" indent="0">
              <a:buNone/>
            </a:pPr>
            <a:r>
              <a:rPr lang="en-US" sz="1500" dirty="0"/>
              <a:t>		Explain how the algorithm is trained using the collected review data. Highlight any specific considerations or techniques employed, such as text preprocessing (tokenization, stemming, lemmatization), vectorization, cross-validation.</a:t>
            </a:r>
          </a:p>
          <a:p>
            <a:pPr>
              <a:buFont typeface="Wingdings" panose="05000000000000000000" pitchFamily="2" charset="2"/>
              <a:buChar char="§"/>
            </a:pPr>
            <a:r>
              <a:rPr lang="en-US" sz="1500" b="1" dirty="0"/>
              <a:t>Prediction Process:</a:t>
            </a:r>
          </a:p>
          <a:p>
            <a:pPr marL="0" indent="0">
              <a:buNone/>
            </a:pPr>
            <a:r>
              <a:rPr lang="en-US" sz="1500" b="1" dirty="0"/>
              <a:t>		</a:t>
            </a:r>
            <a:r>
              <a:rPr lang="en-US" sz="1500" dirty="0"/>
              <a:t>Detail how the trained algorithm makes predictions for new reviews. Discuss any real-time data inputs considered during the prediction phase and how the model handles these inputs to classify the sentiment as positive or negative.</a:t>
            </a:r>
          </a:p>
          <a:p>
            <a:endParaRPr lang="en-IN" sz="1400" b="1" dirty="0"/>
          </a:p>
          <a:p>
            <a:pPr lvl="1"/>
            <a:endParaRPr lang="en-US" sz="11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2241754"/>
            <a:ext cx="11029615" cy="7600336"/>
          </a:xfrm>
        </p:spPr>
        <p:txBody>
          <a:bodyPr>
            <a:normAutofit/>
          </a:bodyPr>
          <a:lstStyle/>
          <a:p>
            <a:pPr marL="0" indent="0" algn="just">
              <a:buNone/>
            </a:pPr>
            <a:r>
              <a:rPr lang="en-US" sz="2000" dirty="0">
                <a:solidFill>
                  <a:srgbClr val="0F0F0F"/>
                </a:solidFill>
                <a:ea typeface="+mn-lt"/>
                <a:cs typeface="+mn-lt"/>
              </a:rPr>
              <a:t>Here I am providing the some results related to the Sentiment Analysis Reviews : </a:t>
            </a:r>
          </a:p>
          <a:p>
            <a:pPr marL="0" indent="0" algn="just">
              <a:buNone/>
            </a:pPr>
            <a:endParaRPr lang="en-IN" sz="2000" dirty="0"/>
          </a:p>
        </p:txBody>
      </p:sp>
      <p:pic>
        <p:nvPicPr>
          <p:cNvPr id="4" name="Picture 3">
            <a:extLst>
              <a:ext uri="{FF2B5EF4-FFF2-40B4-BE49-F238E27FC236}">
                <a16:creationId xmlns:a16="http://schemas.microsoft.com/office/drawing/2014/main" id="{89D6B8FA-6E06-3C85-ECB4-AC951CA6F18F}"/>
              </a:ext>
            </a:extLst>
          </p:cNvPr>
          <p:cNvPicPr>
            <a:picLocks noChangeAspect="1"/>
          </p:cNvPicPr>
          <p:nvPr/>
        </p:nvPicPr>
        <p:blipFill>
          <a:blip r:embed="rId2"/>
          <a:stretch>
            <a:fillRect/>
          </a:stretch>
        </p:blipFill>
        <p:spPr>
          <a:xfrm>
            <a:off x="424724" y="1866797"/>
            <a:ext cx="5838425" cy="4247534"/>
          </a:xfrm>
          <a:prstGeom prst="rect">
            <a:avLst/>
          </a:prstGeom>
        </p:spPr>
      </p:pic>
      <p:pic>
        <p:nvPicPr>
          <p:cNvPr id="7" name="Picture 6">
            <a:extLst>
              <a:ext uri="{FF2B5EF4-FFF2-40B4-BE49-F238E27FC236}">
                <a16:creationId xmlns:a16="http://schemas.microsoft.com/office/drawing/2014/main" id="{721E7D49-FC33-ADC2-0641-03DEAA5D47B4}"/>
              </a:ext>
            </a:extLst>
          </p:cNvPr>
          <p:cNvPicPr>
            <a:picLocks noChangeAspect="1"/>
          </p:cNvPicPr>
          <p:nvPr/>
        </p:nvPicPr>
        <p:blipFill>
          <a:blip r:embed="rId3"/>
          <a:stretch>
            <a:fillRect/>
          </a:stretch>
        </p:blipFill>
        <p:spPr>
          <a:xfrm>
            <a:off x="6419617" y="1866796"/>
            <a:ext cx="5263785" cy="44946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CD93-64BA-4488-52CA-9B52A542F449}"/>
              </a:ext>
            </a:extLst>
          </p:cNvPr>
          <p:cNvSpPr>
            <a:spLocks noGrp="1"/>
          </p:cNvSpPr>
          <p:nvPr>
            <p:ph type="title"/>
          </p:nvPr>
        </p:nvSpPr>
        <p:spPr/>
        <p:txBody>
          <a:bodyPr>
            <a:noAutofit/>
          </a:bodyPr>
          <a:lstStyle/>
          <a:p>
            <a:r>
              <a:rPr lang="en-IN" sz="4000" cap="none" dirty="0" err="1">
                <a:solidFill>
                  <a:schemeClr val="accent1"/>
                </a:solidFill>
                <a:latin typeface="Arial" panose="020B0604020202020204" pitchFamily="34" charset="0"/>
                <a:cs typeface="Arial" panose="020B0604020202020204" pitchFamily="34" charset="0"/>
              </a:rPr>
              <a:t>Cont</a:t>
            </a:r>
            <a:r>
              <a:rPr lang="en-IN" sz="4000" dirty="0">
                <a:solidFill>
                  <a:schemeClr val="accent1"/>
                </a:solidFill>
                <a:latin typeface="Arial" panose="020B0604020202020204" pitchFamily="34" charset="0"/>
                <a:cs typeface="Arial" panose="020B0604020202020204" pitchFamily="34" charset="0"/>
              </a:rPr>
              <a:t>…</a:t>
            </a:r>
          </a:p>
        </p:txBody>
      </p:sp>
      <p:pic>
        <p:nvPicPr>
          <p:cNvPr id="5" name="Content Placeholder 4">
            <a:extLst>
              <a:ext uri="{FF2B5EF4-FFF2-40B4-BE49-F238E27FC236}">
                <a16:creationId xmlns:a16="http://schemas.microsoft.com/office/drawing/2014/main" id="{5AEE1718-7AFC-DEC5-9C14-581273A1594B}"/>
              </a:ext>
            </a:extLst>
          </p:cNvPr>
          <p:cNvPicPr>
            <a:picLocks noGrp="1" noChangeAspect="1"/>
          </p:cNvPicPr>
          <p:nvPr>
            <p:ph idx="1"/>
          </p:nvPr>
        </p:nvPicPr>
        <p:blipFill>
          <a:blip r:embed="rId2"/>
          <a:stretch>
            <a:fillRect/>
          </a:stretch>
        </p:blipFill>
        <p:spPr>
          <a:xfrm>
            <a:off x="709012" y="1460304"/>
            <a:ext cx="4187453" cy="2602128"/>
          </a:xfrm>
        </p:spPr>
      </p:pic>
      <p:pic>
        <p:nvPicPr>
          <p:cNvPr id="7" name="Picture 6">
            <a:extLst>
              <a:ext uri="{FF2B5EF4-FFF2-40B4-BE49-F238E27FC236}">
                <a16:creationId xmlns:a16="http://schemas.microsoft.com/office/drawing/2014/main" id="{25FA2B20-2539-B52D-3BA8-950E4317864F}"/>
              </a:ext>
            </a:extLst>
          </p:cNvPr>
          <p:cNvPicPr>
            <a:picLocks noChangeAspect="1"/>
          </p:cNvPicPr>
          <p:nvPr/>
        </p:nvPicPr>
        <p:blipFill>
          <a:blip r:embed="rId3"/>
          <a:stretch>
            <a:fillRect/>
          </a:stretch>
        </p:blipFill>
        <p:spPr>
          <a:xfrm>
            <a:off x="6479458" y="1283322"/>
            <a:ext cx="4656233" cy="4498046"/>
          </a:xfrm>
          <a:prstGeom prst="rect">
            <a:avLst/>
          </a:prstGeom>
        </p:spPr>
      </p:pic>
      <p:pic>
        <p:nvPicPr>
          <p:cNvPr id="9" name="Picture 8">
            <a:extLst>
              <a:ext uri="{FF2B5EF4-FFF2-40B4-BE49-F238E27FC236}">
                <a16:creationId xmlns:a16="http://schemas.microsoft.com/office/drawing/2014/main" id="{D6523629-A367-6AAF-CF07-C76F17D1D5BB}"/>
              </a:ext>
            </a:extLst>
          </p:cNvPr>
          <p:cNvPicPr>
            <a:picLocks noChangeAspect="1"/>
          </p:cNvPicPr>
          <p:nvPr/>
        </p:nvPicPr>
        <p:blipFill>
          <a:blip r:embed="rId4"/>
          <a:stretch>
            <a:fillRect/>
          </a:stretch>
        </p:blipFill>
        <p:spPr>
          <a:xfrm>
            <a:off x="1056309" y="4290284"/>
            <a:ext cx="3681876" cy="2234369"/>
          </a:xfrm>
          <a:prstGeom prst="rect">
            <a:avLst/>
          </a:prstGeom>
        </p:spPr>
      </p:pic>
    </p:spTree>
    <p:extLst>
      <p:ext uri="{BB962C8B-B14F-4D97-AF65-F5344CB8AC3E}">
        <p14:creationId xmlns:p14="http://schemas.microsoft.com/office/powerpoint/2010/main" val="394715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1E40-4EE4-B281-89A1-C56E605E2808}"/>
              </a:ext>
            </a:extLst>
          </p:cNvPr>
          <p:cNvSpPr>
            <a:spLocks noGrp="1"/>
          </p:cNvSpPr>
          <p:nvPr>
            <p:ph type="title"/>
          </p:nvPr>
        </p:nvSpPr>
        <p:spPr/>
        <p:txBody>
          <a:bodyPr>
            <a:noAutofit/>
          </a:bodyPr>
          <a:lstStyle/>
          <a:p>
            <a:r>
              <a:rPr lang="en-IN" sz="4000" b="1" cap="none" dirty="0" err="1">
                <a:solidFill>
                  <a:schemeClr val="accent1"/>
                </a:solidFill>
                <a:latin typeface="Arial" panose="020B0604020202020204" pitchFamily="34" charset="0"/>
                <a:cs typeface="Arial" panose="020B0604020202020204" pitchFamily="34" charset="0"/>
              </a:rPr>
              <a:t>Cont</a:t>
            </a:r>
            <a:r>
              <a:rPr lang="en-IN" sz="4000" b="1" cap="none" dirty="0">
                <a:solidFill>
                  <a:schemeClr val="accent1"/>
                </a:solidFill>
                <a:latin typeface="Arial" panose="020B0604020202020204" pitchFamily="34" charset="0"/>
                <a:cs typeface="Arial" panose="020B0604020202020204" pitchFamily="34" charset="0"/>
              </a:rPr>
              <a:t>…</a:t>
            </a:r>
            <a:endParaRPr lang="en-IN" sz="4000" b="1" cap="none" dirty="0"/>
          </a:p>
        </p:txBody>
      </p:sp>
      <p:pic>
        <p:nvPicPr>
          <p:cNvPr id="5" name="Content Placeholder 4">
            <a:extLst>
              <a:ext uri="{FF2B5EF4-FFF2-40B4-BE49-F238E27FC236}">
                <a16:creationId xmlns:a16="http://schemas.microsoft.com/office/drawing/2014/main" id="{242BF631-8C3A-7805-3FC2-10DE6BDF119C}"/>
              </a:ext>
            </a:extLst>
          </p:cNvPr>
          <p:cNvPicPr>
            <a:picLocks noGrp="1" noChangeAspect="1"/>
          </p:cNvPicPr>
          <p:nvPr>
            <p:ph idx="1"/>
          </p:nvPr>
        </p:nvPicPr>
        <p:blipFill>
          <a:blip r:embed="rId2"/>
          <a:stretch>
            <a:fillRect/>
          </a:stretch>
        </p:blipFill>
        <p:spPr>
          <a:xfrm>
            <a:off x="275054" y="1327355"/>
            <a:ext cx="5505225" cy="5171768"/>
          </a:xfrm>
        </p:spPr>
      </p:pic>
      <p:pic>
        <p:nvPicPr>
          <p:cNvPr id="7" name="Picture 6">
            <a:extLst>
              <a:ext uri="{FF2B5EF4-FFF2-40B4-BE49-F238E27FC236}">
                <a16:creationId xmlns:a16="http://schemas.microsoft.com/office/drawing/2014/main" id="{36C84316-E1EA-8D99-52FA-5659C0026F83}"/>
              </a:ext>
            </a:extLst>
          </p:cNvPr>
          <p:cNvPicPr>
            <a:picLocks noChangeAspect="1"/>
          </p:cNvPicPr>
          <p:nvPr/>
        </p:nvPicPr>
        <p:blipFill>
          <a:blip r:embed="rId3"/>
          <a:stretch>
            <a:fillRect/>
          </a:stretch>
        </p:blipFill>
        <p:spPr>
          <a:xfrm>
            <a:off x="6126085" y="702156"/>
            <a:ext cx="5505225" cy="5580657"/>
          </a:xfrm>
          <a:prstGeom prst="rect">
            <a:avLst/>
          </a:prstGeom>
        </p:spPr>
      </p:pic>
    </p:spTree>
    <p:extLst>
      <p:ext uri="{BB962C8B-B14F-4D97-AF65-F5344CB8AC3E}">
        <p14:creationId xmlns:p14="http://schemas.microsoft.com/office/powerpoint/2010/main" val="416934160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248</TotalTime>
  <Words>901</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Sentiment analysis </vt:lpstr>
      <vt:lpstr>OUTLINE</vt:lpstr>
      <vt:lpstr>Problem Statement</vt:lpstr>
      <vt:lpstr>Proposed Solution</vt:lpstr>
      <vt:lpstr>System  Approach</vt:lpstr>
      <vt:lpstr>Algorithm &amp; Deployment</vt:lpstr>
      <vt:lpstr>Result</vt:lpstr>
      <vt:lpstr>Cont…</vt:lpstr>
      <vt:lpstr>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Swaroopa Bhupalam</cp:lastModifiedBy>
  <cp:revision>32</cp:revision>
  <dcterms:created xsi:type="dcterms:W3CDTF">2021-05-26T16:50:10Z</dcterms:created>
  <dcterms:modified xsi:type="dcterms:W3CDTF">2024-06-22T16:23:24Z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