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
  </p:notesMasterIdLst>
  <p:handoutMasterIdLst>
    <p:handoutMasterId r:id="rId13"/>
  </p:handoutMasterIdLst>
  <p:sldIdLst>
    <p:sldId id="256" r:id="rId2"/>
    <p:sldId id="273" r:id="rId3"/>
    <p:sldId id="257" r:id="rId4"/>
    <p:sldId id="276" r:id="rId5"/>
    <p:sldId id="274" r:id="rId6"/>
    <p:sldId id="275" r:id="rId7"/>
    <p:sldId id="277" r:id="rId8"/>
    <p:sldId id="279" r:id="rId9"/>
    <p:sldId id="278"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91DDD-667F-44BD-9727-EFCB74540969}" v="1" dt="2025-02-12T11:26:56.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oopa Bhupalam" userId="a559c29c2c12c40c" providerId="LiveId" clId="{9AA91DDD-667F-44BD-9727-EFCB74540969}"/>
    <pc:docChg chg="modSld">
      <pc:chgData name="Swaroopa Bhupalam" userId="a559c29c2c12c40c" providerId="LiveId" clId="{9AA91DDD-667F-44BD-9727-EFCB74540969}" dt="2025-02-12T11:26:56.636" v="3" actId="5736"/>
      <pc:docMkLst>
        <pc:docMk/>
      </pc:docMkLst>
      <pc:sldChg chg="modSp mod">
        <pc:chgData name="Swaroopa Bhupalam" userId="a559c29c2c12c40c" providerId="LiveId" clId="{9AA91DDD-667F-44BD-9727-EFCB74540969}" dt="2025-02-12T11:26:56.636" v="3" actId="5736"/>
        <pc:sldMkLst>
          <pc:docMk/>
          <pc:sldMk cId="1021553107" sldId="274"/>
        </pc:sldMkLst>
        <pc:graphicFrameChg chg="mod modGraphic">
          <ac:chgData name="Swaroopa Bhupalam" userId="a559c29c2c12c40c" providerId="LiveId" clId="{9AA91DDD-667F-44BD-9727-EFCB74540969}" dt="2025-02-12T11:26:56.636" v="3" actId="5736"/>
          <ac:graphicFrameMkLst>
            <pc:docMk/>
            <pc:sldMk cId="1021553107" sldId="274"/>
            <ac:graphicFrameMk id="3" creationId="{E3724B96-9C9C-BF71-74CF-E01F6539898C}"/>
          </ac:graphicFrameMkLst>
        </pc:graphicFrameChg>
      </pc:sldChg>
    </pc:docChg>
  </pc:docChgLst>
  <pc:docChgLst>
    <pc:chgData name="Swaroopa Bhupalam" userId="a559c29c2c12c40c" providerId="LiveId" clId="{C56B23B3-2EB4-42E4-B2B6-629E069D161E}"/>
    <pc:docChg chg="undo custSel addSld delSld modSld">
      <pc:chgData name="Swaroopa Bhupalam" userId="a559c29c2c12c40c" providerId="LiveId" clId="{C56B23B3-2EB4-42E4-B2B6-629E069D161E}" dt="2024-12-25T16:13:58.998" v="142" actId="14100"/>
      <pc:docMkLst>
        <pc:docMk/>
      </pc:docMkLst>
      <pc:sldChg chg="modSp mod">
        <pc:chgData name="Swaroopa Bhupalam" userId="a559c29c2c12c40c" providerId="LiveId" clId="{C56B23B3-2EB4-42E4-B2B6-629E069D161E}" dt="2024-12-15T10:28:39.355" v="19" actId="20577"/>
        <pc:sldMkLst>
          <pc:docMk/>
          <pc:sldMk cId="1751120584" sldId="257"/>
        </pc:sldMkLst>
        <pc:spChg chg="mod">
          <ac:chgData name="Swaroopa Bhupalam" userId="a559c29c2c12c40c" providerId="LiveId" clId="{C56B23B3-2EB4-42E4-B2B6-629E069D161E}" dt="2024-12-15T10:28:39.355" v="19" actId="20577"/>
          <ac:spMkLst>
            <pc:docMk/>
            <pc:sldMk cId="1751120584" sldId="257"/>
            <ac:spMk id="6" creationId="{8D3944A0-0FCB-46FB-9E73-72A37CA2B00B}"/>
          </ac:spMkLst>
        </pc:spChg>
      </pc:sldChg>
      <pc:sldChg chg="addSp modSp mod">
        <pc:chgData name="Swaroopa Bhupalam" userId="a559c29c2c12c40c" providerId="LiveId" clId="{C56B23B3-2EB4-42E4-B2B6-629E069D161E}" dt="2024-12-25T16:13:58.998" v="142" actId="14100"/>
        <pc:sldMkLst>
          <pc:docMk/>
          <pc:sldMk cId="1021553107" sldId="274"/>
        </pc:sldMkLst>
        <pc:graphicFrameChg chg="mod modGraphic">
          <ac:chgData name="Swaroopa Bhupalam" userId="a559c29c2c12c40c" providerId="LiveId" clId="{C56B23B3-2EB4-42E4-B2B6-629E069D161E}" dt="2024-12-25T16:13:58.998" v="142" actId="14100"/>
          <ac:graphicFrameMkLst>
            <pc:docMk/>
            <pc:sldMk cId="1021553107" sldId="274"/>
            <ac:graphicFrameMk id="3" creationId="{E3724B96-9C9C-BF71-74CF-E01F6539898C}"/>
          </ac:graphicFrameMkLst>
        </pc:graphicFrameChg>
      </pc:sldChg>
      <pc:sldChg chg="modSp mod">
        <pc:chgData name="Swaroopa Bhupalam" userId="a559c29c2c12c40c" providerId="LiveId" clId="{C56B23B3-2EB4-42E4-B2B6-629E069D161E}" dt="2024-12-15T10:32:21.711" v="63" actId="20577"/>
        <pc:sldMkLst>
          <pc:docMk/>
          <pc:sldMk cId="788754969" sldId="277"/>
        </pc:sldMkLst>
        <pc:spChg chg="mod">
          <ac:chgData name="Swaroopa Bhupalam" userId="a559c29c2c12c40c" providerId="LiveId" clId="{C56B23B3-2EB4-42E4-B2B6-629E069D161E}" dt="2024-12-15T10:32:21.711" v="63" actId="20577"/>
          <ac:spMkLst>
            <pc:docMk/>
            <pc:sldMk cId="788754969" sldId="277"/>
            <ac:spMk id="3" creationId="{2C39AA8B-A301-49BF-9DA8-22F614053810}"/>
          </ac:spMkLst>
        </pc:spChg>
      </pc:sldChg>
      <pc:sldChg chg="add del">
        <pc:chgData name="Swaroopa Bhupalam" userId="a559c29c2c12c40c" providerId="LiveId" clId="{C56B23B3-2EB4-42E4-B2B6-629E069D161E}" dt="2024-12-25T16:13:41.673" v="139" actId="2696"/>
        <pc:sldMkLst>
          <pc:docMk/>
          <pc:sldMk cId="781664533" sldId="2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12-02-2025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Cloud Computing Security Using Elliptic Curve Cryptography</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 - 01</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Use-of-cryptography-in-cloud-computing.pdf" TargetMode="External"/><Relationship Id="rId2" Type="http://schemas.openxmlformats.org/officeDocument/2006/relationships/hyperlink" Target="Reference%201.pdf" TargetMode="External"/><Relationship Id="rId1" Type="http://schemas.openxmlformats.org/officeDocument/2006/relationships/slideLayout" Target="../slideLayouts/slideLayout2.xml"/><Relationship Id="rId4" Type="http://schemas.openxmlformats.org/officeDocument/2006/relationships/hyperlink" Target="AES%20implementation.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B.Swaroopa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214G1A32B1</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Mr. </a:t>
            </a:r>
            <a:r>
              <a:rPr lang="en-US" sz="2400" b="0" dirty="0" err="1">
                <a:effectLst>
                  <a:outerShdw blurRad="38100" dist="38100" dir="2700000" algn="tl">
                    <a:srgbClr val="000000">
                      <a:alpha val="43137"/>
                    </a:srgbClr>
                  </a:outerShdw>
                </a:effectLst>
              </a:rPr>
              <a:t>K.Venkatesh</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B.Rohini</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214G1A3287</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B.Suvarchala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214G1A32A9</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K.Yugandhar</a:t>
            </a:r>
            <a:endParaRPr lang="en-US" sz="2600" b="0" dirty="0">
              <a:effectLst>
                <a:outerShdw blurRad="38100" dist="38100" dir="2700000" algn="tl">
                  <a:srgbClr val="000000">
                    <a:alpha val="43137"/>
                  </a:srgbClr>
                </a:outerShdw>
              </a:effectLst>
            </a:endParaRPr>
          </a:p>
          <a:p>
            <a:pPr>
              <a:spcBef>
                <a:spcPts val="300"/>
              </a:spcBef>
            </a:pPr>
            <a:r>
              <a:rPr lang="en-US" sz="1200" b="0" dirty="0"/>
              <a:t>Roll No. 224G5A3215</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Computing Security Using Elliptic Curve Cryptography</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213360" y="1175657"/>
            <a:ext cx="12259179" cy="5449584"/>
          </a:xfrm>
        </p:spPr>
        <p:txBody>
          <a:bodyPr>
            <a:noAutofit/>
          </a:bodyPr>
          <a:lstStyle/>
          <a:p>
            <a:pPr marL="457200" indent="0">
              <a:buNone/>
            </a:pPr>
            <a:r>
              <a:rPr lang="en-US" sz="2400" dirty="0"/>
              <a:t>		</a:t>
            </a:r>
            <a:r>
              <a:rPr lang="en-US" sz="2300" dirty="0"/>
              <a:t>Cloud data security and retrieval efficiency by integrating Elliptic Curve Cryptography (ECC) into cloud storage systems. ECC provides enhanced security with smaller key sizes and lower computational overhead compared to RSA cryptography, making it an ideal choice for secure cloud environments. The system employs advanced cryptographic techniques to ensure role-based and attribute-based access control, enabling only authorized users—such as data owners or specific organizational departments—to search encrypted cloud-stored data. Moreover, the inclusion of automated audit log updates improves transparency and system integrity, fostering trust in cloud services. This approach not only strengthens data confidentiality and access control but also improves search efficiency and scalability, making it a robust solution to existing security gaps. By addressing these issues, the study paves the way for advanced cloud data management, with implications for industries reliant on secure, efficient, and scalable cloud computing infrastructures. The use of Elliptic Curve Cryptography improves cloud data security, access control, search efficiency, and enabling advanced management. </a:t>
            </a:r>
          </a:p>
          <a:p>
            <a:pPr marL="457200" indent="0">
              <a:buNone/>
            </a:pPr>
            <a:r>
              <a:rPr lang="en-US" sz="2300" dirty="0"/>
              <a:t>Keywords: Elliptic Curve Cryptography, Role-Based Access Control (RBAC), Attribute-Based Access Control (ABAC), </a:t>
            </a:r>
            <a:r>
              <a:rPr lang="en-IN" sz="2300" dirty="0"/>
              <a:t>Automated audit logs </a:t>
            </a:r>
            <a:endParaRPr lang="en-US" sz="2300"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119673"/>
            <a:ext cx="11779135" cy="5372565"/>
          </a:xfrm>
        </p:spPr>
        <p:txBody>
          <a:bodyPr>
            <a:normAutofit fontScale="92500" lnSpcReduction="10000"/>
          </a:bodyPr>
          <a:lstStyle/>
          <a:p>
            <a:pPr marL="457200" indent="-457200">
              <a:buFont typeface="Wingdings" panose="05000000000000000000" pitchFamily="2" charset="2"/>
              <a:buChar char="Ø"/>
            </a:pPr>
            <a:r>
              <a:rPr lang="en-IN" sz="2600" b="1" dirty="0"/>
              <a:t>ECC enhances cloud data security</a:t>
            </a:r>
            <a:r>
              <a:rPr lang="en-IN" sz="2600" dirty="0"/>
              <a:t>: Elliptic Curve Cryptography (ECC) provides superior encryption strength with smaller key sizes, ensuring robust data protection in cloud environments.</a:t>
            </a:r>
          </a:p>
          <a:p>
            <a:pPr marL="0" indent="0">
              <a:buNone/>
            </a:pPr>
            <a:endParaRPr lang="en-US" sz="2600" dirty="0"/>
          </a:p>
          <a:p>
            <a:pPr marL="457200" indent="-457200">
              <a:buFont typeface="Wingdings" panose="05000000000000000000" pitchFamily="2" charset="2"/>
              <a:buChar char="Ø"/>
            </a:pPr>
            <a:r>
              <a:rPr lang="en-IN" sz="2600" b="1" dirty="0"/>
              <a:t>Improves data retrieval efficiency</a:t>
            </a:r>
            <a:r>
              <a:rPr lang="en-IN" sz="2600" dirty="0"/>
              <a:t>: ECC minimizes computational overhead while maintaining high security, optimizing cloud systems for faster, more efficient data access and retrieval.</a:t>
            </a:r>
            <a:endParaRPr lang="en-US" sz="2600" dirty="0"/>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600" b="1" dirty="0"/>
              <a:t>Secure, authorized data access</a:t>
            </a:r>
            <a:r>
              <a:rPr lang="en-US" sz="2600" dirty="0"/>
              <a:t>: Through role-based and attribute-based access controls, ECC enables secure, restricted access to sensitive cloud data, ensuring proper authorization.</a:t>
            </a:r>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600" dirty="0"/>
              <a:t> </a:t>
            </a:r>
            <a:r>
              <a:rPr lang="en-US" sz="2600" b="1" dirty="0"/>
              <a:t>Automatic audit log updates</a:t>
            </a:r>
            <a:r>
              <a:rPr lang="en-US" sz="2600" dirty="0"/>
              <a:t>: ECC-based systems automatically update audit logs, enhancing transparency, maintaining system integrity, and tracking all data access and actions.</a:t>
            </a:r>
          </a:p>
          <a:p>
            <a:pPr marL="0" indent="0">
              <a:buNone/>
            </a:pPr>
            <a:endParaRPr lang="en-US" dirty="0"/>
          </a:p>
        </p:txBody>
      </p:sp>
    </p:spTree>
    <p:extLst>
      <p:ext uri="{BB962C8B-B14F-4D97-AF65-F5344CB8AC3E}">
        <p14:creationId xmlns:p14="http://schemas.microsoft.com/office/powerpoint/2010/main" val="31678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p:txBody>
          <a:bodyPr/>
          <a:lstStyle/>
          <a:p>
            <a:pPr algn="just"/>
            <a:r>
              <a:rPr lang="en-US" dirty="0"/>
              <a:t>Literature Survey</a:t>
            </a:r>
            <a:endParaRPr lang="en-IN" dirty="0"/>
          </a:p>
        </p:txBody>
      </p:sp>
      <p:graphicFrame>
        <p:nvGraphicFramePr>
          <p:cNvPr id="3" name="Table 2">
            <a:extLst>
              <a:ext uri="{FF2B5EF4-FFF2-40B4-BE49-F238E27FC236}">
                <a16:creationId xmlns:a16="http://schemas.microsoft.com/office/drawing/2014/main" id="{E3724B96-9C9C-BF71-74CF-E01F6539898C}"/>
              </a:ext>
            </a:extLst>
          </p:cNvPr>
          <p:cNvGraphicFramePr>
            <a:graphicFrameLocks noGrp="1"/>
          </p:cNvGraphicFramePr>
          <p:nvPr>
            <p:extLst>
              <p:ext uri="{D42A27DB-BD31-4B8C-83A1-F6EECF244321}">
                <p14:modId xmlns:p14="http://schemas.microsoft.com/office/powerpoint/2010/main" val="3103998993"/>
              </p:ext>
            </p:extLst>
          </p:nvPr>
        </p:nvGraphicFramePr>
        <p:xfrm>
          <a:off x="158620" y="1093654"/>
          <a:ext cx="11543753" cy="5239052"/>
        </p:xfrm>
        <a:graphic>
          <a:graphicData uri="http://schemas.openxmlformats.org/drawingml/2006/table">
            <a:tbl>
              <a:tblPr firstRow="1" bandRow="1">
                <a:tableStyleId>{5C22544A-7EE6-4342-B048-85BDC9FD1C3A}</a:tableStyleId>
              </a:tblPr>
              <a:tblGrid>
                <a:gridCol w="511525">
                  <a:extLst>
                    <a:ext uri="{9D8B030D-6E8A-4147-A177-3AD203B41FA5}">
                      <a16:colId xmlns:a16="http://schemas.microsoft.com/office/drawing/2014/main" val="1877128159"/>
                    </a:ext>
                  </a:extLst>
                </a:gridCol>
                <a:gridCol w="1815769">
                  <a:extLst>
                    <a:ext uri="{9D8B030D-6E8A-4147-A177-3AD203B41FA5}">
                      <a16:colId xmlns:a16="http://schemas.microsoft.com/office/drawing/2014/main" val="2353965450"/>
                    </a:ext>
                  </a:extLst>
                </a:gridCol>
                <a:gridCol w="1585527">
                  <a:extLst>
                    <a:ext uri="{9D8B030D-6E8A-4147-A177-3AD203B41FA5}">
                      <a16:colId xmlns:a16="http://schemas.microsoft.com/office/drawing/2014/main" val="4271515949"/>
                    </a:ext>
                  </a:extLst>
                </a:gridCol>
                <a:gridCol w="1706065">
                  <a:extLst>
                    <a:ext uri="{9D8B030D-6E8A-4147-A177-3AD203B41FA5}">
                      <a16:colId xmlns:a16="http://schemas.microsoft.com/office/drawing/2014/main" val="919807571"/>
                    </a:ext>
                  </a:extLst>
                </a:gridCol>
                <a:gridCol w="1802834">
                  <a:extLst>
                    <a:ext uri="{9D8B030D-6E8A-4147-A177-3AD203B41FA5}">
                      <a16:colId xmlns:a16="http://schemas.microsoft.com/office/drawing/2014/main" val="2381179260"/>
                    </a:ext>
                  </a:extLst>
                </a:gridCol>
                <a:gridCol w="2186067">
                  <a:extLst>
                    <a:ext uri="{9D8B030D-6E8A-4147-A177-3AD203B41FA5}">
                      <a16:colId xmlns:a16="http://schemas.microsoft.com/office/drawing/2014/main" val="1551066819"/>
                    </a:ext>
                  </a:extLst>
                </a:gridCol>
                <a:gridCol w="1935966">
                  <a:extLst>
                    <a:ext uri="{9D8B030D-6E8A-4147-A177-3AD203B41FA5}">
                      <a16:colId xmlns:a16="http://schemas.microsoft.com/office/drawing/2014/main" val="652884482"/>
                    </a:ext>
                  </a:extLst>
                </a:gridCol>
              </a:tblGrid>
              <a:tr h="797247">
                <a:tc>
                  <a:txBody>
                    <a:bodyPr/>
                    <a:lstStyle/>
                    <a:p>
                      <a:r>
                        <a:rPr lang="en-US"/>
                        <a:t>No</a:t>
                      </a:r>
                      <a:endParaRPr lang="en-US" dirty="0"/>
                    </a:p>
                  </a:txBody>
                  <a:tcPr/>
                </a:tc>
                <a:tc>
                  <a:txBody>
                    <a:bodyPr/>
                    <a:lstStyle/>
                    <a:p>
                      <a:r>
                        <a:rPr lang="en-US"/>
                        <a:t>Title</a:t>
                      </a:r>
                      <a:endParaRPr lang="en-US" dirty="0"/>
                    </a:p>
                  </a:txBody>
                  <a:tcPr/>
                </a:tc>
                <a:tc>
                  <a:txBody>
                    <a:bodyPr/>
                    <a:lstStyle/>
                    <a:p>
                      <a:r>
                        <a:rPr lang="en-US"/>
                        <a:t>Author</a:t>
                      </a:r>
                      <a:endParaRPr lang="en-US" dirty="0"/>
                    </a:p>
                  </a:txBody>
                  <a:tcPr/>
                </a:tc>
                <a:tc>
                  <a:txBody>
                    <a:bodyPr/>
                    <a:lstStyle/>
                    <a:p>
                      <a:r>
                        <a:rPr lang="en-US"/>
                        <a:t>Journal Name &amp; Year</a:t>
                      </a:r>
                      <a:endParaRPr lang="en-US" dirty="0"/>
                    </a:p>
                  </a:txBody>
                  <a:tcPr/>
                </a:tc>
                <a:tc>
                  <a:txBody>
                    <a:bodyPr/>
                    <a:lstStyle/>
                    <a:p>
                      <a:r>
                        <a:rPr lang="en-US"/>
                        <a:t>Methodology Adapted</a:t>
                      </a:r>
                      <a:endParaRPr lang="en-US" dirty="0"/>
                    </a:p>
                  </a:txBody>
                  <a:tcPr/>
                </a:tc>
                <a:tc>
                  <a:txBody>
                    <a:bodyPr/>
                    <a:lstStyle/>
                    <a:p>
                      <a:r>
                        <a:rPr lang="en-US"/>
                        <a:t>Key Findings</a:t>
                      </a:r>
                      <a:endParaRPr lang="en-US" dirty="0"/>
                    </a:p>
                  </a:txBody>
                  <a:tcPr/>
                </a:tc>
                <a:tc>
                  <a:txBody>
                    <a:bodyPr/>
                    <a:lstStyle/>
                    <a:p>
                      <a:r>
                        <a:rPr lang="en-US"/>
                        <a:t>Gaps</a:t>
                      </a:r>
                      <a:endParaRPr lang="en-US" dirty="0"/>
                    </a:p>
                  </a:txBody>
                  <a:tcPr/>
                </a:tc>
                <a:extLst>
                  <a:ext uri="{0D108BD9-81ED-4DB2-BD59-A6C34878D82A}">
                    <a16:rowId xmlns:a16="http://schemas.microsoft.com/office/drawing/2014/main" val="4113324784"/>
                  </a:ext>
                </a:extLst>
              </a:tr>
              <a:tr h="1138924">
                <a:tc>
                  <a:txBody>
                    <a:bodyPr/>
                    <a:lstStyle/>
                    <a:p>
                      <a:r>
                        <a:rPr lang="en-US"/>
                        <a:t>1.</a:t>
                      </a:r>
                      <a:endParaRPr lang="en-US" dirty="0"/>
                    </a:p>
                  </a:txBody>
                  <a:tcPr/>
                </a:tc>
                <a:tc>
                  <a:txBody>
                    <a:bodyPr/>
                    <a:lstStyle/>
                    <a:p>
                      <a:r>
                        <a:rPr lang="en-IN" b="0" i="0" dirty="0">
                          <a:solidFill>
                            <a:srgbClr val="333333"/>
                          </a:solidFill>
                          <a:effectLst/>
                        </a:rPr>
                        <a:t>Use of cryptography in cloud computing</a:t>
                      </a:r>
                      <a:endParaRPr lang="en-US" dirty="0"/>
                    </a:p>
                  </a:txBody>
                  <a:tcPr/>
                </a:tc>
                <a:tc>
                  <a:txBody>
                    <a:bodyPr/>
                    <a:lstStyle/>
                    <a:p>
                      <a:pPr marL="0" indent="0">
                        <a:buNone/>
                      </a:pPr>
                      <a:r>
                        <a:rPr lang="en-IN" b="0" i="0">
                          <a:solidFill>
                            <a:srgbClr val="333333"/>
                          </a:solidFill>
                          <a:effectLst/>
                        </a:rPr>
                        <a:t>Aws Jaber, </a:t>
                      </a:r>
                    </a:p>
                    <a:p>
                      <a:pPr marL="0" indent="0">
                        <a:buNone/>
                      </a:pPr>
                      <a:r>
                        <a:rPr lang="en-IN" b="0" i="0">
                          <a:solidFill>
                            <a:srgbClr val="333333"/>
                          </a:solidFill>
                          <a:effectLst/>
                        </a:rPr>
                        <a:t>M. F. Bin Zolkipli</a:t>
                      </a:r>
                      <a:endParaRPr lang="en-US" dirty="0"/>
                    </a:p>
                  </a:txBody>
                  <a:tcPr/>
                </a:tc>
                <a:tc>
                  <a:txBody>
                    <a:bodyPr/>
                    <a:lstStyle/>
                    <a:p>
                      <a:r>
                        <a:rPr lang="en-IN" b="0" i="1" dirty="0">
                          <a:solidFill>
                            <a:srgbClr val="333333"/>
                          </a:solidFill>
                          <a:effectLst/>
                        </a:rPr>
                        <a:t>IEEE Int. Conf. Control </a:t>
                      </a:r>
                      <a:r>
                        <a:rPr lang="en-IN" b="0" i="1" dirty="0" err="1">
                          <a:solidFill>
                            <a:srgbClr val="333333"/>
                          </a:solidFill>
                          <a:effectLst/>
                        </a:rPr>
                        <a:t>Syst</a:t>
                      </a:r>
                      <a:r>
                        <a:rPr lang="en-IN" b="0" i="1" dirty="0">
                          <a:solidFill>
                            <a:srgbClr val="333333"/>
                          </a:solidFill>
                          <a:effectLst/>
                        </a:rPr>
                        <a:t> </a:t>
                      </a:r>
                      <a:r>
                        <a:rPr lang="en-US" dirty="0"/>
                        <a:t>&amp;  2013</a:t>
                      </a:r>
                    </a:p>
                  </a:txBody>
                  <a:tcPr/>
                </a:tc>
                <a:tc>
                  <a:txBody>
                    <a:bodyPr/>
                    <a:lstStyle/>
                    <a:p>
                      <a:r>
                        <a:rPr lang="en-US"/>
                        <a:t>Encryption &amp; Decryption</a:t>
                      </a:r>
                      <a:endParaRPr lang="en-US" dirty="0"/>
                    </a:p>
                  </a:txBody>
                  <a:tcPr/>
                </a:tc>
                <a:tc>
                  <a:txBody>
                    <a:bodyPr/>
                    <a:lstStyle/>
                    <a:p>
                      <a:r>
                        <a:rPr lang="en-US"/>
                        <a:t>AES algorithm</a:t>
                      </a:r>
                      <a:endParaRPr lang="en-US" dirty="0"/>
                    </a:p>
                  </a:txBody>
                  <a:tcPr/>
                </a:tc>
                <a:tc>
                  <a:txBody>
                    <a:bodyPr/>
                    <a:lstStyle/>
                    <a:p>
                      <a:r>
                        <a:rPr lang="en-US"/>
                        <a:t>Only single keys is used.</a:t>
                      </a:r>
                      <a:endParaRPr lang="en-US" dirty="0"/>
                    </a:p>
                  </a:txBody>
                  <a:tcPr/>
                </a:tc>
                <a:extLst>
                  <a:ext uri="{0D108BD9-81ED-4DB2-BD59-A6C34878D82A}">
                    <a16:rowId xmlns:a16="http://schemas.microsoft.com/office/drawing/2014/main" val="3143579915"/>
                  </a:ext>
                </a:extLst>
              </a:tr>
              <a:tr h="1822279">
                <a:tc>
                  <a:txBody>
                    <a:bodyPr/>
                    <a:lstStyle/>
                    <a:p>
                      <a:r>
                        <a:rPr lang="en-US"/>
                        <a: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333333"/>
                          </a:solidFill>
                        </a:rPr>
                        <a:t>Data Security in Cloud Environment Using End-to-End Encryption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333333"/>
                          </a:solidFill>
                          <a:effectLst/>
                        </a:rPr>
                        <a:t>Hitesh Vasudev, Dhiraj Kapila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IEEE </a:t>
                      </a:r>
                      <a:r>
                        <a:rPr lang="en-IN" b="0" i="0">
                          <a:solidFill>
                            <a:srgbClr val="333333"/>
                          </a:solidFill>
                          <a:effectLst/>
                        </a:rPr>
                        <a:t>E3S Web of Conferences</a:t>
                      </a:r>
                      <a:r>
                        <a:rPr lang="en-IN" b="0" i="1">
                          <a:solidFill>
                            <a:srgbClr val="333333"/>
                          </a:solidFill>
                          <a:effectLst/>
                        </a:rPr>
                        <a:t>,</a:t>
                      </a:r>
                      <a:r>
                        <a:rPr lang="en-IN" b="0" i="0">
                          <a:solidFill>
                            <a:srgbClr val="333333"/>
                          </a:solidFill>
                          <a:effectLst/>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Hybrid Cryptography</a:t>
                      </a:r>
                    </a:p>
                  </a:txBody>
                  <a:tcPr/>
                </a:tc>
                <a:tc>
                  <a:txBody>
                    <a:bodyPr/>
                    <a:lstStyle/>
                    <a:p>
                      <a:r>
                        <a:rPr lang="en-US"/>
                        <a:t>RSA and DES,</a:t>
                      </a:r>
                    </a:p>
                    <a:p>
                      <a:r>
                        <a:rPr lang="en-US"/>
                        <a:t>RSA and AES </a:t>
                      </a:r>
                    </a:p>
                    <a:p>
                      <a:endParaRPr lang="en-US" dirty="0"/>
                    </a:p>
                  </a:txBody>
                  <a:tcPr/>
                </a:tc>
                <a:tc>
                  <a:txBody>
                    <a:bodyPr/>
                    <a:lstStyle/>
                    <a:p>
                      <a:r>
                        <a:rPr lang="en-US"/>
                        <a:t>Combination of 2 algorithms are using in this criteria.</a:t>
                      </a:r>
                      <a:endParaRPr lang="en-US" dirty="0"/>
                    </a:p>
                  </a:txBody>
                  <a:tcPr/>
                </a:tc>
                <a:extLst>
                  <a:ext uri="{0D108BD9-81ED-4DB2-BD59-A6C34878D82A}">
                    <a16:rowId xmlns:a16="http://schemas.microsoft.com/office/drawing/2014/main" val="1578985494"/>
                  </a:ext>
                </a:extLst>
              </a:tr>
              <a:tr h="1480602">
                <a:tc>
                  <a:txBody>
                    <a:bodyPr/>
                    <a:lstStyle/>
                    <a:p>
                      <a:r>
                        <a:rPr lang="en-US"/>
                        <a:t>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Security in Cloud Computing </a:t>
                      </a:r>
                    </a:p>
                    <a:p>
                      <a:endParaRPr lang="en-US" dirty="0"/>
                    </a:p>
                  </a:txBody>
                  <a:tcPr/>
                </a:tc>
                <a:tc>
                  <a:txBody>
                    <a:bodyPr/>
                    <a:lstStyle/>
                    <a:p>
                      <a:r>
                        <a:rPr lang="en-US"/>
                        <a:t>Imran A. Khan,</a:t>
                      </a:r>
                    </a:p>
                    <a:p>
                      <a:r>
                        <a:rPr lang="en-US"/>
                        <a:t>Rosheen Qazi</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a:solidFill>
                            <a:schemeClr val="dk1"/>
                          </a:solidFill>
                          <a:effectLst/>
                          <a:latin typeface="+mn-lt"/>
                          <a:ea typeface="+mn-ea"/>
                          <a:cs typeface="+mn-cs"/>
                        </a:rPr>
                        <a:t>IJCCN &amp; 2019</a:t>
                      </a:r>
                      <a:endParaRPr lang="en-US"/>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a:t>
                      </a:r>
                      <a:r>
                        <a:rPr lang="en-IN"/>
                        <a:t>symmetric encryption</a:t>
                      </a:r>
                      <a:endParaRPr lang="en-US"/>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RSA &amp; ECC algorithm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Providing high security to the cloud data.</a:t>
                      </a:r>
                    </a:p>
                    <a:p>
                      <a:endParaRPr lang="en-US" dirty="0"/>
                    </a:p>
                  </a:txBody>
                  <a:tcPr/>
                </a:tc>
                <a:extLst>
                  <a:ext uri="{0D108BD9-81ED-4DB2-BD59-A6C34878D82A}">
                    <a16:rowId xmlns:a16="http://schemas.microsoft.com/office/drawing/2014/main" val="975275142"/>
                  </a:ext>
                </a:extLst>
              </a:tr>
            </a:tbl>
          </a:graphicData>
        </a:graphic>
      </p:graphicFrame>
    </p:spTree>
    <p:extLst>
      <p:ext uri="{BB962C8B-B14F-4D97-AF65-F5344CB8AC3E}">
        <p14:creationId xmlns:p14="http://schemas.microsoft.com/office/powerpoint/2010/main" val="102155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lnSpcReduction="10000"/>
          </a:bodyPr>
          <a:lstStyle/>
          <a:p>
            <a:pPr marL="457200" indent="-457200">
              <a:buFont typeface="Wingdings" panose="05000000000000000000" pitchFamily="2" charset="2"/>
              <a:buChar char="Ø"/>
            </a:pPr>
            <a:r>
              <a:rPr lang="en-US" dirty="0"/>
              <a:t> </a:t>
            </a:r>
            <a:r>
              <a:rPr lang="en-US" sz="2600" dirty="0"/>
              <a:t>The proposed system integrates Elliptic Curve Cryptography (ECC), providing enhanced security with smaller key sizes compared to RSA, resulting in faster encryption and decryption processes.</a:t>
            </a:r>
          </a:p>
          <a:p>
            <a:pPr marL="0" indent="0">
              <a:buNone/>
            </a:pPr>
            <a:endParaRPr lang="en-US" sz="2600" dirty="0"/>
          </a:p>
          <a:p>
            <a:pPr marL="457200" indent="-457200">
              <a:buFont typeface="Wingdings" panose="05000000000000000000" pitchFamily="2" charset="2"/>
              <a:buChar char="Ø"/>
            </a:pPr>
            <a:r>
              <a:rPr lang="en-US" sz="2600" dirty="0"/>
              <a:t> It incorporates role-based and attribute-based authorization mechanisms, ensuring secure, precise access control for different types of users in the cloud environment.</a:t>
            </a:r>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600" dirty="0"/>
              <a:t> The system includes automatic audit log updates to enhance traceability and maintain system integrity, offering a scalable, efficient, and secure cloud storage framework for optimal data security and retrieval performance.</a:t>
            </a:r>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600" dirty="0"/>
              <a:t> The integration of ECC improves the scalability of cloud systems, enabling them to handle larger datasets more efficiently while maintaining robust security standards.</a:t>
            </a:r>
          </a:p>
          <a:p>
            <a:pPr marL="0" indent="0">
              <a:buNone/>
            </a:pPr>
            <a:endParaRPr lang="en-US" dirty="0"/>
          </a:p>
        </p:txBody>
      </p:sp>
    </p:spTree>
    <p:extLst>
      <p:ext uri="{BB962C8B-B14F-4D97-AF65-F5344CB8AC3E}">
        <p14:creationId xmlns:p14="http://schemas.microsoft.com/office/powerpoint/2010/main" val="346508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a:xfrm>
            <a:off x="199505" y="1324947"/>
            <a:ext cx="11779135" cy="5167292"/>
          </a:xfrm>
        </p:spPr>
        <p:txBody>
          <a:bodyPr>
            <a:normAutofit/>
          </a:bodyPr>
          <a:lstStyle/>
          <a:p>
            <a:pPr marL="577850" indent="-577850">
              <a:buNone/>
            </a:pPr>
            <a:r>
              <a:rPr lang="en-US" dirty="0"/>
              <a:t>[1]. </a:t>
            </a:r>
            <a:r>
              <a:rPr lang="en-IN" b="0" i="0" dirty="0">
                <a:solidFill>
                  <a:srgbClr val="333333"/>
                </a:solidFill>
                <a:effectLst/>
              </a:rPr>
              <a:t>Akash Badhan, Hitesh Vasudev, Dhiraj Kapila, Himanshu, </a:t>
            </a:r>
            <a:r>
              <a:rPr lang="en-US" dirty="0"/>
              <a:t>“ </a:t>
            </a:r>
            <a:r>
              <a:rPr lang="en-US" dirty="0">
                <a:solidFill>
                  <a:srgbClr val="333333"/>
                </a:solidFill>
                <a:hlinkClick r:id="rId2" action="ppaction://hlinkfile"/>
              </a:rPr>
              <a:t>Data Security in Cloud Environment Using Cryptography Technique for End-to-End Encryption </a:t>
            </a:r>
            <a:r>
              <a:rPr lang="en-US" dirty="0">
                <a:solidFill>
                  <a:srgbClr val="333333"/>
                </a:solidFill>
              </a:rPr>
              <a:t>”,</a:t>
            </a:r>
            <a:r>
              <a:rPr lang="en-IN" b="0" i="1" dirty="0">
                <a:solidFill>
                  <a:srgbClr val="333333"/>
                </a:solidFill>
                <a:effectLst/>
              </a:rPr>
              <a:t>E3S Web of Conferences,</a:t>
            </a:r>
            <a:r>
              <a:rPr lang="en-IN" b="0" i="0" dirty="0">
                <a:solidFill>
                  <a:srgbClr val="333333"/>
                </a:solidFill>
                <a:effectLst/>
              </a:rPr>
              <a:t> vol.556, pp.01002, 2024.</a:t>
            </a:r>
          </a:p>
          <a:p>
            <a:pPr marL="577850" indent="-577850">
              <a:buNone/>
            </a:pPr>
            <a:endParaRPr lang="en-US" sz="1200" dirty="0"/>
          </a:p>
          <a:p>
            <a:pPr marL="577850" indent="-577850">
              <a:buNone/>
            </a:pPr>
            <a:r>
              <a:rPr lang="en-US" dirty="0"/>
              <a:t>[2].</a:t>
            </a:r>
            <a:r>
              <a:rPr lang="en-IN" b="0" i="0" dirty="0">
                <a:solidFill>
                  <a:srgbClr val="333333"/>
                </a:solidFill>
                <a:effectLst/>
              </a:rPr>
              <a:t>A. N. Jaber and M. F. Bin </a:t>
            </a:r>
            <a:r>
              <a:rPr lang="en-IN" b="0" i="0" dirty="0" err="1">
                <a:solidFill>
                  <a:srgbClr val="333333"/>
                </a:solidFill>
                <a:effectLst/>
              </a:rPr>
              <a:t>Zolkipli</a:t>
            </a:r>
            <a:r>
              <a:rPr lang="en-IN" b="0" i="0" dirty="0">
                <a:solidFill>
                  <a:srgbClr val="333333"/>
                </a:solidFill>
                <a:effectLst/>
              </a:rPr>
              <a:t>, “ </a:t>
            </a:r>
            <a:r>
              <a:rPr lang="en-IN" b="0" i="0" dirty="0">
                <a:solidFill>
                  <a:srgbClr val="333333"/>
                </a:solidFill>
                <a:effectLst/>
                <a:hlinkClick r:id="rId3" action="ppaction://hlinkfile"/>
              </a:rPr>
              <a:t>Use of cryptography in cloud computing</a:t>
            </a:r>
            <a:r>
              <a:rPr lang="en-IN" b="0" i="0" dirty="0">
                <a:solidFill>
                  <a:srgbClr val="333333"/>
                </a:solidFill>
                <a:effectLst/>
              </a:rPr>
              <a:t>”, </a:t>
            </a:r>
            <a:r>
              <a:rPr lang="en-IN" b="0" i="1" dirty="0">
                <a:solidFill>
                  <a:srgbClr val="333333"/>
                </a:solidFill>
                <a:effectLst/>
              </a:rPr>
              <a:t>Proc. - 2013 IEEE Int. Conf. Control Syst. </a:t>
            </a:r>
            <a:r>
              <a:rPr lang="en-IN" b="0" i="1" dirty="0" err="1">
                <a:solidFill>
                  <a:srgbClr val="333333"/>
                </a:solidFill>
                <a:effectLst/>
              </a:rPr>
              <a:t>Comput</a:t>
            </a:r>
            <a:r>
              <a:rPr lang="en-IN" b="0" i="1" dirty="0">
                <a:solidFill>
                  <a:srgbClr val="333333"/>
                </a:solidFill>
                <a:effectLst/>
              </a:rPr>
              <a:t>. Eng. ICCSCE 2013</a:t>
            </a:r>
            <a:r>
              <a:rPr lang="en-IN" b="0" i="0" dirty="0">
                <a:solidFill>
                  <a:srgbClr val="333333"/>
                </a:solidFill>
                <a:effectLst/>
              </a:rPr>
              <a:t>, no. May 2016, pp. 179-184, 2013.</a:t>
            </a:r>
          </a:p>
          <a:p>
            <a:pPr marL="577850" indent="-577850">
              <a:buNone/>
            </a:pPr>
            <a:endParaRPr lang="en-IN" sz="1200" b="0" i="0" dirty="0">
              <a:solidFill>
                <a:srgbClr val="333333"/>
              </a:solidFill>
              <a:effectLst/>
            </a:endParaRPr>
          </a:p>
          <a:p>
            <a:pPr marL="0" indent="0" fontAlgn="base">
              <a:buNone/>
            </a:pPr>
            <a:r>
              <a:rPr lang="en-IN" dirty="0">
                <a:solidFill>
                  <a:srgbClr val="333333"/>
                </a:solidFill>
              </a:rPr>
              <a:t>[3].</a:t>
            </a:r>
            <a:r>
              <a:rPr lang="en-US" b="0" i="0" dirty="0" err="1">
                <a:solidFill>
                  <a:srgbClr val="1A1A1A"/>
                </a:solidFill>
                <a:effectLst/>
              </a:rPr>
              <a:t>Harshali</a:t>
            </a:r>
            <a:r>
              <a:rPr lang="en-US" b="0" i="0" dirty="0">
                <a:solidFill>
                  <a:srgbClr val="1A1A1A"/>
                </a:solidFill>
                <a:effectLst/>
              </a:rPr>
              <a:t> </a:t>
            </a:r>
            <a:r>
              <a:rPr lang="en-US" b="0" i="0" dirty="0" err="1">
                <a:solidFill>
                  <a:srgbClr val="1A1A1A"/>
                </a:solidFill>
                <a:effectLst/>
              </a:rPr>
              <a:t>Zodpe</a:t>
            </a:r>
            <a:r>
              <a:rPr lang="en-US" b="0" i="0" dirty="0">
                <a:solidFill>
                  <a:srgbClr val="1A1A1A"/>
                </a:solidFill>
                <a:effectLst/>
              </a:rPr>
              <a:t>, Ashok </a:t>
            </a:r>
            <a:r>
              <a:rPr lang="en-US" b="0" i="0" dirty="0" err="1">
                <a:solidFill>
                  <a:srgbClr val="1A1A1A"/>
                </a:solidFill>
                <a:effectLst/>
              </a:rPr>
              <a:t>Sapkal</a:t>
            </a:r>
            <a:r>
              <a:rPr lang="en-US" b="0" i="0" dirty="0">
                <a:solidFill>
                  <a:srgbClr val="1A1A1A"/>
                </a:solidFill>
                <a:effectLst/>
              </a:rPr>
              <a:t>, “ </a:t>
            </a:r>
            <a:r>
              <a:rPr lang="en-US" dirty="0">
                <a:solidFill>
                  <a:srgbClr val="1A1A1A"/>
                </a:solidFill>
                <a:hlinkClick r:id="rId4" action="ppaction://hlinkfile"/>
              </a:rPr>
              <a:t>An efficient AES implementation using         FPGA with enhanced security features </a:t>
            </a:r>
            <a:r>
              <a:rPr lang="en-US" b="0" i="0" dirty="0">
                <a:solidFill>
                  <a:srgbClr val="1A1A1A"/>
                </a:solidFill>
                <a:effectLst/>
              </a:rPr>
              <a:t>”, </a:t>
            </a:r>
            <a:r>
              <a:rPr lang="en-US" b="0" i="1" dirty="0">
                <a:solidFill>
                  <a:srgbClr val="1A1A1A"/>
                </a:solidFill>
                <a:effectLst/>
              </a:rPr>
              <a:t>Journal of King Saud University</a:t>
            </a:r>
            <a:r>
              <a:rPr lang="en-US" b="0" i="0" dirty="0">
                <a:solidFill>
                  <a:srgbClr val="1A1A1A"/>
                </a:solidFill>
                <a:effectLst/>
              </a:rPr>
              <a:t>,           July 2018.</a:t>
            </a:r>
          </a:p>
          <a:p>
            <a:pPr marL="0" indent="0" algn="l" fontAlgn="base" latinLnBrk="0">
              <a:buNone/>
            </a:pPr>
            <a:endParaRPr lang="en-US" dirty="0"/>
          </a:p>
          <a:p>
            <a:pPr marL="577850" indent="-577850">
              <a:buNone/>
            </a:pPr>
            <a:endParaRPr lang="en-US" dirty="0"/>
          </a:p>
          <a:p>
            <a:pPr marL="577850" indent="-577850">
              <a:buNone/>
            </a:pPr>
            <a:endParaRPr lang="en-US" dirty="0"/>
          </a:p>
        </p:txBody>
      </p:sp>
    </p:spTree>
    <p:extLst>
      <p:ext uri="{BB962C8B-B14F-4D97-AF65-F5344CB8AC3E}">
        <p14:creationId xmlns:p14="http://schemas.microsoft.com/office/powerpoint/2010/main" val="78875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2"/>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2"/>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2"/>
          <a:srcRect l="1625" t="24605" r="78751" b="18256"/>
          <a:stretch/>
        </p:blipFill>
        <p:spPr>
          <a:xfrm>
            <a:off x="2302331" y="1654925"/>
            <a:ext cx="468086" cy="195943"/>
          </a:xfrm>
          <a:prstGeom prst="rect">
            <a:avLst/>
          </a:prstGeom>
        </p:spPr>
      </p:pic>
      <p:pic>
        <p:nvPicPr>
          <p:cNvPr id="8" name="Content Placeholder 7">
            <a:extLst>
              <a:ext uri="{FF2B5EF4-FFF2-40B4-BE49-F238E27FC236}">
                <a16:creationId xmlns:a16="http://schemas.microsoft.com/office/drawing/2014/main" id="{5C575EBE-8CD7-8E7F-01FB-574DAAE5E9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96962"/>
            <a:ext cx="12191997" cy="4827977"/>
          </a:xfrm>
        </p:spPr>
      </p:pic>
    </p:spTree>
    <p:extLst>
      <p:ext uri="{BB962C8B-B14F-4D97-AF65-F5344CB8AC3E}">
        <p14:creationId xmlns:p14="http://schemas.microsoft.com/office/powerpoint/2010/main" val="32794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TotalTime>
  <Words>816</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Literature Survey</vt:lpstr>
      <vt:lpstr>Proposed System</vt:lpstr>
      <vt:lpstr>Reference</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Swaroopa Bhupalam</cp:lastModifiedBy>
  <cp:revision>124</cp:revision>
  <dcterms:created xsi:type="dcterms:W3CDTF">2019-06-11T05:35:51Z</dcterms:created>
  <dcterms:modified xsi:type="dcterms:W3CDTF">2025-02-12T11:27:05Z</dcterms:modified>
</cp:coreProperties>
</file>