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2"/>
  </p:notesMasterIdLst>
  <p:handoutMasterIdLst>
    <p:handoutMasterId r:id="rId23"/>
  </p:handoutMasterIdLst>
  <p:sldIdLst>
    <p:sldId id="256" r:id="rId2"/>
    <p:sldId id="273" r:id="rId3"/>
    <p:sldId id="257" r:id="rId4"/>
    <p:sldId id="295" r:id="rId5"/>
    <p:sldId id="280" r:id="rId6"/>
    <p:sldId id="281" r:id="rId7"/>
    <p:sldId id="282" r:id="rId8"/>
    <p:sldId id="283" r:id="rId9"/>
    <p:sldId id="276" r:id="rId10"/>
    <p:sldId id="297" r:id="rId11"/>
    <p:sldId id="298" r:id="rId12"/>
    <p:sldId id="299" r:id="rId13"/>
    <p:sldId id="293" r:id="rId14"/>
    <p:sldId id="289" r:id="rId15"/>
    <p:sldId id="300" r:id="rId16"/>
    <p:sldId id="277" r:id="rId17"/>
    <p:sldId id="291" r:id="rId18"/>
    <p:sldId id="279" r:id="rId19"/>
    <p:sldId id="278"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545"/>
    <a:srgbClr val="FF6600"/>
    <a:srgbClr val="009900"/>
    <a:srgbClr val="F4AF83"/>
    <a:srgbClr val="006666"/>
    <a:srgbClr val="0099FF"/>
    <a:srgbClr val="008080"/>
    <a:srgbClr val="0F9F7D"/>
    <a:srgbClr val="008000"/>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a Bhupalam" userId="a559c29c2c12c40c" providerId="LiveId" clId="{04FDF916-1DF7-47C2-95B0-7B0CAED93F4B}"/>
    <pc:docChg chg="undo custSel addSld delSld modSld">
      <pc:chgData name="Swaroopa Bhupalam" userId="a559c29c2c12c40c" providerId="LiveId" clId="{04FDF916-1DF7-47C2-95B0-7B0CAED93F4B}" dt="2024-12-26T14:44:58.653" v="429"/>
      <pc:docMkLst>
        <pc:docMk/>
      </pc:docMkLst>
      <pc:sldChg chg="addSp delSp modSp add del mod">
        <pc:chgData name="Swaroopa Bhupalam" userId="a559c29c2c12c40c" providerId="LiveId" clId="{04FDF916-1DF7-47C2-95B0-7B0CAED93F4B}" dt="2024-12-25T16:41:01.001" v="257" actId="2711"/>
        <pc:sldMkLst>
          <pc:docMk/>
          <pc:sldMk cId="3405121923" sldId="281"/>
        </pc:sldMkLst>
        <pc:graphicFrameChg chg="add del mod modGraphic">
          <ac:chgData name="Swaroopa Bhupalam" userId="a559c29c2c12c40c" providerId="LiveId" clId="{04FDF916-1DF7-47C2-95B0-7B0CAED93F4B}" dt="2024-12-25T16:41:01.001" v="257" actId="2711"/>
          <ac:graphicFrameMkLst>
            <pc:docMk/>
            <pc:sldMk cId="3405121923" sldId="281"/>
            <ac:graphicFrameMk id="8" creationId="{04F5A9B1-3C70-D902-823A-C945B0E830F9}"/>
          </ac:graphicFrameMkLst>
        </pc:graphicFrameChg>
      </pc:sldChg>
      <pc:sldChg chg="modSp mod">
        <pc:chgData name="Swaroopa Bhupalam" userId="a559c29c2c12c40c" providerId="LiveId" clId="{04FDF916-1DF7-47C2-95B0-7B0CAED93F4B}" dt="2024-12-25T17:00:43.123" v="371" actId="20577"/>
        <pc:sldMkLst>
          <pc:docMk/>
          <pc:sldMk cId="1309089232" sldId="282"/>
        </pc:sldMkLst>
        <pc:graphicFrameChg chg="mod modGraphic">
          <ac:chgData name="Swaroopa Bhupalam" userId="a559c29c2c12c40c" providerId="LiveId" clId="{04FDF916-1DF7-47C2-95B0-7B0CAED93F4B}" dt="2024-12-25T17:00:43.123" v="371" actId="20577"/>
          <ac:graphicFrameMkLst>
            <pc:docMk/>
            <pc:sldMk cId="1309089232" sldId="282"/>
            <ac:graphicFrameMk id="4" creationId="{DC868708-B599-AE93-33F5-DB292C2409FC}"/>
          </ac:graphicFrameMkLst>
        </pc:graphicFrameChg>
      </pc:sldChg>
      <pc:sldChg chg="modSp mod">
        <pc:chgData name="Swaroopa Bhupalam" userId="a559c29c2c12c40c" providerId="LiveId" clId="{04FDF916-1DF7-47C2-95B0-7B0CAED93F4B}" dt="2024-12-25T17:02:26.801" v="407" actId="20577"/>
        <pc:sldMkLst>
          <pc:docMk/>
          <pc:sldMk cId="2823724549" sldId="283"/>
        </pc:sldMkLst>
        <pc:graphicFrameChg chg="mod modGraphic">
          <ac:chgData name="Swaroopa Bhupalam" userId="a559c29c2c12c40c" providerId="LiveId" clId="{04FDF916-1DF7-47C2-95B0-7B0CAED93F4B}" dt="2024-12-25T17:02:26.801" v="407" actId="20577"/>
          <ac:graphicFrameMkLst>
            <pc:docMk/>
            <pc:sldMk cId="2823724549" sldId="283"/>
            <ac:graphicFrameMk id="4" creationId="{A595A358-4E89-AE60-E32D-77B1FF799DD9}"/>
          </ac:graphicFrameMkLst>
        </pc:graphicFrameChg>
      </pc:sldChg>
      <pc:sldChg chg="modSp mod">
        <pc:chgData name="Swaroopa Bhupalam" userId="a559c29c2c12c40c" providerId="LiveId" clId="{04FDF916-1DF7-47C2-95B0-7B0CAED93F4B}" dt="2024-12-25T05:35:58.377" v="1" actId="20577"/>
        <pc:sldMkLst>
          <pc:docMk/>
          <pc:sldMk cId="129489493" sldId="297"/>
        </pc:sldMkLst>
        <pc:spChg chg="mod">
          <ac:chgData name="Swaroopa Bhupalam" userId="a559c29c2c12c40c" providerId="LiveId" clId="{04FDF916-1DF7-47C2-95B0-7B0CAED93F4B}" dt="2024-12-25T05:35:58.377" v="1" actId="20577"/>
          <ac:spMkLst>
            <pc:docMk/>
            <pc:sldMk cId="129489493" sldId="297"/>
            <ac:spMk id="2" creationId="{FFCDE791-E35F-8500-EFA8-3761B4A263B9}"/>
          </ac:spMkLst>
        </pc:spChg>
      </pc:sldChg>
      <pc:sldChg chg="modSp mod">
        <pc:chgData name="Swaroopa Bhupalam" userId="a559c29c2c12c40c" providerId="LiveId" clId="{04FDF916-1DF7-47C2-95B0-7B0CAED93F4B}" dt="2024-12-26T14:27:26.077" v="423" actId="20577"/>
        <pc:sldMkLst>
          <pc:docMk/>
          <pc:sldMk cId="3114307380" sldId="298"/>
        </pc:sldMkLst>
        <pc:spChg chg="mod">
          <ac:chgData name="Swaroopa Bhupalam" userId="a559c29c2c12c40c" providerId="LiveId" clId="{04FDF916-1DF7-47C2-95B0-7B0CAED93F4B}" dt="2024-12-26T14:27:26.077" v="423" actId="20577"/>
          <ac:spMkLst>
            <pc:docMk/>
            <pc:sldMk cId="3114307380" sldId="298"/>
            <ac:spMk id="3" creationId="{2AFC1758-9D99-6005-BAC5-0B9081CBB82A}"/>
          </ac:spMkLst>
        </pc:spChg>
      </pc:sldChg>
      <pc:sldChg chg="modSp mod">
        <pc:chgData name="Swaroopa Bhupalam" userId="a559c29c2c12c40c" providerId="LiveId" clId="{04FDF916-1DF7-47C2-95B0-7B0CAED93F4B}" dt="2024-12-26T14:44:58.653" v="429"/>
        <pc:sldMkLst>
          <pc:docMk/>
          <pc:sldMk cId="3218875728" sldId="300"/>
        </pc:sldMkLst>
        <pc:spChg chg="mod">
          <ac:chgData name="Swaroopa Bhupalam" userId="a559c29c2c12c40c" providerId="LiveId" clId="{04FDF916-1DF7-47C2-95B0-7B0CAED93F4B}" dt="2024-12-26T14:44:58.653" v="429"/>
          <ac:spMkLst>
            <pc:docMk/>
            <pc:sldMk cId="3218875728" sldId="300"/>
            <ac:spMk id="3" creationId="{7E833748-EFEF-4BC9-EE13-768D25EF2922}"/>
          </ac:spMkLst>
        </pc:spChg>
      </pc:sldChg>
      <pc:sldChg chg="modSp new del mod">
        <pc:chgData name="Swaroopa Bhupalam" userId="a559c29c2c12c40c" providerId="LiveId" clId="{04FDF916-1DF7-47C2-95B0-7B0CAED93F4B}" dt="2024-12-25T16:13:08.727" v="42" actId="680"/>
        <pc:sldMkLst>
          <pc:docMk/>
          <pc:sldMk cId="3386003127" sldId="301"/>
        </pc:sldMkLst>
      </pc:sldChg>
    </pc:docChg>
  </pc:docChgLst>
  <pc:docChgLst>
    <pc:chgData name="Swaroopa Bhupalam" userId="a559c29c2c12c40c" providerId="LiveId" clId="{BE0E58E9-FD23-4D88-9003-C1D22F9FDFEC}"/>
    <pc:docChg chg="undo custSel delSld modSld sldOrd">
      <pc:chgData name="Swaroopa Bhupalam" userId="a559c29c2c12c40c" providerId="LiveId" clId="{BE0E58E9-FD23-4D88-9003-C1D22F9FDFEC}" dt="2025-02-09T16:34:10.658" v="43"/>
      <pc:docMkLst>
        <pc:docMk/>
      </pc:docMkLst>
      <pc:sldChg chg="modSp mod ord">
        <pc:chgData name="Swaroopa Bhupalam" userId="a559c29c2c12c40c" providerId="LiveId" clId="{BE0E58E9-FD23-4D88-9003-C1D22F9FDFEC}" dt="2025-02-09T16:19:20.292" v="39" actId="20577"/>
        <pc:sldMkLst>
          <pc:docMk/>
          <pc:sldMk cId="532094619" sldId="273"/>
        </pc:sldMkLst>
        <pc:spChg chg="mod">
          <ac:chgData name="Swaroopa Bhupalam" userId="a559c29c2c12c40c" providerId="LiveId" clId="{BE0E58E9-FD23-4D88-9003-C1D22F9FDFEC}" dt="2025-02-09T16:19:20.292" v="39" actId="20577"/>
          <ac:spMkLst>
            <pc:docMk/>
            <pc:sldMk cId="532094619" sldId="273"/>
            <ac:spMk id="3" creationId="{0B9CA917-AD8E-4861-804D-4A5A6A205591}"/>
          </ac:spMkLst>
        </pc:spChg>
      </pc:sldChg>
      <pc:sldChg chg="ord">
        <pc:chgData name="Swaroopa Bhupalam" userId="a559c29c2c12c40c" providerId="LiveId" clId="{BE0E58E9-FD23-4D88-9003-C1D22F9FDFEC}" dt="2025-02-09T16:34:10.658" v="43"/>
        <pc:sldMkLst>
          <pc:docMk/>
          <pc:sldMk cId="2334013387" sldId="299"/>
        </pc:sldMkLst>
      </pc:sldChg>
      <pc:sldChg chg="del">
        <pc:chgData name="Swaroopa Bhupalam" userId="a559c29c2c12c40c" providerId="LiveId" clId="{BE0E58E9-FD23-4D88-9003-C1D22F9FDFEC}" dt="2025-02-09T16:18:16.982" v="0" actId="2696"/>
        <pc:sldMkLst>
          <pc:docMk/>
          <pc:sldMk cId="3933985847" sldId="30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09-02-2025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Cloud Computing Security Using Elliptic Curve Cryptography</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 - 01</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 Swaroopa</a:t>
            </a:r>
          </a:p>
          <a:p>
            <a:pPr>
              <a:spcBef>
                <a:spcPts val="300"/>
              </a:spcBef>
            </a:pPr>
            <a:r>
              <a:rPr lang="en-US" sz="1200" b="0" dirty="0"/>
              <a:t>Roll No. 214G1A32B1</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 K. Venkatesh </a:t>
            </a:r>
            <a:r>
              <a:rPr lang="en-US" sz="2400" b="0" baseline="-25000" dirty="0">
                <a:effectLst>
                  <a:outerShdw blurRad="38100" dist="38100" dir="2700000" algn="tl">
                    <a:srgbClr val="000000">
                      <a:alpha val="43137"/>
                    </a:srgbClr>
                  </a:outerShdw>
                </a:effectLst>
              </a:rPr>
              <a:t>M. Tech</a:t>
            </a:r>
            <a:r>
              <a:rPr lang="en-US" sz="1600" b="0" baseline="-25000" dirty="0">
                <a:effectLst>
                  <a:outerShdw blurRad="38100" dist="38100" dir="2700000" algn="tl">
                    <a:srgbClr val="000000">
                      <a:alpha val="43137"/>
                    </a:srgbClr>
                  </a:outerShdw>
                </a:effectLst>
              </a:rPr>
              <a:t>.,(</a:t>
            </a:r>
            <a:r>
              <a:rPr lang="en-US" sz="1600" b="0" baseline="-25000" dirty="0" err="1">
                <a:effectLst>
                  <a:outerShdw blurRad="38100" dist="38100" dir="2700000" algn="tl">
                    <a:srgbClr val="000000">
                      <a:alpha val="43137"/>
                    </a:srgbClr>
                  </a:outerShdw>
                </a:effectLst>
              </a:rPr>
              <a:t>Ph.D</a:t>
            </a:r>
            <a:r>
              <a:rPr lang="en-US" sz="1600" b="0" baseline="-25000" dirty="0">
                <a:effectLst>
                  <a:outerShdw blurRad="38100" dist="38100" dir="2700000" algn="tl">
                    <a:srgbClr val="000000">
                      <a:alpha val="43137"/>
                    </a:srgbClr>
                  </a:outerShdw>
                </a:effectLst>
              </a:rPr>
              <a:t>)</a:t>
            </a:r>
            <a:endParaRPr lang="en-IN" sz="16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 Rohini</a:t>
            </a:r>
          </a:p>
          <a:p>
            <a:pPr>
              <a:spcBef>
                <a:spcPts val="300"/>
              </a:spcBef>
            </a:pPr>
            <a:r>
              <a:rPr lang="en-US" sz="1200" b="0" dirty="0"/>
              <a:t>Roll No. 214G1A3287</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 </a:t>
            </a:r>
            <a:r>
              <a:rPr lang="en-US" sz="2600" b="0" dirty="0" err="1">
                <a:effectLst>
                  <a:outerShdw blurRad="38100" dist="38100" dir="2700000" algn="tl">
                    <a:srgbClr val="000000">
                      <a:alpha val="43137"/>
                    </a:srgbClr>
                  </a:outerShdw>
                </a:effectLst>
              </a:rPr>
              <a:t>Suvarchala</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214G1A32A9</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 </a:t>
            </a:r>
            <a:r>
              <a:rPr lang="en-US" sz="2600" b="0" dirty="0" err="1">
                <a:effectLst>
                  <a:outerShdw blurRad="38100" dist="38100" dir="2700000" algn="tl">
                    <a:srgbClr val="000000">
                      <a:alpha val="43137"/>
                    </a:srgbClr>
                  </a:outerShdw>
                </a:effectLst>
              </a:rPr>
              <a:t>Yugandhar</a:t>
            </a:r>
            <a:endParaRPr lang="en-US" sz="2600" b="0" dirty="0">
              <a:effectLst>
                <a:outerShdw blurRad="38100" dist="38100" dir="2700000" algn="tl">
                  <a:srgbClr val="000000">
                    <a:alpha val="43137"/>
                  </a:srgbClr>
                </a:outerShdw>
              </a:effectLst>
            </a:endParaRPr>
          </a:p>
          <a:p>
            <a:pPr>
              <a:spcBef>
                <a:spcPts val="300"/>
              </a:spcBef>
            </a:pPr>
            <a:r>
              <a:rPr lang="en-US" sz="1200" b="0" dirty="0"/>
              <a:t>Roll No. 224G5A3215</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 Computing Security Using Elliptic Curve Cryptography</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E791-E35F-8500-EFA8-3761B4A263B9}"/>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1DC3BEBF-57BB-4740-25F4-E6B3BA83123C}"/>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dirty="0">
                <a:latin typeface="Times New Roman" panose="02020603050405020304" pitchFamily="18" charset="0"/>
                <a:ea typeface="Calibri" panose="020F0502020204030204" pitchFamily="34" charset="0"/>
                <a:cs typeface="Times New Roman" panose="02020603050405020304" pitchFamily="18" charset="0"/>
              </a:rPr>
              <a:t>The existing system for data security in cloud computing primarily relies on traditional encryption techniques like RSA and AES. </a:t>
            </a:r>
          </a:p>
          <a:p>
            <a:pPr>
              <a:lnSpc>
                <a:spcPct val="150000"/>
              </a:lnSpc>
              <a:buFont typeface="Wingdings" panose="05000000000000000000" pitchFamily="2" charset="2"/>
              <a:buChar char="v"/>
            </a:pPr>
            <a:r>
              <a:rPr lang="en-US" dirty="0">
                <a:ea typeface="Calibri" panose="020F0502020204030204" pitchFamily="34" charset="0"/>
              </a:rPr>
              <a:t>T</a:t>
            </a:r>
            <a:r>
              <a:rPr lang="en-US" dirty="0">
                <a:latin typeface="Times New Roman" panose="02020603050405020304" pitchFamily="18" charset="0"/>
                <a:ea typeface="Calibri" panose="020F0502020204030204" pitchFamily="34" charset="0"/>
                <a:cs typeface="Times New Roman" panose="02020603050405020304" pitchFamily="18" charset="0"/>
              </a:rPr>
              <a:t>hey often require large key sizes, leading to significant computational overhead and increased energy consumption. </a:t>
            </a:r>
          </a:p>
          <a:p>
            <a:pPr>
              <a:lnSpc>
                <a:spcPct val="150000"/>
              </a:lnSpc>
              <a:buFont typeface="Wingdings" panose="05000000000000000000" pitchFamily="2" charset="2"/>
              <a:buChar char="v"/>
            </a:pPr>
            <a:r>
              <a:rPr lang="en-US" dirty="0">
                <a:latin typeface="Times New Roman" panose="02020603050405020304" pitchFamily="18" charset="0"/>
                <a:ea typeface="Calibri" panose="020F0502020204030204" pitchFamily="34" charset="0"/>
                <a:cs typeface="Times New Roman" panose="02020603050405020304" pitchFamily="18" charset="0"/>
              </a:rPr>
              <a:t>This is particularly problematic in large-scale cloud environments, where efficiency and scalability are critical. </a:t>
            </a:r>
            <a:endParaRPr lang="en-IN" dirty="0"/>
          </a:p>
        </p:txBody>
      </p:sp>
    </p:spTree>
    <p:extLst>
      <p:ext uri="{BB962C8B-B14F-4D97-AF65-F5344CB8AC3E}">
        <p14:creationId xmlns:p14="http://schemas.microsoft.com/office/powerpoint/2010/main" val="12948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0ADC-4C1E-B5CA-C9CC-973F5568417A}"/>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2AFC1758-9D99-6005-BAC5-0B9081CBB82A}"/>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sz="2600" dirty="0">
                <a:latin typeface="Times New Roman" panose="02020603050405020304" pitchFamily="18" charset="0"/>
                <a:ea typeface="Calibri" panose="020F0502020204030204" pitchFamily="34" charset="0"/>
                <a:cs typeface="Times New Roman" panose="02020603050405020304" pitchFamily="18" charset="0"/>
              </a:rPr>
              <a:t>The proposed system introduces Elliptic Curve Cryptography (ECC) as an advanced encryption technique for enhancing data security in cloud computing environments.</a:t>
            </a:r>
          </a:p>
          <a:p>
            <a:pPr>
              <a:lnSpc>
                <a:spcPct val="150000"/>
              </a:lnSpc>
              <a:buFont typeface="Wingdings" panose="05000000000000000000" pitchFamily="2" charset="2"/>
              <a:buChar char="v"/>
            </a:pPr>
            <a:r>
              <a:rPr lang="en-US" sz="2600" dirty="0">
                <a:latin typeface="Times New Roman" panose="02020603050405020304" pitchFamily="18" charset="0"/>
                <a:ea typeface="Calibri" panose="020F0502020204030204" pitchFamily="34" charset="0"/>
                <a:cs typeface="Times New Roman" panose="02020603050405020304" pitchFamily="18" charset="0"/>
              </a:rPr>
              <a:t> They offer smaller key sizes, reducing computational overhead and energy consumption. </a:t>
            </a:r>
          </a:p>
          <a:p>
            <a:pPr>
              <a:lnSpc>
                <a:spcPct val="150000"/>
              </a:lnSpc>
              <a:buFont typeface="Wingdings" panose="05000000000000000000" pitchFamily="2" charset="2"/>
              <a:buChar char="v"/>
            </a:pPr>
            <a:r>
              <a:rPr lang="en-US" sz="2600" dirty="0">
                <a:latin typeface="Times New Roman" panose="02020603050405020304" pitchFamily="18" charset="0"/>
                <a:ea typeface="Calibri" panose="020F0502020204030204" pitchFamily="34" charset="0"/>
                <a:cs typeface="Times New Roman" panose="02020603050405020304" pitchFamily="18" charset="0"/>
              </a:rPr>
              <a:t>Additionally, the proposed system will integrate real-time encryption capabilities, making it suitable for dynamic cloud services. </a:t>
            </a:r>
            <a:endParaRPr lang="en-IN" dirty="0"/>
          </a:p>
        </p:txBody>
      </p:sp>
    </p:spTree>
    <p:extLst>
      <p:ext uri="{BB962C8B-B14F-4D97-AF65-F5344CB8AC3E}">
        <p14:creationId xmlns:p14="http://schemas.microsoft.com/office/powerpoint/2010/main" val="311430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BF54-5497-2695-7701-0FFE846BBA3C}"/>
              </a:ext>
            </a:extLst>
          </p:cNvPr>
          <p:cNvSpPr>
            <a:spLocks noGrp="1"/>
          </p:cNvSpPr>
          <p:nvPr>
            <p:ph type="title"/>
          </p:nvPr>
        </p:nvSpPr>
        <p:spPr/>
        <p:txBody>
          <a:bodyPr/>
          <a:lstStyle/>
          <a:p>
            <a:r>
              <a:rPr lang="en-US" dirty="0"/>
              <a:t>Planning</a:t>
            </a:r>
            <a:endParaRPr lang="en-IN" dirty="0"/>
          </a:p>
        </p:txBody>
      </p:sp>
      <p:sp>
        <p:nvSpPr>
          <p:cNvPr id="4" name="Rectangle 1">
            <a:extLst>
              <a:ext uri="{FF2B5EF4-FFF2-40B4-BE49-F238E27FC236}">
                <a16:creationId xmlns:a16="http://schemas.microsoft.com/office/drawing/2014/main" id="{F531F4A0-6605-861E-B065-7DBE3CA4A3E8}"/>
              </a:ext>
            </a:extLst>
          </p:cNvPr>
          <p:cNvSpPr>
            <a:spLocks noGrp="1" noChangeArrowheads="1"/>
          </p:cNvSpPr>
          <p:nvPr>
            <p:ph idx="1"/>
          </p:nvPr>
        </p:nvSpPr>
        <p:spPr bwMode="auto">
          <a:xfrm>
            <a:off x="0" y="2935545"/>
            <a:ext cx="12192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endParaRPr lang="en-US" altLang="en-US" sz="2400" dirty="0"/>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endParaRP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endParaRPr>
          </a:p>
        </p:txBody>
      </p:sp>
      <p:sp>
        <p:nvSpPr>
          <p:cNvPr id="23" name="Rectangle 20">
            <a:extLst>
              <a:ext uri="{FF2B5EF4-FFF2-40B4-BE49-F238E27FC236}">
                <a16:creationId xmlns:a16="http://schemas.microsoft.com/office/drawing/2014/main" id="{8F9935EA-EAFB-DB0E-579F-0581904A3B0E}"/>
              </a:ext>
            </a:extLst>
          </p:cNvPr>
          <p:cNvSpPr>
            <a:spLocks noChangeArrowheads="1"/>
          </p:cNvSpPr>
          <p:nvPr/>
        </p:nvSpPr>
        <p:spPr bwMode="auto">
          <a:xfrm>
            <a:off x="194552" y="1071734"/>
            <a:ext cx="11828835" cy="741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stakeholders (Data Owner, Data User, Cloud) and gather functional and non-functional requirements.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the architecture, including frontend (UI), backend (server), database, cloud integration, and ECC encryption.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the system in phases: authentication, file upload/download, encryption, and key management.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robust authorization mechanisms to validate and control user access securely.</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scalability and optimize system performance for handling multiple users and large datasets.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28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28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28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01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911D-26D8-045B-99D4-19CA69065D18}"/>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REQUIREMENTS</a:t>
            </a:r>
            <a:endParaRPr lang="en-IN" dirty="0"/>
          </a:p>
        </p:txBody>
      </p:sp>
      <p:sp>
        <p:nvSpPr>
          <p:cNvPr id="3" name="Content Placeholder 2">
            <a:extLst>
              <a:ext uri="{FF2B5EF4-FFF2-40B4-BE49-F238E27FC236}">
                <a16:creationId xmlns:a16="http://schemas.microsoft.com/office/drawing/2014/main" id="{DB493833-7416-1E68-153C-2EAA2886D34B}"/>
              </a:ext>
            </a:extLst>
          </p:cNvPr>
          <p:cNvSpPr>
            <a:spLocks noGrp="1"/>
          </p:cNvSpPr>
          <p:nvPr>
            <p:ph idx="1"/>
          </p:nvPr>
        </p:nvSpPr>
        <p:spPr/>
        <p:txBody>
          <a:bodyPr>
            <a:noAutofit/>
          </a:bodyPr>
          <a:lstStyle/>
          <a:p>
            <a:pPr marL="0" indent="0" algn="just" fontAlgn="base">
              <a:lnSpc>
                <a:spcPct val="150000"/>
              </a:lnSpc>
              <a:buNone/>
            </a:pPr>
            <a:r>
              <a:rPr lang="en-US" sz="18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1800" b="1" dirty="0">
                <a:latin typeface="Times New Roman" panose="02020603050405020304" pitchFamily="18" charset="0"/>
                <a:cs typeface="Times New Roman" panose="02020603050405020304" pitchFamily="18" charset="0"/>
              </a:rPr>
              <a:t>Functional Requirements</a:t>
            </a:r>
            <a:r>
              <a:rPr lang="en-US" sz="18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a:t>
            </a:r>
          </a:p>
          <a:p>
            <a:pPr marL="719138" indent="-285750">
              <a:lnSpc>
                <a:spcPct val="150000"/>
              </a:lnSpc>
              <a:spcAft>
                <a:spcPts val="800"/>
              </a:spcAft>
              <a:buFont typeface="+mj-lt"/>
              <a:buAutoNum type="romanUcPeriod"/>
            </a:pPr>
            <a:r>
              <a:rPr lang="en-US" sz="1800" dirty="0">
                <a:latin typeface="Times New Roman" panose="02020603050405020304" pitchFamily="18" charset="0"/>
                <a:ea typeface="Calibri" panose="020F0502020204030204" pitchFamily="34" charset="0"/>
                <a:cs typeface="Times New Roman" panose="02020603050405020304" pitchFamily="18" charset="0"/>
              </a:rPr>
              <a:t>Data Owner – Register, Login, Upload files, View files,</a:t>
            </a:r>
            <a:r>
              <a:rPr lang="en-US" sz="1800" dirty="0">
                <a:ea typeface="Calibri" panose="020F0502020204030204" pitchFamily="34"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View file request</a:t>
            </a:r>
            <a:r>
              <a:rPr lang="en-US" sz="1800" dirty="0">
                <a:ea typeface="Calibri" panose="020F0502020204030204" pitchFamily="34"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Logout.</a:t>
            </a:r>
          </a:p>
          <a:p>
            <a:pPr marL="719138" indent="-285750">
              <a:lnSpc>
                <a:spcPct val="150000"/>
              </a:lnSpc>
              <a:spcAft>
                <a:spcPts val="800"/>
              </a:spcAft>
              <a:buFont typeface="+mj-lt"/>
              <a:buAutoNum type="romanUcPeriod"/>
            </a:pPr>
            <a:r>
              <a:rPr lang="en-US" sz="1800" dirty="0">
                <a:ea typeface="Calibri" panose="020F0502020204030204" pitchFamily="34" charset="0"/>
              </a:rPr>
              <a:t>Data User - </a:t>
            </a:r>
            <a:r>
              <a:rPr lang="en-US" sz="1800" dirty="0">
                <a:latin typeface="Times New Roman" panose="02020603050405020304" pitchFamily="18" charset="0"/>
                <a:ea typeface="Calibri" panose="020F0502020204030204" pitchFamily="34" charset="0"/>
                <a:cs typeface="Times New Roman" panose="02020603050405020304" pitchFamily="18" charset="0"/>
              </a:rPr>
              <a:t>Register, Login, View files,</a:t>
            </a:r>
            <a:r>
              <a:rPr lang="en-US" sz="1800" dirty="0">
                <a:ea typeface="Calibri" panose="020F0502020204030204" pitchFamily="34"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View response</a:t>
            </a:r>
            <a:r>
              <a:rPr lang="en-US" sz="1800" dirty="0">
                <a:ea typeface="Calibri" panose="020F0502020204030204" pitchFamily="34" charset="0"/>
              </a:rPr>
              <a:t>, Download file, </a:t>
            </a:r>
            <a:r>
              <a:rPr lang="en-US" sz="1800" dirty="0">
                <a:latin typeface="Times New Roman" panose="02020603050405020304" pitchFamily="18" charset="0"/>
                <a:ea typeface="Calibri" panose="020F0502020204030204" pitchFamily="34" charset="0"/>
                <a:cs typeface="Times New Roman" panose="02020603050405020304" pitchFamily="18" charset="0"/>
              </a:rPr>
              <a:t>Logout.</a:t>
            </a:r>
          </a:p>
          <a:p>
            <a:pPr marL="719138" indent="-285750">
              <a:lnSpc>
                <a:spcPct val="150000"/>
              </a:lnSpc>
              <a:spcAft>
                <a:spcPts val="800"/>
              </a:spcAft>
              <a:buFont typeface="+mj-lt"/>
              <a:buAutoNum type="romanUcPeriod"/>
            </a:pPr>
            <a:r>
              <a:rPr lang="en-IN" sz="1800" dirty="0">
                <a:latin typeface="Times New Roman" panose="02020603050405020304" pitchFamily="18" charset="0"/>
                <a:ea typeface="Calibri" panose="020F0502020204030204" pitchFamily="34" charset="0"/>
                <a:cs typeface="Times New Roman" panose="02020603050405020304" pitchFamily="18" charset="0"/>
              </a:rPr>
              <a:t>Cloud – Login, View and authorize Data owner, View and authorize Data user, Send key, Logout.</a:t>
            </a:r>
            <a:endParaRPr lang="en-US" sz="1800" b="1" dirty="0">
              <a:latin typeface="Times New Roman" panose="02020603050405020304" pitchFamily="18" charset="0"/>
              <a:cs typeface="Times New Roman" panose="02020603050405020304" pitchFamily="18" charset="0"/>
            </a:endParaRPr>
          </a:p>
          <a:p>
            <a:pPr algn="just" fontAlgn="base">
              <a:lnSpc>
                <a:spcPct val="150000"/>
              </a:lnSpc>
            </a:pPr>
            <a:r>
              <a:rPr lang="en-US" sz="1800" b="1" dirty="0">
                <a:latin typeface="Times New Roman" panose="02020603050405020304" pitchFamily="18" charset="0"/>
                <a:cs typeface="Times New Roman" panose="02020603050405020304" pitchFamily="18" charset="0"/>
              </a:rPr>
              <a:t>Non-functional requirements</a:t>
            </a:r>
            <a:r>
              <a:rPr lang="en-US" sz="18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It includes Performance, Scalability, Security, Availability, </a:t>
            </a:r>
            <a:r>
              <a:rPr lang="en-US" sz="1800" dirty="0" err="1">
                <a:latin typeface="Times New Roman" panose="02020603050405020304" pitchFamily="18" charset="0"/>
                <a:cs typeface="Times New Roman" panose="02020603050405020304" pitchFamily="18" charset="0"/>
              </a:rPr>
              <a:t>Compatability</a:t>
            </a:r>
            <a:r>
              <a:rPr lang="en-US" sz="1800" dirty="0"/>
              <a:t>.</a:t>
            </a:r>
            <a:endParaRPr lang="en-IN" sz="1800" dirty="0"/>
          </a:p>
          <a:p>
            <a:pPr marL="0" indent="0" algn="ctr">
              <a:buNone/>
            </a:pPr>
            <a:endParaRPr lang="en-IN" sz="1800" dirty="0"/>
          </a:p>
        </p:txBody>
      </p:sp>
    </p:spTree>
    <p:extLst>
      <p:ext uri="{BB962C8B-B14F-4D97-AF65-F5344CB8AC3E}">
        <p14:creationId xmlns:p14="http://schemas.microsoft.com/office/powerpoint/2010/main" val="292570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5E0D-0BD1-1330-C019-C24F6906B974}"/>
              </a:ext>
            </a:extLst>
          </p:cNvPr>
          <p:cNvSpPr>
            <a:spLocks noGrp="1"/>
          </p:cNvSpPr>
          <p:nvPr>
            <p:ph type="title"/>
          </p:nvPr>
        </p:nvSpPr>
        <p:spPr/>
        <p:txBody>
          <a:bodyPr/>
          <a:lstStyle/>
          <a:p>
            <a:r>
              <a:rPr lang="en-IN" dirty="0"/>
              <a:t>Data </a:t>
            </a:r>
            <a:r>
              <a:rPr lang="en-IN" dirty="0" err="1"/>
              <a:t>FlowDiagram</a:t>
            </a:r>
            <a:endParaRPr lang="en-IN" dirty="0"/>
          </a:p>
        </p:txBody>
      </p:sp>
      <p:sp>
        <p:nvSpPr>
          <p:cNvPr id="3" name="Content Placeholder 2">
            <a:extLst>
              <a:ext uri="{FF2B5EF4-FFF2-40B4-BE49-F238E27FC236}">
                <a16:creationId xmlns:a16="http://schemas.microsoft.com/office/drawing/2014/main" id="{99631B04-6799-D533-0F27-A660A35AFB0B}"/>
              </a:ext>
            </a:extLst>
          </p:cNvPr>
          <p:cNvSpPr>
            <a:spLocks noGrp="1"/>
          </p:cNvSpPr>
          <p:nvPr>
            <p:ph idx="1"/>
          </p:nvPr>
        </p:nvSpPr>
        <p:spPr>
          <a:xfrm>
            <a:off x="199505" y="1097279"/>
            <a:ext cx="11779135" cy="4693921"/>
          </a:xfrm>
        </p:spPr>
        <p:txBody>
          <a:bodyPr/>
          <a:lstStyle/>
          <a:p>
            <a:pPr marL="0" indent="0">
              <a:buNone/>
            </a:pPr>
            <a:r>
              <a:rPr lang="en-IN" dirty="0"/>
              <a:t> </a:t>
            </a:r>
          </a:p>
        </p:txBody>
      </p:sp>
      <p:pic>
        <p:nvPicPr>
          <p:cNvPr id="4" name="Picture 3" descr="C:\Users\0598\Downloads\s.jpg">
            <a:extLst>
              <a:ext uri="{FF2B5EF4-FFF2-40B4-BE49-F238E27FC236}">
                <a16:creationId xmlns:a16="http://schemas.microsoft.com/office/drawing/2014/main" id="{2AAA2164-C2ED-B772-6F62-E306A3083D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80162" y="1097278"/>
            <a:ext cx="7947497" cy="4843549"/>
          </a:xfrm>
          <a:prstGeom prst="rect">
            <a:avLst/>
          </a:prstGeom>
          <a:noFill/>
          <a:ln>
            <a:noFill/>
          </a:ln>
        </p:spPr>
      </p:pic>
      <p:sp>
        <p:nvSpPr>
          <p:cNvPr id="6" name="TextBox 5">
            <a:extLst>
              <a:ext uri="{FF2B5EF4-FFF2-40B4-BE49-F238E27FC236}">
                <a16:creationId xmlns:a16="http://schemas.microsoft.com/office/drawing/2014/main" id="{41ADBBC5-2B5F-B233-BC9B-27091BEA87CA}"/>
              </a:ext>
            </a:extLst>
          </p:cNvPr>
          <p:cNvSpPr txBox="1"/>
          <p:nvPr/>
        </p:nvSpPr>
        <p:spPr>
          <a:xfrm>
            <a:off x="3705072" y="6038544"/>
            <a:ext cx="4980822"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 Working Flow of Proposed system</a:t>
            </a:r>
          </a:p>
          <a:p>
            <a:endParaRPr lang="en-IN" dirty="0"/>
          </a:p>
        </p:txBody>
      </p:sp>
    </p:spTree>
    <p:extLst>
      <p:ext uri="{BB962C8B-B14F-4D97-AF65-F5344CB8AC3E}">
        <p14:creationId xmlns:p14="http://schemas.microsoft.com/office/powerpoint/2010/main" val="333451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160F-3FA9-E959-88AB-A844129D3F92}"/>
              </a:ext>
            </a:extLst>
          </p:cNvPr>
          <p:cNvSpPr>
            <a:spLocks noGrp="1"/>
          </p:cNvSpPr>
          <p:nvPr>
            <p:ph type="title"/>
          </p:nvPr>
        </p:nvSpPr>
        <p:spPr/>
        <p:txBody>
          <a:bodyPr/>
          <a:lstStyle/>
          <a:p>
            <a:r>
              <a:rPr lang="en-IN" dirty="0"/>
              <a:t>Data preprocessing techniques</a:t>
            </a:r>
          </a:p>
        </p:txBody>
      </p:sp>
      <p:sp>
        <p:nvSpPr>
          <p:cNvPr id="3" name="Content Placeholder 2">
            <a:extLst>
              <a:ext uri="{FF2B5EF4-FFF2-40B4-BE49-F238E27FC236}">
                <a16:creationId xmlns:a16="http://schemas.microsoft.com/office/drawing/2014/main" id="{7E833748-EFEF-4BC9-EE13-768D25EF2922}"/>
              </a:ext>
            </a:extLst>
          </p:cNvPr>
          <p:cNvSpPr>
            <a:spLocks noGrp="1"/>
          </p:cNvSpPr>
          <p:nvPr>
            <p:ph idx="1"/>
          </p:nvPr>
        </p:nvSpPr>
        <p:spPr/>
        <p:txBody>
          <a:bodyPr>
            <a:noAutofit/>
          </a:bodyPr>
          <a:lstStyle/>
          <a:p>
            <a:pPr>
              <a:buFont typeface="Courier New" panose="02070309020205020404" pitchFamily="49" charset="0"/>
              <a:buChar char="o"/>
            </a:pPr>
            <a:r>
              <a:rPr lang="en-US" sz="2300" dirty="0"/>
              <a:t>Data Validation: Ensure files are of the correct type, size, and format before processing.</a:t>
            </a:r>
          </a:p>
          <a:p>
            <a:pPr>
              <a:buFont typeface="Courier New" panose="02070309020205020404" pitchFamily="49" charset="0"/>
              <a:buChar char="o"/>
            </a:pPr>
            <a:r>
              <a:rPr lang="en-US" sz="2300" dirty="0"/>
              <a:t>Data Cleaning: Remove unnecessary metadata, duplicates, or incomplete files to maintain data quality.</a:t>
            </a:r>
          </a:p>
          <a:p>
            <a:pPr>
              <a:buFont typeface="Courier New" panose="02070309020205020404" pitchFamily="49" charset="0"/>
              <a:buChar char="o"/>
            </a:pPr>
            <a:r>
              <a:rPr lang="en-US" sz="2300" dirty="0"/>
              <a:t>File Type Standardization: Convert files to supported formats if needed (e.g., converting DOCX to PDF).</a:t>
            </a:r>
          </a:p>
          <a:p>
            <a:pPr>
              <a:buFont typeface="Courier New" panose="02070309020205020404" pitchFamily="49" charset="0"/>
              <a:buChar char="o"/>
            </a:pPr>
            <a:r>
              <a:rPr lang="en-US" sz="2300" dirty="0"/>
              <a:t>Data Encryption Preparation: Convert files into binary or byte arrays for encryption compatibility and segment large files for efficiency.</a:t>
            </a:r>
          </a:p>
          <a:p>
            <a:pPr>
              <a:buFont typeface="Courier New" panose="02070309020205020404" pitchFamily="49" charset="0"/>
              <a:buChar char="o"/>
            </a:pPr>
            <a:r>
              <a:rPr lang="en-US" sz="2300" dirty="0"/>
              <a:t>Data Compression: Apply lossless compression methods (e.g., GZIP or </a:t>
            </a:r>
            <a:r>
              <a:rPr lang="en-US" sz="2300" dirty="0" err="1"/>
              <a:t>Zlib</a:t>
            </a:r>
            <a:r>
              <a:rPr lang="en-US" sz="2300" dirty="0"/>
              <a:t>) to reduce file size.</a:t>
            </a:r>
          </a:p>
          <a:p>
            <a:pPr>
              <a:buFont typeface="Courier New" panose="02070309020205020404" pitchFamily="49" charset="0"/>
              <a:buChar char="o"/>
            </a:pPr>
            <a:r>
              <a:rPr lang="en-US" sz="2300" dirty="0"/>
              <a:t>Key Generation: Generate and securely store ECC keys for encryption and decryption processes.</a:t>
            </a:r>
          </a:p>
          <a:p>
            <a:pPr>
              <a:buFont typeface="Courier New" panose="02070309020205020404" pitchFamily="49" charset="0"/>
              <a:buChar char="o"/>
            </a:pPr>
            <a:r>
              <a:rPr lang="en-US" sz="2300" dirty="0"/>
              <a:t>Data Splitting: Divide large or sensitive files into smaller parts for added security and easier handling.</a:t>
            </a:r>
          </a:p>
          <a:p>
            <a:pPr>
              <a:buFont typeface="Courier New" panose="02070309020205020404" pitchFamily="49" charset="0"/>
              <a:buChar char="o"/>
            </a:pPr>
            <a:r>
              <a:rPr lang="en-US" sz="2300"/>
              <a:t>Error Detection: Use checksums or hash functions to detect file corruption during upload or download.</a:t>
            </a:r>
          </a:p>
          <a:p>
            <a:pPr>
              <a:buFont typeface="Courier New" panose="02070309020205020404" pitchFamily="49" charset="0"/>
              <a:buChar char="o"/>
            </a:pPr>
            <a:endParaRPr lang="en-IN" sz="2300" dirty="0"/>
          </a:p>
        </p:txBody>
      </p:sp>
    </p:spTree>
    <p:extLst>
      <p:ext uri="{BB962C8B-B14F-4D97-AF65-F5344CB8AC3E}">
        <p14:creationId xmlns:p14="http://schemas.microsoft.com/office/powerpoint/2010/main" val="3218875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a:xfrm>
            <a:off x="-1" y="947651"/>
            <a:ext cx="12045822" cy="5544588"/>
          </a:xfrm>
        </p:spPr>
        <p:txBody>
          <a:bodyPr>
            <a:noAutofit/>
          </a:bodyPr>
          <a:lstStyle/>
          <a:p>
            <a:pPr marL="360363" indent="-360363" algn="just">
              <a:lnSpc>
                <a:spcPct val="150000"/>
              </a:lnSpc>
              <a:spcAft>
                <a:spcPts val="80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[1]. R. Lu, X. Yuan, and X. Lin, "Homomorphic Encryption for Cloud Computing: An Overview," IEEE Communications Surveys &amp; Tutorials, vol. 23, no. 4, pp. 2381-2405, 2021.</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60363" indent="-360363" algn="just">
              <a:lnSpc>
                <a:spcPct val="150000"/>
              </a:lnSpc>
              <a:spcAft>
                <a:spcPts val="800"/>
              </a:spcAft>
              <a:buNone/>
            </a:pPr>
            <a:r>
              <a:rPr lang="en-IN" sz="1600" dirty="0">
                <a:ea typeface="Calibri" panose="020F0502020204030204" pitchFamily="34" charset="0"/>
              </a:rPr>
              <a:t>[2].</a:t>
            </a:r>
            <a:r>
              <a:rPr lang="en-IN" sz="1600" dirty="0">
                <a:latin typeface="Times New Roman" panose="02020603050405020304" pitchFamily="18" charset="0"/>
                <a:ea typeface="Calibri" panose="020F0502020204030204" pitchFamily="34" charset="0"/>
                <a:cs typeface="Times New Roman" panose="02020603050405020304" pitchFamily="18" charset="0"/>
              </a:rPr>
              <a:t> J. Shen, J. Niu, J. Cao, and Y. Mei, "A Survey on Cloud Security Issues and Techniques: Cryptographic and Non-Cryptographic Approaches," IEEE Transactions on Services Computing, vol. 13, no. 3, pp. 434-451, 2020.</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60363" indent="-360363" algn="just">
              <a:lnSpc>
                <a:spcPct val="150000"/>
              </a:lnSpc>
              <a:spcAft>
                <a:spcPts val="80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[3]. X. Kong, J. Wang, and Q. Ni, "Efficient Data Security and Privacy-Preserving Scheme in Cloud Computing," IEEE Access, vol. 10, pp. 24356-24367, 2022.</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60363" indent="-360363" algn="just">
              <a:lnSpc>
                <a:spcPct val="150000"/>
              </a:lnSpc>
              <a:spcAft>
                <a:spcPts val="80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[4]. M. S. Ali, K. K. R. Choo, and S. H. Ahmed, "Blockchain-Based Secure Data Storage and Access Control for Cloud Applications," IEEE Transactions on Cloud Computing, vol. 9, no. 3, pp. 1215-1226, 2021.</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60363" indent="-360363" algn="just">
              <a:lnSpc>
                <a:spcPct val="150000"/>
              </a:lnSpc>
              <a:spcAft>
                <a:spcPts val="80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[5]. V. S.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Pendyala</a:t>
            </a:r>
            <a:r>
              <a:rPr lang="en-IN" sz="1600" dirty="0">
                <a:latin typeface="Times New Roman" panose="02020603050405020304" pitchFamily="18" charset="0"/>
                <a:ea typeface="Calibri" panose="020F0502020204030204" pitchFamily="34" charset="0"/>
                <a:cs typeface="Times New Roman" panose="02020603050405020304" pitchFamily="18" charset="0"/>
              </a:rPr>
              <a:t>, S. M. Arafath, and S. R. Kulkarni, "Elliptic Curve Cryptography for Real-Time Data Encryption in IoT and Cloud Computing," IEEE Internet of Things Journal, vol. 8, no. 5, pp. 3615-3623, 2021.</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60363" indent="-360363" algn="just">
              <a:lnSpc>
                <a:spcPct val="150000"/>
              </a:lnSpc>
              <a:spcAft>
                <a:spcPts val="80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[6]. K. Khan and R. Qazi, "Data Security in Cloud Computing Using Elliptic Curve Cryptography," International Journal of Computing and Communication Networks, vol. 1, no. 1, pp. 46-52, 2019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60363" indent="-360363">
              <a:buNone/>
            </a:pPr>
            <a:endParaRPr lang="en-US" sz="1600" dirty="0"/>
          </a:p>
          <a:p>
            <a:pPr marL="360363" indent="-360363">
              <a:buNone/>
            </a:pPr>
            <a:endParaRPr lang="en-US" sz="1600" dirty="0"/>
          </a:p>
        </p:txBody>
      </p:sp>
    </p:spTree>
    <p:extLst>
      <p:ext uri="{BB962C8B-B14F-4D97-AF65-F5344CB8AC3E}">
        <p14:creationId xmlns:p14="http://schemas.microsoft.com/office/powerpoint/2010/main" val="788754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B8A7-768B-DEA9-081E-E382E7E4EFD1}"/>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D88DE76B-967A-2824-89A9-9A284DB36B4A}"/>
              </a:ext>
            </a:extLst>
          </p:cNvPr>
          <p:cNvSpPr>
            <a:spLocks noGrp="1"/>
          </p:cNvSpPr>
          <p:nvPr>
            <p:ph idx="1"/>
          </p:nvPr>
        </p:nvSpPr>
        <p:spPr>
          <a:xfrm>
            <a:off x="-1" y="1097279"/>
            <a:ext cx="11978642" cy="5394960"/>
          </a:xfrm>
        </p:spPr>
        <p:txBody>
          <a:bodyPr>
            <a:normAutofit fontScale="62500" lnSpcReduction="20000"/>
          </a:bodyPr>
          <a:lstStyle/>
          <a:p>
            <a:pPr marL="622300" indent="-447675" algn="just">
              <a:lnSpc>
                <a:spcPct val="150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[7]. V. S. Miller, "Use of Elliptic Curves in Cryptography," in Conference on the Theory and Application of Cryptographic Techniques, 1985, pp. 417-426.</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622300" indent="-447675" algn="just">
              <a:lnSpc>
                <a:spcPct val="150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[8]. M. -Q. Hong, P. -Y. Wang, and W. -B. Zhao, "Homomorphic Encryption Scheme Based on Elliptic Curve Cryptography for Privacy Protection of Cloud Computing," in IEEE 2nd International Conference on Big Data Security on Cloud (</a:t>
            </a:r>
            <a:r>
              <a:rPr lang="en-IN" dirty="0" err="1">
                <a:latin typeface="Times New Roman" panose="02020603050405020304" pitchFamily="18" charset="0"/>
                <a:ea typeface="Calibri" panose="020F0502020204030204" pitchFamily="34" charset="0"/>
                <a:cs typeface="Times New Roman" panose="02020603050405020304" pitchFamily="18" charset="0"/>
              </a:rPr>
              <a:t>BigDataSecurity</a:t>
            </a:r>
            <a:r>
              <a:rPr lang="en-IN" dirty="0">
                <a:latin typeface="Times New Roman" panose="02020603050405020304" pitchFamily="18" charset="0"/>
                <a:ea typeface="Calibri" panose="020F0502020204030204" pitchFamily="34" charset="0"/>
                <a:cs typeface="Times New Roman" panose="02020603050405020304" pitchFamily="18" charset="0"/>
              </a:rPr>
              <a:t>), High Performance and Smart Computing (HPSC), and Intelligent Data and Security (IDS), 2016, pp. 152-157.</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622300" indent="-447675" algn="just">
              <a:lnSpc>
                <a:spcPct val="150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[9]. A. Chhabra and S. Arora, "An Elliptic Curve Cryptography Based Encryption Scheme for Securing the Cloud Against Eavesdropping Attacks," in IEEE 3rd International Conference on Collaboration and Internet Computing (CIC), 2017, pp. 243-246.</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622300" indent="-447675" algn="just">
              <a:lnSpc>
                <a:spcPct val="150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[10]. T. Banerjee and M. A. Hasan, "Energy Efficiency Analysis of Elliptic Curve Based Cryptosystems," in 17th IEEE International Conference on Trust, Security and Privacy in Computing and Communications (</a:t>
            </a:r>
            <a:r>
              <a:rPr lang="en-IN" dirty="0" err="1">
                <a:latin typeface="Times New Roman" panose="02020603050405020304" pitchFamily="18" charset="0"/>
                <a:ea typeface="Calibri" panose="020F0502020204030204" pitchFamily="34" charset="0"/>
                <a:cs typeface="Times New Roman" panose="02020603050405020304" pitchFamily="18" charset="0"/>
              </a:rPr>
              <a:t>TrustCom</a:t>
            </a: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dirty="0" err="1">
                <a:latin typeface="Times New Roman" panose="02020603050405020304" pitchFamily="18" charset="0"/>
                <a:ea typeface="Calibri" panose="020F0502020204030204" pitchFamily="34" charset="0"/>
                <a:cs typeface="Times New Roman" panose="02020603050405020304" pitchFamily="18" charset="0"/>
              </a:rPr>
              <a:t>BigDataSE</a:t>
            </a:r>
            <a:r>
              <a:rPr lang="en-IN" dirty="0">
                <a:latin typeface="Times New Roman" panose="02020603050405020304" pitchFamily="18" charset="0"/>
                <a:ea typeface="Calibri" panose="020F0502020204030204" pitchFamily="34" charset="0"/>
                <a:cs typeface="Times New Roman" panose="02020603050405020304" pitchFamily="18" charset="0"/>
              </a:rPr>
              <a:t>), 2018, pp. 1579-1583</a:t>
            </a:r>
            <a:endParaRPr lang="en-IN" dirty="0"/>
          </a:p>
        </p:txBody>
      </p:sp>
    </p:spTree>
    <p:extLst>
      <p:ext uri="{BB962C8B-B14F-4D97-AF65-F5344CB8AC3E}">
        <p14:creationId xmlns:p14="http://schemas.microsoft.com/office/powerpoint/2010/main" val="120945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2"/>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2"/>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2"/>
          <a:srcRect l="1625" t="24605" r="78751" b="18256"/>
          <a:stretch/>
        </p:blipFill>
        <p:spPr>
          <a:xfrm>
            <a:off x="2302331" y="1654925"/>
            <a:ext cx="468086" cy="195943"/>
          </a:xfrm>
          <a:prstGeom prst="rect">
            <a:avLst/>
          </a:prstGeom>
        </p:spPr>
      </p:pic>
      <p:pic>
        <p:nvPicPr>
          <p:cNvPr id="7" name="Content Placeholder 6">
            <a:extLst>
              <a:ext uri="{FF2B5EF4-FFF2-40B4-BE49-F238E27FC236}">
                <a16:creationId xmlns:a16="http://schemas.microsoft.com/office/drawing/2014/main" id="{908FABC3-096D-FAAE-5359-2CBBB6EFAD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528" y="1096963"/>
            <a:ext cx="11065923" cy="5431124"/>
          </a:xfrm>
        </p:spPr>
      </p:pic>
    </p:spTree>
    <p:extLst>
      <p:ext uri="{BB962C8B-B14F-4D97-AF65-F5344CB8AC3E}">
        <p14:creationId xmlns:p14="http://schemas.microsoft.com/office/powerpoint/2010/main" val="327940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97279"/>
            <a:ext cx="5006977" cy="5394960"/>
          </a:xfrm>
        </p:spPr>
        <p:txBody>
          <a:bodyPr>
            <a:normAutofit fontScale="92500" lnSpcReduction="1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Problem Statement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Objectives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Existing System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System</a:t>
            </a:r>
          </a:p>
        </p:txBody>
      </p:sp>
      <p:sp>
        <p:nvSpPr>
          <p:cNvPr id="5" name="TextBox 4">
            <a:extLst>
              <a:ext uri="{FF2B5EF4-FFF2-40B4-BE49-F238E27FC236}">
                <a16:creationId xmlns:a16="http://schemas.microsoft.com/office/drawing/2014/main" id="{039A4CAC-15CA-1DFF-D1E2-2708C452071F}"/>
              </a:ext>
            </a:extLst>
          </p:cNvPr>
          <p:cNvSpPr txBox="1"/>
          <p:nvPr/>
        </p:nvSpPr>
        <p:spPr>
          <a:xfrm>
            <a:off x="5719664" y="938321"/>
            <a:ext cx="5980923" cy="5719451"/>
          </a:xfrm>
          <a:prstGeom prst="rect">
            <a:avLst/>
          </a:prstGeom>
          <a:noFill/>
        </p:spPr>
        <p:txBody>
          <a:bodyPr wrap="square">
            <a:spAutoFit/>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Planning</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Requirements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Data Flow Diagram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Data Processing Techniques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600" dirty="0">
                <a:latin typeface="Times New Roman" panose="02020603050405020304" pitchFamily="18" charset="0"/>
                <a:cs typeface="Times New Roman" panose="02020603050405020304" pitchFamily="18" charset="0"/>
              </a:rPr>
              <a:t>Queries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09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83976" y="1084217"/>
            <a:ext cx="12108024" cy="5449584"/>
          </a:xfrm>
        </p:spPr>
        <p:txBody>
          <a:bodyPr>
            <a:noAutofit/>
          </a:bodyPr>
          <a:lstStyle/>
          <a:p>
            <a:pPr marL="0" indent="0" algn="just">
              <a:lnSpc>
                <a:spcPct val="115000"/>
              </a:lnSpc>
              <a:spcAft>
                <a:spcPts val="800"/>
              </a:spcAft>
              <a:buNone/>
            </a:pPr>
            <a:r>
              <a:rPr lang="en-US" sz="2400" dirty="0">
                <a:ea typeface="Calibri" panose="020F0502020204030204" pitchFamily="34" charset="0"/>
              </a:rPr>
              <a:t>		</a:t>
            </a:r>
            <a:r>
              <a:rPr lang="en-IN" sz="2200" dirty="0">
                <a:ea typeface="Calibri" panose="020F0502020204030204" pitchFamily="34" charset="0"/>
              </a:rPr>
              <a:t>Encryption helps in transmitting sensitive data over an insecure channel without any danger of data being lost or being manipulated by some unauthorized entity. Different Encryption schemes have been applied for Data security in a different environment. Many cryptosystems worked during different eras and evolved accordingly with time. This paper mainly focuses on asymmetric encryption which is also known as Public key encryption scheme or Holomorphic encryption. However, due to large key size asymmetric encryption is mostly used for Key exchange rather than data Encryption. Nowadays, Data security is the main issue in large data centres and Cloud computing. This paper uses Elliptic Curve Cryptography to encrypt data in the cloud environment because the size of the key used in Elliptic Curve Cryptography is very small. Due to the small key size of Elliptic Curve, computational power is reduced and this results into least energy consumption. This paper shows that elliptic curve cryptography is fast and more efficient for data protection in a cloud computing environment and reduces the computational power and also increases the efficiency.</a:t>
            </a:r>
          </a:p>
          <a:p>
            <a:pPr marL="0" indent="0" algn="just">
              <a:lnSpc>
                <a:spcPct val="115000"/>
              </a:lnSpc>
              <a:spcAft>
                <a:spcPts val="800"/>
              </a:spcAft>
              <a:buNone/>
            </a:pPr>
            <a:r>
              <a:rPr lang="en-IN" sz="2200" b="1" dirty="0">
                <a:ea typeface="Times New Roman" panose="02020603050405020304" pitchFamily="18" charset="0"/>
              </a:rPr>
              <a:t>KEYWORDS: </a:t>
            </a:r>
            <a:r>
              <a:rPr lang="en-IN" sz="2200" dirty="0">
                <a:ea typeface="Calibri" panose="020F0502020204030204" pitchFamily="34" charset="0"/>
              </a:rPr>
              <a:t>Elliptic Curve Cryptosystem (ECC), Cloud Computing, Data security.</a:t>
            </a:r>
            <a:endParaRPr lang="en-IN" sz="2200" dirty="0">
              <a:effectLst/>
              <a:ea typeface="Calibri" panose="020F0502020204030204" pitchFamily="34" charset="0"/>
            </a:endParaRPr>
          </a:p>
        </p:txBody>
      </p:sp>
    </p:spTree>
    <p:extLst>
      <p:ext uri="{BB962C8B-B14F-4D97-AF65-F5344CB8AC3E}">
        <p14:creationId xmlns:p14="http://schemas.microsoft.com/office/powerpoint/2010/main" val="188516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2AF8-49DD-96A6-A777-DB5D8AFB4AA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1F8C4B9-74C9-ACFF-DE2B-13C5BD977F6C}"/>
              </a:ext>
            </a:extLst>
          </p:cNvPr>
          <p:cNvSpPr>
            <a:spLocks noGrp="1"/>
          </p:cNvSpPr>
          <p:nvPr>
            <p:ph idx="1"/>
          </p:nvPr>
        </p:nvSpPr>
        <p:spPr/>
        <p:txBody>
          <a:bodyPr>
            <a:normAutofit/>
          </a:bodyPr>
          <a:lstStyle/>
          <a:p>
            <a:pPr marL="0" indent="0">
              <a:lnSpc>
                <a:spcPct val="150000"/>
              </a:lnSpc>
              <a:buNone/>
            </a:pPr>
            <a:r>
              <a:rPr lang="en-IN" sz="2200" dirty="0">
                <a:latin typeface="Times New Roman" panose="02020603050405020304" pitchFamily="18" charset="0"/>
                <a:ea typeface="Calibri" panose="020F0502020204030204" pitchFamily="34" charset="0"/>
                <a:cs typeface="Times New Roman" panose="02020603050405020304" pitchFamily="18" charset="0"/>
              </a:rPr>
              <a:t>		In an era of rapid digital transformation, the security of sensitive data transmitted over the internet has become a critical concern, particularly in cloud computing environments. Traditional encryption methods, while effective, often require significant computational power due to large key sizes, leading to inefficiencies in energy consumption and processing speed. As data </a:t>
            </a:r>
            <a:r>
              <a:rPr lang="en-IN" sz="2200" dirty="0" err="1">
                <a:latin typeface="Times New Roman" panose="02020603050405020304" pitchFamily="18" charset="0"/>
                <a:ea typeface="Calibri" panose="020F0502020204030204" pitchFamily="34" charset="0"/>
                <a:cs typeface="Times New Roman" panose="02020603050405020304" pitchFamily="18" charset="0"/>
              </a:rPr>
              <a:t>centers</a:t>
            </a:r>
            <a:r>
              <a:rPr lang="en-IN" sz="2200" dirty="0">
                <a:latin typeface="Times New Roman" panose="02020603050405020304" pitchFamily="18" charset="0"/>
                <a:ea typeface="Calibri" panose="020F0502020204030204" pitchFamily="34" charset="0"/>
                <a:cs typeface="Times New Roman" panose="02020603050405020304" pitchFamily="18" charset="0"/>
              </a:rPr>
              <a:t> continue to grow in size and complexity, there is an urgent need for a more efficient encryption method that balances strong security with minimal resource usage. This project aims to address this challenge by exploring the application of Elliptic Curve Cryptography (ECC) in cloud computing environments, focusing on its ability to provide robust data protection with reduced computational overhead and energy consumption.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200" dirty="0"/>
          </a:p>
        </p:txBody>
      </p:sp>
    </p:spTree>
    <p:extLst>
      <p:ext uri="{BB962C8B-B14F-4D97-AF65-F5344CB8AC3E}">
        <p14:creationId xmlns:p14="http://schemas.microsoft.com/office/powerpoint/2010/main" val="350175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F7EE-8F47-1455-8842-92CBB29387E9}"/>
              </a:ext>
            </a:extLst>
          </p:cNvPr>
          <p:cNvSpPr>
            <a:spLocks noGrp="1"/>
          </p:cNvSpPr>
          <p:nvPr>
            <p:ph type="title"/>
          </p:nvPr>
        </p:nvSpPr>
        <p:spPr/>
        <p:txBody>
          <a:bodyPr/>
          <a:lstStyle/>
          <a:p>
            <a:r>
              <a:rPr lang="en-IN" dirty="0"/>
              <a:t>Objective Of Project</a:t>
            </a:r>
          </a:p>
        </p:txBody>
      </p:sp>
      <p:sp>
        <p:nvSpPr>
          <p:cNvPr id="3" name="Content Placeholder 2">
            <a:extLst>
              <a:ext uri="{FF2B5EF4-FFF2-40B4-BE49-F238E27FC236}">
                <a16:creationId xmlns:a16="http://schemas.microsoft.com/office/drawing/2014/main" id="{A274AE80-4BA0-4C37-1996-1CA774216AD7}"/>
              </a:ext>
            </a:extLst>
          </p:cNvPr>
          <p:cNvSpPr>
            <a:spLocks noGrp="1"/>
          </p:cNvSpPr>
          <p:nvPr>
            <p:ph idx="1"/>
          </p:nvPr>
        </p:nvSpPr>
        <p:spPr/>
        <p:txBody>
          <a:bodyPr>
            <a:normAutofit lnSpcReduction="10000"/>
          </a:bodyPr>
          <a:lstStyle/>
          <a:p>
            <a:pPr algn="l">
              <a:lnSpc>
                <a:spcPct val="200000"/>
              </a:lnSpc>
            </a:pPr>
            <a:r>
              <a:rPr lang="en-IN" sz="2400" dirty="0">
                <a:ea typeface="Calibri" panose="020F0502020204030204" pitchFamily="34" charset="0"/>
              </a:rPr>
              <a:t>The objective of this project is to enhance data security in cloud computing environments by implementing Elliptic Curve Cryptography (ECC). </a:t>
            </a:r>
          </a:p>
          <a:p>
            <a:pPr algn="l">
              <a:lnSpc>
                <a:spcPct val="200000"/>
              </a:lnSpc>
            </a:pPr>
            <a:r>
              <a:rPr lang="en-IN" sz="2400" dirty="0">
                <a:ea typeface="Calibri" panose="020F0502020204030204" pitchFamily="34" charset="0"/>
              </a:rPr>
              <a:t>The project aims to demonstrate ECC's ability to provide robust encryption with reduced computational power and energy consumption compared to traditional methods. </a:t>
            </a:r>
          </a:p>
          <a:p>
            <a:pPr algn="l">
              <a:lnSpc>
                <a:spcPct val="200000"/>
              </a:lnSpc>
            </a:pPr>
            <a:r>
              <a:rPr lang="en-IN" sz="2400" dirty="0">
                <a:ea typeface="Calibri" panose="020F0502020204030204" pitchFamily="34" charset="0"/>
              </a:rPr>
              <a:t>By optimizing the use of ECC for secure data transmission, this project seeks to contribute to the development of more efficient and secure cloud-based systems, ensuring the protection of sensitive information in increasingly complex digital landscapes.</a:t>
            </a:r>
            <a:endParaRPr lang="en-IN" sz="24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2993549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7A1D-CBEE-1D34-8F97-5899473B977D}"/>
              </a:ext>
            </a:extLst>
          </p:cNvPr>
          <p:cNvSpPr>
            <a:spLocks noGrp="1"/>
          </p:cNvSpPr>
          <p:nvPr>
            <p:ph type="title"/>
          </p:nvPr>
        </p:nvSpPr>
        <p:spPr/>
        <p:txBody>
          <a:bodyPr/>
          <a:lstStyle/>
          <a:p>
            <a:r>
              <a:rPr lang="en-IN" dirty="0"/>
              <a:t>Literature Survey</a:t>
            </a:r>
          </a:p>
        </p:txBody>
      </p:sp>
      <p:graphicFrame>
        <p:nvGraphicFramePr>
          <p:cNvPr id="8" name="Content Placeholder 7">
            <a:extLst>
              <a:ext uri="{FF2B5EF4-FFF2-40B4-BE49-F238E27FC236}">
                <a16:creationId xmlns:a16="http://schemas.microsoft.com/office/drawing/2014/main" id="{04F5A9B1-3C70-D902-823A-C945B0E830F9}"/>
              </a:ext>
            </a:extLst>
          </p:cNvPr>
          <p:cNvGraphicFramePr>
            <a:graphicFrameLocks noGrp="1"/>
          </p:cNvGraphicFramePr>
          <p:nvPr>
            <p:ph idx="1"/>
            <p:extLst>
              <p:ext uri="{D42A27DB-BD31-4B8C-83A1-F6EECF244321}">
                <p14:modId xmlns:p14="http://schemas.microsoft.com/office/powerpoint/2010/main" val="3006462749"/>
              </p:ext>
            </p:extLst>
          </p:nvPr>
        </p:nvGraphicFramePr>
        <p:xfrm>
          <a:off x="251928" y="1104020"/>
          <a:ext cx="11224727" cy="5181600"/>
        </p:xfrm>
        <a:graphic>
          <a:graphicData uri="http://schemas.openxmlformats.org/drawingml/2006/table">
            <a:tbl>
              <a:tblPr firstRow="1" bandRow="1">
                <a:tableStyleId>{5C22544A-7EE6-4342-B048-85BDC9FD1C3A}</a:tableStyleId>
              </a:tblPr>
              <a:tblGrid>
                <a:gridCol w="737117">
                  <a:extLst>
                    <a:ext uri="{9D8B030D-6E8A-4147-A177-3AD203B41FA5}">
                      <a16:colId xmlns:a16="http://schemas.microsoft.com/office/drawing/2014/main" val="1357136870"/>
                    </a:ext>
                  </a:extLst>
                </a:gridCol>
                <a:gridCol w="1884784">
                  <a:extLst>
                    <a:ext uri="{9D8B030D-6E8A-4147-A177-3AD203B41FA5}">
                      <a16:colId xmlns:a16="http://schemas.microsoft.com/office/drawing/2014/main" val="2292640976"/>
                    </a:ext>
                  </a:extLst>
                </a:gridCol>
                <a:gridCol w="1959117">
                  <a:extLst>
                    <a:ext uri="{9D8B030D-6E8A-4147-A177-3AD203B41FA5}">
                      <a16:colId xmlns:a16="http://schemas.microsoft.com/office/drawing/2014/main" val="1724583953"/>
                    </a:ext>
                  </a:extLst>
                </a:gridCol>
                <a:gridCol w="2480681">
                  <a:extLst>
                    <a:ext uri="{9D8B030D-6E8A-4147-A177-3AD203B41FA5}">
                      <a16:colId xmlns:a16="http://schemas.microsoft.com/office/drawing/2014/main" val="610459610"/>
                    </a:ext>
                  </a:extLst>
                </a:gridCol>
                <a:gridCol w="4163028">
                  <a:extLst>
                    <a:ext uri="{9D8B030D-6E8A-4147-A177-3AD203B41FA5}">
                      <a16:colId xmlns:a16="http://schemas.microsoft.com/office/drawing/2014/main" val="521618743"/>
                    </a:ext>
                  </a:extLst>
                </a:gridCol>
              </a:tblGrid>
              <a:tr h="350092">
                <a:tc>
                  <a:txBody>
                    <a:bodyPr/>
                    <a:lstStyle/>
                    <a:p>
                      <a:r>
                        <a:rPr lang="en-IN" sz="1600" dirty="0">
                          <a:latin typeface="Times New Roman" panose="02020603050405020304" pitchFamily="18" charset="0"/>
                          <a:cs typeface="Times New Roman" panose="02020603050405020304" pitchFamily="18" charset="0"/>
                        </a:rPr>
                        <a:t>S.NO</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J</a:t>
                      </a:r>
                      <a:r>
                        <a:rPr lang="en-IN" dirty="0">
                          <a:latin typeface="Times New Roman" panose="02020603050405020304" pitchFamily="18" charset="0"/>
                          <a:cs typeface="Times New Roman" panose="02020603050405020304" pitchFamily="18" charset="0"/>
                        </a:rPr>
                        <a:t>OURNAL</a:t>
                      </a:r>
                    </a:p>
                  </a:txBody>
                  <a:tcPr/>
                </a:tc>
                <a:tc>
                  <a:txBody>
                    <a:bodyPr/>
                    <a:lstStyle/>
                    <a:p>
                      <a:r>
                        <a:rPr lang="en-IN">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OUTCOMES &amp; GAPS</a:t>
                      </a:r>
                    </a:p>
                  </a:txBody>
                  <a:tcPr/>
                </a:tc>
                <a:extLst>
                  <a:ext uri="{0D108BD9-81ED-4DB2-BD59-A6C34878D82A}">
                    <a16:rowId xmlns:a16="http://schemas.microsoft.com/office/drawing/2014/main" val="2733511932"/>
                  </a:ext>
                </a:extLst>
              </a:tr>
              <a:tr h="2346810">
                <a:tc>
                  <a:txBody>
                    <a:bodyPr/>
                    <a:lstStyle/>
                    <a:p>
                      <a:r>
                        <a:rPr lang="en-IN">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8th International Congress of Information and Communication Technology, ICICT 2019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MinZhao</a:t>
                      </a:r>
                      <a:r>
                        <a:rPr lang="en-US" dirty="0">
                          <a:latin typeface="Times New Roman" panose="02020603050405020304" pitchFamily="18" charset="0"/>
                          <a:cs typeface="Times New Roman" panose="02020603050405020304" pitchFamily="18" charset="0"/>
                        </a:rPr>
                        <a:t>, Yang Geng</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Times New Roman" panose="02020603050405020304" pitchFamily="18" charset="0"/>
                          <a:cs typeface="Times New Roman" panose="02020603050405020304" pitchFamily="18" charset="0"/>
                        </a:rPr>
                        <a:t>Homomorphic Encryption for Cloud Computing</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cs typeface="Times New Roman" panose="02020603050405020304" pitchFamily="18" charset="0"/>
                        </a:rPr>
                        <a:t>This paper offers a comprehensive overview of four kinds of homomorphic encryption, a cryptographic technique that allows computations to be performed on encrypted data without requiring decryption. The paper discusses the various types of homomorphic encryption (such as fully homomorphic and partially homomorphic encryption) and their applications in cloud computing.</a:t>
                      </a:r>
                      <a:endParaRPr lang="en-US" sz="1600" b="0"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427888"/>
                  </a:ext>
                </a:extLst>
              </a:tr>
              <a:tr h="1589702">
                <a:tc>
                  <a:txBody>
                    <a:bodyPr/>
                    <a:lstStyle/>
                    <a:p>
                      <a:r>
                        <a:rPr lang="en-IN">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IEEE International Conference on Control System,</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Aws Naser Jaber,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Mohamad </a:t>
                      </a:r>
                      <a:r>
                        <a:rPr lang="en-IN" dirty="0" err="1">
                          <a:latin typeface="Times New Roman" panose="02020603050405020304" pitchFamily="18" charset="0"/>
                          <a:cs typeface="Times New Roman" panose="02020603050405020304" pitchFamily="18" charset="0"/>
                        </a:rPr>
                        <a:t>Fadli</a:t>
                      </a:r>
                      <a:r>
                        <a:rPr lang="en-IN" dirty="0">
                          <a:latin typeface="Times New Roman" panose="02020603050405020304" pitchFamily="18" charset="0"/>
                          <a:cs typeface="Times New Roman" panose="02020603050405020304" pitchFamily="18" charset="0"/>
                        </a:rPr>
                        <a:t> Bin </a:t>
                      </a:r>
                      <a:r>
                        <a:rPr lang="en-IN" dirty="0" err="1">
                          <a:latin typeface="Times New Roman" panose="02020603050405020304" pitchFamily="18" charset="0"/>
                          <a:cs typeface="Times New Roman" panose="02020603050405020304" pitchFamily="18" charset="0"/>
                        </a:rPr>
                        <a:t>Zolkipli</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Use of Cryptography in Cloud Computing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Times New Roman" panose="02020603050405020304" pitchFamily="18" charset="0"/>
                          <a:cs typeface="Times New Roman" panose="02020603050405020304" pitchFamily="18" charset="0"/>
                        </a:rPr>
                        <a:t>This survey paper explores the c</a:t>
                      </a:r>
                      <a:r>
                        <a:rPr lang="en-US" dirty="0">
                          <a:latin typeface="Times New Roman" panose="02020603050405020304" pitchFamily="18" charset="0"/>
                          <a:cs typeface="Times New Roman" panose="02020603050405020304" pitchFamily="18" charset="0"/>
                        </a:rPr>
                        <a:t>loud computing enhances capabilities but raises security concerns. This survey reviews cryptographic aspects impacting data secrecy and security, addressing challenges hindering wider adoption of cloud services.</a:t>
                      </a:r>
                      <a:endParaRPr lang="en-US" sz="1800" b="0"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2286729"/>
                  </a:ext>
                </a:extLst>
              </a:tr>
            </a:tbl>
          </a:graphicData>
        </a:graphic>
      </p:graphicFrame>
    </p:spTree>
    <p:extLst>
      <p:ext uri="{BB962C8B-B14F-4D97-AF65-F5344CB8AC3E}">
        <p14:creationId xmlns:p14="http://schemas.microsoft.com/office/powerpoint/2010/main" val="340512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5AB8-7BEE-1D45-D913-627CB8E7F06D}"/>
              </a:ext>
            </a:extLst>
          </p:cNvPr>
          <p:cNvSpPr>
            <a:spLocks noGrp="1"/>
          </p:cNvSpPr>
          <p:nvPr>
            <p:ph type="title"/>
          </p:nvPr>
        </p:nvSpPr>
        <p:spPr/>
        <p:txBody>
          <a:bodyPr/>
          <a:lstStyle/>
          <a:p>
            <a:r>
              <a:rPr lang="en-IN" dirty="0"/>
              <a:t>Cont..</a:t>
            </a:r>
          </a:p>
        </p:txBody>
      </p:sp>
      <p:graphicFrame>
        <p:nvGraphicFramePr>
          <p:cNvPr id="4" name="Content Placeholder 3">
            <a:extLst>
              <a:ext uri="{FF2B5EF4-FFF2-40B4-BE49-F238E27FC236}">
                <a16:creationId xmlns:a16="http://schemas.microsoft.com/office/drawing/2014/main" id="{DC868708-B599-AE93-33F5-DB292C2409FC}"/>
              </a:ext>
            </a:extLst>
          </p:cNvPr>
          <p:cNvGraphicFramePr>
            <a:graphicFrameLocks noGrp="1"/>
          </p:cNvGraphicFramePr>
          <p:nvPr>
            <p:ph idx="1"/>
            <p:extLst>
              <p:ext uri="{D42A27DB-BD31-4B8C-83A1-F6EECF244321}">
                <p14:modId xmlns:p14="http://schemas.microsoft.com/office/powerpoint/2010/main" val="1742255710"/>
              </p:ext>
            </p:extLst>
          </p:nvPr>
        </p:nvGraphicFramePr>
        <p:xfrm>
          <a:off x="149290" y="1147665"/>
          <a:ext cx="11836333" cy="4925238"/>
        </p:xfrm>
        <a:graphic>
          <a:graphicData uri="http://schemas.openxmlformats.org/drawingml/2006/table">
            <a:tbl>
              <a:tblPr firstRow="1" bandRow="1">
                <a:tableStyleId>{5C22544A-7EE6-4342-B048-85BDC9FD1C3A}</a:tableStyleId>
              </a:tblPr>
              <a:tblGrid>
                <a:gridCol w="698306">
                  <a:extLst>
                    <a:ext uri="{9D8B030D-6E8A-4147-A177-3AD203B41FA5}">
                      <a16:colId xmlns:a16="http://schemas.microsoft.com/office/drawing/2014/main" val="3038612823"/>
                    </a:ext>
                  </a:extLst>
                </a:gridCol>
                <a:gridCol w="1789657">
                  <a:extLst>
                    <a:ext uri="{9D8B030D-6E8A-4147-A177-3AD203B41FA5}">
                      <a16:colId xmlns:a16="http://schemas.microsoft.com/office/drawing/2014/main" val="1058295063"/>
                    </a:ext>
                  </a:extLst>
                </a:gridCol>
                <a:gridCol w="2053390">
                  <a:extLst>
                    <a:ext uri="{9D8B030D-6E8A-4147-A177-3AD203B41FA5}">
                      <a16:colId xmlns:a16="http://schemas.microsoft.com/office/drawing/2014/main" val="3777532659"/>
                    </a:ext>
                  </a:extLst>
                </a:gridCol>
                <a:gridCol w="2486526">
                  <a:extLst>
                    <a:ext uri="{9D8B030D-6E8A-4147-A177-3AD203B41FA5}">
                      <a16:colId xmlns:a16="http://schemas.microsoft.com/office/drawing/2014/main" val="902704062"/>
                    </a:ext>
                  </a:extLst>
                </a:gridCol>
                <a:gridCol w="4808454">
                  <a:extLst>
                    <a:ext uri="{9D8B030D-6E8A-4147-A177-3AD203B41FA5}">
                      <a16:colId xmlns:a16="http://schemas.microsoft.com/office/drawing/2014/main" val="2346785533"/>
                    </a:ext>
                  </a:extLst>
                </a:gridCol>
              </a:tblGrid>
              <a:tr h="391263">
                <a:tc>
                  <a:txBody>
                    <a:bodyPr/>
                    <a:lstStyle/>
                    <a:p>
                      <a:r>
                        <a:rPr lang="en-IN" dirty="0" err="1">
                          <a:solidFill>
                            <a:schemeClr val="tx1"/>
                          </a:solidFill>
                          <a:latin typeface="Times New Roman" panose="02020603050405020304" pitchFamily="18" charset="0"/>
                          <a:cs typeface="Times New Roman" panose="02020603050405020304" pitchFamily="18" charset="0"/>
                        </a:rPr>
                        <a:t>S.No</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JOURNAL</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AUTHORS</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TITLE</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OUTCOMES &amp; GAPS</a:t>
                      </a:r>
                    </a:p>
                  </a:txBody>
                  <a:tcPr/>
                </a:tc>
                <a:extLst>
                  <a:ext uri="{0D108BD9-81ED-4DB2-BD59-A6C34878D82A}">
                    <a16:rowId xmlns:a16="http://schemas.microsoft.com/office/drawing/2014/main" val="133660998"/>
                  </a:ext>
                </a:extLst>
              </a:tr>
              <a:tr h="2265945">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IEEE </a:t>
                      </a:r>
                      <a:r>
                        <a:rPr lang="en-IN" b="0" i="0" dirty="0">
                          <a:solidFill>
                            <a:srgbClr val="333333"/>
                          </a:solidFill>
                          <a:effectLst/>
                          <a:latin typeface="Times New Roman" panose="02020603050405020304" pitchFamily="18" charset="0"/>
                          <a:cs typeface="Times New Roman" panose="02020603050405020304" pitchFamily="18" charset="0"/>
                        </a:rPr>
                        <a:t>E3S Web of Conferences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333333"/>
                          </a:solidFill>
                          <a:effectLst/>
                          <a:latin typeface="Times New Roman" panose="02020603050405020304" pitchFamily="18" charset="0"/>
                          <a:cs typeface="Times New Roman" panose="02020603050405020304" pitchFamily="18" charset="0"/>
                        </a:rPr>
                        <a:t>Hitesh Vasudev, Dhiraj Kapila</a:t>
                      </a:r>
                      <a:endParaRPr lang="en-US" dirty="0">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33333"/>
                          </a:solidFill>
                          <a:latin typeface="Times New Roman" panose="02020603050405020304" pitchFamily="18" charset="0"/>
                          <a:cs typeface="Times New Roman" panose="02020603050405020304" pitchFamily="18" charset="0"/>
                        </a:rPr>
                        <a:t>Data Security in Cloud Environment Using End-to-End Encryption </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This study highlights data security challenges in cloud platforms and reviews existing encryption techniques for securing data during transmission, ensuring safe communication between sender and receiver via the cloud. It also involves Hybrid Encryption Technique.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7156864"/>
                  </a:ext>
                </a:extLst>
              </a:tr>
              <a:tr h="2268030">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US" dirty="0">
                          <a:solidFill>
                            <a:srgbClr val="373545"/>
                          </a:solidFill>
                          <a:latin typeface="Times New Roman" panose="02020603050405020304" pitchFamily="18" charset="0"/>
                          <a:cs typeface="Times New Roman" panose="02020603050405020304" pitchFamily="18" charset="0"/>
                        </a:rPr>
                        <a:t>IJCCN, 2019</a:t>
                      </a:r>
                      <a:endParaRPr lang="en-IN" dirty="0">
                        <a:solidFill>
                          <a:srgbClr val="373545"/>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Imran A. Khan and </a:t>
                      </a:r>
                      <a:r>
                        <a:rPr lang="en-US" dirty="0" err="1">
                          <a:latin typeface="Times New Roman" panose="02020603050405020304" pitchFamily="18" charset="0"/>
                          <a:cs typeface="Times New Roman" panose="02020603050405020304" pitchFamily="18" charset="0"/>
                        </a:rPr>
                        <a:t>Rosheen</a:t>
                      </a:r>
                      <a:r>
                        <a:rPr lang="en-US" dirty="0">
                          <a:latin typeface="Times New Roman" panose="02020603050405020304" pitchFamily="18" charset="0"/>
                          <a:cs typeface="Times New Roman" panose="02020603050405020304" pitchFamily="18" charset="0"/>
                        </a:rPr>
                        <a:t> Qazi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Data Security in Cloud Computing </a:t>
                      </a:r>
                      <a:r>
                        <a:rPr lang="en-IN" dirty="0">
                          <a:latin typeface="Times New Roman" panose="02020603050405020304" pitchFamily="18" charset="0"/>
                          <a:cs typeface="Times New Roman" panose="02020603050405020304" pitchFamily="18" charset="0"/>
                        </a:rPr>
                        <a:t>Using Elliptic Curve Cryptography </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rgbClr val="373545"/>
                          </a:solidFill>
                          <a:effectLst/>
                          <a:latin typeface="Times New Roman" panose="02020603050405020304" pitchFamily="18" charset="0"/>
                          <a:cs typeface="Times New Roman" panose="02020603050405020304" pitchFamily="18" charset="0"/>
                        </a:rPr>
                        <a:t>This paper </a:t>
                      </a:r>
                      <a:r>
                        <a:rPr lang="en-US" dirty="0">
                          <a:latin typeface="Times New Roman" panose="02020603050405020304" pitchFamily="18" charset="0"/>
                          <a:cs typeface="Times New Roman" panose="02020603050405020304" pitchFamily="18" charset="0"/>
                        </a:rPr>
                        <a:t>highlights the efficiency of Elliptic Curve Cryptography (ECC) for data security in cloud computing. ECC's small key size reduces computational power, energy consumption, and enhances data protection and efficiency.</a:t>
                      </a:r>
                      <a:endParaRPr lang="en-US" sz="1800" b="0" kern="1200" dirty="0">
                        <a:solidFill>
                          <a:srgbClr val="373545"/>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6680924"/>
                  </a:ext>
                </a:extLst>
              </a:tr>
            </a:tbl>
          </a:graphicData>
        </a:graphic>
      </p:graphicFrame>
    </p:spTree>
    <p:extLst>
      <p:ext uri="{BB962C8B-B14F-4D97-AF65-F5344CB8AC3E}">
        <p14:creationId xmlns:p14="http://schemas.microsoft.com/office/powerpoint/2010/main" val="130908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53E3-9449-6597-A604-077FC395E5FC}"/>
              </a:ext>
            </a:extLst>
          </p:cNvPr>
          <p:cNvSpPr>
            <a:spLocks noGrp="1"/>
          </p:cNvSpPr>
          <p:nvPr>
            <p:ph type="title"/>
          </p:nvPr>
        </p:nvSpPr>
        <p:spPr/>
        <p:txBody>
          <a:bodyPr/>
          <a:lstStyle/>
          <a:p>
            <a:r>
              <a:rPr lang="en-IN" dirty="0"/>
              <a:t>Cont..</a:t>
            </a:r>
          </a:p>
        </p:txBody>
      </p:sp>
      <p:graphicFrame>
        <p:nvGraphicFramePr>
          <p:cNvPr id="4" name="Content Placeholder 3">
            <a:extLst>
              <a:ext uri="{FF2B5EF4-FFF2-40B4-BE49-F238E27FC236}">
                <a16:creationId xmlns:a16="http://schemas.microsoft.com/office/drawing/2014/main" id="{A595A358-4E89-AE60-E32D-77B1FF799DD9}"/>
              </a:ext>
            </a:extLst>
          </p:cNvPr>
          <p:cNvGraphicFramePr>
            <a:graphicFrameLocks noGrp="1"/>
          </p:cNvGraphicFramePr>
          <p:nvPr>
            <p:ph idx="1"/>
            <p:extLst>
              <p:ext uri="{D42A27DB-BD31-4B8C-83A1-F6EECF244321}">
                <p14:modId xmlns:p14="http://schemas.microsoft.com/office/powerpoint/2010/main" val="3443862118"/>
              </p:ext>
            </p:extLst>
          </p:nvPr>
        </p:nvGraphicFramePr>
        <p:xfrm>
          <a:off x="206373" y="1449888"/>
          <a:ext cx="11779250" cy="4064503"/>
        </p:xfrm>
        <a:graphic>
          <a:graphicData uri="http://schemas.openxmlformats.org/drawingml/2006/table">
            <a:tbl>
              <a:tblPr firstRow="1" bandRow="1">
                <a:tableStyleId>{5C22544A-7EE6-4342-B048-85BDC9FD1C3A}</a:tableStyleId>
              </a:tblPr>
              <a:tblGrid>
                <a:gridCol w="932616">
                  <a:extLst>
                    <a:ext uri="{9D8B030D-6E8A-4147-A177-3AD203B41FA5}">
                      <a16:colId xmlns:a16="http://schemas.microsoft.com/office/drawing/2014/main" val="3141849435"/>
                    </a:ext>
                  </a:extLst>
                </a:gridCol>
                <a:gridCol w="1475874">
                  <a:extLst>
                    <a:ext uri="{9D8B030D-6E8A-4147-A177-3AD203B41FA5}">
                      <a16:colId xmlns:a16="http://schemas.microsoft.com/office/drawing/2014/main" val="177513883"/>
                    </a:ext>
                  </a:extLst>
                </a:gridCol>
                <a:gridCol w="2310063">
                  <a:extLst>
                    <a:ext uri="{9D8B030D-6E8A-4147-A177-3AD203B41FA5}">
                      <a16:colId xmlns:a16="http://schemas.microsoft.com/office/drawing/2014/main" val="3939283316"/>
                    </a:ext>
                  </a:extLst>
                </a:gridCol>
                <a:gridCol w="2726176">
                  <a:extLst>
                    <a:ext uri="{9D8B030D-6E8A-4147-A177-3AD203B41FA5}">
                      <a16:colId xmlns:a16="http://schemas.microsoft.com/office/drawing/2014/main" val="3611257765"/>
                    </a:ext>
                  </a:extLst>
                </a:gridCol>
                <a:gridCol w="4334521">
                  <a:extLst>
                    <a:ext uri="{9D8B030D-6E8A-4147-A177-3AD203B41FA5}">
                      <a16:colId xmlns:a16="http://schemas.microsoft.com/office/drawing/2014/main" val="3785976220"/>
                    </a:ext>
                  </a:extLst>
                </a:gridCol>
              </a:tblGrid>
              <a:tr h="1007791">
                <a:tc>
                  <a:txBody>
                    <a:bodyPr/>
                    <a:lstStyle/>
                    <a:p>
                      <a:r>
                        <a:rPr lang="en-IN" sz="1800" dirty="0">
                          <a:solidFill>
                            <a:srgbClr val="373545"/>
                          </a:solidFill>
                          <a:latin typeface="Times New Roman" panose="02020603050405020304" pitchFamily="18" charset="0"/>
                          <a:cs typeface="Times New Roman" panose="02020603050405020304" pitchFamily="18" charset="0"/>
                        </a:rPr>
                        <a:t>S. NO</a:t>
                      </a:r>
                    </a:p>
                  </a:txBody>
                  <a:tcPr/>
                </a:tc>
                <a:tc>
                  <a:txBody>
                    <a:bodyPr/>
                    <a:lstStyle/>
                    <a:p>
                      <a:r>
                        <a:rPr lang="en-US" sz="1800" dirty="0">
                          <a:solidFill>
                            <a:srgbClr val="373545"/>
                          </a:solidFill>
                          <a:latin typeface="Times New Roman" panose="02020603050405020304" pitchFamily="18" charset="0"/>
                          <a:cs typeface="Times New Roman" panose="02020603050405020304" pitchFamily="18" charset="0"/>
                        </a:rPr>
                        <a:t>JOURNAL</a:t>
                      </a:r>
                      <a:endParaRPr lang="en-IN" sz="1800" dirty="0">
                        <a:solidFill>
                          <a:srgbClr val="373545"/>
                        </a:solidFill>
                        <a:latin typeface="Times New Roman" panose="02020603050405020304" pitchFamily="18" charset="0"/>
                        <a:cs typeface="Times New Roman" panose="02020603050405020304" pitchFamily="18" charset="0"/>
                      </a:endParaRPr>
                    </a:p>
                  </a:txBody>
                  <a:tcPr/>
                </a:tc>
                <a:tc>
                  <a:txBody>
                    <a:bodyPr/>
                    <a:lstStyle/>
                    <a:p>
                      <a:r>
                        <a:rPr lang="en-IN" sz="1800" dirty="0">
                          <a:solidFill>
                            <a:srgbClr val="373545"/>
                          </a:solidFill>
                          <a:latin typeface="Times New Roman" panose="02020603050405020304" pitchFamily="18" charset="0"/>
                          <a:cs typeface="Times New Roman" panose="02020603050405020304" pitchFamily="18" charset="0"/>
                        </a:rPr>
                        <a:t>AUTHORS</a:t>
                      </a:r>
                    </a:p>
                  </a:txBody>
                  <a:tcPr/>
                </a:tc>
                <a:tc>
                  <a:txBody>
                    <a:bodyPr/>
                    <a:lstStyle/>
                    <a:p>
                      <a:r>
                        <a:rPr lang="en-IN" sz="1800" dirty="0">
                          <a:solidFill>
                            <a:srgbClr val="373545"/>
                          </a:solidFill>
                          <a:latin typeface="Times New Roman" panose="02020603050405020304" pitchFamily="18" charset="0"/>
                          <a:cs typeface="Times New Roman" panose="02020603050405020304" pitchFamily="18" charset="0"/>
                        </a:rPr>
                        <a:t>TITLE</a:t>
                      </a:r>
                    </a:p>
                  </a:txBody>
                  <a:tcPr/>
                </a:tc>
                <a:tc>
                  <a:txBody>
                    <a:bodyPr/>
                    <a:lstStyle/>
                    <a:p>
                      <a:r>
                        <a:rPr lang="en-IN" sz="1800" dirty="0">
                          <a:solidFill>
                            <a:srgbClr val="373545"/>
                          </a:solidFill>
                          <a:latin typeface="Times New Roman" panose="02020603050405020304" pitchFamily="18" charset="0"/>
                          <a:cs typeface="Times New Roman" panose="02020603050405020304" pitchFamily="18" charset="0"/>
                        </a:rPr>
                        <a:t>OUTCOMES &amp; GAPS</a:t>
                      </a:r>
                    </a:p>
                  </a:txBody>
                  <a:tcPr/>
                </a:tc>
                <a:extLst>
                  <a:ext uri="{0D108BD9-81ED-4DB2-BD59-A6C34878D82A}">
                    <a16:rowId xmlns:a16="http://schemas.microsoft.com/office/drawing/2014/main" val="4289286103"/>
                  </a:ext>
                </a:extLst>
              </a:tr>
              <a:tr h="3056712">
                <a:tc>
                  <a:txBody>
                    <a:bodyPr/>
                    <a:lstStyle/>
                    <a:p>
                      <a:r>
                        <a:rPr lang="en-IN" sz="180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IN" sz="1800" dirty="0">
                          <a:latin typeface="Times New Roman" panose="02020603050405020304" pitchFamily="18" charset="0"/>
                          <a:cs typeface="Times New Roman" panose="02020603050405020304" pitchFamily="18" charset="0"/>
                        </a:rPr>
                        <a:t>Alexandria Engineering Journal </a:t>
                      </a:r>
                      <a:endParaRPr lang="en-US" sz="1800" b="0" dirty="0">
                        <a:solidFill>
                          <a:srgbClr val="373545"/>
                        </a:solidFill>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IN" sz="1800" dirty="0" err="1">
                          <a:latin typeface="Times New Roman" panose="02020603050405020304" pitchFamily="18" charset="0"/>
                          <a:cs typeface="Times New Roman" panose="02020603050405020304" pitchFamily="18" charset="0"/>
                        </a:rPr>
                        <a:t>ZhenlongMana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Jianmeng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Liua</a:t>
                      </a:r>
                      <a:r>
                        <a:rPr lang="en-IN" sz="1800" dirty="0">
                          <a:latin typeface="Times New Roman" panose="02020603050405020304" pitchFamily="18" charset="0"/>
                          <a:cs typeface="Times New Roman" panose="02020603050405020304" pitchFamily="18" charset="0"/>
                        </a:rPr>
                        <a:t>, Fan </a:t>
                      </a:r>
                      <a:r>
                        <a:rPr lang="en-IN" sz="1800" dirty="0" err="1">
                          <a:latin typeface="Times New Roman" panose="02020603050405020304" pitchFamily="18" charset="0"/>
                          <a:cs typeface="Times New Roman" panose="02020603050405020304" pitchFamily="18" charset="0"/>
                        </a:rPr>
                        <a:t>Zhanga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Xiangfu</a:t>
                      </a:r>
                      <a:r>
                        <a:rPr lang="en-IN" sz="1800" dirty="0">
                          <a:latin typeface="Times New Roman" panose="02020603050405020304" pitchFamily="18" charset="0"/>
                          <a:cs typeface="Times New Roman" panose="02020603050405020304" pitchFamily="18" charset="0"/>
                        </a:rPr>
                        <a:t> Meng</a:t>
                      </a:r>
                      <a:endParaRPr lang="en-US" sz="1800" b="0" kern="1200" dirty="0">
                        <a:solidFill>
                          <a:srgbClr val="373545"/>
                        </a:solidFill>
                        <a:effectLst/>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800" dirty="0">
                          <a:latin typeface="Times New Roman" panose="02020603050405020304" pitchFamily="18" charset="0"/>
                          <a:cs typeface="Times New Roman" panose="02020603050405020304" pitchFamily="18" charset="0"/>
                        </a:rPr>
                        <a:t>Research on cloud dynamic public key information security based on elliptic curve and primitive Pythagoras</a:t>
                      </a:r>
                      <a:endParaRPr lang="en-US" sz="1800" b="0" kern="1200" dirty="0">
                        <a:solidFill>
                          <a:srgbClr val="373545"/>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This paper presents a cloud-based dynamic public key security scheme for image encryption, using elliptic curve cryptography and primitive Pythagorean triplets. The encryption employs elliptic curve-based scrambling and Rubik’s cube rotation for pixel diffusion, enhancing data security against eavesdropping, tampering, and forgery in network transmission.</a:t>
                      </a:r>
                      <a:endParaRPr lang="en-IN" sz="1800" b="0" kern="1200" dirty="0">
                        <a:solidFill>
                          <a:srgbClr val="373545"/>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86076967"/>
                  </a:ext>
                </a:extLst>
              </a:tr>
            </a:tbl>
          </a:graphicData>
        </a:graphic>
      </p:graphicFrame>
    </p:spTree>
    <p:extLst>
      <p:ext uri="{BB962C8B-B14F-4D97-AF65-F5344CB8AC3E}">
        <p14:creationId xmlns:p14="http://schemas.microsoft.com/office/powerpoint/2010/main" val="282372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7AC86CD8-CB6D-4B54-951B-2D0FC1B8710A}"/>
              </a:ext>
            </a:extLst>
          </p:cNvPr>
          <p:cNvSpPr>
            <a:spLocks noGrp="1"/>
          </p:cNvSpPr>
          <p:nvPr>
            <p:ph idx="1"/>
          </p:nvPr>
        </p:nvSpPr>
        <p:spPr>
          <a:xfrm>
            <a:off x="199505" y="1119673"/>
            <a:ext cx="11779135" cy="5372565"/>
          </a:xfrm>
        </p:spPr>
        <p:txBody>
          <a:bodyPr>
            <a:normAutofit/>
          </a:bodyPr>
          <a:lstStyle/>
          <a:p>
            <a:pPr algn="just">
              <a:lnSpc>
                <a:spcPct val="150000"/>
              </a:lnSpc>
              <a:spcBef>
                <a:spcPts val="1200"/>
              </a:spcBef>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In today’s rapidly evolving digital landscape, the security of sensitive data has become a critical challenge, particularly in cloud computing environments where vast amounts of information are continuously stored and transmitted. As organizations increasingly rely on cloud services for data management, the need for robust and efficient encryption techniques is paramount. </a:t>
            </a:r>
          </a:p>
          <a:p>
            <a:pPr algn="just">
              <a:lnSpc>
                <a:spcPct val="150000"/>
              </a:lnSpc>
              <a:spcBef>
                <a:spcPts val="1200"/>
              </a:spcBef>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Traditional encryption methods, such as RSA, though highly secure, often involve large key sizes, which lead to significant computational overhead and energy consumption.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Elliptic Curve Cryptography (ECC) has emerged as a highly effective alternative to traditional encryption methods. ECC offers the same level of security as other public-key cryptosystems but with much smaller key sizes. ECC's ability to provide robust security with minimal resource usage makes it an attractive option for modern data security challenges.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678144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1420</TotalTime>
  <Words>2104</Words>
  <Application>Microsoft Office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Times New Roman</vt:lpstr>
      <vt:lpstr>Wingdings</vt:lpstr>
      <vt:lpstr>Custom Design</vt:lpstr>
      <vt:lpstr>PowerPoint Presentation</vt:lpstr>
      <vt:lpstr>Contents</vt:lpstr>
      <vt:lpstr>Abstract</vt:lpstr>
      <vt:lpstr>Problem statement</vt:lpstr>
      <vt:lpstr>Objective Of Project</vt:lpstr>
      <vt:lpstr>Literature Survey</vt:lpstr>
      <vt:lpstr>Cont..</vt:lpstr>
      <vt:lpstr>Cont..</vt:lpstr>
      <vt:lpstr>Introduction</vt:lpstr>
      <vt:lpstr>Existing System</vt:lpstr>
      <vt:lpstr>Proposed System</vt:lpstr>
      <vt:lpstr>Planning</vt:lpstr>
      <vt:lpstr>REQUIREMENTS</vt:lpstr>
      <vt:lpstr>Data FlowDiagram</vt:lpstr>
      <vt:lpstr>Data preprocessing techniques</vt:lpstr>
      <vt:lpstr>References</vt:lpstr>
      <vt:lpstr>Cont…</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Swaroopa Bhupalam</cp:lastModifiedBy>
  <cp:revision>132</cp:revision>
  <dcterms:created xsi:type="dcterms:W3CDTF">2019-06-11T05:35:51Z</dcterms:created>
  <dcterms:modified xsi:type="dcterms:W3CDTF">2025-02-09T16:34:16Z</dcterms:modified>
</cp:coreProperties>
</file>