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6" r:id="rId2"/>
    <p:sldId id="331" r:id="rId3"/>
    <p:sldId id="322" r:id="rId4"/>
    <p:sldId id="257" r:id="rId5"/>
    <p:sldId id="273" r:id="rId6"/>
    <p:sldId id="295" r:id="rId7"/>
    <p:sldId id="280" r:id="rId8"/>
    <p:sldId id="281" r:id="rId9"/>
    <p:sldId id="282" r:id="rId10"/>
    <p:sldId id="283" r:id="rId11"/>
    <p:sldId id="276" r:id="rId12"/>
    <p:sldId id="297" r:id="rId13"/>
    <p:sldId id="298" r:id="rId14"/>
    <p:sldId id="299" r:id="rId15"/>
    <p:sldId id="323" r:id="rId16"/>
    <p:sldId id="289" r:id="rId17"/>
    <p:sldId id="325" r:id="rId18"/>
    <p:sldId id="330" r:id="rId19"/>
    <p:sldId id="313" r:id="rId20"/>
    <p:sldId id="314" r:id="rId21"/>
    <p:sldId id="315" r:id="rId22"/>
    <p:sldId id="316" r:id="rId23"/>
    <p:sldId id="317" r:id="rId24"/>
    <p:sldId id="318" r:id="rId25"/>
    <p:sldId id="332" r:id="rId26"/>
    <p:sldId id="335" r:id="rId27"/>
    <p:sldId id="277" r:id="rId28"/>
    <p:sldId id="291" r:id="rId29"/>
    <p:sldId id="278" r:id="rId30"/>
    <p:sldId id="272" r:id="rId31"/>
    <p:sldId id="30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45"/>
    <a:srgbClr val="FF6600"/>
    <a:srgbClr val="009900"/>
    <a:srgbClr val="F4AF83"/>
    <a:srgbClr val="006666"/>
    <a:srgbClr val="0099FF"/>
    <a:srgbClr val="008080"/>
    <a:srgbClr val="0F9F7D"/>
    <a:srgbClr val="008000"/>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B2A46-F5EE-4CD5-ACAD-BBF542D76EE4}" v="35" dt="2025-02-12T11:44:40.84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a Bhupalam" userId="a559c29c2c12c40c" providerId="LiveId" clId="{038B2A46-F5EE-4CD5-ACAD-BBF542D76EE4}"/>
    <pc:docChg chg="undo custSel addSld delSld modSld sldOrd">
      <pc:chgData name="Swaroopa Bhupalam" userId="a559c29c2c12c40c" providerId="LiveId" clId="{038B2A46-F5EE-4CD5-ACAD-BBF542D76EE4}" dt="2025-03-22T17:18:52.480" v="1418" actId="2696"/>
      <pc:docMkLst>
        <pc:docMk/>
      </pc:docMkLst>
      <pc:sldChg chg="modSp mod">
        <pc:chgData name="Swaroopa Bhupalam" userId="a559c29c2c12c40c" providerId="LiveId" clId="{038B2A46-F5EE-4CD5-ACAD-BBF542D76EE4}" dt="2025-03-22T16:54:14.486" v="1399" actId="255"/>
        <pc:sldMkLst>
          <pc:docMk/>
          <pc:sldMk cId="0" sldId="256"/>
        </pc:sldMkLst>
        <pc:spChg chg="mod">
          <ac:chgData name="Swaroopa Bhupalam" userId="a559c29c2c12c40c" providerId="LiveId" clId="{038B2A46-F5EE-4CD5-ACAD-BBF542D76EE4}" dt="2025-02-11T04:23:43.060" v="2" actId="20577"/>
          <ac:spMkLst>
            <pc:docMk/>
            <pc:sldMk cId="0" sldId="256"/>
            <ac:spMk id="4" creationId="{00000000-0000-0000-0000-000000000000}"/>
          </ac:spMkLst>
        </pc:spChg>
        <pc:spChg chg="mod">
          <ac:chgData name="Swaroopa Bhupalam" userId="a559c29c2c12c40c" providerId="LiveId" clId="{038B2A46-F5EE-4CD5-ACAD-BBF542D76EE4}" dt="2025-03-22T16:54:14.486" v="1399" actId="255"/>
          <ac:spMkLst>
            <pc:docMk/>
            <pc:sldMk cId="0" sldId="256"/>
            <ac:spMk id="6" creationId="{00000000-0000-0000-0000-000000000000}"/>
          </ac:spMkLst>
        </pc:spChg>
        <pc:spChg chg="mod">
          <ac:chgData name="Swaroopa Bhupalam" userId="a559c29c2c12c40c" providerId="LiveId" clId="{038B2A46-F5EE-4CD5-ACAD-BBF542D76EE4}" dt="2025-02-11T04:23:41.053" v="1" actId="20577"/>
          <ac:spMkLst>
            <pc:docMk/>
            <pc:sldMk cId="0" sldId="256"/>
            <ac:spMk id="12" creationId="{00000000-0000-0000-0000-000000000000}"/>
          </ac:spMkLst>
        </pc:spChg>
        <pc:spChg chg="mod">
          <ac:chgData name="Swaroopa Bhupalam" userId="a559c29c2c12c40c" providerId="LiveId" clId="{038B2A46-F5EE-4CD5-ACAD-BBF542D76EE4}" dt="2025-02-11T04:23:45.544" v="3" actId="20577"/>
          <ac:spMkLst>
            <pc:docMk/>
            <pc:sldMk cId="0" sldId="256"/>
            <ac:spMk id="13" creationId="{00000000-0000-0000-0000-000000000000}"/>
          </ac:spMkLst>
        </pc:spChg>
        <pc:spChg chg="mod">
          <ac:chgData name="Swaroopa Bhupalam" userId="a559c29c2c12c40c" providerId="LiveId" clId="{038B2A46-F5EE-4CD5-ACAD-BBF542D76EE4}" dt="2025-02-11T04:23:39.036" v="0" actId="20577"/>
          <ac:spMkLst>
            <pc:docMk/>
            <pc:sldMk cId="0" sldId="256"/>
            <ac:spMk id="14" creationId="{00000000-0000-0000-0000-000000000000}"/>
          </ac:spMkLst>
        </pc:spChg>
        <pc:picChg chg="mod">
          <ac:chgData name="Swaroopa Bhupalam" userId="a559c29c2c12c40c" providerId="LiveId" clId="{038B2A46-F5EE-4CD5-ACAD-BBF542D76EE4}" dt="2025-03-22T16:52:59.469" v="1392" actId="1076"/>
          <ac:picMkLst>
            <pc:docMk/>
            <pc:sldMk cId="0" sldId="256"/>
            <ac:picMk id="5" creationId="{00000000-0000-0000-0000-000000000000}"/>
          </ac:picMkLst>
        </pc:picChg>
      </pc:sldChg>
      <pc:sldChg chg="modSp mod ord">
        <pc:chgData name="Swaroopa Bhupalam" userId="a559c29c2c12c40c" providerId="LiveId" clId="{038B2A46-F5EE-4CD5-ACAD-BBF542D76EE4}" dt="2025-02-12T10:47:17.074" v="863" actId="20577"/>
        <pc:sldMkLst>
          <pc:docMk/>
          <pc:sldMk cId="0" sldId="257"/>
        </pc:sldMkLst>
        <pc:spChg chg="mod">
          <ac:chgData name="Swaroopa Bhupalam" userId="a559c29c2c12c40c" providerId="LiveId" clId="{038B2A46-F5EE-4CD5-ACAD-BBF542D76EE4}" dt="2025-02-12T10:47:17.074" v="863" actId="20577"/>
          <ac:spMkLst>
            <pc:docMk/>
            <pc:sldMk cId="0" sldId="257"/>
            <ac:spMk id="6" creationId="{00000000-0000-0000-0000-000000000000}"/>
          </ac:spMkLst>
        </pc:spChg>
      </pc:sldChg>
      <pc:sldChg chg="modSp mod">
        <pc:chgData name="Swaroopa Bhupalam" userId="a559c29c2c12c40c" providerId="LiveId" clId="{038B2A46-F5EE-4CD5-ACAD-BBF542D76EE4}" dt="2025-02-11T04:26:58.192" v="14" actId="27636"/>
        <pc:sldMkLst>
          <pc:docMk/>
          <pc:sldMk cId="0" sldId="276"/>
        </pc:sldMkLst>
        <pc:spChg chg="mod">
          <ac:chgData name="Swaroopa Bhupalam" userId="a559c29c2c12c40c" providerId="LiveId" clId="{038B2A46-F5EE-4CD5-ACAD-BBF542D76EE4}" dt="2025-02-11T04:26:58.192" v="14" actId="27636"/>
          <ac:spMkLst>
            <pc:docMk/>
            <pc:sldMk cId="0" sldId="276"/>
            <ac:spMk id="6" creationId="{00000000-0000-0000-0000-000000000000}"/>
          </ac:spMkLst>
        </pc:spChg>
      </pc:sldChg>
      <pc:sldChg chg="modSp mod">
        <pc:chgData name="Swaroopa Bhupalam" userId="a559c29c2c12c40c" providerId="LiveId" clId="{038B2A46-F5EE-4CD5-ACAD-BBF542D76EE4}" dt="2025-02-12T11:47:37.417" v="1359" actId="20577"/>
        <pc:sldMkLst>
          <pc:docMk/>
          <pc:sldMk cId="0" sldId="277"/>
        </pc:sldMkLst>
        <pc:spChg chg="mod">
          <ac:chgData name="Swaroopa Bhupalam" userId="a559c29c2c12c40c" providerId="LiveId" clId="{038B2A46-F5EE-4CD5-ACAD-BBF542D76EE4}" dt="2025-02-12T11:47:37.417" v="1359" actId="20577"/>
          <ac:spMkLst>
            <pc:docMk/>
            <pc:sldMk cId="0" sldId="277"/>
            <ac:spMk id="3" creationId="{00000000-0000-0000-0000-000000000000}"/>
          </ac:spMkLst>
        </pc:spChg>
      </pc:sldChg>
      <pc:sldChg chg="addSp delSp modSp del mod ord">
        <pc:chgData name="Swaroopa Bhupalam" userId="a559c29c2c12c40c" providerId="LiveId" clId="{038B2A46-F5EE-4CD5-ACAD-BBF542D76EE4}" dt="2025-02-12T10:43:47.276" v="605" actId="2696"/>
        <pc:sldMkLst>
          <pc:docMk/>
          <pc:sldMk cId="0" sldId="279"/>
        </pc:sldMkLst>
      </pc:sldChg>
      <pc:sldChg chg="modSp mod">
        <pc:chgData name="Swaroopa Bhupalam" userId="a559c29c2c12c40c" providerId="LiveId" clId="{038B2A46-F5EE-4CD5-ACAD-BBF542D76EE4}" dt="2025-02-11T04:26:04.372" v="11" actId="255"/>
        <pc:sldMkLst>
          <pc:docMk/>
          <pc:sldMk cId="0" sldId="280"/>
        </pc:sldMkLst>
        <pc:spChg chg="mod">
          <ac:chgData name="Swaroopa Bhupalam" userId="a559c29c2c12c40c" providerId="LiveId" clId="{038B2A46-F5EE-4CD5-ACAD-BBF542D76EE4}" dt="2025-02-11T04:26:04.372" v="11" actId="255"/>
          <ac:spMkLst>
            <pc:docMk/>
            <pc:sldMk cId="0" sldId="280"/>
            <ac:spMk id="3" creationId="{00000000-0000-0000-0000-000000000000}"/>
          </ac:spMkLst>
        </pc:spChg>
      </pc:sldChg>
      <pc:sldChg chg="modSp mod">
        <pc:chgData name="Swaroopa Bhupalam" userId="a559c29c2c12c40c" providerId="LiveId" clId="{038B2A46-F5EE-4CD5-ACAD-BBF542D76EE4}" dt="2025-02-12T11:41:59.395" v="1311" actId="20577"/>
        <pc:sldMkLst>
          <pc:docMk/>
          <pc:sldMk cId="0" sldId="281"/>
        </pc:sldMkLst>
        <pc:graphicFrameChg chg="modGraphic">
          <ac:chgData name="Swaroopa Bhupalam" userId="a559c29c2c12c40c" providerId="LiveId" clId="{038B2A46-F5EE-4CD5-ACAD-BBF542D76EE4}" dt="2025-02-12T11:41:59.395" v="1311" actId="20577"/>
          <ac:graphicFrameMkLst>
            <pc:docMk/>
            <pc:sldMk cId="0" sldId="281"/>
            <ac:graphicFrameMk id="8" creationId="{00000000-0000-0000-0000-000000000000}"/>
          </ac:graphicFrameMkLst>
        </pc:graphicFrameChg>
      </pc:sldChg>
      <pc:sldChg chg="modSp mod">
        <pc:chgData name="Swaroopa Bhupalam" userId="a559c29c2c12c40c" providerId="LiveId" clId="{038B2A46-F5EE-4CD5-ACAD-BBF542D76EE4}" dt="2025-03-20T10:48:15.121" v="1386" actId="14734"/>
        <pc:sldMkLst>
          <pc:docMk/>
          <pc:sldMk cId="0" sldId="282"/>
        </pc:sldMkLst>
        <pc:graphicFrameChg chg="mod modGraphic">
          <ac:chgData name="Swaroopa Bhupalam" userId="a559c29c2c12c40c" providerId="LiveId" clId="{038B2A46-F5EE-4CD5-ACAD-BBF542D76EE4}" dt="2025-03-20T10:48:15.121" v="1386" actId="14734"/>
          <ac:graphicFrameMkLst>
            <pc:docMk/>
            <pc:sldMk cId="0" sldId="282"/>
            <ac:graphicFrameMk id="4" creationId="{00000000-0000-0000-0000-000000000000}"/>
          </ac:graphicFrameMkLst>
        </pc:graphicFrameChg>
      </pc:sldChg>
      <pc:sldChg chg="modSp mod">
        <pc:chgData name="Swaroopa Bhupalam" userId="a559c29c2c12c40c" providerId="LiveId" clId="{038B2A46-F5EE-4CD5-ACAD-BBF542D76EE4}" dt="2025-02-12T11:44:55.058" v="1351" actId="2711"/>
        <pc:sldMkLst>
          <pc:docMk/>
          <pc:sldMk cId="0" sldId="283"/>
        </pc:sldMkLst>
        <pc:graphicFrameChg chg="mod modGraphic">
          <ac:chgData name="Swaroopa Bhupalam" userId="a559c29c2c12c40c" providerId="LiveId" clId="{038B2A46-F5EE-4CD5-ACAD-BBF542D76EE4}" dt="2025-02-12T11:44:55.058" v="1351" actId="2711"/>
          <ac:graphicFrameMkLst>
            <pc:docMk/>
            <pc:sldMk cId="0" sldId="283"/>
            <ac:graphicFrameMk id="4" creationId="{00000000-0000-0000-0000-000000000000}"/>
          </ac:graphicFrameMkLst>
        </pc:graphicFrameChg>
      </pc:sldChg>
      <pc:sldChg chg="ord">
        <pc:chgData name="Swaroopa Bhupalam" userId="a559c29c2c12c40c" providerId="LiveId" clId="{038B2A46-F5EE-4CD5-ACAD-BBF542D76EE4}" dt="2025-02-12T11:47:04.601" v="1357"/>
        <pc:sldMkLst>
          <pc:docMk/>
          <pc:sldMk cId="0" sldId="289"/>
        </pc:sldMkLst>
      </pc:sldChg>
      <pc:sldChg chg="del">
        <pc:chgData name="Swaroopa Bhupalam" userId="a559c29c2c12c40c" providerId="LiveId" clId="{038B2A46-F5EE-4CD5-ACAD-BBF542D76EE4}" dt="2025-02-11T04:39:30.128" v="51" actId="2696"/>
        <pc:sldMkLst>
          <pc:docMk/>
          <pc:sldMk cId="0" sldId="290"/>
        </pc:sldMkLst>
      </pc:sldChg>
      <pc:sldChg chg="modSp mod">
        <pc:chgData name="Swaroopa Bhupalam" userId="a559c29c2c12c40c" providerId="LiveId" clId="{038B2A46-F5EE-4CD5-ACAD-BBF542D76EE4}" dt="2025-02-12T11:48:20.832" v="1377" actId="20577"/>
        <pc:sldMkLst>
          <pc:docMk/>
          <pc:sldMk cId="0" sldId="291"/>
        </pc:sldMkLst>
        <pc:spChg chg="mod">
          <ac:chgData name="Swaroopa Bhupalam" userId="a559c29c2c12c40c" providerId="LiveId" clId="{038B2A46-F5EE-4CD5-ACAD-BBF542D76EE4}" dt="2025-02-12T11:48:20.832" v="1377" actId="20577"/>
          <ac:spMkLst>
            <pc:docMk/>
            <pc:sldMk cId="0" sldId="291"/>
            <ac:spMk id="3" creationId="{00000000-0000-0000-0000-000000000000}"/>
          </ac:spMkLst>
        </pc:spChg>
      </pc:sldChg>
      <pc:sldChg chg="del">
        <pc:chgData name="Swaroopa Bhupalam" userId="a559c29c2c12c40c" providerId="LiveId" clId="{038B2A46-F5EE-4CD5-ACAD-BBF542D76EE4}" dt="2025-02-11T04:39:24.952" v="50" actId="2696"/>
        <pc:sldMkLst>
          <pc:docMk/>
          <pc:sldMk cId="0" sldId="293"/>
        </pc:sldMkLst>
      </pc:sldChg>
      <pc:sldChg chg="modSp mod">
        <pc:chgData name="Swaroopa Bhupalam" userId="a559c29c2c12c40c" providerId="LiveId" clId="{038B2A46-F5EE-4CD5-ACAD-BBF542D76EE4}" dt="2025-02-11T05:10:14.303" v="197" actId="20577"/>
        <pc:sldMkLst>
          <pc:docMk/>
          <pc:sldMk cId="0" sldId="297"/>
        </pc:sldMkLst>
        <pc:spChg chg="mod">
          <ac:chgData name="Swaroopa Bhupalam" userId="a559c29c2c12c40c" providerId="LiveId" clId="{038B2A46-F5EE-4CD5-ACAD-BBF542D76EE4}" dt="2025-02-11T05:10:14.303" v="197" actId="20577"/>
          <ac:spMkLst>
            <pc:docMk/>
            <pc:sldMk cId="0" sldId="297"/>
            <ac:spMk id="2" creationId="{00000000-0000-0000-0000-000000000000}"/>
          </ac:spMkLst>
        </pc:spChg>
        <pc:spChg chg="mod">
          <ac:chgData name="Swaroopa Bhupalam" userId="a559c29c2c12c40c" providerId="LiveId" clId="{038B2A46-F5EE-4CD5-ACAD-BBF542D76EE4}" dt="2025-02-11T04:27:35.039" v="19" actId="20577"/>
          <ac:spMkLst>
            <pc:docMk/>
            <pc:sldMk cId="0" sldId="297"/>
            <ac:spMk id="3" creationId="{00000000-0000-0000-0000-000000000000}"/>
          </ac:spMkLst>
        </pc:spChg>
      </pc:sldChg>
      <pc:sldChg chg="modSp mod">
        <pc:chgData name="Swaroopa Bhupalam" userId="a559c29c2c12c40c" providerId="LiveId" clId="{038B2A46-F5EE-4CD5-ACAD-BBF542D76EE4}" dt="2025-02-12T11:50:04.963" v="1385" actId="113"/>
        <pc:sldMkLst>
          <pc:docMk/>
          <pc:sldMk cId="0" sldId="298"/>
        </pc:sldMkLst>
        <pc:spChg chg="mod">
          <ac:chgData name="Swaroopa Bhupalam" userId="a559c29c2c12c40c" providerId="LiveId" clId="{038B2A46-F5EE-4CD5-ACAD-BBF542D76EE4}" dt="2025-02-12T11:50:04.963" v="1385" actId="113"/>
          <ac:spMkLst>
            <pc:docMk/>
            <pc:sldMk cId="0" sldId="298"/>
            <ac:spMk id="3" creationId="{00000000-0000-0000-0000-000000000000}"/>
          </ac:spMkLst>
        </pc:spChg>
      </pc:sldChg>
      <pc:sldChg chg="modSp mod">
        <pc:chgData name="Swaroopa Bhupalam" userId="a559c29c2c12c40c" providerId="LiveId" clId="{038B2A46-F5EE-4CD5-ACAD-BBF542D76EE4}" dt="2025-02-11T04:38:21.412" v="49" actId="1076"/>
        <pc:sldMkLst>
          <pc:docMk/>
          <pc:sldMk cId="0" sldId="299"/>
        </pc:sldMkLst>
        <pc:spChg chg="mod">
          <ac:chgData name="Swaroopa Bhupalam" userId="a559c29c2c12c40c" providerId="LiveId" clId="{038B2A46-F5EE-4CD5-ACAD-BBF542D76EE4}" dt="2025-02-11T04:38:21.412" v="49" actId="1076"/>
          <ac:spMkLst>
            <pc:docMk/>
            <pc:sldMk cId="0" sldId="299"/>
            <ac:spMk id="23" creationId="{00000000-0000-0000-0000-000000000000}"/>
          </ac:spMkLst>
        </pc:spChg>
      </pc:sldChg>
      <pc:sldChg chg="modSp mod ord">
        <pc:chgData name="Swaroopa Bhupalam" userId="a559c29c2c12c40c" providerId="LiveId" clId="{038B2A46-F5EE-4CD5-ACAD-BBF542D76EE4}" dt="2025-02-12T11:45:55.040" v="1353"/>
        <pc:sldMkLst>
          <pc:docMk/>
          <pc:sldMk cId="0" sldId="300"/>
        </pc:sldMkLst>
        <pc:spChg chg="mod">
          <ac:chgData name="Swaroopa Bhupalam" userId="a559c29c2c12c40c" providerId="LiveId" clId="{038B2A46-F5EE-4CD5-ACAD-BBF542D76EE4}" dt="2025-02-11T04:47:23.529" v="129" actId="179"/>
          <ac:spMkLst>
            <pc:docMk/>
            <pc:sldMk cId="0" sldId="300"/>
            <ac:spMk id="3" creationId="{00000000-0000-0000-0000-000000000000}"/>
          </ac:spMkLst>
        </pc:spChg>
      </pc:sldChg>
      <pc:sldChg chg="modSp mod">
        <pc:chgData name="Swaroopa Bhupalam" userId="a559c29c2c12c40c" providerId="LiveId" clId="{038B2A46-F5EE-4CD5-ACAD-BBF542D76EE4}" dt="2025-02-11T04:44:05.858" v="90" actId="5793"/>
        <pc:sldMkLst>
          <pc:docMk/>
          <pc:sldMk cId="0" sldId="313"/>
        </pc:sldMkLst>
        <pc:spChg chg="mod">
          <ac:chgData name="Swaroopa Bhupalam" userId="a559c29c2c12c40c" providerId="LiveId" clId="{038B2A46-F5EE-4CD5-ACAD-BBF542D76EE4}" dt="2025-02-11T04:44:05.858" v="90" actId="5793"/>
          <ac:spMkLst>
            <pc:docMk/>
            <pc:sldMk cId="0" sldId="313"/>
            <ac:spMk id="3" creationId="{00000000-0000-0000-0000-000000000000}"/>
          </ac:spMkLst>
        </pc:spChg>
      </pc:sldChg>
      <pc:sldChg chg="modSp mod">
        <pc:chgData name="Swaroopa Bhupalam" userId="a559c29c2c12c40c" providerId="LiveId" clId="{038B2A46-F5EE-4CD5-ACAD-BBF542D76EE4}" dt="2025-02-11T04:44:45.334" v="93" actId="1036"/>
        <pc:sldMkLst>
          <pc:docMk/>
          <pc:sldMk cId="0" sldId="314"/>
        </pc:sldMkLst>
        <pc:picChg chg="mod">
          <ac:chgData name="Swaroopa Bhupalam" userId="a559c29c2c12c40c" providerId="LiveId" clId="{038B2A46-F5EE-4CD5-ACAD-BBF542D76EE4}" dt="2025-02-11T04:44:45.334" v="93" actId="1036"/>
          <ac:picMkLst>
            <pc:docMk/>
            <pc:sldMk cId="0" sldId="314"/>
            <ac:picMk id="5" creationId="{00000000-0000-0000-0000-000000000000}"/>
          </ac:picMkLst>
        </pc:picChg>
      </pc:sldChg>
      <pc:sldChg chg="modSp mod">
        <pc:chgData name="Swaroopa Bhupalam" userId="a559c29c2c12c40c" providerId="LiveId" clId="{038B2A46-F5EE-4CD5-ACAD-BBF542D76EE4}" dt="2025-02-11T04:46:06.390" v="115" actId="5793"/>
        <pc:sldMkLst>
          <pc:docMk/>
          <pc:sldMk cId="0" sldId="315"/>
        </pc:sldMkLst>
        <pc:spChg chg="mod">
          <ac:chgData name="Swaroopa Bhupalam" userId="a559c29c2c12c40c" providerId="LiveId" clId="{038B2A46-F5EE-4CD5-ACAD-BBF542D76EE4}" dt="2025-02-11T04:46:06.390" v="115" actId="5793"/>
          <ac:spMkLst>
            <pc:docMk/>
            <pc:sldMk cId="0" sldId="315"/>
            <ac:spMk id="2" creationId="{00000000-0000-0000-0000-000000000000}"/>
          </ac:spMkLst>
        </pc:spChg>
        <pc:spChg chg="mod">
          <ac:chgData name="Swaroopa Bhupalam" userId="a559c29c2c12c40c" providerId="LiveId" clId="{038B2A46-F5EE-4CD5-ACAD-BBF542D76EE4}" dt="2025-02-11T04:45:19.482" v="103" actId="5793"/>
          <ac:spMkLst>
            <pc:docMk/>
            <pc:sldMk cId="0" sldId="315"/>
            <ac:spMk id="3" creationId="{00000000-0000-0000-0000-000000000000}"/>
          </ac:spMkLst>
        </pc:spChg>
      </pc:sldChg>
      <pc:sldChg chg="modSp mod">
        <pc:chgData name="Swaroopa Bhupalam" userId="a559c29c2c12c40c" providerId="LiveId" clId="{038B2A46-F5EE-4CD5-ACAD-BBF542D76EE4}" dt="2025-02-11T04:45:13.795" v="102" actId="5793"/>
        <pc:sldMkLst>
          <pc:docMk/>
          <pc:sldMk cId="0" sldId="317"/>
        </pc:sldMkLst>
        <pc:spChg chg="mod">
          <ac:chgData name="Swaroopa Bhupalam" userId="a559c29c2c12c40c" providerId="LiveId" clId="{038B2A46-F5EE-4CD5-ACAD-BBF542D76EE4}" dt="2025-02-11T04:45:09.569" v="101" actId="5793"/>
          <ac:spMkLst>
            <pc:docMk/>
            <pc:sldMk cId="0" sldId="317"/>
            <ac:spMk id="2" creationId="{00000000-0000-0000-0000-000000000000}"/>
          </ac:spMkLst>
        </pc:spChg>
        <pc:spChg chg="mod">
          <ac:chgData name="Swaroopa Bhupalam" userId="a559c29c2c12c40c" providerId="LiveId" clId="{038B2A46-F5EE-4CD5-ACAD-BBF542D76EE4}" dt="2025-02-11T04:45:13.795" v="102" actId="5793"/>
          <ac:spMkLst>
            <pc:docMk/>
            <pc:sldMk cId="0" sldId="317"/>
            <ac:spMk id="3" creationId="{00000000-0000-0000-0000-000000000000}"/>
          </ac:spMkLst>
        </pc:spChg>
      </pc:sldChg>
      <pc:sldChg chg="modSp mod">
        <pc:chgData name="Swaroopa Bhupalam" userId="a559c29c2c12c40c" providerId="LiveId" clId="{038B2A46-F5EE-4CD5-ACAD-BBF542D76EE4}" dt="2025-02-11T04:46:23.468" v="123" actId="5793"/>
        <pc:sldMkLst>
          <pc:docMk/>
          <pc:sldMk cId="0" sldId="318"/>
        </pc:sldMkLst>
        <pc:spChg chg="mod">
          <ac:chgData name="Swaroopa Bhupalam" userId="a559c29c2c12c40c" providerId="LiveId" clId="{038B2A46-F5EE-4CD5-ACAD-BBF542D76EE4}" dt="2025-02-11T04:46:23.468" v="123" actId="5793"/>
          <ac:spMkLst>
            <pc:docMk/>
            <pc:sldMk cId="0" sldId="318"/>
            <ac:spMk id="4" creationId="{00000000-0000-0000-0000-000000000000}"/>
          </ac:spMkLst>
        </pc:spChg>
      </pc:sldChg>
      <pc:sldChg chg="del">
        <pc:chgData name="Swaroopa Bhupalam" userId="a559c29c2c12c40c" providerId="LiveId" clId="{038B2A46-F5EE-4CD5-ACAD-BBF542D76EE4}" dt="2025-02-11T04:46:34.726" v="124" actId="2696"/>
        <pc:sldMkLst>
          <pc:docMk/>
          <pc:sldMk cId="0" sldId="319"/>
        </pc:sldMkLst>
      </pc:sldChg>
      <pc:sldChg chg="del">
        <pc:chgData name="Swaroopa Bhupalam" userId="a559c29c2c12c40c" providerId="LiveId" clId="{038B2A46-F5EE-4CD5-ACAD-BBF542D76EE4}" dt="2025-02-11T04:46:39.516" v="125" actId="2696"/>
        <pc:sldMkLst>
          <pc:docMk/>
          <pc:sldMk cId="0" sldId="320"/>
        </pc:sldMkLst>
      </pc:sldChg>
      <pc:sldChg chg="modSp mod ord">
        <pc:chgData name="Swaroopa Bhupalam" userId="a559c29c2c12c40c" providerId="LiveId" clId="{038B2A46-F5EE-4CD5-ACAD-BBF542D76EE4}" dt="2025-02-12T10:46:29.785" v="838" actId="5793"/>
        <pc:sldMkLst>
          <pc:docMk/>
          <pc:sldMk cId="0" sldId="322"/>
        </pc:sldMkLst>
        <pc:spChg chg="mod">
          <ac:chgData name="Swaroopa Bhupalam" userId="a559c29c2c12c40c" providerId="LiveId" clId="{038B2A46-F5EE-4CD5-ACAD-BBF542D76EE4}" dt="2025-02-12T10:46:29.785" v="838" actId="5793"/>
          <ac:spMkLst>
            <pc:docMk/>
            <pc:sldMk cId="0" sldId="322"/>
            <ac:spMk id="3" creationId="{00000000-0000-0000-0000-000000000000}"/>
          </ac:spMkLst>
        </pc:spChg>
      </pc:sldChg>
      <pc:sldChg chg="modSp mod">
        <pc:chgData name="Swaroopa Bhupalam" userId="a559c29c2c12c40c" providerId="LiveId" clId="{038B2A46-F5EE-4CD5-ACAD-BBF542D76EE4}" dt="2025-02-11T04:40:15.291" v="83" actId="27636"/>
        <pc:sldMkLst>
          <pc:docMk/>
          <pc:sldMk cId="0" sldId="323"/>
        </pc:sldMkLst>
        <pc:spChg chg="mod">
          <ac:chgData name="Swaroopa Bhupalam" userId="a559c29c2c12c40c" providerId="LiveId" clId="{038B2A46-F5EE-4CD5-ACAD-BBF542D76EE4}" dt="2025-02-11T04:39:41.060" v="81" actId="20577"/>
          <ac:spMkLst>
            <pc:docMk/>
            <pc:sldMk cId="0" sldId="323"/>
            <ac:spMk id="2" creationId="{00000000-0000-0000-0000-000000000000}"/>
          </ac:spMkLst>
        </pc:spChg>
        <pc:spChg chg="mod">
          <ac:chgData name="Swaroopa Bhupalam" userId="a559c29c2c12c40c" providerId="LiveId" clId="{038B2A46-F5EE-4CD5-ACAD-BBF542D76EE4}" dt="2025-02-11T04:40:15.291" v="83" actId="27636"/>
          <ac:spMkLst>
            <pc:docMk/>
            <pc:sldMk cId="0" sldId="323"/>
            <ac:spMk id="3" creationId="{00000000-0000-0000-0000-000000000000}"/>
          </ac:spMkLst>
        </pc:spChg>
      </pc:sldChg>
      <pc:sldChg chg="modSp del mod">
        <pc:chgData name="Swaroopa Bhupalam" userId="a559c29c2c12c40c" providerId="LiveId" clId="{038B2A46-F5EE-4CD5-ACAD-BBF542D76EE4}" dt="2025-02-12T10:24:21.220" v="248" actId="2696"/>
        <pc:sldMkLst>
          <pc:docMk/>
          <pc:sldMk cId="0" sldId="324"/>
        </pc:sldMkLst>
      </pc:sldChg>
      <pc:sldChg chg="modSp mod">
        <pc:chgData name="Swaroopa Bhupalam" userId="a559c29c2c12c40c" providerId="LiveId" clId="{038B2A46-F5EE-4CD5-ACAD-BBF542D76EE4}" dt="2025-02-11T04:43:11.175" v="89" actId="27636"/>
        <pc:sldMkLst>
          <pc:docMk/>
          <pc:sldMk cId="0" sldId="325"/>
        </pc:sldMkLst>
        <pc:spChg chg="mod">
          <ac:chgData name="Swaroopa Bhupalam" userId="a559c29c2c12c40c" providerId="LiveId" clId="{038B2A46-F5EE-4CD5-ACAD-BBF542D76EE4}" dt="2025-02-11T04:43:11.175" v="89" actId="27636"/>
          <ac:spMkLst>
            <pc:docMk/>
            <pc:sldMk cId="0" sldId="325"/>
            <ac:spMk id="3" creationId="{00000000-0000-0000-0000-000000000000}"/>
          </ac:spMkLst>
        </pc:spChg>
      </pc:sldChg>
      <pc:sldChg chg="del">
        <pc:chgData name="Swaroopa Bhupalam" userId="a559c29c2c12c40c" providerId="LiveId" clId="{038B2A46-F5EE-4CD5-ACAD-BBF542D76EE4}" dt="2025-02-11T04:42:39.820" v="86" actId="2696"/>
        <pc:sldMkLst>
          <pc:docMk/>
          <pc:sldMk cId="0" sldId="326"/>
        </pc:sldMkLst>
      </pc:sldChg>
      <pc:sldChg chg="del">
        <pc:chgData name="Swaroopa Bhupalam" userId="a559c29c2c12c40c" providerId="LiveId" clId="{038B2A46-F5EE-4CD5-ACAD-BBF542D76EE4}" dt="2025-02-11T04:42:45.068" v="87" actId="2696"/>
        <pc:sldMkLst>
          <pc:docMk/>
          <pc:sldMk cId="0" sldId="327"/>
        </pc:sldMkLst>
      </pc:sldChg>
      <pc:sldChg chg="del">
        <pc:chgData name="Swaroopa Bhupalam" userId="a559c29c2c12c40c" providerId="LiveId" clId="{038B2A46-F5EE-4CD5-ACAD-BBF542D76EE4}" dt="2025-02-12T11:06:32.516" v="864" actId="2696"/>
        <pc:sldMkLst>
          <pc:docMk/>
          <pc:sldMk cId="0" sldId="328"/>
        </pc:sldMkLst>
      </pc:sldChg>
      <pc:sldChg chg="del">
        <pc:chgData name="Swaroopa Bhupalam" userId="a559c29c2c12c40c" providerId="LiveId" clId="{038B2A46-F5EE-4CD5-ACAD-BBF542D76EE4}" dt="2025-02-12T11:06:38.842" v="865" actId="2696"/>
        <pc:sldMkLst>
          <pc:docMk/>
          <pc:sldMk cId="0" sldId="329"/>
        </pc:sldMkLst>
      </pc:sldChg>
      <pc:sldChg chg="modSp mod">
        <pc:chgData name="Swaroopa Bhupalam" userId="a559c29c2c12c40c" providerId="LiveId" clId="{038B2A46-F5EE-4CD5-ACAD-BBF542D76EE4}" dt="2025-02-12T11:10:42.012" v="955" actId="20577"/>
        <pc:sldMkLst>
          <pc:docMk/>
          <pc:sldMk cId="0" sldId="330"/>
        </pc:sldMkLst>
        <pc:spChg chg="mod">
          <ac:chgData name="Swaroopa Bhupalam" userId="a559c29c2c12c40c" providerId="LiveId" clId="{038B2A46-F5EE-4CD5-ACAD-BBF542D76EE4}" dt="2025-02-12T11:10:42.012" v="955" actId="20577"/>
          <ac:spMkLst>
            <pc:docMk/>
            <pc:sldMk cId="0" sldId="330"/>
            <ac:spMk id="2" creationId="{00000000-0000-0000-0000-000000000000}"/>
          </ac:spMkLst>
        </pc:spChg>
        <pc:spChg chg="mod">
          <ac:chgData name="Swaroopa Bhupalam" userId="a559c29c2c12c40c" providerId="LiveId" clId="{038B2A46-F5EE-4CD5-ACAD-BBF542D76EE4}" dt="2025-02-12T11:10:32.592" v="939" actId="113"/>
          <ac:spMkLst>
            <pc:docMk/>
            <pc:sldMk cId="0" sldId="330"/>
            <ac:spMk id="3" creationId="{00000000-0000-0000-0000-000000000000}"/>
          </ac:spMkLst>
        </pc:spChg>
      </pc:sldChg>
      <pc:sldChg chg="modSp new mod">
        <pc:chgData name="Swaroopa Bhupalam" userId="a559c29c2c12c40c" providerId="LiveId" clId="{038B2A46-F5EE-4CD5-ACAD-BBF542D76EE4}" dt="2025-02-12T10:46:36.682" v="839" actId="20577"/>
        <pc:sldMkLst>
          <pc:docMk/>
          <pc:sldMk cId="2503292076" sldId="331"/>
        </pc:sldMkLst>
        <pc:spChg chg="mod">
          <ac:chgData name="Swaroopa Bhupalam" userId="a559c29c2c12c40c" providerId="LiveId" clId="{038B2A46-F5EE-4CD5-ACAD-BBF542D76EE4}" dt="2025-02-11T04:52:36.591" v="192" actId="20577"/>
          <ac:spMkLst>
            <pc:docMk/>
            <pc:sldMk cId="2503292076" sldId="331"/>
            <ac:spMk id="2" creationId="{FF470FA6-BE62-1304-E380-D254CE1643DE}"/>
          </ac:spMkLst>
        </pc:spChg>
        <pc:spChg chg="mod">
          <ac:chgData name="Swaroopa Bhupalam" userId="a559c29c2c12c40c" providerId="LiveId" clId="{038B2A46-F5EE-4CD5-ACAD-BBF542D76EE4}" dt="2025-02-12T10:46:36.682" v="839" actId="20577"/>
          <ac:spMkLst>
            <pc:docMk/>
            <pc:sldMk cId="2503292076" sldId="331"/>
            <ac:spMk id="3" creationId="{E359456F-245B-985A-8391-0C4FCFF31A2F}"/>
          </ac:spMkLst>
        </pc:spChg>
      </pc:sldChg>
      <pc:sldChg chg="modSp new mod">
        <pc:chgData name="Swaroopa Bhupalam" userId="a559c29c2c12c40c" providerId="LiveId" clId="{038B2A46-F5EE-4CD5-ACAD-BBF542D76EE4}" dt="2025-02-12T10:38:29.080" v="527" actId="20577"/>
        <pc:sldMkLst>
          <pc:docMk/>
          <pc:sldMk cId="1128935036" sldId="332"/>
        </pc:sldMkLst>
        <pc:spChg chg="mod">
          <ac:chgData name="Swaroopa Bhupalam" userId="a559c29c2c12c40c" providerId="LiveId" clId="{038B2A46-F5EE-4CD5-ACAD-BBF542D76EE4}" dt="2025-02-11T05:11:47.343" v="212" actId="20577"/>
          <ac:spMkLst>
            <pc:docMk/>
            <pc:sldMk cId="1128935036" sldId="332"/>
            <ac:spMk id="2" creationId="{A4F9DC5F-FBA6-A235-0B78-D07FE3E2CFD4}"/>
          </ac:spMkLst>
        </pc:spChg>
        <pc:spChg chg="mod">
          <ac:chgData name="Swaroopa Bhupalam" userId="a559c29c2c12c40c" providerId="LiveId" clId="{038B2A46-F5EE-4CD5-ACAD-BBF542D76EE4}" dt="2025-02-12T10:38:29.080" v="527" actId="20577"/>
          <ac:spMkLst>
            <pc:docMk/>
            <pc:sldMk cId="1128935036" sldId="332"/>
            <ac:spMk id="3" creationId="{45680DCC-01AE-2801-F3A6-9D60AEE82EBB}"/>
          </ac:spMkLst>
        </pc:spChg>
      </pc:sldChg>
      <pc:sldChg chg="modSp new del mod ord">
        <pc:chgData name="Swaroopa Bhupalam" userId="a559c29c2c12c40c" providerId="LiveId" clId="{038B2A46-F5EE-4CD5-ACAD-BBF542D76EE4}" dt="2025-02-12T10:41:56.089" v="582" actId="2696"/>
        <pc:sldMkLst>
          <pc:docMk/>
          <pc:sldMk cId="2907338818" sldId="333"/>
        </pc:sldMkLst>
      </pc:sldChg>
      <pc:sldChg chg="modSp new del mod">
        <pc:chgData name="Swaroopa Bhupalam" userId="a559c29c2c12c40c" providerId="LiveId" clId="{038B2A46-F5EE-4CD5-ACAD-BBF542D76EE4}" dt="2025-02-12T10:41:59.609" v="583" actId="2696"/>
        <pc:sldMkLst>
          <pc:docMk/>
          <pc:sldMk cId="1323128005" sldId="334"/>
        </pc:sldMkLst>
      </pc:sldChg>
      <pc:sldChg chg="modSp new mod">
        <pc:chgData name="Swaroopa Bhupalam" userId="a559c29c2c12c40c" providerId="LiveId" clId="{038B2A46-F5EE-4CD5-ACAD-BBF542D76EE4}" dt="2025-02-12T10:40:58.383" v="581" actId="20577"/>
        <pc:sldMkLst>
          <pc:docMk/>
          <pc:sldMk cId="251007958" sldId="335"/>
        </pc:sldMkLst>
        <pc:spChg chg="mod">
          <ac:chgData name="Swaroopa Bhupalam" userId="a559c29c2c12c40c" providerId="LiveId" clId="{038B2A46-F5EE-4CD5-ACAD-BBF542D76EE4}" dt="2025-02-12T10:29:18.717" v="358" actId="5793"/>
          <ac:spMkLst>
            <pc:docMk/>
            <pc:sldMk cId="251007958" sldId="335"/>
            <ac:spMk id="2" creationId="{5995B16D-F3D5-0348-6F81-E68144B5C153}"/>
          </ac:spMkLst>
        </pc:spChg>
        <pc:spChg chg="mod">
          <ac:chgData name="Swaroopa Bhupalam" userId="a559c29c2c12c40c" providerId="LiveId" clId="{038B2A46-F5EE-4CD5-ACAD-BBF542D76EE4}" dt="2025-02-12T10:40:58.383" v="581" actId="20577"/>
          <ac:spMkLst>
            <pc:docMk/>
            <pc:sldMk cId="251007958" sldId="335"/>
            <ac:spMk id="3" creationId="{4C4E67D1-60A0-4190-8317-DB50F9DBFA01}"/>
          </ac:spMkLst>
        </pc:spChg>
      </pc:sldChg>
      <pc:sldChg chg="addSp delSp modSp new del mod">
        <pc:chgData name="Swaroopa Bhupalam" userId="a559c29c2c12c40c" providerId="LiveId" clId="{038B2A46-F5EE-4CD5-ACAD-BBF542D76EE4}" dt="2025-02-12T11:27:52.820" v="1051" actId="2696"/>
        <pc:sldMkLst>
          <pc:docMk/>
          <pc:sldMk cId="3665958445" sldId="336"/>
        </pc:sldMkLst>
      </pc:sldChg>
      <pc:sldChg chg="modSp new del mod">
        <pc:chgData name="Swaroopa Bhupalam" userId="a559c29c2c12c40c" providerId="LiveId" clId="{038B2A46-F5EE-4CD5-ACAD-BBF542D76EE4}" dt="2025-03-22T17:18:52.480" v="1418" actId="2696"/>
        <pc:sldMkLst>
          <pc:docMk/>
          <pc:sldMk cId="3732701671" sldId="336"/>
        </pc:sldMkLst>
        <pc:spChg chg="mod">
          <ac:chgData name="Swaroopa Bhupalam" userId="a559c29c2c12c40c" providerId="LiveId" clId="{038B2A46-F5EE-4CD5-ACAD-BBF542D76EE4}" dt="2025-03-22T17:15:36.370" v="1412" actId="20577"/>
          <ac:spMkLst>
            <pc:docMk/>
            <pc:sldMk cId="3732701671" sldId="336"/>
            <ac:spMk id="2" creationId="{CEBDC401-C36B-6F21-C3D0-74B7092BD151}"/>
          </ac:spMkLst>
        </pc:spChg>
        <pc:spChg chg="mod">
          <ac:chgData name="Swaroopa Bhupalam" userId="a559c29c2c12c40c" providerId="LiveId" clId="{038B2A46-F5EE-4CD5-ACAD-BBF542D76EE4}" dt="2025-03-22T17:18:47.519" v="1417" actId="20577"/>
          <ac:spMkLst>
            <pc:docMk/>
            <pc:sldMk cId="3732701671" sldId="336"/>
            <ac:spMk id="3" creationId="{B23ABEAE-8AE0-FCCD-A13B-435F56A9B83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22-03-2025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Cloud Computing Security Using Elliptic Curve Cryptography</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- 01</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Swaroopa</a:t>
            </a:r>
          </a:p>
          <a:p>
            <a:pPr>
              <a:spcBef>
                <a:spcPts val="300"/>
              </a:spcBef>
            </a:pPr>
            <a:r>
              <a:rPr lang="en-US" sz="1200" b="0" dirty="0"/>
              <a:t>Roll No. 214G1A32B1</a:t>
            </a:r>
          </a:p>
        </p:txBody>
      </p:sp>
      <p:sp>
        <p:nvSpPr>
          <p:cNvPr id="6" name="Subtitle 11"/>
          <p:cNvSpPr txBox="1"/>
          <p:nvPr/>
        </p:nvSpPr>
        <p:spPr>
          <a:xfrm>
            <a:off x="3759654" y="2626468"/>
            <a:ext cx="4672674" cy="8025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K. Venkatesh </a:t>
            </a:r>
            <a:r>
              <a:rPr lang="en-US" sz="2400" b="0" baseline="-25000" dirty="0">
                <a:effectLst>
                  <a:outerShdw blurRad="38100" dist="38100" dir="2700000" algn="tl">
                    <a:srgbClr val="000000">
                      <a:alpha val="43137"/>
                    </a:srgbClr>
                  </a:outerShdw>
                </a:effectLst>
              </a:rPr>
              <a:t>M. Tech</a:t>
            </a:r>
            <a:r>
              <a:rPr lang="en-US" sz="1600" b="0" baseline="-25000" dirty="0">
                <a:effectLst>
                  <a:outerShdw blurRad="38100" dist="38100" dir="2700000" algn="tl">
                    <a:srgbClr val="000000">
                      <a:alpha val="43137"/>
                    </a:srgbClr>
                  </a:outerShdw>
                </a:effectLst>
              </a:rPr>
              <a:t>.,(</a:t>
            </a:r>
            <a:r>
              <a:rPr lang="en-US" sz="1600" b="0" baseline="-25000" dirty="0" err="1">
                <a:effectLst>
                  <a:outerShdw blurRad="38100" dist="38100" dir="2700000" algn="tl">
                    <a:srgbClr val="000000">
                      <a:alpha val="43137"/>
                    </a:srgbClr>
                  </a:outerShdw>
                </a:effectLst>
              </a:rPr>
              <a:t>Ph.D</a:t>
            </a:r>
            <a:r>
              <a:rPr lang="en-US" sz="1600" b="0" baseline="-25000" dirty="0">
                <a:effectLst>
                  <a:outerShdw blurRad="38100" dist="38100" dir="2700000" algn="tl">
                    <a:srgbClr val="000000">
                      <a:alpha val="43137"/>
                    </a:srgbClr>
                  </a:outerShdw>
                </a:effectLst>
              </a:rPr>
              <a:t>)</a:t>
            </a:r>
            <a:endParaRPr lang="en-IN" sz="16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Rohini</a:t>
            </a:r>
          </a:p>
          <a:p>
            <a:pPr>
              <a:spcBef>
                <a:spcPts val="300"/>
              </a:spcBef>
            </a:pPr>
            <a:r>
              <a:rPr lang="en-US" sz="1200" b="0" dirty="0"/>
              <a:t>Roll No. 214G1A3287</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a:t>
            </a:r>
            <a:r>
              <a:rPr lang="en-US" sz="2600" b="0" dirty="0" err="1">
                <a:effectLst>
                  <a:outerShdw blurRad="38100" dist="38100" dir="2700000" algn="tl">
                    <a:srgbClr val="000000">
                      <a:alpha val="43137"/>
                    </a:srgbClr>
                  </a:outerShdw>
                </a:effectLst>
              </a:rPr>
              <a:t>Suvarchala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214G1A32A9</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a:t>
            </a:r>
            <a:r>
              <a:rPr lang="en-US" sz="2600" b="0" dirty="0" err="1">
                <a:effectLst>
                  <a:outerShdw blurRad="38100" dist="38100" dir="2700000" algn="tl">
                    <a:srgbClr val="000000">
                      <a:alpha val="43137"/>
                    </a:srgbClr>
                  </a:outerShdw>
                </a:effectLst>
              </a:rPr>
              <a:t>Yugandhar</a:t>
            </a:r>
            <a:endParaRPr lang="en-US" sz="2600" b="0" dirty="0">
              <a:effectLst>
                <a:outerShdw blurRad="38100" dist="38100" dir="2700000" algn="tl">
                  <a:srgbClr val="000000">
                    <a:alpha val="43137"/>
                  </a:srgbClr>
                </a:outerShdw>
              </a:effectLst>
            </a:endParaRPr>
          </a:p>
          <a:p>
            <a:pPr>
              <a:spcBef>
                <a:spcPts val="300"/>
              </a:spcBef>
            </a:pPr>
            <a:r>
              <a:rPr lang="en-US" sz="1200" b="0" dirty="0"/>
              <a:t>Roll No. 224G5A3215</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Computing Security Using Elliptic Curve Cryptography</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795444"/>
              </p:ext>
            </p:extLst>
          </p:nvPr>
        </p:nvGraphicFramePr>
        <p:xfrm>
          <a:off x="206373" y="1449889"/>
          <a:ext cx="11779250" cy="4114332"/>
        </p:xfrm>
        <a:graphic>
          <a:graphicData uri="http://schemas.openxmlformats.org/drawingml/2006/table">
            <a:tbl>
              <a:tblPr firstRow="1" bandRow="1">
                <a:tableStyleId>{5C22544A-7EE6-4342-B048-85BDC9FD1C3A}</a:tableStyleId>
              </a:tblPr>
              <a:tblGrid>
                <a:gridCol w="932616">
                  <a:extLst>
                    <a:ext uri="{9D8B030D-6E8A-4147-A177-3AD203B41FA5}">
                      <a16:colId xmlns:a16="http://schemas.microsoft.com/office/drawing/2014/main" val="20000"/>
                    </a:ext>
                  </a:extLst>
                </a:gridCol>
                <a:gridCol w="1475874">
                  <a:extLst>
                    <a:ext uri="{9D8B030D-6E8A-4147-A177-3AD203B41FA5}">
                      <a16:colId xmlns:a16="http://schemas.microsoft.com/office/drawing/2014/main" val="20001"/>
                    </a:ext>
                  </a:extLst>
                </a:gridCol>
                <a:gridCol w="2310063">
                  <a:extLst>
                    <a:ext uri="{9D8B030D-6E8A-4147-A177-3AD203B41FA5}">
                      <a16:colId xmlns:a16="http://schemas.microsoft.com/office/drawing/2014/main" val="20002"/>
                    </a:ext>
                  </a:extLst>
                </a:gridCol>
                <a:gridCol w="2823411">
                  <a:extLst>
                    <a:ext uri="{9D8B030D-6E8A-4147-A177-3AD203B41FA5}">
                      <a16:colId xmlns:a16="http://schemas.microsoft.com/office/drawing/2014/main" val="20003"/>
                    </a:ext>
                  </a:extLst>
                </a:gridCol>
                <a:gridCol w="4237286">
                  <a:extLst>
                    <a:ext uri="{9D8B030D-6E8A-4147-A177-3AD203B41FA5}">
                      <a16:colId xmlns:a16="http://schemas.microsoft.com/office/drawing/2014/main" val="20004"/>
                    </a:ext>
                  </a:extLst>
                </a:gridCol>
              </a:tblGrid>
              <a:tr h="1020146">
                <a:tc>
                  <a:txBody>
                    <a:bodyPr/>
                    <a:lstStyle/>
                    <a:p>
                      <a:r>
                        <a:rPr lang="en-IN" dirty="0">
                          <a:solidFill>
                            <a:srgbClr val="373545"/>
                          </a:solidFill>
                          <a:latin typeface="Times New Roman" panose="02020603050405020304" pitchFamily="18" charset="0"/>
                          <a:cs typeface="Times New Roman" panose="02020603050405020304" pitchFamily="18" charset="0"/>
                        </a:rPr>
                        <a:t>S. NO</a:t>
                      </a:r>
                    </a:p>
                  </a:txBody>
                  <a:tcPr/>
                </a:tc>
                <a:tc>
                  <a:txBody>
                    <a:bodyPr/>
                    <a:lstStyle/>
                    <a:p>
                      <a:r>
                        <a:rPr lang="en-IN" dirty="0">
                          <a:solidFill>
                            <a:srgbClr val="373545"/>
                          </a:solidFill>
                          <a:latin typeface="Times New Roman" panose="02020603050405020304" pitchFamily="18" charset="0"/>
                          <a:cs typeface="Times New Roman" panose="02020603050405020304" pitchFamily="18" charset="0"/>
                        </a:rPr>
                        <a:t>YEAR</a:t>
                      </a:r>
                    </a:p>
                  </a:txBody>
                  <a:tcPr/>
                </a:tc>
                <a:tc>
                  <a:txBody>
                    <a:bodyPr/>
                    <a:lstStyle/>
                    <a:p>
                      <a:r>
                        <a:rPr lang="en-IN" dirty="0">
                          <a:solidFill>
                            <a:srgbClr val="373545"/>
                          </a:solidFill>
                          <a:latin typeface="Times New Roman" panose="02020603050405020304" pitchFamily="18" charset="0"/>
                          <a:cs typeface="Times New Roman" panose="02020603050405020304" pitchFamily="18" charset="0"/>
                        </a:rPr>
                        <a:t>AUTHORS</a:t>
                      </a:r>
                    </a:p>
                  </a:txBody>
                  <a:tcPr/>
                </a:tc>
                <a:tc>
                  <a:txBody>
                    <a:bodyPr/>
                    <a:lstStyle/>
                    <a:p>
                      <a:r>
                        <a:rPr lang="en-IN" dirty="0">
                          <a:solidFill>
                            <a:srgbClr val="373545"/>
                          </a:solidFill>
                          <a:latin typeface="Times New Roman" panose="02020603050405020304" pitchFamily="18" charset="0"/>
                          <a:cs typeface="Times New Roman" panose="02020603050405020304" pitchFamily="18" charset="0"/>
                        </a:rPr>
                        <a:t>TITLE</a:t>
                      </a:r>
                    </a:p>
                  </a:txBody>
                  <a:tcPr/>
                </a:tc>
                <a:tc>
                  <a:txBody>
                    <a:bodyPr/>
                    <a:lstStyle/>
                    <a:p>
                      <a:r>
                        <a:rPr lang="en-IN" dirty="0">
                          <a:solidFill>
                            <a:srgbClr val="373545"/>
                          </a:solidFill>
                          <a:latin typeface="Times New Roman" panose="02020603050405020304" pitchFamily="18" charset="0"/>
                          <a:cs typeface="Times New Roman" panose="02020603050405020304" pitchFamily="18" charset="0"/>
                        </a:rPr>
                        <a:t>OUTCOMES &amp; DRAWBACKS</a:t>
                      </a:r>
                    </a:p>
                  </a:txBody>
                  <a:tcPr/>
                </a:tc>
                <a:extLst>
                  <a:ext uri="{0D108BD9-81ED-4DB2-BD59-A6C34878D82A}">
                    <a16:rowId xmlns:a16="http://schemas.microsoft.com/office/drawing/2014/main" val="10000"/>
                  </a:ext>
                </a:extLst>
              </a:tr>
              <a:tr h="3094186">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ea typeface="Calibri" panose="020F0502020204030204" pitchFamily="34" charset="0"/>
                          <a:cs typeface="Times New Roman" panose="02020603050405020304" pitchFamily="18" charset="0"/>
                        </a:rPr>
                        <a:t>IEEE 3rd International Conference on Collaboration and Internet Computing 2024</a:t>
                      </a:r>
                      <a:endParaRPr lang="en-US" sz="1600" b="0" dirty="0">
                        <a:solidFill>
                          <a:srgbClr val="373545"/>
                        </a:solidFill>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A. Chhabra and S. Arora</a:t>
                      </a:r>
                      <a:endParaRPr lang="en-US" sz="1600" b="0" kern="1200" dirty="0">
                        <a:solidFill>
                          <a:srgbClr val="373545"/>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An Elliptic Curve Cryptography Based Encryption Scheme for Securing the Cloud Against Eavesdropping Attacks</a:t>
                      </a:r>
                      <a:endParaRPr lang="en-US" sz="1600" b="0" kern="1200" dirty="0">
                        <a:solidFill>
                          <a:srgbClr val="373545"/>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proposed scheme uses ECC for </a:t>
                      </a:r>
                      <a:r>
                        <a:rPr lang="en-US" b="1" dirty="0">
                          <a:latin typeface="Times New Roman" panose="02020603050405020304" pitchFamily="18" charset="0"/>
                          <a:cs typeface="Times New Roman" panose="02020603050405020304" pitchFamily="18" charset="0"/>
                        </a:rPr>
                        <a:t>key exchange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data encryption</a:t>
                      </a:r>
                      <a:r>
                        <a:rPr lang="en-US" dirty="0">
                          <a:latin typeface="Times New Roman" panose="02020603050405020304" pitchFamily="18" charset="0"/>
                          <a:cs typeface="Times New Roman" panose="02020603050405020304" pitchFamily="18" charset="0"/>
                        </a:rPr>
                        <a:t>, offering high security with </a:t>
                      </a:r>
                      <a:r>
                        <a:rPr lang="en-US" b="1" dirty="0">
                          <a:latin typeface="Times New Roman" panose="02020603050405020304" pitchFamily="18" charset="0"/>
                          <a:cs typeface="Times New Roman" panose="02020603050405020304" pitchFamily="18" charset="0"/>
                        </a:rPr>
                        <a:t>smaller key sizes</a:t>
                      </a:r>
                      <a:r>
                        <a:rPr lang="en-US" dirty="0">
                          <a:latin typeface="Times New Roman" panose="02020603050405020304" pitchFamily="18" charset="0"/>
                          <a:cs typeface="Times New Roman" panose="02020603050405020304" pitchFamily="18" charset="0"/>
                        </a:rPr>
                        <a:t>, ensuring both </a:t>
                      </a:r>
                      <a:r>
                        <a:rPr lang="en-US" b="1" dirty="0">
                          <a:latin typeface="Times New Roman" panose="02020603050405020304" pitchFamily="18" charset="0"/>
                          <a:cs typeface="Times New Roman" panose="02020603050405020304" pitchFamily="18" charset="0"/>
                        </a:rPr>
                        <a:t>confidentiality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integrity</a:t>
                      </a:r>
                      <a:r>
                        <a:rPr lang="en-US" dirty="0">
                          <a:latin typeface="Times New Roman" panose="02020603050405020304" pitchFamily="18" charset="0"/>
                          <a:cs typeface="Times New Roman" panose="02020603050405020304" pitchFamily="18" charset="0"/>
                        </a:rPr>
                        <a:t> of data during storage and transmission. The paper emphasizes how ECC improves efficiency over traditional encryption methods like RSA while defending against modern security threats in the cloud.</a:t>
                      </a:r>
                      <a:endParaRPr lang="en-IN" sz="1800" b="0" kern="1200" dirty="0">
                        <a:solidFill>
                          <a:srgbClr val="373545"/>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119673"/>
            <a:ext cx="11779135" cy="5372565"/>
          </a:xfrm>
        </p:spPr>
        <p:txBody>
          <a:bodyPr>
            <a:normAutofit fontScale="77500" lnSpcReduction="20000"/>
          </a:bodyPr>
          <a:lstStyle/>
          <a:p>
            <a:pPr algn="just">
              <a:lnSpc>
                <a:spcPct val="150000"/>
              </a:lnSpc>
              <a:spcBef>
                <a:spcPts val="1200"/>
              </a:spcBef>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In today’s rapidly evolving digital landscape, the security of sensitive data has become a critical challenge, particularly in cloud computing environments where vast amounts of information are continuously stored and transmitted. As organizations increasingly rely on cloud services for data management, the need for robust and efficient encryption techniques is paramount. </a:t>
            </a:r>
          </a:p>
          <a:p>
            <a:pPr algn="just">
              <a:lnSpc>
                <a:spcPct val="150000"/>
              </a:lnSpc>
              <a:spcBef>
                <a:spcPts val="1200"/>
              </a:spcBef>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Traditional encryption methods, such as RSA, though highly secure, often involve large key sizes, which lead to significant computational overhead and energy consumption.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Elliptic Curve Cryptography (ECC) has emerged as a highly effective alternative to traditional encryption methods. ECC offers the same level of security as other public-key cryptosystems but with much smaller key sizes. ECC's ability to provide robust security with minimal resource usage makes it an attractive option for modern data security challenges.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p>
          <a:p>
            <a:pPr marL="0" indent="0">
              <a:buNone/>
            </a:pP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p:txBody>
          <a:bodyPr>
            <a:normAutofit/>
          </a:bodyPr>
          <a:lstStyle/>
          <a:p>
            <a:pPr marL="534988" indent="-360363">
              <a:lnSpc>
                <a:spcPct val="150000"/>
              </a:lnSpc>
              <a:buFont typeface="Wingdings" panose="05000000000000000000" pitchFamily="2" charset="2"/>
              <a:buChar char="v"/>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534988" indent="-360363">
              <a:lnSpc>
                <a:spcPct val="150000"/>
              </a:lnSpc>
              <a:buFont typeface="Wingdings" panose="05000000000000000000" pitchFamily="2" charset="2"/>
              <a:buChar char="v"/>
            </a:pPr>
            <a:r>
              <a:rPr lang="en-US" sz="2200" dirty="0">
                <a:latin typeface="Times New Roman" panose="02020603050405020304" pitchFamily="18" charset="0"/>
                <a:ea typeface="Calibri" panose="020F0502020204030204" pitchFamily="34" charset="0"/>
                <a:cs typeface="Times New Roman" panose="02020603050405020304" pitchFamily="18" charset="0"/>
              </a:rPr>
              <a:t>The existing system for data security in cloud computing primarily relies on traditional encryption techniques like RSA and AES. </a:t>
            </a:r>
          </a:p>
          <a:p>
            <a:pPr marL="534988" indent="-360363">
              <a:lnSpc>
                <a:spcPct val="150000"/>
              </a:lnSpc>
              <a:buFont typeface="Wingdings" panose="05000000000000000000" pitchFamily="2" charset="2"/>
              <a:buChar char="v"/>
            </a:pPr>
            <a:r>
              <a:rPr lang="en-US" sz="2200" dirty="0">
                <a:ea typeface="Calibri" panose="020F0502020204030204" pitchFamily="34" charset="0"/>
              </a:rPr>
              <a:t>T</a:t>
            </a:r>
            <a:r>
              <a:rPr lang="en-US" sz="2200" dirty="0">
                <a:latin typeface="Times New Roman" panose="02020603050405020304" pitchFamily="18" charset="0"/>
                <a:ea typeface="Calibri" panose="020F0502020204030204" pitchFamily="34" charset="0"/>
                <a:cs typeface="Times New Roman" panose="02020603050405020304" pitchFamily="18" charset="0"/>
              </a:rPr>
              <a:t>hey often require large key sizes, leading to significant computational overhead and increased energy consumption. </a:t>
            </a:r>
          </a:p>
          <a:p>
            <a:pPr marL="534988" indent="-360363">
              <a:lnSpc>
                <a:spcPct val="150000"/>
              </a:lnSpc>
              <a:buFont typeface="Wingdings" panose="05000000000000000000" pitchFamily="2" charset="2"/>
              <a:buChar char="v"/>
            </a:pPr>
            <a:r>
              <a:rPr lang="en-US" sz="2200" dirty="0">
                <a:latin typeface="Times New Roman" panose="02020603050405020304" pitchFamily="18" charset="0"/>
                <a:ea typeface="Calibri" panose="020F0502020204030204" pitchFamily="34" charset="0"/>
                <a:cs typeface="Times New Roman" panose="02020603050405020304" pitchFamily="18" charset="0"/>
              </a:rPr>
              <a:t>This is particularly problematic in large-scale cloud environments, where efficiency and scalability are critical. </a:t>
            </a:r>
            <a:endParaRPr lang="en-IN" sz="2200" dirty="0"/>
          </a:p>
          <a:p>
            <a:pPr marL="534988" indent="-360363">
              <a:buNone/>
            </a:pPr>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normAutofit/>
          </a:bodyPr>
          <a:lstStyle/>
          <a:p>
            <a:pPr marL="174625" indent="0">
              <a:buNone/>
            </a:pPr>
            <a:br>
              <a:rPr lang="en-US" sz="2200" dirty="0"/>
            </a:br>
            <a:endParaRPr lang="en-US" sz="2200" dirty="0"/>
          </a:p>
          <a:p>
            <a:pPr marL="517525" indent="-342900"/>
            <a:r>
              <a:rPr lang="en-US" sz="2200" dirty="0"/>
              <a:t>The proposed system integrates Elliptic Curve Cryptography (ECC), providing enhanced security with smaller key sizes compared to RSA, resulting in faster encryption and decryption processes.</a:t>
            </a:r>
          </a:p>
          <a:p>
            <a:pPr marL="534988" indent="-360363">
              <a:buNone/>
            </a:pPr>
            <a:endParaRPr lang="en-US" sz="2200" dirty="0"/>
          </a:p>
          <a:p>
            <a:pPr marL="534988" indent="-360363">
              <a:buFont typeface="Wingdings" panose="05000000000000000000" pitchFamily="2" charset="2"/>
              <a:buChar char="Ø"/>
            </a:pPr>
            <a:r>
              <a:rPr lang="en-US" sz="2200" dirty="0"/>
              <a:t>The system includes automatic audit log updates to enhance traceability and maintain system integrity, offering a scalable, efficient, and secure cloud storage framework for optimal data security and retrieval performance.</a:t>
            </a:r>
          </a:p>
          <a:p>
            <a:pPr marL="534988" indent="-360363">
              <a:buFont typeface="Wingdings" panose="05000000000000000000" pitchFamily="2" charset="2"/>
              <a:buChar char="Ø"/>
            </a:pPr>
            <a:endParaRPr lang="en-US" sz="2200" dirty="0"/>
          </a:p>
          <a:p>
            <a:pPr marL="534988" indent="-360363">
              <a:buFont typeface="Wingdings" panose="05000000000000000000" pitchFamily="2" charset="2"/>
              <a:buChar char="Ø"/>
            </a:pPr>
            <a:r>
              <a:rPr lang="en-US" sz="2200" dirty="0"/>
              <a:t> The integration of ECC with </a:t>
            </a:r>
            <a:r>
              <a:rPr lang="en-US" sz="2000" dirty="0">
                <a:sym typeface="+mn-ea"/>
              </a:rPr>
              <a:t>Quantum Key Distribution (QKD)</a:t>
            </a:r>
            <a:r>
              <a:rPr lang="en-US" sz="2200" dirty="0"/>
              <a:t> improves the scalability of cloud systems, enabling them to handle larger datasets more efficiently while maintaining robust security standards.</a:t>
            </a:r>
          </a:p>
          <a:p>
            <a:pPr marL="534988" indent="-360363">
              <a:buNone/>
            </a:pP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endParaRPr lang="en-IN" dirty="0"/>
          </a:p>
        </p:txBody>
      </p:sp>
      <p:sp>
        <p:nvSpPr>
          <p:cNvPr id="4" name="Rectangle 1"/>
          <p:cNvSpPr>
            <a:spLocks noGrp="1" noChangeArrowheads="1"/>
          </p:cNvSpPr>
          <p:nvPr>
            <p:ph idx="1"/>
          </p:nvPr>
        </p:nvSpPr>
        <p:spPr bwMode="auto">
          <a:xfrm>
            <a:off x="0" y="2935545"/>
            <a:ext cx="1219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None/>
            </a:pPr>
            <a:endParaRPr lang="en-US" altLang="en-US" sz="2400" dirty="0"/>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400" b="0"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pPr>
            <a:endParaRPr lang="en-US" altLang="en-US" sz="2400" dirty="0"/>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400" b="0" i="0" u="none" strike="noStrike" cap="none" normalizeH="0" baseline="0" dirty="0">
              <a:ln>
                <a:noFill/>
              </a:ln>
              <a:solidFill>
                <a:schemeClr val="tx1"/>
              </a:solidFill>
              <a:effectLst/>
            </a:endParaRPr>
          </a:p>
        </p:txBody>
      </p:sp>
      <p:sp>
        <p:nvSpPr>
          <p:cNvPr id="23" name="Rectangle 20"/>
          <p:cNvSpPr>
            <a:spLocks noChangeArrowheads="1"/>
          </p:cNvSpPr>
          <p:nvPr/>
        </p:nvSpPr>
        <p:spPr bwMode="auto">
          <a:xfrm>
            <a:off x="45393" y="1221591"/>
            <a:ext cx="121012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the stakeholders (Data Owner, Data User, Cloud) and gather their requirements.</a:t>
            </a: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the architecture, including frontend (UI), backend (server), database, cloud integration, and ECC encryption.</a:t>
            </a: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the system in phases: authentication, file upload/download, encryption, and key management.</a:t>
            </a: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robust authorization mechanisms to validate and control user access securely.</a:t>
            </a: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scalability and optimize system performance for handling multiple users and large datasets. </a:t>
            </a: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2400" dirty="0">
              <a:latin typeface="Times New Roman" panose="02020603050405020304" pitchFamily="18" charset="0"/>
              <a:cs typeface="Times New Roman" panose="02020603050405020304" pitchFamily="18" charset="0"/>
            </a:endParaRP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2400" dirty="0">
              <a:latin typeface="Times New Roman" panose="02020603050405020304" pitchFamily="18" charset="0"/>
              <a:cs typeface="Times New Roman" panose="02020603050405020304" pitchFamily="18" charset="0"/>
            </a:endParaRP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2400" dirty="0">
              <a:latin typeface="Times New Roman" panose="02020603050405020304" pitchFamily="18" charset="0"/>
              <a:cs typeface="Times New Roman" panose="02020603050405020304" pitchFamily="18" charset="0"/>
            </a:endParaRPr>
          </a:p>
          <a:p>
            <a:pPr marL="534988" marR="0" lvl="0" indent="-360363"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34988" indent="-360363">
              <a:buNone/>
            </a:pPr>
            <a:endParaRPr lang="en-IN"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sym typeface="+mn-ea"/>
              </a:rPr>
              <a:t>REQUIREMENTS</a:t>
            </a:r>
          </a:p>
        </p:txBody>
      </p:sp>
      <p:sp>
        <p:nvSpPr>
          <p:cNvPr id="3" name="Content Placeholder 2"/>
          <p:cNvSpPr>
            <a:spLocks noGrp="1"/>
          </p:cNvSpPr>
          <p:nvPr>
            <p:ph idx="1"/>
          </p:nvPr>
        </p:nvSpPr>
        <p:spPr/>
        <p:txBody>
          <a:bodyPr>
            <a:normAutofit fontScale="75000" lnSpcReduction="20000"/>
          </a:bodyPr>
          <a:lstStyle/>
          <a:p>
            <a:pPr marL="0" indent="0" algn="just" fontAlgn="base">
              <a:lnSpc>
                <a:spcPct val="150000"/>
              </a:lnSpc>
              <a:buNone/>
            </a:pPr>
            <a:r>
              <a:rPr lang="en-US" sz="28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800" b="1" dirty="0">
                <a:latin typeface="Times New Roman" panose="02020603050405020304" pitchFamily="18" charset="0"/>
                <a:cs typeface="Times New Roman" panose="02020603050405020304" pitchFamily="18" charset="0"/>
              </a:rPr>
              <a:t>Functional Requirements</a:t>
            </a:r>
            <a:r>
              <a:rPr lang="en-US" sz="28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a:t>
            </a:r>
          </a:p>
          <a:p>
            <a:pPr marL="719138" indent="-285750">
              <a:lnSpc>
                <a:spcPct val="150000"/>
              </a:lnSpc>
              <a:spcAft>
                <a:spcPts val="800"/>
              </a:spcAft>
              <a:buFont typeface="+mj-lt"/>
              <a:buAutoNum type="romanU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Data Owner – Register, Login, Upload files, View files,</a:t>
            </a:r>
            <a:r>
              <a:rPr lang="en-US" sz="2800" dirty="0">
                <a:ea typeface="Calibri" panose="020F0502020204030204" pitchFamily="34"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View file request</a:t>
            </a:r>
            <a:r>
              <a:rPr lang="en-US" sz="2800" dirty="0">
                <a:ea typeface="Calibri" panose="020F0502020204030204" pitchFamily="34"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Logout.</a:t>
            </a:r>
          </a:p>
          <a:p>
            <a:pPr marL="719138" indent="-285750">
              <a:lnSpc>
                <a:spcPct val="150000"/>
              </a:lnSpc>
              <a:spcAft>
                <a:spcPts val="800"/>
              </a:spcAft>
              <a:buFont typeface="+mj-lt"/>
              <a:buAutoNum type="romanUcPeriod"/>
            </a:pPr>
            <a:r>
              <a:rPr lang="en-US" sz="2800" dirty="0">
                <a:ea typeface="Calibri" panose="020F0502020204030204" pitchFamily="34" charset="0"/>
              </a:rPr>
              <a:t>Data User - </a:t>
            </a:r>
            <a:r>
              <a:rPr lang="en-US" sz="2800" dirty="0">
                <a:latin typeface="Times New Roman" panose="02020603050405020304" pitchFamily="18" charset="0"/>
                <a:ea typeface="Calibri" panose="020F0502020204030204" pitchFamily="34" charset="0"/>
                <a:cs typeface="Times New Roman" panose="02020603050405020304" pitchFamily="18" charset="0"/>
              </a:rPr>
              <a:t>Register, Login, View files,</a:t>
            </a:r>
            <a:r>
              <a:rPr lang="en-US" sz="2800" dirty="0">
                <a:ea typeface="Calibri" panose="020F0502020204030204" pitchFamily="34"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View response</a:t>
            </a:r>
            <a:r>
              <a:rPr lang="en-US" sz="2800" dirty="0">
                <a:ea typeface="Calibri" panose="020F0502020204030204" pitchFamily="34" charset="0"/>
              </a:rPr>
              <a:t>, Download file, </a:t>
            </a:r>
            <a:r>
              <a:rPr lang="en-US" sz="2800" dirty="0">
                <a:latin typeface="Times New Roman" panose="02020603050405020304" pitchFamily="18" charset="0"/>
                <a:ea typeface="Calibri" panose="020F0502020204030204" pitchFamily="34" charset="0"/>
                <a:cs typeface="Times New Roman" panose="02020603050405020304" pitchFamily="18" charset="0"/>
              </a:rPr>
              <a:t>Logout.</a:t>
            </a:r>
          </a:p>
          <a:p>
            <a:pPr marL="719138" indent="-285750">
              <a:lnSpc>
                <a:spcPct val="150000"/>
              </a:lnSpc>
              <a:spcAft>
                <a:spcPts val="800"/>
              </a:spcAft>
              <a:buFont typeface="+mj-lt"/>
              <a:buAutoNum type="romanU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Cloud – Login, View and authorize Data owner, View and authorize Data user, Send key, Logout.</a:t>
            </a:r>
            <a:endParaRPr lang="en-US" sz="2800" b="1" dirty="0">
              <a:latin typeface="Times New Roman" panose="02020603050405020304" pitchFamily="18" charset="0"/>
              <a:cs typeface="Times New Roman" panose="02020603050405020304" pitchFamily="18" charset="0"/>
            </a:endParaRPr>
          </a:p>
          <a:p>
            <a:pPr algn="just" fontAlgn="base">
              <a:lnSpc>
                <a:spcPct val="150000"/>
              </a:lnSpc>
            </a:pPr>
            <a:r>
              <a:rPr lang="en-US" sz="2800" b="1" dirty="0">
                <a:latin typeface="Times New Roman" panose="02020603050405020304" pitchFamily="18" charset="0"/>
                <a:cs typeface="Times New Roman" panose="02020603050405020304" pitchFamily="18" charset="0"/>
              </a:rPr>
              <a:t>Non-functional requirements</a:t>
            </a:r>
            <a:r>
              <a:rPr lang="en-US" sz="28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It includes Performance, Scalability, Security, Availability, </a:t>
            </a:r>
            <a:r>
              <a:rPr lang="en-US" sz="2800" dirty="0" err="1">
                <a:latin typeface="Times New Roman" panose="02020603050405020304" pitchFamily="18" charset="0"/>
                <a:cs typeface="Times New Roman" panose="02020603050405020304" pitchFamily="18" charset="0"/>
              </a:rPr>
              <a:t>Compatability</a:t>
            </a:r>
            <a:r>
              <a:rPr lang="en-US" sz="2800" dirty="0"/>
              <a:t>.</a:t>
            </a:r>
            <a:endParaRPr lang="en-IN" sz="2800" dirty="0"/>
          </a:p>
          <a:p>
            <a:pPr marL="0" indent="0" algn="ctr">
              <a:buNone/>
            </a:pP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FlowDiagram</a:t>
            </a:r>
            <a:endParaRPr lang="en-IN" dirty="0"/>
          </a:p>
        </p:txBody>
      </p:sp>
      <p:sp>
        <p:nvSpPr>
          <p:cNvPr id="3" name="Content Placeholder 2"/>
          <p:cNvSpPr>
            <a:spLocks noGrp="1"/>
          </p:cNvSpPr>
          <p:nvPr>
            <p:ph idx="1"/>
          </p:nvPr>
        </p:nvSpPr>
        <p:spPr>
          <a:xfrm>
            <a:off x="199505" y="1097279"/>
            <a:ext cx="11779135" cy="4693921"/>
          </a:xfrm>
        </p:spPr>
        <p:txBody>
          <a:bodyPr/>
          <a:lstStyle/>
          <a:p>
            <a:pPr marL="0" indent="0">
              <a:buNone/>
            </a:pPr>
            <a:r>
              <a:rPr lang="en-IN" dirty="0"/>
              <a:t> </a:t>
            </a:r>
          </a:p>
        </p:txBody>
      </p:sp>
      <p:pic>
        <p:nvPicPr>
          <p:cNvPr id="4" name="Picture 3" descr="C:\Users\0598\Downloads\s.jpg"/>
          <p:cNvPicPr/>
          <p:nvPr/>
        </p:nvPicPr>
        <p:blipFill>
          <a:blip r:embed="rId2">
            <a:extLst>
              <a:ext uri="{28A0092B-C50C-407E-A947-70E740481C1C}">
                <a14:useLocalDpi xmlns:a14="http://schemas.microsoft.com/office/drawing/2010/main" val="0"/>
              </a:ext>
            </a:extLst>
          </a:blip>
          <a:srcRect/>
          <a:stretch>
            <a:fillRect/>
          </a:stretch>
        </p:blipFill>
        <p:spPr bwMode="auto">
          <a:xfrm>
            <a:off x="3009413" y="1246471"/>
            <a:ext cx="5452546" cy="4514250"/>
          </a:xfrm>
          <a:prstGeom prst="rect">
            <a:avLst/>
          </a:prstGeom>
          <a:noFill/>
          <a:ln>
            <a:noFill/>
          </a:ln>
        </p:spPr>
      </p:pic>
      <p:sp>
        <p:nvSpPr>
          <p:cNvPr id="6" name="TextBox 5"/>
          <p:cNvSpPr txBox="1"/>
          <p:nvPr/>
        </p:nvSpPr>
        <p:spPr>
          <a:xfrm>
            <a:off x="3705072" y="6038544"/>
            <a:ext cx="4980822"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 Working Flow of Proposed system</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sym typeface="+mn-ea"/>
              </a:rPr>
              <a:t>MODULES</a:t>
            </a:r>
          </a:p>
        </p:txBody>
      </p:sp>
      <p:sp>
        <p:nvSpPr>
          <p:cNvPr id="3" name="Content Placeholder 2"/>
          <p:cNvSpPr>
            <a:spLocks noGrp="1"/>
          </p:cNvSpPr>
          <p:nvPr>
            <p:ph idx="1"/>
          </p:nvPr>
        </p:nvSpPr>
        <p:spPr/>
        <p:txBody>
          <a:bodyPr>
            <a:normAutofit fontScale="80000" lnSpcReduction="20000"/>
          </a:bodyPr>
          <a:lstStyle/>
          <a:p>
            <a:pPr marL="534988" marR="0" indent="-360363">
              <a:buNone/>
            </a:pPr>
            <a:r>
              <a:rPr lang="en-US" sz="2800" b="1" dirty="0">
                <a:solidFill>
                  <a:srgbClr val="000000"/>
                </a:solidFill>
                <a:effectLst/>
                <a:latin typeface="Times New Roman" panose="02020603050405020304" pitchFamily="18" charset="0"/>
                <a:ea typeface="Times New Roman" panose="02020603050405020304" pitchFamily="18" charset="0"/>
              </a:rPr>
              <a:t>Data Owner: </a:t>
            </a:r>
          </a:p>
          <a:p>
            <a:pPr marL="534988" indent="-360363"/>
            <a:r>
              <a:rPr lang="en-US" sz="2800" dirty="0">
                <a:solidFill>
                  <a:srgbClr val="000000"/>
                </a:solidFill>
                <a:effectLst/>
                <a:latin typeface="Times New Roman" panose="02020603050405020304" pitchFamily="18" charset="0"/>
                <a:ea typeface="Times New Roman" panose="02020603050405020304" pitchFamily="18" charset="0"/>
              </a:rPr>
              <a:t>Register ,Login , upload files, view files ,</a:t>
            </a:r>
            <a:r>
              <a:rPr lang="en-US" sz="2800" dirty="0" err="1">
                <a:solidFill>
                  <a:srgbClr val="000000"/>
                </a:solidFill>
                <a:effectLst/>
                <a:latin typeface="Times New Roman" panose="02020603050405020304" pitchFamily="18" charset="0"/>
                <a:ea typeface="Times New Roman" panose="02020603050405020304" pitchFamily="18" charset="0"/>
              </a:rPr>
              <a:t>viewfile</a:t>
            </a:r>
            <a:r>
              <a:rPr lang="en-US" sz="2800" dirty="0">
                <a:solidFill>
                  <a:srgbClr val="000000"/>
                </a:solidFill>
                <a:effectLst/>
                <a:latin typeface="Times New Roman" panose="02020603050405020304" pitchFamily="18" charset="0"/>
                <a:ea typeface="Times New Roman" panose="02020603050405020304" pitchFamily="18" charset="0"/>
              </a:rPr>
              <a:t> request</a:t>
            </a:r>
            <a:endParaRPr lang="en-IN" sz="2800" dirty="0">
              <a:effectLst/>
              <a:latin typeface="Times New Roman" panose="02020603050405020304" pitchFamily="18" charset="0"/>
              <a:ea typeface="Times New Roman" panose="02020603050405020304" pitchFamily="18" charset="0"/>
            </a:endParaRPr>
          </a:p>
          <a:p>
            <a:pPr marL="534988" marR="0" indent="-360363">
              <a:buNone/>
            </a:pPr>
            <a:r>
              <a:rPr lang="en-US" sz="2800" b="1" dirty="0">
                <a:solidFill>
                  <a:srgbClr val="000000"/>
                </a:solidFill>
                <a:effectLst/>
                <a:latin typeface="Times New Roman" panose="02020603050405020304" pitchFamily="18" charset="0"/>
                <a:ea typeface="Times New Roman" panose="02020603050405020304" pitchFamily="18" charset="0"/>
              </a:rPr>
              <a:t>Data User:</a:t>
            </a:r>
            <a:endParaRPr lang="en-IN" sz="2800" dirty="0">
              <a:effectLst/>
              <a:latin typeface="Times New Roman" panose="02020603050405020304" pitchFamily="18" charset="0"/>
              <a:ea typeface="Times New Roman" panose="02020603050405020304" pitchFamily="18" charset="0"/>
            </a:endParaRPr>
          </a:p>
          <a:p>
            <a:pPr marL="534988" marR="0" indent="-360363"/>
            <a:r>
              <a:rPr lang="en-US" sz="2800" dirty="0">
                <a:solidFill>
                  <a:srgbClr val="000000"/>
                </a:solidFill>
                <a:effectLst/>
                <a:latin typeface="Times New Roman" panose="02020603050405020304" pitchFamily="18" charset="0"/>
                <a:ea typeface="Times New Roman" panose="02020603050405020304" pitchFamily="18" charset="0"/>
              </a:rPr>
              <a:t>Register ,Login ,view files ,view response ,download file</a:t>
            </a:r>
          </a:p>
          <a:p>
            <a:pPr marL="534988" marR="0" indent="-360363">
              <a:buNone/>
            </a:pPr>
            <a:r>
              <a:rPr lang="en-US" sz="2800" b="1" dirty="0">
                <a:solidFill>
                  <a:srgbClr val="000000"/>
                </a:solidFill>
                <a:effectLst/>
                <a:latin typeface="Times New Roman" panose="02020603050405020304" pitchFamily="18" charset="0"/>
                <a:ea typeface="Times New Roman" panose="02020603050405020304" pitchFamily="18" charset="0"/>
              </a:rPr>
              <a:t>Cloud:</a:t>
            </a:r>
            <a:endParaRPr lang="en-IN" sz="2800" dirty="0">
              <a:effectLst/>
              <a:latin typeface="Times New Roman" panose="02020603050405020304" pitchFamily="18" charset="0"/>
              <a:ea typeface="Times New Roman" panose="02020603050405020304" pitchFamily="18" charset="0"/>
            </a:endParaRPr>
          </a:p>
          <a:p>
            <a:pPr marL="534988" marR="0" indent="-360363"/>
            <a:r>
              <a:rPr lang="en-US" sz="2800" dirty="0">
                <a:solidFill>
                  <a:srgbClr val="000000"/>
                </a:solidFill>
                <a:effectLst/>
                <a:latin typeface="Times New Roman" panose="02020603050405020304" pitchFamily="18" charset="0"/>
                <a:ea typeface="Times New Roman" panose="02020603050405020304" pitchFamily="18" charset="0"/>
              </a:rPr>
              <a:t>Login: He can login into website by entering their credentials.</a:t>
            </a:r>
            <a:endParaRPr lang="en-IN" sz="2800" dirty="0">
              <a:effectLst/>
              <a:latin typeface="Times New Roman" panose="02020603050405020304" pitchFamily="18" charset="0"/>
              <a:ea typeface="Times New Roman" panose="02020603050405020304" pitchFamily="18" charset="0"/>
            </a:endParaRPr>
          </a:p>
          <a:p>
            <a:pPr marL="534988" marR="0" indent="-360363">
              <a:lnSpc>
                <a:spcPct val="150000"/>
              </a:lnSpc>
            </a:pPr>
            <a:r>
              <a:rPr lang="en-US" sz="2800" dirty="0">
                <a:solidFill>
                  <a:srgbClr val="000000"/>
                </a:solidFill>
                <a:effectLst/>
                <a:latin typeface="Times New Roman" panose="02020603050405020304" pitchFamily="18" charset="0"/>
                <a:ea typeface="Times New Roman" panose="02020603050405020304" pitchFamily="18" charset="0"/>
              </a:rPr>
              <a:t>view and authorize data owners: here admin can view the registered data owners and he can authorize and unauthorize the data owners.</a:t>
            </a:r>
            <a:endParaRPr lang="en-IN" sz="2800" dirty="0">
              <a:effectLst/>
              <a:latin typeface="Times New Roman" panose="02020603050405020304" pitchFamily="18" charset="0"/>
              <a:ea typeface="Times New Roman" panose="02020603050405020304" pitchFamily="18" charset="0"/>
            </a:endParaRPr>
          </a:p>
          <a:p>
            <a:pPr marL="534988" marR="0" indent="-360363">
              <a:lnSpc>
                <a:spcPct val="150000"/>
              </a:lnSpc>
            </a:pPr>
            <a:r>
              <a:rPr lang="en-US" sz="2800" dirty="0">
                <a:solidFill>
                  <a:srgbClr val="000000"/>
                </a:solidFill>
                <a:effectLst/>
                <a:latin typeface="Times New Roman" panose="02020603050405020304" pitchFamily="18" charset="0"/>
                <a:ea typeface="Times New Roman" panose="02020603050405020304" pitchFamily="18" charset="0"/>
              </a:rPr>
              <a:t>view and authorize data users: here admin can view the registered data users and he can authorize and unauthorize the data users.</a:t>
            </a:r>
            <a:endParaRPr lang="en-IN" sz="2800" dirty="0">
              <a:effectLst/>
              <a:latin typeface="Times New Roman" panose="02020603050405020304" pitchFamily="18" charset="0"/>
              <a:ea typeface="Times New Roman" panose="02020603050405020304" pitchFamily="18" charset="0"/>
            </a:endParaRPr>
          </a:p>
          <a:p>
            <a:pPr marL="534988" marR="0" indent="-360363"/>
            <a:r>
              <a:rPr lang="en-US" sz="2800" dirty="0">
                <a:solidFill>
                  <a:srgbClr val="000000"/>
                </a:solidFill>
                <a:effectLst/>
                <a:latin typeface="Times New Roman" panose="02020603050405020304" pitchFamily="18" charset="0"/>
                <a:ea typeface="Times New Roman" panose="02020603050405020304" pitchFamily="18" charset="0"/>
              </a:rPr>
              <a:t>send key: Here admin can send a key through email for downloading the file.</a:t>
            </a:r>
            <a:endParaRPr lang="en-IN" sz="2800" dirty="0">
              <a:effectLst/>
              <a:latin typeface="Times New Roman" panose="02020603050405020304" pitchFamily="18" charset="0"/>
              <a:ea typeface="Times New Roman" panose="02020603050405020304" pitchFamily="18" charset="0"/>
            </a:endParaRPr>
          </a:p>
          <a:p>
            <a:pPr marL="534988" marR="0" indent="-360363"/>
            <a:r>
              <a:rPr lang="en-US" sz="2800" dirty="0">
                <a:solidFill>
                  <a:srgbClr val="000000"/>
                </a:solidFill>
                <a:effectLst/>
                <a:latin typeface="Times New Roman" panose="02020603050405020304" pitchFamily="18" charset="0"/>
                <a:ea typeface="Times New Roman" panose="02020603050405020304" pitchFamily="18" charset="0"/>
              </a:rPr>
              <a:t>view file transactions: here user can view the file transactions.</a:t>
            </a:r>
            <a:endParaRPr lang="en-IN" sz="2800" dirty="0">
              <a:effectLst/>
              <a:latin typeface="Times New Roman" panose="02020603050405020304" pitchFamily="18" charset="0"/>
              <a:ea typeface="Times New Roman" panose="02020603050405020304" pitchFamily="18" charset="0"/>
            </a:endParaRPr>
          </a:p>
          <a:p>
            <a:pPr marL="534988" marR="0" indent="-360363"/>
            <a:r>
              <a:rPr lang="en-US" sz="2800" dirty="0">
                <a:solidFill>
                  <a:srgbClr val="000000"/>
                </a:solidFill>
                <a:effectLst/>
                <a:latin typeface="Times New Roman" panose="02020603050405020304" pitchFamily="18" charset="0"/>
                <a:ea typeface="Times New Roman" panose="02020603050405020304" pitchFamily="18" charset="0"/>
              </a:rPr>
              <a:t>Logout: All can logout after completion of their operations.</a:t>
            </a:r>
            <a:endParaRPr lang="en-IN" sz="2800" dirty="0">
              <a:effectLst/>
              <a:latin typeface="Times New Roman" panose="02020603050405020304" pitchFamily="18" charset="0"/>
              <a:ea typeface="Times New Roman" panose="02020603050405020304" pitchFamily="18" charset="0"/>
            </a:endParaRPr>
          </a:p>
          <a:p>
            <a:pPr marL="534988" marR="0" indent="-360363"/>
            <a:endParaRPr lang="en-IN" sz="2800" dirty="0">
              <a:effectLst/>
              <a:latin typeface="Times New Roman" panose="02020603050405020304" pitchFamily="18" charset="0"/>
              <a:ea typeface="Times New Roman" panose="02020603050405020304" pitchFamily="18" charset="0"/>
            </a:endParaRPr>
          </a:p>
          <a:p>
            <a:pPr marL="534988" indent="-360363"/>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a:bodyPr>
          <a:lstStyle/>
          <a:p>
            <a:pPr lvl="0" algn="just">
              <a:lnSpc>
                <a:spcPct val="150000"/>
              </a:lnSpc>
            </a:pPr>
            <a:r>
              <a:rPr lang="en-US" sz="2400" b="1" dirty="0">
                <a:sym typeface="+mn-ea"/>
              </a:rPr>
              <a:t>Quantum Key Distribution (QKD) with ECC:</a:t>
            </a:r>
            <a:endParaRPr lang="en-IN" sz="2400" dirty="0">
              <a:latin typeface="Times New Roman" panose="02020603050405020304" pitchFamily="18" charset="0"/>
              <a:cs typeface="Times New Roman" panose="02020603050405020304" pitchFamily="18" charset="0"/>
            </a:endParaRPr>
          </a:p>
          <a:p>
            <a:pPr lvl="1" algn="just">
              <a:lnSpc>
                <a:spcPct val="150000"/>
              </a:lnSpc>
            </a:pPr>
            <a:r>
              <a:rPr lang="en-IN" b="1" dirty="0">
                <a:sym typeface="+mn-ea"/>
              </a:rPr>
              <a:t>Quantum Key Distribution</a:t>
            </a:r>
            <a:r>
              <a:rPr lang="en-IN" dirty="0">
                <a:sym typeface="+mn-ea"/>
              </a:rPr>
              <a:t> (QKD) </a:t>
            </a:r>
            <a:r>
              <a:rPr lang="en-US" dirty="0"/>
              <a:t>is used to establish a shared secret key between two parties to securely share a cryptographic key over a potentially insecure communication channel. </a:t>
            </a:r>
          </a:p>
          <a:p>
            <a:pPr lvl="1" algn="just">
              <a:lnSpc>
                <a:spcPct val="150000"/>
              </a:lnSpc>
            </a:pPr>
            <a:r>
              <a:rPr lang="en-US" dirty="0"/>
              <a:t>Even though QKD provides a way to securely exchange cryptographic keys, the actual encryption and digital signatures still rely on classical cryptographic systems (e.g., ECC, RSA, AES). The idea is to combine the strengths of quantum mechanics (via QKD) with the security of ECC to establish and use secure cryptographic keys.</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sym typeface="+mn-ea"/>
              </a:rPr>
              <a:t>UML DIAGRAMS</a:t>
            </a:r>
          </a:p>
        </p:txBody>
      </p:sp>
      <p:sp>
        <p:nvSpPr>
          <p:cNvPr id="3" name="Content Placeholder 2"/>
          <p:cNvSpPr>
            <a:spLocks noGrp="1"/>
          </p:cNvSpPr>
          <p:nvPr>
            <p:ph idx="1"/>
          </p:nvPr>
        </p:nvSpPr>
        <p:spPr/>
        <p:txBody>
          <a:bodyPr/>
          <a:lstStyle/>
          <a:p>
            <a:pPr marL="0" lvl="0" indent="0" algn="just">
              <a:lnSpc>
                <a:spcPct val="150000"/>
              </a:lnSpc>
              <a:buNone/>
            </a:pPr>
            <a:r>
              <a:rPr lang="en-US" b="1" dirty="0">
                <a:sym typeface="+mn-ea"/>
              </a:rPr>
              <a:t>Use Case Diagram:</a:t>
            </a:r>
            <a:endParaRPr lang="en-US" b="1" dirty="0">
              <a:latin typeface="Times New Roman" panose="02020603050405020304" pitchFamily="18" charset="0"/>
              <a:cs typeface="Times New Roman" panose="02020603050405020304" pitchFamily="18" charset="0"/>
            </a:endParaRPr>
          </a:p>
          <a:p>
            <a:pPr lvl="0" algn="just">
              <a:lnSpc>
                <a:spcPct val="150000"/>
              </a:lnSpc>
            </a:pPr>
            <a:r>
              <a:rPr lang="en-US" dirty="0">
                <a:sym typeface="+mn-ea"/>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0FA6-BE62-1304-E380-D254CE1643DE}"/>
              </a:ext>
            </a:extLst>
          </p:cNvPr>
          <p:cNvSpPr>
            <a:spLocks noGrp="1"/>
          </p:cNvSpPr>
          <p:nvPr>
            <p:ph type="title"/>
          </p:nvPr>
        </p:nvSpPr>
        <p:spPr/>
        <p:txBody>
          <a:bodyPr/>
          <a:lstStyle/>
          <a:p>
            <a:r>
              <a:rPr lang="en-US" dirty="0"/>
              <a:t>Review-0 Queries</a:t>
            </a:r>
            <a:endParaRPr lang="en-IN" dirty="0"/>
          </a:p>
        </p:txBody>
      </p:sp>
      <p:sp>
        <p:nvSpPr>
          <p:cNvPr id="3" name="Content Placeholder 2">
            <a:extLst>
              <a:ext uri="{FF2B5EF4-FFF2-40B4-BE49-F238E27FC236}">
                <a16:creationId xmlns:a16="http://schemas.microsoft.com/office/drawing/2014/main" id="{E359456F-245B-985A-8391-0C4FCFF31A2F}"/>
              </a:ext>
            </a:extLst>
          </p:cNvPr>
          <p:cNvSpPr>
            <a:spLocks noGrp="1"/>
          </p:cNvSpPr>
          <p:nvPr>
            <p:ph idx="1"/>
          </p:nvPr>
        </p:nvSpPr>
        <p:spPr/>
        <p:txBody>
          <a:bodyPr/>
          <a:lstStyle/>
          <a:p>
            <a:pPr algn="just">
              <a:lnSpc>
                <a:spcPct val="115000"/>
              </a:lnSpc>
              <a:spcAft>
                <a:spcPts val="800"/>
              </a:spcAft>
            </a:pPr>
            <a:endParaRPr lang="en-US" sz="2800" dirty="0">
              <a:effectLst/>
              <a:ea typeface="Calibri" panose="020F0502020204030204" pitchFamily="34" charset="0"/>
            </a:endParaRPr>
          </a:p>
          <a:p>
            <a:pPr algn="just">
              <a:lnSpc>
                <a:spcPct val="115000"/>
              </a:lnSpc>
              <a:spcAft>
                <a:spcPts val="800"/>
              </a:spcAft>
            </a:pPr>
            <a:r>
              <a:rPr lang="en-US" sz="2800" dirty="0">
                <a:effectLst/>
                <a:ea typeface="Calibri" panose="020F0502020204030204" pitchFamily="34" charset="0"/>
              </a:rPr>
              <a:t>What is ECC ?</a:t>
            </a:r>
          </a:p>
          <a:p>
            <a:pPr algn="just">
              <a:lnSpc>
                <a:spcPct val="115000"/>
              </a:lnSpc>
              <a:spcAft>
                <a:spcPts val="800"/>
              </a:spcAft>
            </a:pPr>
            <a:r>
              <a:rPr lang="en-US" sz="2800" dirty="0">
                <a:effectLst/>
                <a:ea typeface="Calibri" panose="020F0502020204030204" pitchFamily="34" charset="0"/>
              </a:rPr>
              <a:t>Symmetric Encryption explanation &amp; Which key is used ?</a:t>
            </a:r>
          </a:p>
          <a:p>
            <a:pPr algn="just">
              <a:lnSpc>
                <a:spcPct val="115000"/>
              </a:lnSpc>
              <a:spcAft>
                <a:spcPts val="800"/>
              </a:spcAft>
            </a:pPr>
            <a:r>
              <a:rPr lang="en-US" sz="2800" dirty="0">
                <a:ea typeface="Calibri" panose="020F0502020204030204" pitchFamily="34" charset="0"/>
              </a:rPr>
              <a:t>Why ECC is used in this project ?</a:t>
            </a:r>
          </a:p>
          <a:p>
            <a:pPr algn="just">
              <a:lnSpc>
                <a:spcPct val="115000"/>
              </a:lnSpc>
              <a:spcAft>
                <a:spcPts val="800"/>
              </a:spcAft>
            </a:pPr>
            <a:r>
              <a:rPr lang="en-US" sz="2800" dirty="0">
                <a:ea typeface="Calibri" panose="020F0502020204030204" pitchFamily="34" charset="0"/>
              </a:rPr>
              <a:t>What is Key Distribution Mechanism ?</a:t>
            </a:r>
          </a:p>
          <a:p>
            <a:pPr algn="just">
              <a:lnSpc>
                <a:spcPct val="115000"/>
              </a:lnSpc>
              <a:spcAft>
                <a:spcPts val="800"/>
              </a:spcAft>
            </a:pPr>
            <a:endParaRPr lang="en-US" sz="2800" dirty="0">
              <a:ea typeface="Calibri" panose="020F0502020204030204" pitchFamily="34" charset="0"/>
            </a:endParaRPr>
          </a:p>
          <a:p>
            <a:endParaRPr lang="en-IN" dirty="0"/>
          </a:p>
        </p:txBody>
      </p:sp>
    </p:spTree>
    <p:extLst>
      <p:ext uri="{BB962C8B-B14F-4D97-AF65-F5344CB8AC3E}">
        <p14:creationId xmlns:p14="http://schemas.microsoft.com/office/powerpoint/2010/main" val="250329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t>
            </a:r>
          </a:p>
        </p:txBody>
      </p:sp>
      <p:pic>
        <p:nvPicPr>
          <p:cNvPr id="5" name="Content Placeholder 4" descr="C:\Users\0598\vpworkspace\Use Case Diagram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7088" y="1155903"/>
            <a:ext cx="7422205" cy="5295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ym typeface="+mn-ea"/>
              </a:rPr>
              <a:t>Cont</a:t>
            </a:r>
            <a:r>
              <a:rPr lang="en-US" dirty="0">
                <a:sym typeface="+mn-ea"/>
              </a:rPr>
              <a:t>…</a:t>
            </a:r>
            <a:endParaRPr lang="en-US" dirty="0">
              <a:solidFill>
                <a:schemeClr val="bg1"/>
              </a:solidFill>
              <a:sym typeface="+mn-ea"/>
            </a:endParaRPr>
          </a:p>
        </p:txBody>
      </p:sp>
      <p:sp>
        <p:nvSpPr>
          <p:cNvPr id="3" name="Content Placeholder 2"/>
          <p:cNvSpPr>
            <a:spLocks noGrp="1"/>
          </p:cNvSpPr>
          <p:nvPr>
            <p:ph idx="1"/>
          </p:nvPr>
        </p:nvSpPr>
        <p:spPr/>
        <p:txBody>
          <a:bodyPr/>
          <a:lstStyle/>
          <a:p>
            <a:pPr marL="0" lvl="0" indent="0" algn="just">
              <a:lnSpc>
                <a:spcPct val="150000"/>
              </a:lnSpc>
              <a:buNone/>
            </a:pPr>
            <a:r>
              <a:rPr lang="en-US" b="1" dirty="0">
                <a:sym typeface="+mn-ea"/>
              </a:rPr>
              <a:t>Class Diagram:</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sym typeface="+mn-ea"/>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t>
            </a:r>
          </a:p>
        </p:txBody>
      </p:sp>
      <p:pic>
        <p:nvPicPr>
          <p:cNvPr id="6" name="Content Placeholder 5" descr="C:\Users\0598\vpworkspace\Class Diagram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4505" y="1189990"/>
            <a:ext cx="5955030" cy="50615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0" indent="0" algn="just">
              <a:lnSpc>
                <a:spcPct val="150000"/>
              </a:lnSpc>
              <a:buNone/>
            </a:pPr>
            <a:r>
              <a:rPr lang="en-US" b="1" dirty="0">
                <a:sym typeface="+mn-ea"/>
              </a:rPr>
              <a:t>Sequence Diagram:</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sym typeface="+mn-ea"/>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Cont</a:t>
            </a:r>
            <a:r>
              <a:rPr lang="en-US" dirty="0"/>
              <a:t>…</a:t>
            </a:r>
          </a:p>
        </p:txBody>
      </p:sp>
      <p:pic>
        <p:nvPicPr>
          <p:cNvPr id="5" name="Content Placeholder 4" descr="C:\Users\0598\vpworkspace\Sequence Diagram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9365" y="1259840"/>
            <a:ext cx="6673215" cy="51415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DC5F-FBA6-A235-0B78-D07FE3E2CFD4}"/>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45680DCC-01AE-2801-F3A6-9D60AEE82EBB}"/>
              </a:ext>
            </a:extLst>
          </p:cNvPr>
          <p:cNvSpPr>
            <a:spLocks noGrp="1"/>
          </p:cNvSpPr>
          <p:nvPr>
            <p:ph idx="1"/>
          </p:nvPr>
        </p:nvSpPr>
        <p:spPr/>
        <p:txBody>
          <a:bodyPr/>
          <a:lstStyle/>
          <a:p>
            <a:r>
              <a:rPr lang="en-US" dirty="0"/>
              <a:t>Encryption Code :</a:t>
            </a:r>
          </a:p>
          <a:p>
            <a:pPr marL="0" indent="0">
              <a:buNone/>
            </a:pPr>
            <a:endParaRPr lang="en-US" dirty="0"/>
          </a:p>
          <a:p>
            <a:pPr marL="457200" lvl="1" indent="0">
              <a:buNone/>
            </a:pPr>
            <a:r>
              <a:rPr lang="en-US" dirty="0"/>
              <a:t>	</a:t>
            </a:r>
            <a:r>
              <a:rPr lang="en-IN" dirty="0"/>
              <a:t>def </a:t>
            </a:r>
            <a:r>
              <a:rPr lang="en-IN" dirty="0" err="1"/>
              <a:t>hybrid_encrypt</a:t>
            </a:r>
            <a:r>
              <a:rPr lang="en-IN" dirty="0"/>
              <a:t>(</a:t>
            </a:r>
            <a:r>
              <a:rPr lang="en-IN" dirty="0" err="1"/>
              <a:t>file_path</a:t>
            </a:r>
            <a:r>
              <a:rPr lang="en-IN" dirty="0"/>
              <a:t>, </a:t>
            </a:r>
            <a:r>
              <a:rPr lang="en-IN" dirty="0" err="1"/>
              <a:t>receiver_ecc_public_key</a:t>
            </a:r>
            <a:r>
              <a:rPr lang="en-IN" dirty="0"/>
              <a:t>): </a:t>
            </a:r>
          </a:p>
          <a:p>
            <a:pPr marL="457200" lvl="1" indent="0">
              <a:buNone/>
            </a:pPr>
            <a:r>
              <a:rPr lang="en-IN" dirty="0"/>
              <a:t>		</a:t>
            </a:r>
            <a:r>
              <a:rPr lang="en-IN" dirty="0" err="1"/>
              <a:t>ephemeral_private</a:t>
            </a:r>
            <a:r>
              <a:rPr lang="en-IN" dirty="0"/>
              <a:t>, </a:t>
            </a:r>
            <a:r>
              <a:rPr lang="en-IN" dirty="0" err="1"/>
              <a:t>ephemeral_public</a:t>
            </a:r>
            <a:r>
              <a:rPr lang="en-IN" dirty="0"/>
              <a:t> = </a:t>
            </a:r>
            <a:r>
              <a:rPr lang="en-IN" dirty="0" err="1"/>
              <a:t>generate_ecc_keypair</a:t>
            </a:r>
            <a:r>
              <a:rPr lang="en-IN" dirty="0"/>
              <a:t>() </a:t>
            </a:r>
          </a:p>
          <a:p>
            <a:pPr marL="447675" lvl="1" indent="9525">
              <a:buNone/>
            </a:pPr>
            <a:r>
              <a:rPr lang="en-IN" dirty="0"/>
              <a:t>		 </a:t>
            </a:r>
            <a:r>
              <a:rPr lang="en-IN" dirty="0" err="1"/>
              <a:t>shared_secret</a:t>
            </a:r>
            <a:r>
              <a:rPr lang="en-IN" dirty="0"/>
              <a:t>=</a:t>
            </a:r>
            <a:r>
              <a:rPr lang="en-IN" dirty="0" err="1"/>
              <a:t>ephemeral_private.privkey.secret_multiplier</a:t>
            </a:r>
            <a:r>
              <a:rPr lang="en-IN" dirty="0"/>
              <a:t>* </a:t>
            </a:r>
            <a:r>
              <a:rPr lang="en-IN" dirty="0" err="1"/>
              <a:t>receiver_ecc_public_key.pubkey.point</a:t>
            </a:r>
            <a:r>
              <a:rPr lang="en-IN" dirty="0"/>
              <a:t> </a:t>
            </a:r>
          </a:p>
          <a:p>
            <a:pPr marL="457200" lvl="1" indent="0">
              <a:buNone/>
            </a:pPr>
            <a:r>
              <a:rPr lang="en-IN" dirty="0"/>
              <a:t>		</a:t>
            </a:r>
            <a:r>
              <a:rPr lang="en-IN" dirty="0" err="1"/>
              <a:t>shared_secret_bytes</a:t>
            </a:r>
            <a:r>
              <a:rPr lang="en-IN" dirty="0"/>
              <a:t>= hashlib.sha256(str(</a:t>
            </a:r>
            <a:r>
              <a:rPr lang="en-IN" dirty="0" err="1"/>
              <a:t>shared_secret</a:t>
            </a:r>
            <a:r>
              <a:rPr lang="en-IN" dirty="0"/>
              <a:t>).encode()).digest() 			</a:t>
            </a:r>
            <a:r>
              <a:rPr lang="en-IN" dirty="0" err="1"/>
              <a:t>aes_key</a:t>
            </a:r>
            <a:r>
              <a:rPr lang="en-IN" dirty="0"/>
              <a:t> = </a:t>
            </a:r>
            <a:r>
              <a:rPr lang="en-IN" dirty="0" err="1"/>
              <a:t>derive_aes_key</a:t>
            </a:r>
            <a:r>
              <a:rPr lang="en-IN" dirty="0"/>
              <a:t>(</a:t>
            </a:r>
            <a:r>
              <a:rPr lang="en-IN" dirty="0" err="1"/>
              <a:t>shared_secret_bytes</a:t>
            </a:r>
            <a:r>
              <a:rPr lang="en-IN" dirty="0"/>
              <a:t>)</a:t>
            </a:r>
          </a:p>
          <a:p>
            <a:pPr marL="457200" lvl="1" indent="0">
              <a:buNone/>
            </a:pPr>
            <a:r>
              <a:rPr lang="en-IN" dirty="0"/>
              <a:t>		</a:t>
            </a:r>
            <a:r>
              <a:rPr lang="en-US" dirty="0"/>
              <a:t>ciphertext = </a:t>
            </a:r>
            <a:r>
              <a:rPr lang="en-US" dirty="0" err="1"/>
              <a:t>aes_encrypt</a:t>
            </a:r>
            <a:r>
              <a:rPr lang="en-US" dirty="0"/>
              <a:t>(</a:t>
            </a:r>
            <a:r>
              <a:rPr lang="en-US" dirty="0" err="1"/>
              <a:t>file_path</a:t>
            </a:r>
            <a:r>
              <a:rPr lang="en-US" dirty="0"/>
              <a:t>, </a:t>
            </a:r>
            <a:r>
              <a:rPr lang="en-US" dirty="0" err="1"/>
              <a:t>aes_key</a:t>
            </a:r>
            <a:r>
              <a:rPr lang="en-US" dirty="0"/>
              <a:t>)</a:t>
            </a:r>
            <a:endParaRPr lang="en-IN" dirty="0"/>
          </a:p>
        </p:txBody>
      </p:sp>
    </p:spTree>
    <p:extLst>
      <p:ext uri="{BB962C8B-B14F-4D97-AF65-F5344CB8AC3E}">
        <p14:creationId xmlns:p14="http://schemas.microsoft.com/office/powerpoint/2010/main" val="112893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B16D-F3D5-0348-6F81-E68144B5C153}"/>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4C4E67D1-60A0-4190-8317-DB50F9DBFA01}"/>
              </a:ext>
            </a:extLst>
          </p:cNvPr>
          <p:cNvSpPr>
            <a:spLocks noGrp="1"/>
          </p:cNvSpPr>
          <p:nvPr>
            <p:ph idx="1"/>
          </p:nvPr>
        </p:nvSpPr>
        <p:spPr/>
        <p:txBody>
          <a:bodyPr/>
          <a:lstStyle/>
          <a:p>
            <a:r>
              <a:rPr lang="en-US" dirty="0"/>
              <a:t>Decryption code :</a:t>
            </a:r>
          </a:p>
          <a:p>
            <a:endParaRPr lang="en-US" dirty="0"/>
          </a:p>
          <a:p>
            <a:pPr marL="0" indent="0">
              <a:buNone/>
            </a:pPr>
            <a:r>
              <a:rPr lang="en-IN" sz="2000" dirty="0"/>
              <a:t>	</a:t>
            </a:r>
            <a:r>
              <a:rPr lang="en-IN" sz="2400" dirty="0"/>
              <a:t>def </a:t>
            </a:r>
            <a:r>
              <a:rPr lang="en-IN" sz="2400" dirty="0" err="1"/>
              <a:t>hybrid_decrypt</a:t>
            </a:r>
            <a:r>
              <a:rPr lang="en-IN" sz="2400" dirty="0"/>
              <a:t>(</a:t>
            </a:r>
            <a:r>
              <a:rPr lang="en-IN" sz="2400" dirty="0" err="1"/>
              <a:t>ephemeral_public_bytes</a:t>
            </a:r>
            <a:r>
              <a:rPr lang="en-IN" sz="2400" dirty="0"/>
              <a:t>, </a:t>
            </a:r>
            <a:r>
              <a:rPr lang="en-IN" sz="2400" dirty="0" err="1"/>
              <a:t>receiver_ecc_private_key</a:t>
            </a:r>
            <a:r>
              <a:rPr lang="en-IN" sz="2400" dirty="0"/>
              <a:t>, ciphertext, </a:t>
            </a:r>
            <a:r>
              <a:rPr lang="en-IN" sz="2400" dirty="0" err="1"/>
              <a:t>output_path</a:t>
            </a:r>
            <a:r>
              <a:rPr lang="en-IN" sz="2400" dirty="0"/>
              <a:t>): </a:t>
            </a:r>
          </a:p>
          <a:p>
            <a:pPr marL="1789113" indent="-1789113">
              <a:buNone/>
            </a:pPr>
            <a:r>
              <a:rPr lang="en-IN" sz="2400" dirty="0"/>
              <a:t>	   					  </a:t>
            </a:r>
            <a:r>
              <a:rPr lang="en-IN" sz="2400" dirty="0" err="1"/>
              <a:t>ephemeral_public</a:t>
            </a:r>
            <a:r>
              <a:rPr lang="en-IN" sz="2400" dirty="0"/>
              <a:t>=</a:t>
            </a:r>
            <a:r>
              <a:rPr lang="en-IN" sz="2400" dirty="0" err="1"/>
              <a:t>SigningKey.from_string</a:t>
            </a:r>
            <a:r>
              <a:rPr lang="en-IN" sz="2400" dirty="0"/>
              <a:t>(</a:t>
            </a:r>
            <a:r>
              <a:rPr lang="en-IN" sz="2400" dirty="0" err="1"/>
              <a:t>ephemeral_public_bytes,curve</a:t>
            </a:r>
            <a:r>
              <a:rPr lang="en-IN" sz="2400" dirty="0"/>
              <a:t>=S</a:t>
            </a:r>
          </a:p>
          <a:p>
            <a:pPr marL="1789113" indent="-1789113">
              <a:buNone/>
            </a:pPr>
            <a:r>
              <a:rPr lang="en-IN" sz="2400" dirty="0"/>
              <a:t>ECP256k1)</a:t>
            </a:r>
          </a:p>
          <a:p>
            <a:pPr marL="0" indent="0">
              <a:buNone/>
            </a:pPr>
            <a:r>
              <a:rPr lang="en-IN" sz="2400" dirty="0"/>
              <a:t>		</a:t>
            </a:r>
            <a:r>
              <a:rPr lang="en-IN" sz="2400" dirty="0" err="1"/>
              <a:t>shared_secret</a:t>
            </a:r>
            <a:r>
              <a:rPr lang="en-IN" sz="2400" dirty="0"/>
              <a:t>=</a:t>
            </a:r>
            <a:r>
              <a:rPr lang="en-IN" sz="2400" dirty="0" err="1"/>
              <a:t>receiver_ecc_private_key.privkey.secret_multiplier</a:t>
            </a:r>
            <a:r>
              <a:rPr lang="en-IN" sz="2400" dirty="0"/>
              <a:t>* </a:t>
            </a:r>
            <a:r>
              <a:rPr lang="en-IN" sz="2400" dirty="0" err="1"/>
              <a:t>ephemeral_public.pubkey.point</a:t>
            </a:r>
            <a:r>
              <a:rPr lang="en-IN" sz="2400" dirty="0"/>
              <a:t> </a:t>
            </a:r>
          </a:p>
          <a:p>
            <a:pPr marL="0" indent="0">
              <a:buNone/>
            </a:pPr>
            <a:r>
              <a:rPr lang="en-IN" sz="2400" dirty="0"/>
              <a:t>		</a:t>
            </a:r>
            <a:r>
              <a:rPr lang="en-IN" sz="2400" dirty="0" err="1"/>
              <a:t>shared_secret_bytes</a:t>
            </a:r>
            <a:r>
              <a:rPr lang="en-IN" sz="2400" dirty="0"/>
              <a:t> = hashlib.sha256(str(</a:t>
            </a:r>
            <a:r>
              <a:rPr lang="en-IN" sz="2400" dirty="0" err="1"/>
              <a:t>shared_secret</a:t>
            </a:r>
            <a:r>
              <a:rPr lang="en-IN" sz="2400" dirty="0"/>
              <a:t>).encode()).digest() </a:t>
            </a:r>
          </a:p>
          <a:p>
            <a:pPr marL="0" indent="0">
              <a:buNone/>
            </a:pPr>
            <a:r>
              <a:rPr lang="en-IN" sz="2400" dirty="0"/>
              <a:t>		</a:t>
            </a:r>
            <a:r>
              <a:rPr lang="en-IN" sz="2400" dirty="0" err="1"/>
              <a:t>pqc_shared_key</a:t>
            </a:r>
            <a:r>
              <a:rPr lang="en-IN" sz="2400" dirty="0"/>
              <a:t> = decrypt(</a:t>
            </a:r>
            <a:r>
              <a:rPr lang="en-IN" sz="2400" dirty="0" err="1"/>
              <a:t>pqc_ciphertext</a:t>
            </a:r>
            <a:r>
              <a:rPr lang="en-IN" sz="2400" dirty="0"/>
              <a:t>, </a:t>
            </a:r>
            <a:r>
              <a:rPr lang="en-IN" sz="2400" dirty="0" err="1"/>
              <a:t>pqc_private_key</a:t>
            </a:r>
            <a:r>
              <a:rPr lang="en-IN" sz="2400" dirty="0"/>
              <a:t>)</a:t>
            </a:r>
          </a:p>
          <a:p>
            <a:pPr marL="0" indent="0">
              <a:buNone/>
            </a:pPr>
            <a:r>
              <a:rPr lang="en-IN" sz="2400" dirty="0"/>
              <a:t>		</a:t>
            </a:r>
            <a:r>
              <a:rPr lang="en-IN" sz="2400" dirty="0" err="1"/>
              <a:t>aes_decrypt</a:t>
            </a:r>
            <a:r>
              <a:rPr lang="en-IN" sz="2400" dirty="0"/>
              <a:t>(iv, ciphertext, </a:t>
            </a:r>
            <a:r>
              <a:rPr lang="en-IN" sz="2400" dirty="0" err="1"/>
              <a:t>pqc_shared_key</a:t>
            </a:r>
            <a:r>
              <a:rPr lang="en-IN" sz="2400" dirty="0"/>
              <a:t>, </a:t>
            </a:r>
            <a:r>
              <a:rPr lang="en-IN" sz="2400" dirty="0" err="1"/>
              <a:t>output_path</a:t>
            </a:r>
            <a:r>
              <a:rPr lang="en-IN" sz="2400" dirty="0"/>
              <a:t>)</a:t>
            </a:r>
            <a:endParaRPr lang="en-US" sz="2400" dirty="0"/>
          </a:p>
        </p:txBody>
      </p:sp>
    </p:spTree>
    <p:extLst>
      <p:ext uri="{BB962C8B-B14F-4D97-AF65-F5344CB8AC3E}">
        <p14:creationId xmlns:p14="http://schemas.microsoft.com/office/powerpoint/2010/main" val="25100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1" y="947651"/>
            <a:ext cx="12045822" cy="5677590"/>
          </a:xfrm>
        </p:spPr>
        <p:txBody>
          <a:bodyPr>
            <a:noAutofit/>
          </a:bodyPr>
          <a:lstStyle/>
          <a:p>
            <a:pPr marL="577850" indent="-403225"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[1]. R. Lu, X. Yuan, and X. Lin, "Homomorphic Encryption for Cloud Computing: An Overview," IEEE Communications Surveys &amp; Tutorials, vol. 23, no. 4, pp. 2381-2405, 2021.</a:t>
            </a:r>
          </a:p>
          <a:p>
            <a:pPr marL="577850" indent="-403225" algn="just">
              <a:lnSpc>
                <a:spcPct val="150000"/>
              </a:lnSpc>
              <a:spcAft>
                <a:spcPts val="800"/>
              </a:spcAft>
              <a:buNone/>
            </a:pPr>
            <a:r>
              <a:rPr lang="en-IN" sz="1600" dirty="0">
                <a:ea typeface="Calibri" panose="020F0502020204030204" pitchFamily="34" charset="0"/>
              </a:rPr>
              <a:t>[2]. </a:t>
            </a:r>
            <a:r>
              <a:rPr lang="en-IN" sz="1600" b="0" i="0" dirty="0">
                <a:solidFill>
                  <a:srgbClr val="1F1F1F"/>
                </a:solidFill>
                <a:effectLst/>
              </a:rPr>
              <a:t>Kyu-Seok Shim; </a:t>
            </a:r>
            <a:r>
              <a:rPr lang="en-IN" sz="1600" b="0" i="0" dirty="0" err="1">
                <a:solidFill>
                  <a:srgbClr val="1F1F1F"/>
                </a:solidFill>
                <a:effectLst/>
              </a:rPr>
              <a:t>Boseon</a:t>
            </a:r>
            <a:r>
              <a:rPr lang="en-IN" sz="1600" b="0" i="0" dirty="0">
                <a:solidFill>
                  <a:srgbClr val="1F1F1F"/>
                </a:solidFill>
                <a:effectLst/>
              </a:rPr>
              <a:t> Kim; </a:t>
            </a:r>
            <a:r>
              <a:rPr lang="en-IN" sz="1600" b="0" i="0" dirty="0" err="1">
                <a:solidFill>
                  <a:srgbClr val="1F1F1F"/>
                </a:solidFill>
                <a:effectLst/>
              </a:rPr>
              <a:t>Wonhyuk</a:t>
            </a:r>
            <a:r>
              <a:rPr lang="en-IN" sz="1600" b="0" i="0" dirty="0">
                <a:solidFill>
                  <a:srgbClr val="1F1F1F"/>
                </a:solidFill>
                <a:effectLst/>
              </a:rPr>
              <a:t> Lee </a:t>
            </a:r>
            <a:r>
              <a:rPr lang="en-IN" sz="1600" dirty="0">
                <a:ea typeface="Calibri" panose="020F0502020204030204" pitchFamily="34" charset="0"/>
              </a:rPr>
              <a:t> “</a:t>
            </a:r>
            <a:r>
              <a:rPr lang="en-US" sz="1600" b="0" i="0" dirty="0">
                <a:solidFill>
                  <a:srgbClr val="1F1F1F"/>
                </a:solidFill>
                <a:effectLst/>
              </a:rPr>
              <a:t>Research on Quantum Key, Distribution Key and Post-Quantum Cryptography Key Applied Protocols for Data Science and Web Security “</a:t>
            </a:r>
            <a:r>
              <a:rPr lang="en-IN" sz="1600" dirty="0">
                <a:ea typeface="Calibri" panose="020F0502020204030204" pitchFamily="34" charset="0"/>
              </a:rPr>
              <a:t>vol. 23, 2024</a:t>
            </a:r>
          </a:p>
          <a:p>
            <a:pPr marL="577850" indent="-403225"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[3]. J. Shen, J. Niu, J. Cao, and Y. Mei, "A Survey on Cloud Security Issues and Techniques: Cryptographic and Non-Cryptographic Approaches," IEEE Transactions on Services Computing, vol. 13, no. 3, pp. 434-451, 2023.</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577850" indent="-403225"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[4]. M. S. Ali, K. K. R. Choo, and S. H. Ahmed, "Blockchain-Based Secure Data Storage and Access Control for Cloud Applications," IEEE Transactions on Cloud Computing, vol. 9, no. 3, pp. 1215-1226, 2021.</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577850" indent="-403225"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[5]. V. S.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Pendyala</a:t>
            </a:r>
            <a:r>
              <a:rPr lang="en-IN" sz="1600" dirty="0">
                <a:latin typeface="Times New Roman" panose="02020603050405020304" pitchFamily="18" charset="0"/>
                <a:ea typeface="Calibri" panose="020F0502020204030204" pitchFamily="34" charset="0"/>
                <a:cs typeface="Times New Roman" panose="02020603050405020304" pitchFamily="18" charset="0"/>
              </a:rPr>
              <a:t>, S. M. Arafath, and S. R. Kulkarni, "Elliptic Curve Cryptography for Real-Time Data Encryption in IoT and Cloud Computing," IEEE Internet of Things Journal, vol. 8, no. 5, pp. 3615-3623, 2021.</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577850" indent="-403225">
              <a:buNone/>
            </a:pPr>
            <a:r>
              <a:rPr lang="en-US" sz="1600" dirty="0"/>
              <a:t>[6]. </a:t>
            </a:r>
            <a:r>
              <a:rPr lang="en-IN" sz="1600" b="0" i="0" dirty="0">
                <a:solidFill>
                  <a:srgbClr val="1F1F1F"/>
                </a:solidFill>
                <a:effectLst/>
              </a:rPr>
              <a:t>Dong Pan; Gui-Lu Long; </a:t>
            </a:r>
            <a:r>
              <a:rPr lang="en-IN" sz="1600" b="0" i="0" dirty="0" err="1">
                <a:solidFill>
                  <a:srgbClr val="1F1F1F"/>
                </a:solidFill>
                <a:effectLst/>
              </a:rPr>
              <a:t>Liuguo</a:t>
            </a:r>
            <a:r>
              <a:rPr lang="en-IN" sz="1600" b="0" i="0" dirty="0">
                <a:solidFill>
                  <a:srgbClr val="1F1F1F"/>
                </a:solidFill>
                <a:effectLst/>
              </a:rPr>
              <a:t> Yin; Yu-Bo Sheng; Dong Ruan; Soon Xin Ng; Jianhua Lu; Lajos Hanzo , ”</a:t>
            </a:r>
            <a:r>
              <a:rPr lang="en-US" sz="1600" b="0" i="0" dirty="0">
                <a:solidFill>
                  <a:srgbClr val="1F1F1F"/>
                </a:solidFill>
                <a:effectLst/>
              </a:rPr>
              <a:t>The Evolution of Quantum Secure Direct Communication: On the Road to the </a:t>
            </a:r>
            <a:r>
              <a:rPr lang="en-US" sz="1600" b="0" i="0" dirty="0" err="1">
                <a:solidFill>
                  <a:srgbClr val="1F1F1F"/>
                </a:solidFill>
                <a:effectLst/>
              </a:rPr>
              <a:t>Qinternet</a:t>
            </a:r>
            <a:r>
              <a:rPr lang="en-US" sz="1600" dirty="0">
                <a:solidFill>
                  <a:srgbClr val="1F1F1F"/>
                </a:solidFill>
              </a:rPr>
              <a:t>” Vol. 26 ,2024</a:t>
            </a:r>
            <a:endParaRPr lang="en-US" sz="1600" dirty="0"/>
          </a:p>
          <a:p>
            <a:pPr marL="577850" indent="-403225">
              <a:buNone/>
            </a:pP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en-IN" dirty="0"/>
          </a:p>
        </p:txBody>
      </p:sp>
      <p:sp>
        <p:nvSpPr>
          <p:cNvPr id="3" name="Content Placeholder 2"/>
          <p:cNvSpPr>
            <a:spLocks noGrp="1"/>
          </p:cNvSpPr>
          <p:nvPr>
            <p:ph idx="1"/>
          </p:nvPr>
        </p:nvSpPr>
        <p:spPr>
          <a:xfrm>
            <a:off x="-1" y="1097279"/>
            <a:ext cx="11978642" cy="5394960"/>
          </a:xfrm>
        </p:spPr>
        <p:txBody>
          <a:bodyPr>
            <a:normAutofit fontScale="70000" lnSpcReduction="20000"/>
          </a:bodyPr>
          <a:lstStyle/>
          <a:p>
            <a:pPr marL="534988" indent="-261938">
              <a:lnSpc>
                <a:spcPct val="150000"/>
              </a:lnSpc>
              <a:spcAft>
                <a:spcPts val="800"/>
              </a:spcAft>
              <a:buNone/>
            </a:pPr>
            <a:r>
              <a:rPr lang="en-IN" sz="2800" dirty="0">
                <a:latin typeface="Times New Roman" panose="02020603050405020304" pitchFamily="18" charset="0"/>
                <a:ea typeface="Calibri" panose="020F0502020204030204" pitchFamily="34" charset="0"/>
                <a:cs typeface="Times New Roman" panose="02020603050405020304" pitchFamily="18" charset="0"/>
              </a:rPr>
              <a:t>[7]. K. Khan and R. Qazi, "Data Security in Cloud Computing Using Elliptic Curve Cryptography," International Journal of Computing and Communication Networks, vol. 1, no. 1, pp. 46-52, 2022</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534988" indent="-261938"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a:ea typeface="Calibri" panose="020F0502020204030204" pitchFamily="34" charset="0"/>
              </a:rPr>
              <a:t>8</a:t>
            </a:r>
            <a:r>
              <a:rPr lang="en-IN" dirty="0">
                <a:latin typeface="Times New Roman" panose="02020603050405020304" pitchFamily="18" charset="0"/>
                <a:ea typeface="Calibri" panose="020F0502020204030204" pitchFamily="34" charset="0"/>
                <a:cs typeface="Times New Roman" panose="02020603050405020304" pitchFamily="18" charset="0"/>
              </a:rPr>
              <a:t>]. V. S. Miller, "Use of Elliptic Curves in Cryptography," in Conference on the Theory and Application of Cryptographic Techniques</a:t>
            </a:r>
            <a:r>
              <a:rPr lang="en-IN">
                <a:latin typeface="Times New Roman" panose="02020603050405020304" pitchFamily="18" charset="0"/>
                <a:ea typeface="Calibri" panose="020F0502020204030204" pitchFamily="34" charset="0"/>
                <a:cs typeface="Times New Roman" panose="02020603050405020304" pitchFamily="18" charset="0"/>
              </a:rPr>
              <a:t>, </a:t>
            </a:r>
            <a:r>
              <a:rPr lang="en-IN">
                <a:ea typeface="Calibri" panose="020F0502020204030204" pitchFamily="34" charset="0"/>
              </a:rPr>
              <a:t>2020</a:t>
            </a:r>
            <a:r>
              <a:rPr lang="en-IN">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pp. 417-426.</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534988" indent="-261938"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[9]. M. -Q. Hong, P. -Y. Wang, and W. -B. Zhao, "Homomorphic Encryption Scheme Based on Elliptic Curve Cryptography for Privacy Protection of Cloud Computing," in IEEE 2nd International Conference on Big Data Security on Cloud (</a:t>
            </a:r>
            <a:r>
              <a:rPr lang="en-IN" dirty="0" err="1">
                <a:latin typeface="Times New Roman" panose="02020603050405020304" pitchFamily="18" charset="0"/>
                <a:ea typeface="Calibri" panose="020F0502020204030204" pitchFamily="34" charset="0"/>
                <a:cs typeface="Times New Roman" panose="02020603050405020304" pitchFamily="18" charset="0"/>
              </a:rPr>
              <a:t>BigDataSecurity</a:t>
            </a:r>
            <a:r>
              <a:rPr lang="en-IN" dirty="0">
                <a:latin typeface="Times New Roman" panose="02020603050405020304" pitchFamily="18" charset="0"/>
                <a:ea typeface="Calibri" panose="020F0502020204030204" pitchFamily="34" charset="0"/>
                <a:cs typeface="Times New Roman" panose="02020603050405020304" pitchFamily="18" charset="0"/>
              </a:rPr>
              <a:t>), High Performance and Smart Computing (HPSC), and Intelligent Data and Security (IDS), 2023, pp. 152-157.</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534988" indent="-261938"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[10]. A. Chhabra and S. Arora, "An Elliptic Curve Cryptography Based Encryption Scheme for Securing the Cloud Against Eavesdropping Attacks," in IEEE 3rd International Conference on Collaboration and Internet Computing (CIC), 2024, pp. 243-246.</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Review-1 Queries</a:t>
            </a:r>
          </a:p>
        </p:txBody>
      </p:sp>
      <p:sp>
        <p:nvSpPr>
          <p:cNvPr id="3" name="Content Placeholder 2"/>
          <p:cNvSpPr>
            <a:spLocks noGrp="1"/>
          </p:cNvSpPr>
          <p:nvPr>
            <p:ph idx="1"/>
          </p:nvPr>
        </p:nvSpPr>
        <p:spPr/>
        <p:txBody>
          <a:bodyPr/>
          <a:lstStyle/>
          <a:p>
            <a:endParaRPr lang="en-US" dirty="0"/>
          </a:p>
          <a:p>
            <a:r>
              <a:rPr lang="en-US" dirty="0"/>
              <a:t>Brief about ECC Curves ?</a:t>
            </a:r>
          </a:p>
          <a:p>
            <a:r>
              <a:rPr lang="en-US" dirty="0"/>
              <a:t>How keys are generated using Curves ?</a:t>
            </a:r>
          </a:p>
          <a:p>
            <a:r>
              <a:rPr lang="en-US" dirty="0"/>
              <a:t>Is there any better algorithms other than ECC ?</a:t>
            </a:r>
          </a:p>
          <a:p>
            <a:pPr marL="0" indent="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techniques</a:t>
            </a:r>
          </a:p>
        </p:txBody>
      </p:sp>
      <p:sp>
        <p:nvSpPr>
          <p:cNvPr id="3" name="Content Placeholder 2"/>
          <p:cNvSpPr>
            <a:spLocks noGrp="1"/>
          </p:cNvSpPr>
          <p:nvPr>
            <p:ph idx="1"/>
          </p:nvPr>
        </p:nvSpPr>
        <p:spPr/>
        <p:txBody>
          <a:bodyPr>
            <a:noAutofit/>
          </a:bodyPr>
          <a:lstStyle/>
          <a:p>
            <a:pPr marL="534988" indent="-360363">
              <a:buFont typeface="Courier New" panose="02070309020205020404" pitchFamily="49" charset="0"/>
              <a:buChar char="o"/>
            </a:pPr>
            <a:r>
              <a:rPr lang="en-US" sz="2200" dirty="0"/>
              <a:t>Data Validation: Ensure files are of the correct type, size, and format before processing.</a:t>
            </a:r>
          </a:p>
          <a:p>
            <a:pPr marL="534988" indent="-360363">
              <a:buFont typeface="Courier New" panose="02070309020205020404" pitchFamily="49" charset="0"/>
              <a:buChar char="o"/>
            </a:pPr>
            <a:r>
              <a:rPr lang="en-US" sz="2200" dirty="0"/>
              <a:t>Data Cleaning: Remove unnecessary metadata, duplicates, or incomplete files to maintain data quality.</a:t>
            </a:r>
          </a:p>
          <a:p>
            <a:pPr marL="534988" indent="-360363">
              <a:buFont typeface="Courier New" panose="02070309020205020404" pitchFamily="49" charset="0"/>
              <a:buChar char="o"/>
            </a:pPr>
            <a:r>
              <a:rPr lang="en-US" sz="2200" dirty="0"/>
              <a:t>File Type Standardization: Convert files to supported formats if needed (e.g., converting DOCX to PDF).</a:t>
            </a:r>
          </a:p>
          <a:p>
            <a:pPr marL="534988" indent="-360363">
              <a:buFont typeface="Courier New" panose="02070309020205020404" pitchFamily="49" charset="0"/>
              <a:buChar char="o"/>
            </a:pPr>
            <a:r>
              <a:rPr lang="en-US" sz="2200" dirty="0"/>
              <a:t>Data Encryption Preparation: Convert files into binary or byte arrays for encryption compatibility and segment large files for efficiency.</a:t>
            </a:r>
          </a:p>
          <a:p>
            <a:pPr marL="534988" indent="-360363">
              <a:buFont typeface="Courier New" panose="02070309020205020404" pitchFamily="49" charset="0"/>
              <a:buChar char="o"/>
            </a:pPr>
            <a:r>
              <a:rPr lang="en-US" sz="2200" dirty="0"/>
              <a:t>Data Compression: Apply lossless compression methods (e.g., GZIP or </a:t>
            </a:r>
            <a:r>
              <a:rPr lang="en-US" sz="2200" dirty="0" err="1"/>
              <a:t>Zlib</a:t>
            </a:r>
            <a:r>
              <a:rPr lang="en-US" sz="2200" dirty="0"/>
              <a:t>) to reduce file size.</a:t>
            </a:r>
          </a:p>
          <a:p>
            <a:pPr marL="534988" indent="-360363">
              <a:buFont typeface="Courier New" panose="02070309020205020404" pitchFamily="49" charset="0"/>
              <a:buChar char="o"/>
            </a:pPr>
            <a:r>
              <a:rPr lang="en-US" sz="2200" dirty="0"/>
              <a:t>Key Generation: Generate and securely store ECC keys for encryption and decryption processes.</a:t>
            </a:r>
          </a:p>
          <a:p>
            <a:pPr marL="534988" indent="-360363">
              <a:buFont typeface="Courier New" panose="02070309020205020404" pitchFamily="49" charset="0"/>
              <a:buChar char="o"/>
            </a:pPr>
            <a:r>
              <a:rPr lang="en-US" sz="2200" dirty="0"/>
              <a:t>Data Splitting: Divide large or sensitive files into smaller parts for added security and easier handling.</a:t>
            </a:r>
          </a:p>
          <a:p>
            <a:pPr marL="534988" indent="-360363">
              <a:buFont typeface="Courier New" panose="02070309020205020404" pitchFamily="49" charset="0"/>
              <a:buChar char="o"/>
            </a:pPr>
            <a:r>
              <a:rPr lang="en-US" sz="2200" dirty="0"/>
              <a:t>Error Detection: Use checksums or hash functions to detect file corruption during upload or download.</a:t>
            </a:r>
          </a:p>
          <a:p>
            <a:pPr marL="534988" indent="-360363">
              <a:buFont typeface="Courier New" panose="02070309020205020404" pitchFamily="49" charset="0"/>
              <a:buChar char="o"/>
            </a:pP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67179" y="1084217"/>
            <a:ext cx="12259179" cy="5449584"/>
          </a:xfrm>
        </p:spPr>
        <p:txBody>
          <a:bodyPr>
            <a:noAutofit/>
          </a:bodyPr>
          <a:lstStyle/>
          <a:p>
            <a:pPr marL="0" indent="0" algn="just">
              <a:lnSpc>
                <a:spcPct val="115000"/>
              </a:lnSpc>
              <a:spcAft>
                <a:spcPts val="800"/>
              </a:spcAft>
              <a:buNone/>
            </a:pPr>
            <a:r>
              <a:rPr lang="en-IN" sz="2200" kern="0" dirty="0">
                <a:solidFill>
                  <a:srgbClr val="000000"/>
                </a:solidFill>
                <a:effectLst/>
                <a:latin typeface="Times New Roman" panose="02020603050405020304" pitchFamily="18" charset="0"/>
                <a:ea typeface="Calibri" panose="020F0502020204030204" pitchFamily="34" charset="0"/>
              </a:rPr>
              <a:t>		Encryption ensures secure communication over unprotected channels by preventing unauthorized access and data manipulation. Symmetric encryption, known for its large key size, is widely used for key exchange but faces challenges in cloud security due to computational overhead. </a:t>
            </a:r>
            <a:r>
              <a:rPr lang="en-IN" sz="2200" dirty="0">
                <a:ea typeface="Calibri" panose="020F0502020204030204" pitchFamily="34" charset="0"/>
              </a:rPr>
              <a:t>However, due to large key size asymmetric encryption is mostly used for Key exchange rather than data Encryption. Nowadays, Data security is the main issue in large data centres and Cloud computing. This paper uses Elliptic Curve Cryptography with hybrid mechanism to encrypt data in the cloud environment because the size of the key used in Elliptic Curve Cryptography is very small. Due to the small key size of Elliptic Curve, computational power is reduced and this results into least energy consumption. This paper shows that elliptic curve cryptography is fast and more efficient for data protection in a cloud computing environment and reduces the computational power and also increases the efficiency.</a:t>
            </a:r>
          </a:p>
          <a:p>
            <a:pPr marL="0" indent="0" algn="just">
              <a:lnSpc>
                <a:spcPct val="115000"/>
              </a:lnSpc>
              <a:spcAft>
                <a:spcPts val="800"/>
              </a:spcAft>
              <a:buNone/>
            </a:pPr>
            <a:r>
              <a:rPr lang="en-IN" sz="2200" b="1" dirty="0">
                <a:ea typeface="Times New Roman" panose="02020603050405020304" pitchFamily="18" charset="0"/>
              </a:rPr>
              <a:t>KEYWORDS:  </a:t>
            </a:r>
            <a:r>
              <a:rPr lang="en-IN" sz="2200" dirty="0">
                <a:ea typeface="Calibri" panose="020F0502020204030204" pitchFamily="34" charset="0"/>
              </a:rPr>
              <a:t>Elliptic Curve Cryptography (ECC), Cloud Computing, Data security.</a:t>
            </a:r>
            <a:endParaRPr lang="en-IN" sz="2200" dirty="0">
              <a:effectLst/>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199505" y="1097279"/>
            <a:ext cx="5006977" cy="5394960"/>
          </a:xfrm>
        </p:spPr>
        <p:txBody>
          <a:bodyPr>
            <a:norm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Existing System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System</a:t>
            </a:r>
          </a:p>
        </p:txBody>
      </p:sp>
      <p:sp>
        <p:nvSpPr>
          <p:cNvPr id="5" name="TextBox 4"/>
          <p:cNvSpPr txBox="1"/>
          <p:nvPr/>
        </p:nvSpPr>
        <p:spPr>
          <a:xfrm>
            <a:off x="5719664" y="938321"/>
            <a:ext cx="5980923" cy="6447855"/>
          </a:xfrm>
          <a:prstGeom prst="rect">
            <a:avLst/>
          </a:prstGeom>
          <a:noFill/>
        </p:spPr>
        <p:txBody>
          <a:bodyPr wrap="square">
            <a:sp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Planning</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Requirements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Data Flow Diagram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UML Diagram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Sample Code</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Queries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lnSpc>
                <a:spcPct val="150000"/>
              </a:lnSpc>
              <a:buNone/>
            </a:pPr>
            <a:r>
              <a:rPr lang="en-IN" sz="2200" dirty="0">
                <a:latin typeface="Times New Roman" panose="02020603050405020304" pitchFamily="18" charset="0"/>
                <a:ea typeface="Calibri" panose="020F0502020204030204" pitchFamily="34" charset="0"/>
                <a:cs typeface="Times New Roman" panose="02020603050405020304" pitchFamily="18" charset="0"/>
              </a:rPr>
              <a:t>		In an era of rapid digital transformation, the security of sensitive data transmitted over the internet has become a critical concern, particularly in cloud computing environments. Traditional encryption methods, while effective, often require significant computational power due to large key sizes, leading to inefficiencies in energy consumption and processing speed. As data </a:t>
            </a:r>
            <a:r>
              <a:rPr lang="en-IN" sz="2200" dirty="0" err="1">
                <a:latin typeface="Times New Roman" panose="02020603050405020304" pitchFamily="18" charset="0"/>
                <a:ea typeface="Calibri" panose="020F0502020204030204" pitchFamily="34" charset="0"/>
                <a:cs typeface="Times New Roman" panose="02020603050405020304" pitchFamily="18" charset="0"/>
              </a:rPr>
              <a:t>centers</a:t>
            </a:r>
            <a:r>
              <a:rPr lang="en-IN" sz="2200" dirty="0">
                <a:latin typeface="Times New Roman" panose="02020603050405020304" pitchFamily="18" charset="0"/>
                <a:ea typeface="Calibri" panose="020F0502020204030204" pitchFamily="34" charset="0"/>
                <a:cs typeface="Times New Roman" panose="02020603050405020304" pitchFamily="18" charset="0"/>
              </a:rPr>
              <a:t> continue to grow in size and complexity, there is an urgent need for a more efficient encryption method that balances strong security with minimal resource usage. This project aims to address this challenge by exploring the application of Elliptic Curve Cryptography (ECC) in cloud computing environments, focusing on its ability to provide robust data protection with reduced computational overhead and energy consumption.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 Of Project</a:t>
            </a:r>
          </a:p>
        </p:txBody>
      </p:sp>
      <p:sp>
        <p:nvSpPr>
          <p:cNvPr id="3" name="Content Placeholder 2"/>
          <p:cNvSpPr>
            <a:spLocks noGrp="1"/>
          </p:cNvSpPr>
          <p:nvPr>
            <p:ph idx="1"/>
          </p:nvPr>
        </p:nvSpPr>
        <p:spPr/>
        <p:txBody>
          <a:bodyPr>
            <a:normAutofit/>
          </a:bodyPr>
          <a:lstStyle/>
          <a:p>
            <a:pPr marL="534988" indent="-360363">
              <a:lnSpc>
                <a:spcPct val="200000"/>
              </a:lnSpc>
            </a:pPr>
            <a:r>
              <a:rPr lang="en-IN" sz="2200" dirty="0">
                <a:ea typeface="Calibri" panose="020F0502020204030204" pitchFamily="34" charset="0"/>
              </a:rPr>
              <a:t>The objective of this project is to enhance data security in cloud computing environments by implementing Elliptic Curve Cryptography (ECC). </a:t>
            </a:r>
          </a:p>
          <a:p>
            <a:pPr marL="534988" indent="-360363">
              <a:lnSpc>
                <a:spcPct val="200000"/>
              </a:lnSpc>
            </a:pPr>
            <a:r>
              <a:rPr lang="en-IN" sz="2200" dirty="0">
                <a:ea typeface="Calibri" panose="020F0502020204030204" pitchFamily="34" charset="0"/>
              </a:rPr>
              <a:t>The project aims to demonstrate ECC's ability to provide robust encryption with reduced computational power and energy consumption compared to traditional methods. </a:t>
            </a:r>
          </a:p>
          <a:p>
            <a:pPr marL="534988" indent="-360363">
              <a:lnSpc>
                <a:spcPct val="200000"/>
              </a:lnSpc>
            </a:pPr>
            <a:r>
              <a:rPr lang="en-IN" sz="2200" dirty="0">
                <a:ea typeface="Calibri" panose="020F0502020204030204" pitchFamily="34" charset="0"/>
              </a:rPr>
              <a:t>By optimizing the use of ECC for secure data transmission, this project seeks to contribute to the development of more efficient and secure cloud-based systems, ensuring the protection of sensitive information.</a:t>
            </a:r>
            <a:endParaRPr lang="en-IN" sz="2200" dirty="0">
              <a:effectLst/>
              <a:ea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12653888"/>
              </p:ext>
            </p:extLst>
          </p:nvPr>
        </p:nvGraphicFramePr>
        <p:xfrm>
          <a:off x="727583" y="1104020"/>
          <a:ext cx="10428097" cy="5181600"/>
        </p:xfrm>
        <a:graphic>
          <a:graphicData uri="http://schemas.openxmlformats.org/drawingml/2006/table">
            <a:tbl>
              <a:tblPr firstRow="1" bandRow="1">
                <a:tableStyleId>{5C22544A-7EE6-4342-B048-85BDC9FD1C3A}</a:tableStyleId>
              </a:tblPr>
              <a:tblGrid>
                <a:gridCol w="652870">
                  <a:extLst>
                    <a:ext uri="{9D8B030D-6E8A-4147-A177-3AD203B41FA5}">
                      <a16:colId xmlns:a16="http://schemas.microsoft.com/office/drawing/2014/main" val="20000"/>
                    </a:ext>
                  </a:extLst>
                </a:gridCol>
                <a:gridCol w="1032406">
                  <a:extLst>
                    <a:ext uri="{9D8B030D-6E8A-4147-A177-3AD203B41FA5}">
                      <a16:colId xmlns:a16="http://schemas.microsoft.com/office/drawing/2014/main" val="20001"/>
                    </a:ext>
                  </a:extLst>
                </a:gridCol>
                <a:gridCol w="2570621">
                  <a:extLst>
                    <a:ext uri="{9D8B030D-6E8A-4147-A177-3AD203B41FA5}">
                      <a16:colId xmlns:a16="http://schemas.microsoft.com/office/drawing/2014/main" val="20002"/>
                    </a:ext>
                  </a:extLst>
                </a:gridCol>
                <a:gridCol w="2304625">
                  <a:extLst>
                    <a:ext uri="{9D8B030D-6E8A-4147-A177-3AD203B41FA5}">
                      <a16:colId xmlns:a16="http://schemas.microsoft.com/office/drawing/2014/main" val="20003"/>
                    </a:ext>
                  </a:extLst>
                </a:gridCol>
                <a:gridCol w="3867575">
                  <a:extLst>
                    <a:ext uri="{9D8B030D-6E8A-4147-A177-3AD203B41FA5}">
                      <a16:colId xmlns:a16="http://schemas.microsoft.com/office/drawing/2014/main" val="20004"/>
                    </a:ext>
                  </a:extLst>
                </a:gridCol>
              </a:tblGrid>
              <a:tr h="350092">
                <a:tc>
                  <a:txBody>
                    <a:bodyPr/>
                    <a:lstStyle/>
                    <a:p>
                      <a:r>
                        <a:rPr lang="en-IN" sz="1600" dirty="0">
                          <a:latin typeface="Times New Roman" panose="02020603050405020304" pitchFamily="18" charset="0"/>
                          <a:cs typeface="Times New Roman" panose="02020603050405020304" pitchFamily="18" charset="0"/>
                        </a:rPr>
                        <a:t>S.NO</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AUTHORS</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OUTCOMES &amp; DRAWBACKS</a:t>
                      </a:r>
                    </a:p>
                  </a:txBody>
                  <a:tcPr/>
                </a:tc>
                <a:extLst>
                  <a:ext uri="{0D108BD9-81ED-4DB2-BD59-A6C34878D82A}">
                    <a16:rowId xmlns:a16="http://schemas.microsoft.com/office/drawing/2014/main" val="10000"/>
                  </a:ext>
                </a:extLst>
              </a:tr>
              <a:tr h="2346810">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US" sz="1800" b="0" kern="1200" dirty="0">
                          <a:solidFill>
                            <a:schemeClr val="tx1"/>
                          </a:solidFill>
                          <a:effectLst/>
                          <a:latin typeface="Times New Roman" panose="02020603050405020304" pitchFamily="18" charset="0"/>
                          <a:cs typeface="Times New Roman" panose="02020603050405020304" pitchFamily="18" charset="0"/>
                        </a:rPr>
                        <a:t>IEEE Communications Surveys &amp; Tutorials, 2021.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 sz="1800" b="0" kern="1200" dirty="0" err="1">
                          <a:solidFill>
                            <a:schemeClr val="tx1"/>
                          </a:solidFill>
                          <a:effectLst/>
                          <a:latin typeface="Times New Roman" panose="02020603050405020304" pitchFamily="18" charset="0"/>
                          <a:cs typeface="Times New Roman" panose="02020603050405020304" pitchFamily="18" charset="0"/>
                        </a:rPr>
                        <a:t>Rongxing</a:t>
                      </a:r>
                      <a:r>
                        <a:rPr lang="es-ES" sz="1800" b="0" kern="1200" dirty="0">
                          <a:solidFill>
                            <a:schemeClr val="tx1"/>
                          </a:solidFill>
                          <a:effectLst/>
                          <a:latin typeface="Times New Roman" panose="02020603050405020304" pitchFamily="18" charset="0"/>
                          <a:cs typeface="Times New Roman" panose="02020603050405020304" pitchFamily="18" charset="0"/>
                        </a:rPr>
                        <a:t> Lu, </a:t>
                      </a:r>
                      <a:r>
                        <a:rPr lang="es-ES" sz="1800" b="0" kern="1200" dirty="0" err="1">
                          <a:solidFill>
                            <a:schemeClr val="tx1"/>
                          </a:solidFill>
                          <a:effectLst/>
                          <a:latin typeface="Times New Roman" panose="02020603050405020304" pitchFamily="18" charset="0"/>
                          <a:cs typeface="Times New Roman" panose="02020603050405020304" pitchFamily="18" charset="0"/>
                        </a:rPr>
                        <a:t>Xingliang</a:t>
                      </a:r>
                      <a:r>
                        <a:rPr lang="es-ES" sz="1800" b="0" kern="1200" dirty="0">
                          <a:solidFill>
                            <a:schemeClr val="tx1"/>
                          </a:solidFill>
                          <a:effectLst/>
                          <a:latin typeface="Times New Roman" panose="02020603050405020304" pitchFamily="18" charset="0"/>
                          <a:cs typeface="Times New Roman" panose="02020603050405020304" pitchFamily="18" charset="0"/>
                        </a:rPr>
                        <a:t> Yuan, and </a:t>
                      </a:r>
                      <a:r>
                        <a:rPr lang="es-ES" sz="1800" b="0" kern="1200" dirty="0" err="1">
                          <a:solidFill>
                            <a:schemeClr val="tx1"/>
                          </a:solidFill>
                          <a:effectLst/>
                          <a:latin typeface="Times New Roman" panose="02020603050405020304" pitchFamily="18" charset="0"/>
                          <a:cs typeface="Times New Roman" panose="02020603050405020304" pitchFamily="18" charset="0"/>
                        </a:rPr>
                        <a:t>Xiaodong</a:t>
                      </a:r>
                      <a:r>
                        <a:rPr lang="es-ES" sz="1800" b="0" kern="1200" dirty="0">
                          <a:solidFill>
                            <a:schemeClr val="tx1"/>
                          </a:solidFill>
                          <a:effectLst/>
                          <a:latin typeface="Times New Roman" panose="02020603050405020304" pitchFamily="18" charset="0"/>
                          <a:cs typeface="Times New Roman" panose="02020603050405020304" pitchFamily="18" charset="0"/>
                        </a:rPr>
                        <a:t> Lin</a:t>
                      </a:r>
                      <a:endParaRPr lang="en-US" sz="1800" b="0" kern="1200" dirty="0">
                        <a:solidFill>
                          <a:schemeClr val="tx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pitchFamily="18" charset="0"/>
                          <a:cs typeface="Times New Roman" panose="02020603050405020304" pitchFamily="18" charset="0"/>
                        </a:rPr>
                        <a:t>Encryption for Cloud Computing: An Overview</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cs typeface="Times New Roman" panose="02020603050405020304" pitchFamily="18" charset="0"/>
                        </a:rPr>
                        <a:t>This paper offers a comprehensive overview of homomorphic encryption, a cryptographic technique that allows computations to be performed on encrypted data without requiring decryption. The paper discusses the various types of homomorphic encryption (such as fully homomorphic and partially homomorphic encryption) and their applications in cloud computing.</a:t>
                      </a:r>
                      <a:endParaRPr lang="en-US" sz="1600" b="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589702">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US" sz="1800" b="0" kern="1200" dirty="0">
                          <a:solidFill>
                            <a:schemeClr val="tx1"/>
                          </a:solidFill>
                          <a:effectLst/>
                          <a:latin typeface="Times New Roman" panose="02020603050405020304" pitchFamily="18" charset="0"/>
                          <a:cs typeface="Times New Roman" panose="02020603050405020304" pitchFamily="18" charset="0"/>
                        </a:rPr>
                        <a:t>IEEE Transactions on Services Computing, 2020</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pitchFamily="18" charset="0"/>
                          <a:cs typeface="Times New Roman" panose="02020603050405020304" pitchFamily="18" charset="0"/>
                        </a:rPr>
                        <a:t>Jian Shen, </a:t>
                      </a:r>
                      <a:r>
                        <a:rPr lang="en-US" sz="1800" b="0" kern="1200" dirty="0" err="1">
                          <a:solidFill>
                            <a:schemeClr val="tx1"/>
                          </a:solidFill>
                          <a:effectLst/>
                          <a:latin typeface="Times New Roman" panose="02020603050405020304" pitchFamily="18" charset="0"/>
                          <a:cs typeface="Times New Roman" panose="02020603050405020304" pitchFamily="18" charset="0"/>
                        </a:rPr>
                        <a:t>Jianwei</a:t>
                      </a:r>
                      <a:r>
                        <a:rPr lang="en-US" sz="1800" b="0" kern="1200" dirty="0">
                          <a:solidFill>
                            <a:schemeClr val="tx1"/>
                          </a:solidFill>
                          <a:effectLst/>
                          <a:latin typeface="Times New Roman" panose="02020603050405020304" pitchFamily="18" charset="0"/>
                          <a:cs typeface="Times New Roman" panose="02020603050405020304" pitchFamily="18" charset="0"/>
                        </a:rPr>
                        <a:t> Niu, </a:t>
                      </a:r>
                      <a:r>
                        <a:rPr lang="en-US" sz="1800" b="0" kern="1200" dirty="0" err="1">
                          <a:solidFill>
                            <a:schemeClr val="tx1"/>
                          </a:solidFill>
                          <a:effectLst/>
                          <a:latin typeface="Times New Roman" panose="02020603050405020304" pitchFamily="18" charset="0"/>
                          <a:cs typeface="Times New Roman" panose="02020603050405020304" pitchFamily="18" charset="0"/>
                        </a:rPr>
                        <a:t>Jiannong</a:t>
                      </a:r>
                      <a:r>
                        <a:rPr lang="en-US" sz="1800" b="0" kern="1200" dirty="0">
                          <a:solidFill>
                            <a:schemeClr val="tx1"/>
                          </a:solidFill>
                          <a:effectLst/>
                          <a:latin typeface="Times New Roman" panose="02020603050405020304" pitchFamily="18" charset="0"/>
                          <a:cs typeface="Times New Roman" panose="02020603050405020304" pitchFamily="18" charset="0"/>
                        </a:rPr>
                        <a:t> Cao, and </a:t>
                      </a:r>
                      <a:r>
                        <a:rPr lang="en-US" sz="1800" b="0" kern="1200" dirty="0" err="1">
                          <a:solidFill>
                            <a:schemeClr val="tx1"/>
                          </a:solidFill>
                          <a:effectLst/>
                          <a:latin typeface="Times New Roman" panose="02020603050405020304" pitchFamily="18" charset="0"/>
                          <a:cs typeface="Times New Roman" panose="02020603050405020304" pitchFamily="18" charset="0"/>
                        </a:rPr>
                        <a:t>Yiduo</a:t>
                      </a:r>
                      <a:r>
                        <a:rPr lang="en-US" sz="1800" b="0" kern="1200" dirty="0">
                          <a:solidFill>
                            <a:schemeClr val="tx1"/>
                          </a:solidFill>
                          <a:effectLst/>
                          <a:latin typeface="Times New Roman" panose="02020603050405020304" pitchFamily="18" charset="0"/>
                          <a:cs typeface="Times New Roman" panose="02020603050405020304" pitchFamily="18" charset="0"/>
                        </a:rPr>
                        <a:t> Mei, </a:t>
                      </a:r>
                      <a:endParaRPr lang="en-US" sz="1800" b="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pitchFamily="18" charset="0"/>
                          <a:cs typeface="Times New Roman" panose="02020603050405020304" pitchFamily="18" charset="0"/>
                        </a:rPr>
                        <a:t>A Survey on Cloud Security Issues and Techniques: Cryptographic and Non-Cryptographic Approaches</a:t>
                      </a:r>
                      <a:endParaRPr lang="en-US" sz="1800" b="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pitchFamily="18" charset="0"/>
                          <a:cs typeface="Times New Roman" panose="02020603050405020304" pitchFamily="18" charset="0"/>
                        </a:rPr>
                        <a:t>This survey paper explores the various security challenges in cloud computing and the solutions available to address these issues. It categorizes the solutions into cryptographic and non-cryptographic approaches. </a:t>
                      </a:r>
                      <a:endParaRPr lang="en-US" sz="1800" b="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7110425"/>
              </p:ext>
            </p:extLst>
          </p:nvPr>
        </p:nvGraphicFramePr>
        <p:xfrm>
          <a:off x="116732" y="1404754"/>
          <a:ext cx="11868891" cy="5022845"/>
        </p:xfrm>
        <a:graphic>
          <a:graphicData uri="http://schemas.openxmlformats.org/drawingml/2006/table">
            <a:tbl>
              <a:tblPr firstRow="1" bandRow="1">
                <a:tableStyleId>{5C22544A-7EE6-4342-B048-85BDC9FD1C3A}</a:tableStyleId>
              </a:tblPr>
              <a:tblGrid>
                <a:gridCol w="739302">
                  <a:extLst>
                    <a:ext uri="{9D8B030D-6E8A-4147-A177-3AD203B41FA5}">
                      <a16:colId xmlns:a16="http://schemas.microsoft.com/office/drawing/2014/main" val="20000"/>
                    </a:ext>
                  </a:extLst>
                </a:gridCol>
                <a:gridCol w="1738417">
                  <a:extLst>
                    <a:ext uri="{9D8B030D-6E8A-4147-A177-3AD203B41FA5}">
                      <a16:colId xmlns:a16="http://schemas.microsoft.com/office/drawing/2014/main" val="20001"/>
                    </a:ext>
                  </a:extLst>
                </a:gridCol>
                <a:gridCol w="2040676">
                  <a:extLst>
                    <a:ext uri="{9D8B030D-6E8A-4147-A177-3AD203B41FA5}">
                      <a16:colId xmlns:a16="http://schemas.microsoft.com/office/drawing/2014/main" val="20002"/>
                    </a:ext>
                  </a:extLst>
                </a:gridCol>
                <a:gridCol w="2524430">
                  <a:extLst>
                    <a:ext uri="{9D8B030D-6E8A-4147-A177-3AD203B41FA5}">
                      <a16:colId xmlns:a16="http://schemas.microsoft.com/office/drawing/2014/main" val="20003"/>
                    </a:ext>
                  </a:extLst>
                </a:gridCol>
                <a:gridCol w="4826066">
                  <a:extLst>
                    <a:ext uri="{9D8B030D-6E8A-4147-A177-3AD203B41FA5}">
                      <a16:colId xmlns:a16="http://schemas.microsoft.com/office/drawing/2014/main" val="20004"/>
                    </a:ext>
                  </a:extLst>
                </a:gridCol>
              </a:tblGrid>
              <a:tr h="404021">
                <a:tc>
                  <a:txBody>
                    <a:bodyPr/>
                    <a:lstStyle/>
                    <a:p>
                      <a:r>
                        <a:rPr lang="en-IN" dirty="0">
                          <a:solidFill>
                            <a:schemeClr val="tx1"/>
                          </a:solidFill>
                          <a:latin typeface="Times New Roman" panose="02020603050405020304" pitchFamily="18" charset="0"/>
                          <a:cs typeface="Times New Roman" panose="02020603050405020304" pitchFamily="18" charset="0"/>
                        </a:rPr>
                        <a:t>S.N0</a:t>
                      </a:r>
                    </a:p>
                  </a:txBody>
                  <a:tcPr/>
                </a:tc>
                <a:tc>
                  <a:txBody>
                    <a:bodyPr/>
                    <a:lstStyle/>
                    <a:p>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YEAR</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OUTCOMES &amp; DRAWBACKS</a:t>
                      </a:r>
                    </a:p>
                  </a:txBody>
                  <a:tcPr/>
                </a:tc>
                <a:extLst>
                  <a:ext uri="{0D108BD9-81ED-4DB2-BD59-A6C34878D82A}">
                    <a16:rowId xmlns:a16="http://schemas.microsoft.com/office/drawing/2014/main" val="10000"/>
                  </a:ext>
                </a:extLst>
              </a:tr>
              <a:tr h="2276842">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US" sz="1800" b="0" kern="1200" dirty="0">
                          <a:solidFill>
                            <a:schemeClr val="tx1"/>
                          </a:solidFill>
                          <a:effectLst/>
                          <a:latin typeface="Times New Roman" panose="02020603050405020304" pitchFamily="18" charset="0"/>
                          <a:cs typeface="Times New Roman" panose="02020603050405020304" pitchFamily="18" charset="0"/>
                        </a:rPr>
                        <a:t>IEEE Access, 2024</a:t>
                      </a:r>
                    </a:p>
                    <a:p>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0" i="0" dirty="0">
                          <a:solidFill>
                            <a:srgbClr val="1F1F1F"/>
                          </a:solidFill>
                          <a:effectLst/>
                          <a:latin typeface="Times New Roman" panose="02020603050405020304" pitchFamily="18" charset="0"/>
                          <a:cs typeface="Times New Roman" panose="02020603050405020304" pitchFamily="18" charset="0"/>
                        </a:rPr>
                        <a:t>Kyu-Seok Shim; </a:t>
                      </a:r>
                      <a:r>
                        <a:rPr lang="en-IN" sz="1800" b="0" i="0" dirty="0" err="1">
                          <a:solidFill>
                            <a:srgbClr val="1F1F1F"/>
                          </a:solidFill>
                          <a:effectLst/>
                          <a:latin typeface="Times New Roman" panose="02020603050405020304" pitchFamily="18" charset="0"/>
                          <a:cs typeface="Times New Roman" panose="02020603050405020304" pitchFamily="18" charset="0"/>
                        </a:rPr>
                        <a:t>Boseon</a:t>
                      </a:r>
                      <a:r>
                        <a:rPr lang="en-IN" sz="1800" b="0" i="0" dirty="0">
                          <a:solidFill>
                            <a:srgbClr val="1F1F1F"/>
                          </a:solidFill>
                          <a:effectLst/>
                          <a:latin typeface="Times New Roman" panose="02020603050405020304" pitchFamily="18" charset="0"/>
                          <a:cs typeface="Times New Roman" panose="02020603050405020304" pitchFamily="18" charset="0"/>
                        </a:rPr>
                        <a:t> Kim;</a:t>
                      </a:r>
                      <a:r>
                        <a:rPr lang="en-IN" sz="1800" b="0" i="0" dirty="0">
                          <a:solidFill>
                            <a:srgbClr val="1F1F1F"/>
                          </a:solidFill>
                          <a:effectLst/>
                        </a:rPr>
                        <a:t> </a:t>
                      </a:r>
                      <a:r>
                        <a:rPr lang="en-IN" sz="1800" b="0" i="0" dirty="0" err="1">
                          <a:solidFill>
                            <a:srgbClr val="1F1F1F"/>
                          </a:solidFill>
                          <a:effectLst/>
                          <a:latin typeface="Times New Roman" panose="02020603050405020304" pitchFamily="18" charset="0"/>
                          <a:cs typeface="Times New Roman" panose="02020603050405020304" pitchFamily="18" charset="0"/>
                        </a:rPr>
                        <a:t>Wonhyuk</a:t>
                      </a:r>
                      <a:r>
                        <a:rPr lang="en-IN" sz="1800" b="0" i="0" dirty="0">
                          <a:solidFill>
                            <a:srgbClr val="1F1F1F"/>
                          </a:solidFill>
                          <a:effectLst/>
                          <a:latin typeface="Times New Roman" panose="02020603050405020304" pitchFamily="18" charset="0"/>
                          <a:cs typeface="Times New Roman" panose="02020603050405020304" pitchFamily="18" charset="0"/>
                        </a:rPr>
                        <a:t> Lee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dirty="0">
                          <a:solidFill>
                            <a:srgbClr val="1F1F1F"/>
                          </a:solidFill>
                          <a:effectLst/>
                          <a:latin typeface="Times New Roman" panose="02020603050405020304" pitchFamily="18" charset="0"/>
                          <a:cs typeface="Times New Roman" panose="02020603050405020304" pitchFamily="18" charset="0"/>
                        </a:rPr>
                        <a:t>Research on Quantum Key, Distribution Key and Post-Quantum Cryptography Key Applied Protocols for Data Science and Web Security</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This paper explores the integration of </a:t>
                      </a:r>
                      <a:r>
                        <a:rPr lang="en-IN" b="1" dirty="0">
                          <a:latin typeface="Times New Roman" panose="02020603050405020304" pitchFamily="18" charset="0"/>
                          <a:cs typeface="Times New Roman" panose="02020603050405020304" pitchFamily="18" charset="0"/>
                        </a:rPr>
                        <a:t>Quantum Key Distribution (QKD)</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Post-Quantum Cryptography (PQC)</a:t>
                      </a:r>
                      <a:r>
                        <a:rPr lang="en-IN" dirty="0">
                          <a:latin typeface="Times New Roman" panose="02020603050405020304" pitchFamily="18" charset="0"/>
                          <a:cs typeface="Times New Roman" panose="02020603050405020304" pitchFamily="18" charset="0"/>
                        </a:rPr>
                        <a:t> protocols to secure data and communication systems, addressing the vulnerabilities posed by quantum computing to classical encryption methods. But PQC uses larger key sizes.</a:t>
                      </a:r>
                    </a:p>
                  </a:txBody>
                  <a:tcPr/>
                </a:tc>
                <a:extLst>
                  <a:ext uri="{0D108BD9-81ED-4DB2-BD59-A6C34878D82A}">
                    <a16:rowId xmlns:a16="http://schemas.microsoft.com/office/drawing/2014/main" val="10001"/>
                  </a:ext>
                </a:extLst>
              </a:tr>
              <a:tr h="2341982">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pPr marL="577850" indent="-577850" algn="l">
                        <a:lnSpc>
                          <a:spcPct val="150000"/>
                        </a:lnSpc>
                        <a:spcAft>
                          <a:spcPts val="8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IEEE Internet </a:t>
                      </a:r>
                    </a:p>
                    <a:p>
                      <a:pPr marL="0" indent="0" algn="l">
                        <a:lnSpc>
                          <a:spcPct val="150000"/>
                        </a:lnSpc>
                        <a:spcAft>
                          <a:spcPts val="8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Of things Access, 2023</a:t>
                      </a:r>
                      <a:endParaRPr lang="en-IN" sz="1800" dirty="0">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ea typeface="Calibri" panose="020F0502020204030204" pitchFamily="34" charset="0"/>
                          <a:cs typeface="Times New Roman" panose="02020603050405020304" pitchFamily="18" charset="0"/>
                        </a:rPr>
                        <a:t>V. S. Pendyala, S. M. Arafath, and S. R. Kulkarni,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ea typeface="Calibri" panose="020F0502020204030204" pitchFamily="34" charset="0"/>
                          <a:cs typeface="Times New Roman" panose="02020603050405020304" pitchFamily="18" charset="0"/>
                        </a:rPr>
                        <a:t>Elliptic Curve Cryptography for Real-Time Data Encryption in IoT and Cloud Computing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The paper explores the application of </a:t>
                      </a:r>
                      <a:r>
                        <a:rPr lang="en-IN" b="1" dirty="0">
                          <a:latin typeface="Times New Roman" panose="02020603050405020304" pitchFamily="18" charset="0"/>
                          <a:cs typeface="Times New Roman" panose="02020603050405020304" pitchFamily="18" charset="0"/>
                        </a:rPr>
                        <a:t>Elliptic Curve Cryptography (ECC)</a:t>
                      </a:r>
                      <a:r>
                        <a:rPr lang="en-IN" dirty="0">
                          <a:latin typeface="Times New Roman" panose="02020603050405020304" pitchFamily="18" charset="0"/>
                          <a:cs typeface="Times New Roman" panose="02020603050405020304" pitchFamily="18" charset="0"/>
                        </a:rPr>
                        <a:t> as a highly efficient method for securing real-time data in </a:t>
                      </a:r>
                      <a:r>
                        <a:rPr lang="en-IN" b="1" dirty="0">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cloud computing environments</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highlights ECC’s ability to provide strong encryption with smaller key sizes, making it particularly suitable for IoT devices with limited resources</a:t>
                      </a:r>
                      <a:r>
                        <a:rPr lang="en-US" dirty="0"/>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2962</Words>
  <Application>Microsoft Office PowerPoint</Application>
  <PresentationFormat>Widescreen</PresentationFormat>
  <Paragraphs>207</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Times New Roman</vt:lpstr>
      <vt:lpstr>Wingdings</vt:lpstr>
      <vt:lpstr>Custom Design</vt:lpstr>
      <vt:lpstr>PowerPoint Presentation</vt:lpstr>
      <vt:lpstr>Review-0 Queries</vt:lpstr>
      <vt:lpstr>Review-1 Queries</vt:lpstr>
      <vt:lpstr>Abstract</vt:lpstr>
      <vt:lpstr>Contents</vt:lpstr>
      <vt:lpstr>Problem statement</vt:lpstr>
      <vt:lpstr>Objective Of Project</vt:lpstr>
      <vt:lpstr>Literature Survey</vt:lpstr>
      <vt:lpstr>Cont..</vt:lpstr>
      <vt:lpstr>Cont..</vt:lpstr>
      <vt:lpstr>Introduction</vt:lpstr>
      <vt:lpstr>Existing System</vt:lpstr>
      <vt:lpstr>Proposed System</vt:lpstr>
      <vt:lpstr>Planning</vt:lpstr>
      <vt:lpstr>REQUIREMENTS</vt:lpstr>
      <vt:lpstr>Data FlowDiagram</vt:lpstr>
      <vt:lpstr>MODULES</vt:lpstr>
      <vt:lpstr>Methodology</vt:lpstr>
      <vt:lpstr>UML DIAGRAMS</vt:lpstr>
      <vt:lpstr>Cont...</vt:lpstr>
      <vt:lpstr>Cont…</vt:lpstr>
      <vt:lpstr>Cont.</vt:lpstr>
      <vt:lpstr>Cont…</vt:lpstr>
      <vt:lpstr>Cont…</vt:lpstr>
      <vt:lpstr>Sample Code</vt:lpstr>
      <vt:lpstr>Cont…</vt:lpstr>
      <vt:lpstr>References</vt:lpstr>
      <vt:lpstr>Cont…</vt:lpstr>
      <vt:lpstr>PowerPoint Presentation</vt:lpstr>
      <vt:lpstr>PowerPoint Presentation</vt:lpstr>
      <vt:lpstr>Data preprocessing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Swaroopa Bhupalam</cp:lastModifiedBy>
  <cp:revision>127</cp:revision>
  <dcterms:created xsi:type="dcterms:W3CDTF">2019-06-11T05:35:00Z</dcterms:created>
  <dcterms:modified xsi:type="dcterms:W3CDTF">2025-03-22T17:18:57Z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3AE0250E4FBA422CA82CE0E8D0C1F46B_13</vt:lpwstr>
  </property>
  <property fmtid="{D5CDD505-2E9C-101B-9397-08002B2CF9AE}" pid="3" name="KSOProductBuildVer">
    <vt:lpwstr>1033-12.2.0.19805</vt:lpwstr>
  </property>
</Properties>
</file>