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7"/>
  </p:notesMasterIdLst>
  <p:handoutMasterIdLst>
    <p:handoutMasterId r:id="rId28"/>
  </p:handoutMasterIdLst>
  <p:sldIdLst>
    <p:sldId id="256" r:id="rId2"/>
    <p:sldId id="257" r:id="rId3"/>
    <p:sldId id="273" r:id="rId4"/>
    <p:sldId id="282" r:id="rId5"/>
    <p:sldId id="278" r:id="rId6"/>
    <p:sldId id="279" r:id="rId7"/>
    <p:sldId id="281" r:id="rId8"/>
    <p:sldId id="283" r:id="rId9"/>
    <p:sldId id="284" r:id="rId10"/>
    <p:sldId id="285" r:id="rId11"/>
    <p:sldId id="286" r:id="rId12"/>
    <p:sldId id="287" r:id="rId13"/>
    <p:sldId id="294" r:id="rId14"/>
    <p:sldId id="295" r:id="rId15"/>
    <p:sldId id="296" r:id="rId16"/>
    <p:sldId id="288" r:id="rId17"/>
    <p:sldId id="297" r:id="rId18"/>
    <p:sldId id="289" r:id="rId19"/>
    <p:sldId id="298" r:id="rId20"/>
    <p:sldId id="299" r:id="rId21"/>
    <p:sldId id="290" r:id="rId22"/>
    <p:sldId id="277" r:id="rId23"/>
    <p:sldId id="293" r:id="rId24"/>
    <p:sldId id="292" r:id="rId25"/>
    <p:sldId id="27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E8BC5C-91E8-4BEA-8C7E-35530FDF1CF6}" v="2" dt="2025-04-02T16:53:12.9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7"/>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roopa Bhupalam" userId="a559c29c2c12c40c" providerId="LiveId" clId="{4EE8BC5C-91E8-4BEA-8C7E-35530FDF1CF6}"/>
    <pc:docChg chg="custSel modSld">
      <pc:chgData name="Swaroopa Bhupalam" userId="a559c29c2c12c40c" providerId="LiveId" clId="{4EE8BC5C-91E8-4BEA-8C7E-35530FDF1CF6}" dt="2025-04-02T17:25:57.824" v="8" actId="14100"/>
      <pc:docMkLst>
        <pc:docMk/>
      </pc:docMkLst>
      <pc:sldChg chg="addSp delSp modSp mod delAnim">
        <pc:chgData name="Swaroopa Bhupalam" userId="a559c29c2c12c40c" providerId="LiveId" clId="{4EE8BC5C-91E8-4BEA-8C7E-35530FDF1CF6}" dt="2025-04-02T17:02:06.588" v="5" actId="478"/>
        <pc:sldMkLst>
          <pc:docMk/>
          <pc:sldMk cId="3655500541" sldId="256"/>
        </pc:sldMkLst>
        <pc:spChg chg="mod">
          <ac:chgData name="Swaroopa Bhupalam" userId="a559c29c2c12c40c" providerId="LiveId" clId="{4EE8BC5C-91E8-4BEA-8C7E-35530FDF1CF6}" dt="2025-03-24T12:15:39.944" v="1"/>
          <ac:spMkLst>
            <pc:docMk/>
            <pc:sldMk cId="3655500541" sldId="256"/>
            <ac:spMk id="15" creationId="{CE060436-581C-4554-9133-12AC864831F7}"/>
          </ac:spMkLst>
        </pc:spChg>
        <pc:picChg chg="add del mod">
          <ac:chgData name="Swaroopa Bhupalam" userId="a559c29c2c12c40c" providerId="LiveId" clId="{4EE8BC5C-91E8-4BEA-8C7E-35530FDF1CF6}" dt="2025-04-02T17:02:06.588" v="5" actId="478"/>
          <ac:picMkLst>
            <pc:docMk/>
            <pc:sldMk cId="3655500541" sldId="256"/>
            <ac:picMk id="2" creationId="{5E0ED747-F4BC-CD17-62C0-820B35581188}"/>
          </ac:picMkLst>
        </pc:picChg>
        <pc:inkChg chg="add del">
          <ac:chgData name="Swaroopa Bhupalam" userId="a559c29c2c12c40c" providerId="LiveId" clId="{4EE8BC5C-91E8-4BEA-8C7E-35530FDF1CF6}" dt="2025-04-02T17:01:59.441" v="4" actId="478"/>
          <ac:inkMkLst>
            <pc:docMk/>
            <pc:sldMk cId="3655500541" sldId="256"/>
            <ac:inkMk id="3" creationId="{79253B19-8CD2-0D6F-4E6F-D3A727D64B77}"/>
          </ac:inkMkLst>
        </pc:inkChg>
      </pc:sldChg>
      <pc:sldChg chg="modSp mod">
        <pc:chgData name="Swaroopa Bhupalam" userId="a559c29c2c12c40c" providerId="LiveId" clId="{4EE8BC5C-91E8-4BEA-8C7E-35530FDF1CF6}" dt="2025-04-02T17:25:57.824" v="8" actId="14100"/>
        <pc:sldMkLst>
          <pc:docMk/>
          <pc:sldMk cId="1789404971" sldId="298"/>
        </pc:sldMkLst>
        <pc:spChg chg="mod">
          <ac:chgData name="Swaroopa Bhupalam" userId="a559c29c2c12c40c" providerId="LiveId" clId="{4EE8BC5C-91E8-4BEA-8C7E-35530FDF1CF6}" dt="2025-04-02T17:25:57.824" v="8" actId="14100"/>
          <ac:spMkLst>
            <pc:docMk/>
            <pc:sldMk cId="1789404971" sldId="298"/>
            <ac:spMk id="6" creationId="{E81FCA93-A2F2-77D6-0A9B-3E9D418DB9CF}"/>
          </ac:spMkLst>
        </pc:spChg>
        <pc:spChg chg="mod">
          <ac:chgData name="Swaroopa Bhupalam" userId="a559c29c2c12c40c" providerId="LiveId" clId="{4EE8BC5C-91E8-4BEA-8C7E-35530FDF1CF6}" dt="2025-04-02T17:25:57.824" v="8" actId="14100"/>
          <ac:spMkLst>
            <pc:docMk/>
            <pc:sldMk cId="1789404971" sldId="298"/>
            <ac:spMk id="8" creationId="{316D5B26-F4B9-BAB5-F769-520B40DE7487}"/>
          </ac:spMkLst>
        </pc:spChg>
        <pc:picChg chg="mod">
          <ac:chgData name="Swaroopa Bhupalam" userId="a559c29c2c12c40c" providerId="LiveId" clId="{4EE8BC5C-91E8-4BEA-8C7E-35530FDF1CF6}" dt="2025-04-02T17:25:57.824" v="8" actId="14100"/>
          <ac:picMkLst>
            <pc:docMk/>
            <pc:sldMk cId="1789404971" sldId="298"/>
            <ac:picMk id="9" creationId="{BBC57EC3-329C-4AC4-E64C-8A839CD9A5B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02-04-2025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02-04-2025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File Data Security using Elliptic Curve Cryptography</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- 00</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6095991"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err="1">
                <a:effectLst>
                  <a:outerShdw blurRad="38100" dist="38100" dir="2700000" algn="tl">
                    <a:srgbClr val="000000">
                      <a:alpha val="43137"/>
                    </a:srgbClr>
                  </a:outerShdw>
                </a:effectLst>
              </a:rPr>
              <a:t>B</a:t>
            </a:r>
            <a:r>
              <a:rPr lang="en-US" sz="2600" b="0">
                <a:effectLst>
                  <a:outerShdw blurRad="38100" dist="38100" dir="2700000" algn="tl">
                    <a:srgbClr val="000000">
                      <a:alpha val="43137"/>
                    </a:srgbClr>
                  </a:outerShdw>
                </a:effectLst>
              </a:rPr>
              <a:t>. Rohini</a:t>
            </a:r>
            <a:endParaRPr lang="en-US" sz="2600" b="0" dirty="0">
              <a:effectLst>
                <a:outerShdw blurRad="38100" dist="38100" dir="2700000" algn="tl">
                  <a:srgbClr val="000000">
                    <a:alpha val="43137"/>
                  </a:srgbClr>
                </a:outerShdw>
              </a:effectLst>
            </a:endParaRPr>
          </a:p>
          <a:p>
            <a:pPr>
              <a:spcBef>
                <a:spcPts val="300"/>
              </a:spcBef>
            </a:pPr>
            <a:r>
              <a:rPr lang="en-US" sz="1200" b="0" dirty="0"/>
              <a:t>Roll No. 214G1A3287</a:t>
            </a:r>
          </a:p>
          <a:p>
            <a:pPr>
              <a:spcBef>
                <a:spcPts val="300"/>
              </a:spcBef>
            </a:pPr>
            <a:endParaRPr lang="en-US" sz="1200" b="0" dirty="0"/>
          </a:p>
        </p:txBody>
      </p:sp>
      <p:sp>
        <p:nvSpPr>
          <p:cNvPr id="6" name="Subtitle 11"/>
          <p:cNvSpPr txBox="1">
            <a:spLocks/>
          </p:cNvSpPr>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1400" b="0" dirty="0">
                <a:effectLst>
                  <a:outerShdw blurRad="38100" dist="38100" dir="2700000" algn="tl">
                    <a:srgbClr val="000000">
                      <a:alpha val="43137"/>
                    </a:srgbClr>
                  </a:outerShdw>
                </a:effectLst>
              </a:rPr>
              <a:t>Mr. K. Venkatesh </a:t>
            </a:r>
            <a:r>
              <a:rPr lang="en-US" sz="1400" b="0" baseline="-25000" dirty="0">
                <a:effectLst>
                  <a:outerShdw blurRad="38100" dist="38100" dir="2700000" algn="tl">
                    <a:srgbClr val="000000">
                      <a:alpha val="43137"/>
                    </a:srgbClr>
                  </a:outerShdw>
                </a:effectLst>
              </a:rPr>
              <a:t>M. Tech</a:t>
            </a:r>
            <a:r>
              <a:rPr lang="en-US" sz="1050" b="0" baseline="-25000" dirty="0">
                <a:effectLst>
                  <a:outerShdw blurRad="38100" dist="38100" dir="2700000" algn="tl">
                    <a:srgbClr val="000000">
                      <a:alpha val="43137"/>
                    </a:srgbClr>
                  </a:outerShdw>
                </a:effectLst>
              </a:rPr>
              <a:t>.,(</a:t>
            </a:r>
            <a:r>
              <a:rPr lang="en-US" sz="1050" b="0" baseline="-25000" dirty="0" err="1">
                <a:effectLst>
                  <a:outerShdw blurRad="38100" dist="38100" dir="2700000" algn="tl">
                    <a:srgbClr val="000000">
                      <a:alpha val="43137"/>
                    </a:srgbClr>
                  </a:outerShdw>
                </a:effectLst>
              </a:rPr>
              <a:t>Ph.D</a:t>
            </a:r>
            <a:r>
              <a:rPr lang="en-US" sz="1050" b="0" baseline="-25000" dirty="0">
                <a:effectLst>
                  <a:outerShdw blurRad="38100" dist="38100" dir="2700000" algn="tl">
                    <a:srgbClr val="000000">
                      <a:alpha val="43137"/>
                    </a:srgbClr>
                  </a:outerShdw>
                </a:effectLst>
              </a:rPr>
              <a:t>)</a:t>
            </a:r>
            <a:endParaRPr lang="en-IN" sz="1050" b="0" baseline="-25000" dirty="0">
              <a:effectLst>
                <a:outerShdw blurRad="38100" dist="38100" dir="2700000" algn="tl">
                  <a:srgbClr val="000000">
                    <a:alpha val="43137"/>
                  </a:srgbClr>
                </a:outerShdw>
              </a:effectLst>
            </a:endParaRPr>
          </a:p>
          <a:p>
            <a:pPr>
              <a:spcBef>
                <a:spcPts val="200"/>
              </a:spcBef>
            </a:pPr>
            <a:r>
              <a:rPr lang="en-IN" sz="1400" b="0" dirty="0"/>
              <a:t>Assistant Professor</a:t>
            </a:r>
          </a:p>
        </p:txBody>
      </p:sp>
      <p:sp>
        <p:nvSpPr>
          <p:cNvPr id="7" name="Subtitle 11"/>
          <p:cNvSpPr txBox="1">
            <a:spLocks/>
          </p:cNvSpPr>
          <p:nvPr/>
        </p:nvSpPr>
        <p:spPr>
          <a:xfrm>
            <a:off x="1514475" y="516253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2024 - 2025</a:t>
            </a:r>
            <a:endParaRPr lang="en-US" sz="2500" b="0" dirty="0"/>
          </a:p>
          <a:p>
            <a:endParaRPr lang="en-IN" b="0" dirty="0"/>
          </a:p>
        </p:txBody>
      </p:sp>
      <p:sp>
        <p:nvSpPr>
          <p:cNvPr id="12" name="Subtitle 11">
            <a:extLst>
              <a:ext uri="{FF2B5EF4-FFF2-40B4-BE49-F238E27FC236}">
                <a16:creationId xmlns:a16="http://schemas.microsoft.com/office/drawing/2014/main" id="{76632DCF-444C-4AB9-A9A9-24B78326A786}"/>
              </a:ext>
            </a:extLst>
          </p:cNvPr>
          <p:cNvSpPr txBox="1">
            <a:spLocks/>
          </p:cNvSpPr>
          <p:nvPr/>
        </p:nvSpPr>
        <p:spPr>
          <a:xfrm>
            <a:off x="3574384"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K. Yugandhar</a:t>
            </a:r>
          </a:p>
          <a:p>
            <a:pPr>
              <a:spcBef>
                <a:spcPts val="300"/>
              </a:spcBef>
            </a:pPr>
            <a:r>
              <a:rPr lang="en-US" sz="1200" b="0" dirty="0"/>
              <a:t>Roll No. 224G5A3215</a:t>
            </a:r>
          </a:p>
          <a:p>
            <a:pPr>
              <a:spcBef>
                <a:spcPts val="300"/>
              </a:spcBef>
            </a:pPr>
            <a:endParaRPr lang="en-US" sz="1200" b="0" dirty="0"/>
          </a:p>
        </p:txBody>
      </p:sp>
      <p:sp>
        <p:nvSpPr>
          <p:cNvPr id="13" name="Subtitle 11">
            <a:extLst>
              <a:ext uri="{FF2B5EF4-FFF2-40B4-BE49-F238E27FC236}">
                <a16:creationId xmlns:a16="http://schemas.microsoft.com/office/drawing/2014/main" id="{F3C3CADE-4DE0-4FED-8446-912E92DB0292}"/>
              </a:ext>
            </a:extLst>
          </p:cNvPr>
          <p:cNvSpPr txBox="1">
            <a:spLocks/>
          </p:cNvSpPr>
          <p:nvPr/>
        </p:nvSpPr>
        <p:spPr>
          <a:xfrm>
            <a:off x="8617598"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B. Swaroopa</a:t>
            </a:r>
          </a:p>
          <a:p>
            <a:pPr>
              <a:spcBef>
                <a:spcPts val="300"/>
              </a:spcBef>
            </a:pPr>
            <a:r>
              <a:rPr lang="en-US" sz="1200" b="0" dirty="0"/>
              <a:t>Roll No. 214G1A32B1</a:t>
            </a:r>
          </a:p>
          <a:p>
            <a:pPr>
              <a:spcBef>
                <a:spcPts val="300"/>
              </a:spcBef>
            </a:pPr>
            <a:endParaRPr lang="en-US" sz="1200" b="0" dirty="0"/>
          </a:p>
        </p:txBody>
      </p:sp>
      <p:sp>
        <p:nvSpPr>
          <p:cNvPr id="14" name="Subtitle 11">
            <a:extLst>
              <a:ext uri="{FF2B5EF4-FFF2-40B4-BE49-F238E27FC236}">
                <a16:creationId xmlns:a16="http://schemas.microsoft.com/office/drawing/2014/main" id="{7DD300AE-D81E-4AC8-BC57-566B57D6C660}"/>
              </a:ext>
            </a:extLst>
          </p:cNvPr>
          <p:cNvSpPr txBox="1">
            <a:spLocks/>
          </p:cNvSpPr>
          <p:nvPr/>
        </p:nvSpPr>
        <p:spPr>
          <a:xfrm>
            <a:off x="1191460"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B. Suvarchala</a:t>
            </a:r>
          </a:p>
          <a:p>
            <a:pPr>
              <a:spcBef>
                <a:spcPts val="300"/>
              </a:spcBef>
            </a:pPr>
            <a:r>
              <a:rPr lang="en-US" sz="1200" b="0" dirty="0"/>
              <a:t>Roll No. 214G1A32A9</a:t>
            </a:r>
          </a:p>
          <a:p>
            <a:pPr>
              <a:spcBef>
                <a:spcPts val="300"/>
              </a:spcBef>
            </a:pPr>
            <a:endParaRPr lang="en-US" sz="1200" b="0" dirty="0"/>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85853"/>
            <a:ext cx="10528183" cy="767797"/>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File Data Security Using Elliptic Curve Cryptography</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3890665"/>
            <a:ext cx="1843673" cy="1271868"/>
          </a:xfrm>
          <a:prstGeom prst="rect">
            <a:avLst/>
          </a:prstGeom>
        </p:spPr>
      </p:pic>
      <p:sp>
        <p:nvSpPr>
          <p:cNvPr id="15" name="TextBox 14">
            <a:extLst>
              <a:ext uri="{FF2B5EF4-FFF2-40B4-BE49-F238E27FC236}">
                <a16:creationId xmlns:a16="http://schemas.microsoft.com/office/drawing/2014/main" id="{CE060436-581C-4554-9133-12AC864831F7}"/>
              </a:ext>
            </a:extLst>
          </p:cNvPr>
          <p:cNvSpPr txBox="1"/>
          <p:nvPr/>
        </p:nvSpPr>
        <p:spPr>
          <a:xfrm>
            <a:off x="1191459" y="3303244"/>
            <a:ext cx="10528183" cy="369332"/>
          </a:xfrm>
          <a:prstGeom prst="rect">
            <a:avLst/>
          </a:prstGeom>
          <a:noFill/>
        </p:spPr>
        <p:txBody>
          <a:bodyPr wrap="square">
            <a:spAutoFit/>
          </a:bodyPr>
          <a:lstStyle/>
          <a:p>
            <a:r>
              <a:rPr lang="en-US" sz="1800" dirty="0">
                <a:solidFill>
                  <a:schemeClr val="tx1"/>
                </a:solidFill>
                <a:latin typeface="Times New Roman" pitchFamily="18" charset="0"/>
                <a:cs typeface="Times New Roman" pitchFamily="18" charset="0"/>
              </a:rPr>
              <a:t>GitHub Link: https://github.com/BhupalamSwaroopa/CSD-2024-25-Batch-B-01 </a:t>
            </a:r>
            <a:endParaRPr lang="en-US" dirty="0"/>
          </a:p>
        </p:txBody>
      </p:sp>
    </p:spTree>
    <p:extLst>
      <p:ext uri="{BB962C8B-B14F-4D97-AF65-F5344CB8AC3E}">
        <p14:creationId xmlns:p14="http://schemas.microsoft.com/office/powerpoint/2010/main" val="3655500541"/>
      </p:ext>
    </p:extLst>
  </p:cSld>
  <p:clrMapOvr>
    <a:masterClrMapping/>
  </p:clrMapOvr>
  <mc:AlternateContent xmlns:mc="http://schemas.openxmlformats.org/markup-compatibility/2006" xmlns:p14="http://schemas.microsoft.com/office/powerpoint/2010/main">
    <mc:Choice Requires="p14">
      <p:transition spd="slow" p14:dur="2000" advTm="7959"/>
    </mc:Choice>
    <mc:Fallback xmlns="">
      <p:transition spd="slow" advTm="795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D6257-2827-87EC-E897-285E5F2BD42B}"/>
              </a:ext>
            </a:extLst>
          </p:cNvPr>
          <p:cNvSpPr>
            <a:spLocks noGrp="1"/>
          </p:cNvSpPr>
          <p:nvPr>
            <p:ph type="title"/>
          </p:nvPr>
        </p:nvSpPr>
        <p:spPr/>
        <p:txBody>
          <a:bodyPr/>
          <a:lstStyle/>
          <a:p>
            <a:r>
              <a:rPr lang="en-IN" dirty="0"/>
              <a:t>Requirements</a:t>
            </a:r>
          </a:p>
        </p:txBody>
      </p:sp>
      <p:sp>
        <p:nvSpPr>
          <p:cNvPr id="3" name="Content Placeholder 2">
            <a:extLst>
              <a:ext uri="{FF2B5EF4-FFF2-40B4-BE49-F238E27FC236}">
                <a16:creationId xmlns:a16="http://schemas.microsoft.com/office/drawing/2014/main" id="{7FE35978-6385-2A6C-0F3E-4B5BD1D0BCC7}"/>
              </a:ext>
            </a:extLst>
          </p:cNvPr>
          <p:cNvSpPr>
            <a:spLocks noGrp="1"/>
          </p:cNvSpPr>
          <p:nvPr>
            <p:ph idx="1"/>
          </p:nvPr>
        </p:nvSpPr>
        <p:spPr/>
        <p:txBody>
          <a:bodyPr>
            <a:normAutofit fontScale="70000" lnSpcReduction="20000"/>
          </a:bodyPr>
          <a:lstStyle/>
          <a:p>
            <a:pPr marL="0" indent="0" algn="just" fontAlgn="base">
              <a:lnSpc>
                <a:spcPct val="150000"/>
              </a:lnSpc>
              <a:buNone/>
            </a:pPr>
            <a:r>
              <a:rPr lang="en-US" sz="2800" dirty="0">
                <a:latin typeface="Times New Roman" panose="02020603050405020304" pitchFamily="18" charset="0"/>
                <a:cs typeface="Times New Roman" panose="02020603050405020304" pitchFamily="18" charset="0"/>
              </a:rPr>
              <a:t>Requirement’s analysis is very critical process that enables the success of a system or software project to be assessed. Requirements are generally split into two types: Functional and non-functional requirements.</a:t>
            </a:r>
          </a:p>
          <a:p>
            <a:pPr algn="just" fontAlgn="base">
              <a:lnSpc>
                <a:spcPct val="150000"/>
              </a:lnSpc>
            </a:pPr>
            <a:r>
              <a:rPr lang="en-US" sz="2800" b="1" dirty="0">
                <a:latin typeface="Times New Roman" panose="02020603050405020304" pitchFamily="18" charset="0"/>
                <a:cs typeface="Times New Roman" panose="02020603050405020304" pitchFamily="18" charset="0"/>
              </a:rPr>
              <a:t>Functional Requirements</a:t>
            </a:r>
            <a:r>
              <a:rPr lang="en-US" sz="2800" dirty="0">
                <a:latin typeface="Times New Roman" panose="02020603050405020304" pitchFamily="18" charset="0"/>
                <a:cs typeface="Times New Roman" panose="02020603050405020304" pitchFamily="18" charset="0"/>
              </a:rPr>
              <a:t>: These are the requirements that the end user specifically demands as basic facilities that the system should offer.</a:t>
            </a:r>
          </a:p>
          <a:p>
            <a:pPr marL="719138" indent="-285750">
              <a:lnSpc>
                <a:spcPct val="150000"/>
              </a:lnSpc>
              <a:spcAft>
                <a:spcPts val="800"/>
              </a:spcAft>
              <a:buFont typeface="+mj-lt"/>
              <a:buAutoNum type="romanUcPeriod"/>
            </a:pPr>
            <a:r>
              <a:rPr lang="en-US" sz="2800" dirty="0">
                <a:latin typeface="Times New Roman" panose="02020603050405020304" pitchFamily="18" charset="0"/>
                <a:ea typeface="Calibri" panose="020F0502020204030204" pitchFamily="34" charset="0"/>
                <a:cs typeface="Times New Roman" panose="02020603050405020304" pitchFamily="18" charset="0"/>
              </a:rPr>
              <a:t>Data Owner – Register, Login, Upload files, View files,</a:t>
            </a:r>
            <a:r>
              <a:rPr lang="en-US" sz="2800" dirty="0">
                <a:ea typeface="Calibri" panose="020F0502020204030204" pitchFamily="34" charset="0"/>
              </a:rPr>
              <a:t> </a:t>
            </a:r>
            <a:r>
              <a:rPr lang="en-US" sz="2800" dirty="0">
                <a:latin typeface="Times New Roman" panose="02020603050405020304" pitchFamily="18" charset="0"/>
                <a:ea typeface="Calibri" panose="020F0502020204030204" pitchFamily="34" charset="0"/>
                <a:cs typeface="Times New Roman" panose="02020603050405020304" pitchFamily="18" charset="0"/>
              </a:rPr>
              <a:t>View file request</a:t>
            </a:r>
            <a:r>
              <a:rPr lang="en-US" sz="2800" dirty="0">
                <a:ea typeface="Calibri" panose="020F0502020204030204" pitchFamily="34" charset="0"/>
              </a:rPr>
              <a:t>, </a:t>
            </a:r>
            <a:r>
              <a:rPr lang="en-US" sz="2800" dirty="0">
                <a:latin typeface="Times New Roman" panose="02020603050405020304" pitchFamily="18" charset="0"/>
                <a:ea typeface="Calibri" panose="020F0502020204030204" pitchFamily="34" charset="0"/>
                <a:cs typeface="Times New Roman" panose="02020603050405020304" pitchFamily="18" charset="0"/>
              </a:rPr>
              <a:t>Logout.</a:t>
            </a:r>
          </a:p>
          <a:p>
            <a:pPr marL="719138" indent="-285750">
              <a:lnSpc>
                <a:spcPct val="150000"/>
              </a:lnSpc>
              <a:spcAft>
                <a:spcPts val="800"/>
              </a:spcAft>
              <a:buFont typeface="+mj-lt"/>
              <a:buAutoNum type="romanUcPeriod"/>
            </a:pPr>
            <a:r>
              <a:rPr lang="en-US" sz="2800" dirty="0">
                <a:ea typeface="Calibri" panose="020F0502020204030204" pitchFamily="34" charset="0"/>
              </a:rPr>
              <a:t>Data User - </a:t>
            </a:r>
            <a:r>
              <a:rPr lang="en-US" sz="2800" dirty="0">
                <a:latin typeface="Times New Roman" panose="02020603050405020304" pitchFamily="18" charset="0"/>
                <a:ea typeface="Calibri" panose="020F0502020204030204" pitchFamily="34" charset="0"/>
                <a:cs typeface="Times New Roman" panose="02020603050405020304" pitchFamily="18" charset="0"/>
              </a:rPr>
              <a:t>Register, Login, View files,</a:t>
            </a:r>
            <a:r>
              <a:rPr lang="en-US" sz="2800" dirty="0">
                <a:ea typeface="Calibri" panose="020F0502020204030204" pitchFamily="34" charset="0"/>
              </a:rPr>
              <a:t> </a:t>
            </a:r>
            <a:r>
              <a:rPr lang="en-US" sz="2800" dirty="0">
                <a:latin typeface="Times New Roman" panose="02020603050405020304" pitchFamily="18" charset="0"/>
                <a:ea typeface="Calibri" panose="020F0502020204030204" pitchFamily="34" charset="0"/>
                <a:cs typeface="Times New Roman" panose="02020603050405020304" pitchFamily="18" charset="0"/>
              </a:rPr>
              <a:t>View response</a:t>
            </a:r>
            <a:r>
              <a:rPr lang="en-US" sz="2800" dirty="0">
                <a:ea typeface="Calibri" panose="020F0502020204030204" pitchFamily="34" charset="0"/>
              </a:rPr>
              <a:t>, Download file, </a:t>
            </a:r>
            <a:r>
              <a:rPr lang="en-US" sz="2800" dirty="0">
                <a:latin typeface="Times New Roman" panose="02020603050405020304" pitchFamily="18" charset="0"/>
                <a:ea typeface="Calibri" panose="020F0502020204030204" pitchFamily="34" charset="0"/>
                <a:cs typeface="Times New Roman" panose="02020603050405020304" pitchFamily="18" charset="0"/>
              </a:rPr>
              <a:t>Logout.</a:t>
            </a:r>
          </a:p>
          <a:p>
            <a:pPr marL="719138" indent="-285750">
              <a:lnSpc>
                <a:spcPct val="150000"/>
              </a:lnSpc>
              <a:spcAft>
                <a:spcPts val="800"/>
              </a:spcAft>
              <a:buFont typeface="+mj-lt"/>
              <a:buAutoNum type="romanUcPeriod"/>
            </a:pPr>
            <a:r>
              <a:rPr lang="en-IN" sz="2800" dirty="0">
                <a:latin typeface="Times New Roman" panose="02020603050405020304" pitchFamily="18" charset="0"/>
                <a:ea typeface="Calibri" panose="020F0502020204030204" pitchFamily="34" charset="0"/>
                <a:cs typeface="Times New Roman" panose="02020603050405020304" pitchFamily="18" charset="0"/>
              </a:rPr>
              <a:t>Cloud – Login, View and authorize Data owner, View and authorize Data user, Send key, Logout.</a:t>
            </a:r>
            <a:endParaRPr lang="en-US" sz="2800" b="1" dirty="0">
              <a:latin typeface="Times New Roman" panose="02020603050405020304" pitchFamily="18" charset="0"/>
              <a:cs typeface="Times New Roman" panose="02020603050405020304" pitchFamily="18" charset="0"/>
            </a:endParaRPr>
          </a:p>
          <a:p>
            <a:pPr algn="just" fontAlgn="base">
              <a:lnSpc>
                <a:spcPct val="150000"/>
              </a:lnSpc>
            </a:pPr>
            <a:r>
              <a:rPr lang="en-US" sz="2800" b="1" dirty="0">
                <a:latin typeface="Times New Roman" panose="02020603050405020304" pitchFamily="18" charset="0"/>
                <a:cs typeface="Times New Roman" panose="02020603050405020304" pitchFamily="18" charset="0"/>
              </a:rPr>
              <a:t>Non-functional requirements</a:t>
            </a:r>
            <a:r>
              <a:rPr lang="en-US" sz="2800" dirty="0">
                <a:latin typeface="Times New Roman" panose="02020603050405020304" pitchFamily="18" charset="0"/>
                <a:cs typeface="Times New Roman" panose="02020603050405020304" pitchFamily="18" charset="0"/>
              </a:rPr>
              <a:t>: These are basically the quality constraints that the system must satisfy according to the project contract. The priority or extent to which these factors are implemented varies from one project to other. It includes Performance, Scalability, Security, Availability, </a:t>
            </a:r>
            <a:r>
              <a:rPr lang="en-US" sz="2800" dirty="0" err="1">
                <a:latin typeface="Times New Roman" panose="02020603050405020304" pitchFamily="18" charset="0"/>
                <a:cs typeface="Times New Roman" panose="02020603050405020304" pitchFamily="18" charset="0"/>
              </a:rPr>
              <a:t>Compatability</a:t>
            </a:r>
            <a:r>
              <a:rPr lang="en-US" sz="2800" dirty="0"/>
              <a:t>.</a:t>
            </a:r>
            <a:endParaRPr lang="en-IN" sz="2800" dirty="0"/>
          </a:p>
          <a:p>
            <a:endParaRPr lang="en-IN" dirty="0"/>
          </a:p>
        </p:txBody>
      </p:sp>
    </p:spTree>
    <p:extLst>
      <p:ext uri="{BB962C8B-B14F-4D97-AF65-F5344CB8AC3E}">
        <p14:creationId xmlns:p14="http://schemas.microsoft.com/office/powerpoint/2010/main" val="2680252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7C201-6E7E-21E6-BCF9-C10ECA4EA305}"/>
              </a:ext>
            </a:extLst>
          </p:cNvPr>
          <p:cNvSpPr>
            <a:spLocks noGrp="1"/>
          </p:cNvSpPr>
          <p:nvPr>
            <p:ph type="title"/>
          </p:nvPr>
        </p:nvSpPr>
        <p:spPr/>
        <p:txBody>
          <a:bodyPr/>
          <a:lstStyle/>
          <a:p>
            <a:r>
              <a:rPr lang="en-US" dirty="0"/>
              <a:t>System Architecture</a:t>
            </a:r>
            <a:br>
              <a:rPr lang="en-US" dirty="0"/>
            </a:br>
            <a:endParaRPr lang="en-IN" dirty="0"/>
          </a:p>
        </p:txBody>
      </p:sp>
      <p:pic>
        <p:nvPicPr>
          <p:cNvPr id="4" name="Content Placeholder 3">
            <a:extLst>
              <a:ext uri="{FF2B5EF4-FFF2-40B4-BE49-F238E27FC236}">
                <a16:creationId xmlns:a16="http://schemas.microsoft.com/office/drawing/2014/main" id="{6690BF64-E9F1-B2ED-EBB0-334E58A2DFAA}"/>
              </a:ext>
            </a:extLst>
          </p:cNvPr>
          <p:cNvPicPr>
            <a:picLocks noGrp="1" noChangeAspect="1"/>
          </p:cNvPicPr>
          <p:nvPr>
            <p:ph idx="1"/>
          </p:nvPr>
        </p:nvPicPr>
        <p:blipFill>
          <a:blip r:embed="rId2"/>
          <a:stretch>
            <a:fillRect/>
          </a:stretch>
        </p:blipFill>
        <p:spPr>
          <a:xfrm>
            <a:off x="3276953" y="1362472"/>
            <a:ext cx="5450296" cy="4517528"/>
          </a:xfrm>
          <a:prstGeom prst="rect">
            <a:avLst/>
          </a:prstGeom>
        </p:spPr>
      </p:pic>
      <p:sp>
        <p:nvSpPr>
          <p:cNvPr id="6" name="TextBox 5">
            <a:extLst>
              <a:ext uri="{FF2B5EF4-FFF2-40B4-BE49-F238E27FC236}">
                <a16:creationId xmlns:a16="http://schemas.microsoft.com/office/drawing/2014/main" id="{13449399-080B-FF01-EA25-889833268964}"/>
              </a:ext>
            </a:extLst>
          </p:cNvPr>
          <p:cNvSpPr txBox="1"/>
          <p:nvPr/>
        </p:nvSpPr>
        <p:spPr>
          <a:xfrm>
            <a:off x="4322227" y="6111751"/>
            <a:ext cx="6320116" cy="646331"/>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Figure: </a:t>
            </a:r>
            <a:r>
              <a:rPr lang="en-US" sz="18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System Architecture</a:t>
            </a:r>
          </a:p>
          <a:p>
            <a:endParaRPr lang="en-US" sz="1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F837906-B7B6-1456-CF59-6C7991F6AFB7}"/>
              </a:ext>
            </a:extLst>
          </p:cNvPr>
          <p:cNvPicPr>
            <a:picLocks noChangeAspect="1"/>
          </p:cNvPicPr>
          <p:nvPr/>
        </p:nvPicPr>
        <p:blipFill>
          <a:blip r:embed="rId3"/>
          <a:stretch>
            <a:fillRect/>
          </a:stretch>
        </p:blipFill>
        <p:spPr>
          <a:xfrm>
            <a:off x="3276953" y="1233275"/>
            <a:ext cx="5731510" cy="4870461"/>
          </a:xfrm>
          <a:prstGeom prst="rect">
            <a:avLst/>
          </a:prstGeom>
        </p:spPr>
      </p:pic>
    </p:spTree>
    <p:extLst>
      <p:ext uri="{BB962C8B-B14F-4D97-AF65-F5344CB8AC3E}">
        <p14:creationId xmlns:p14="http://schemas.microsoft.com/office/powerpoint/2010/main" val="1634871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44CEE-703B-C0BB-9D57-C773F9385236}"/>
              </a:ext>
            </a:extLst>
          </p:cNvPr>
          <p:cNvSpPr>
            <a:spLocks noGrp="1"/>
          </p:cNvSpPr>
          <p:nvPr>
            <p:ph type="title"/>
          </p:nvPr>
        </p:nvSpPr>
        <p:spPr/>
        <p:txBody>
          <a:bodyPr/>
          <a:lstStyle/>
          <a:p>
            <a:r>
              <a:rPr lang="en-US" dirty="0">
                <a:solidFill>
                  <a:schemeClr val="bg1"/>
                </a:solidFill>
                <a:sym typeface="+mn-ea"/>
              </a:rPr>
              <a:t>UML DIAGRAMS</a:t>
            </a:r>
            <a:endParaRPr lang="en-IN" dirty="0"/>
          </a:p>
        </p:txBody>
      </p:sp>
      <p:sp>
        <p:nvSpPr>
          <p:cNvPr id="5" name="Content Placeholder 4">
            <a:extLst>
              <a:ext uri="{FF2B5EF4-FFF2-40B4-BE49-F238E27FC236}">
                <a16:creationId xmlns:a16="http://schemas.microsoft.com/office/drawing/2014/main" id="{5CD7DE35-31D6-1A92-178A-9312FCC8619A}"/>
              </a:ext>
            </a:extLst>
          </p:cNvPr>
          <p:cNvSpPr>
            <a:spLocks noGrp="1"/>
          </p:cNvSpPr>
          <p:nvPr>
            <p:ph idx="1"/>
          </p:nvPr>
        </p:nvSpPr>
        <p:spPr/>
        <p:txBody>
          <a:bodyPr/>
          <a:lstStyle/>
          <a:p>
            <a:pPr marL="0" lvl="0" indent="0" algn="just">
              <a:lnSpc>
                <a:spcPct val="150000"/>
              </a:lnSpc>
              <a:buNone/>
            </a:pPr>
            <a:r>
              <a:rPr lang="en-US" b="1" dirty="0">
                <a:sym typeface="+mn-ea"/>
              </a:rPr>
              <a:t>Use Case Diagram:</a:t>
            </a:r>
            <a:endParaRPr lang="en-US" b="1" dirty="0">
              <a:latin typeface="Times New Roman" panose="02020603050405020304" pitchFamily="18" charset="0"/>
              <a:cs typeface="Times New Roman" panose="02020603050405020304" pitchFamily="18" charset="0"/>
            </a:endParaRPr>
          </a:p>
          <a:p>
            <a:pPr lvl="0" algn="just">
              <a:lnSpc>
                <a:spcPct val="150000"/>
              </a:lnSpc>
            </a:pPr>
            <a:r>
              <a:rPr lang="en-US" sz="2600" dirty="0">
                <a:sym typeface="+mn-ea"/>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 </a:t>
            </a:r>
            <a:endParaRPr lang="en-US" sz="2600" dirty="0"/>
          </a:p>
          <a:p>
            <a:endParaRPr lang="en-IN" dirty="0"/>
          </a:p>
        </p:txBody>
      </p:sp>
    </p:spTree>
    <p:extLst>
      <p:ext uri="{BB962C8B-B14F-4D97-AF65-F5344CB8AC3E}">
        <p14:creationId xmlns:p14="http://schemas.microsoft.com/office/powerpoint/2010/main" val="1384273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33DA6-1833-2D24-33F7-2CE21230B24B}"/>
              </a:ext>
            </a:extLst>
          </p:cNvPr>
          <p:cNvSpPr>
            <a:spLocks noGrp="1"/>
          </p:cNvSpPr>
          <p:nvPr>
            <p:ph type="title"/>
          </p:nvPr>
        </p:nvSpPr>
        <p:spPr/>
        <p:txBody>
          <a:bodyPr/>
          <a:lstStyle/>
          <a:p>
            <a:r>
              <a:rPr lang="en-US" dirty="0" err="1"/>
              <a:t>Cont</a:t>
            </a:r>
            <a:r>
              <a:rPr lang="en-US" dirty="0"/>
              <a:t>…</a:t>
            </a:r>
            <a:endParaRPr lang="en-IN" dirty="0"/>
          </a:p>
        </p:txBody>
      </p:sp>
      <p:pic>
        <p:nvPicPr>
          <p:cNvPr id="4" name="Content Placeholder 4" descr="C:\Users\0598\vpworkspace\Use Case Diagram1.jpg">
            <a:extLst>
              <a:ext uri="{FF2B5EF4-FFF2-40B4-BE49-F238E27FC236}">
                <a16:creationId xmlns:a16="http://schemas.microsoft.com/office/drawing/2014/main" id="{7BB4FF0E-FDA4-1391-3274-3ACC91DF44D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42034" y="1146969"/>
            <a:ext cx="6488983" cy="5295900"/>
          </a:xfrm>
          <a:prstGeom prst="rect">
            <a:avLst/>
          </a:prstGeom>
          <a:noFill/>
          <a:ln>
            <a:noFill/>
          </a:ln>
        </p:spPr>
      </p:pic>
    </p:spTree>
    <p:extLst>
      <p:ext uri="{BB962C8B-B14F-4D97-AF65-F5344CB8AC3E}">
        <p14:creationId xmlns:p14="http://schemas.microsoft.com/office/powerpoint/2010/main" val="3548399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31B54-BCF1-AF78-0850-94626336AC74}"/>
              </a:ext>
            </a:extLst>
          </p:cNvPr>
          <p:cNvSpPr>
            <a:spLocks noGrp="1"/>
          </p:cNvSpPr>
          <p:nvPr>
            <p:ph type="title"/>
          </p:nvPr>
        </p:nvSpPr>
        <p:spPr/>
        <p:txBody>
          <a:bodyPr/>
          <a:lstStyle/>
          <a:p>
            <a:r>
              <a:rPr lang="en-US" dirty="0"/>
              <a:t>ER Diagram</a:t>
            </a:r>
            <a:endParaRPr lang="en-IN" dirty="0"/>
          </a:p>
        </p:txBody>
      </p:sp>
      <p:sp>
        <p:nvSpPr>
          <p:cNvPr id="3" name="Content Placeholder 2">
            <a:extLst>
              <a:ext uri="{FF2B5EF4-FFF2-40B4-BE49-F238E27FC236}">
                <a16:creationId xmlns:a16="http://schemas.microsoft.com/office/drawing/2014/main" id="{D413757A-83AB-2B8F-06F4-975FC65C3AEA}"/>
              </a:ext>
            </a:extLst>
          </p:cNvPr>
          <p:cNvSpPr>
            <a:spLocks noGrp="1"/>
          </p:cNvSpPr>
          <p:nvPr>
            <p:ph idx="1"/>
          </p:nvPr>
        </p:nvSpPr>
        <p:spPr/>
        <p:txBody>
          <a:bodyPr/>
          <a:lstStyle/>
          <a:p>
            <a:pPr>
              <a:lnSpc>
                <a:spcPct val="150000"/>
              </a:lnSpc>
            </a:pPr>
            <a:r>
              <a:rPr lang="en-IN" sz="2600" dirty="0">
                <a:solidFill>
                  <a:srgbClr val="000000"/>
                </a:solidFill>
                <a:effectLst/>
                <a:ea typeface="Calibri" panose="020F0502020204030204" pitchFamily="34"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endParaRPr lang="en-IN" sz="2600" dirty="0">
              <a:effectLst/>
              <a:ea typeface="Calibri" panose="020F0502020204030204" pitchFamily="34" charset="0"/>
            </a:endParaRPr>
          </a:p>
          <a:p>
            <a:pPr>
              <a:lnSpc>
                <a:spcPct val="150000"/>
              </a:lnSpc>
            </a:pPr>
            <a:r>
              <a:rPr lang="en-IN" sz="2600" dirty="0">
                <a:solidFill>
                  <a:srgbClr val="000000"/>
                </a:solidFill>
                <a:effectLst/>
                <a:latin typeface="Times New Roman" panose="02020603050405020304" pitchFamily="18" charset="0"/>
                <a:ea typeface="Calibri" panose="020F0502020204030204" pitchFamily="34"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a:t>
            </a:r>
            <a:endParaRPr lang="en-IN" sz="2600" dirty="0"/>
          </a:p>
        </p:txBody>
      </p:sp>
    </p:spTree>
    <p:extLst>
      <p:ext uri="{BB962C8B-B14F-4D97-AF65-F5344CB8AC3E}">
        <p14:creationId xmlns:p14="http://schemas.microsoft.com/office/powerpoint/2010/main" val="559235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46065-3F02-A9B5-E492-5C47046AF943}"/>
              </a:ext>
            </a:extLst>
          </p:cNvPr>
          <p:cNvSpPr>
            <a:spLocks noGrp="1"/>
          </p:cNvSpPr>
          <p:nvPr>
            <p:ph type="title"/>
          </p:nvPr>
        </p:nvSpPr>
        <p:spPr/>
        <p:txBody>
          <a:bodyPr/>
          <a:lstStyle/>
          <a:p>
            <a:r>
              <a:rPr lang="en-US" dirty="0" err="1"/>
              <a:t>Cont</a:t>
            </a:r>
            <a:r>
              <a:rPr lang="en-US" dirty="0"/>
              <a:t>…</a:t>
            </a:r>
            <a:endParaRPr lang="en-IN" dirty="0"/>
          </a:p>
        </p:txBody>
      </p:sp>
      <p:pic>
        <p:nvPicPr>
          <p:cNvPr id="4" name="Content Placeholder 3">
            <a:extLst>
              <a:ext uri="{FF2B5EF4-FFF2-40B4-BE49-F238E27FC236}">
                <a16:creationId xmlns:a16="http://schemas.microsoft.com/office/drawing/2014/main" id="{4404A978-EE11-018A-35E3-34D313C7B12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2012" y="1308894"/>
            <a:ext cx="7915275" cy="4972050"/>
          </a:xfrm>
          <a:prstGeom prst="rect">
            <a:avLst/>
          </a:prstGeom>
          <a:noFill/>
          <a:ln>
            <a:noFill/>
          </a:ln>
        </p:spPr>
      </p:pic>
    </p:spTree>
    <p:extLst>
      <p:ext uri="{BB962C8B-B14F-4D97-AF65-F5344CB8AC3E}">
        <p14:creationId xmlns:p14="http://schemas.microsoft.com/office/powerpoint/2010/main" val="1140819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9C18F-43EC-43CC-7E1F-1601D6A352E2}"/>
              </a:ext>
            </a:extLst>
          </p:cNvPr>
          <p:cNvSpPr>
            <a:spLocks noGrp="1"/>
          </p:cNvSpPr>
          <p:nvPr>
            <p:ph type="title"/>
          </p:nvPr>
        </p:nvSpPr>
        <p:spPr/>
        <p:txBody>
          <a:bodyPr/>
          <a:lstStyle/>
          <a:p>
            <a:r>
              <a:rPr lang="en-US" dirty="0"/>
              <a:t>Implementation</a:t>
            </a:r>
            <a:br>
              <a:rPr lang="en-US" dirty="0"/>
            </a:br>
            <a:endParaRPr lang="en-IN" dirty="0"/>
          </a:p>
        </p:txBody>
      </p:sp>
      <p:sp>
        <p:nvSpPr>
          <p:cNvPr id="3" name="Content Placeholder 2">
            <a:extLst>
              <a:ext uri="{FF2B5EF4-FFF2-40B4-BE49-F238E27FC236}">
                <a16:creationId xmlns:a16="http://schemas.microsoft.com/office/drawing/2014/main" id="{BC441630-8F16-F9BD-963E-1BD055571723}"/>
              </a:ext>
            </a:extLst>
          </p:cNvPr>
          <p:cNvSpPr>
            <a:spLocks noGrp="1"/>
          </p:cNvSpPr>
          <p:nvPr>
            <p:ph idx="1"/>
          </p:nvPr>
        </p:nvSpPr>
        <p:spPr/>
        <p:txBody>
          <a:bodyPr>
            <a:normAutofit/>
          </a:bodyPr>
          <a:lstStyle/>
          <a:p>
            <a:endParaRPr lang="en-US" sz="2600" b="1" dirty="0"/>
          </a:p>
          <a:p>
            <a:r>
              <a:rPr lang="en-US" sz="2600" b="1" dirty="0"/>
              <a:t>Quantum-Based Encryption in ECC Algorithm:</a:t>
            </a:r>
            <a:r>
              <a:rPr lang="en-US" sz="2600" dirty="0"/>
              <a:t> As part of the encryption and decryption processes, this quantum-based encryption method puts to use the special capabilities of quantum computing in order to produce cryptographic keys as well as carry out encryption and decryption procedures.</a:t>
            </a:r>
          </a:p>
          <a:p>
            <a:endParaRPr lang="en-US" sz="2600" dirty="0"/>
          </a:p>
          <a:p>
            <a:r>
              <a:rPr lang="en-US" sz="2600" b="1" dirty="0"/>
              <a:t>Quantum Key Generation: </a:t>
            </a:r>
            <a:r>
              <a:rPr lang="en-US" sz="2600" dirty="0"/>
              <a:t>The primary idea behind this algorithm is that it is based on the use of quantum circuits to create a random cryptographic key. There is a key operation in quantum computing known as the Hadamard gate, which is essentially a superposition of states for the qubit, resulting in a more randomized outcome. </a:t>
            </a:r>
            <a:endParaRPr lang="en-IN" sz="2600" dirty="0"/>
          </a:p>
        </p:txBody>
      </p:sp>
    </p:spTree>
    <p:extLst>
      <p:ext uri="{BB962C8B-B14F-4D97-AF65-F5344CB8AC3E}">
        <p14:creationId xmlns:p14="http://schemas.microsoft.com/office/powerpoint/2010/main" val="3842851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6FCD-607C-B1C1-31B0-D7DDF08F791A}"/>
              </a:ext>
            </a:extLst>
          </p:cNvPr>
          <p:cNvSpPr>
            <a:spLocks noGrp="1"/>
          </p:cNvSpPr>
          <p:nvPr>
            <p:ph type="title"/>
          </p:nvPr>
        </p:nvSpPr>
        <p:spPr/>
        <p:txBody>
          <a:bodyPr/>
          <a:lstStyle/>
          <a:p>
            <a:r>
              <a:rPr lang="en-US" dirty="0" err="1"/>
              <a:t>Cont</a:t>
            </a:r>
            <a:r>
              <a:rPr lang="en-US" dirty="0"/>
              <a:t>…</a:t>
            </a:r>
            <a:endParaRPr lang="en-IN" dirty="0"/>
          </a:p>
        </p:txBody>
      </p:sp>
      <p:sp>
        <p:nvSpPr>
          <p:cNvPr id="3" name="Content Placeholder 2">
            <a:extLst>
              <a:ext uri="{FF2B5EF4-FFF2-40B4-BE49-F238E27FC236}">
                <a16:creationId xmlns:a16="http://schemas.microsoft.com/office/drawing/2014/main" id="{DDCB7655-3FAA-A6E3-81CA-E91E756F8A37}"/>
              </a:ext>
            </a:extLst>
          </p:cNvPr>
          <p:cNvSpPr>
            <a:spLocks noGrp="1"/>
          </p:cNvSpPr>
          <p:nvPr>
            <p:ph idx="1"/>
          </p:nvPr>
        </p:nvSpPr>
        <p:spPr/>
        <p:txBody>
          <a:bodyPr/>
          <a:lstStyle/>
          <a:p>
            <a:endParaRPr lang="en-IN" sz="2600" b="1" dirty="0"/>
          </a:p>
          <a:p>
            <a:r>
              <a:rPr lang="en-IN" sz="2600" b="1" dirty="0"/>
              <a:t>Text to Binary Conversion :</a:t>
            </a:r>
          </a:p>
          <a:p>
            <a:pPr marL="0" indent="0">
              <a:buNone/>
            </a:pPr>
            <a:r>
              <a:rPr lang="en-US" dirty="0"/>
              <a:t>    </a:t>
            </a:r>
            <a:r>
              <a:rPr lang="en-US" sz="2200" dirty="0"/>
              <a:t>def text_to_binary_v3(text): </a:t>
            </a:r>
          </a:p>
          <a:p>
            <a:pPr marL="914400" lvl="2" indent="0">
              <a:buNone/>
            </a:pPr>
            <a:r>
              <a:rPr lang="en-US" sz="2200" dirty="0"/>
              <a:t>return ' '.join(format(byte, '08b') for byte in </a:t>
            </a:r>
            <a:r>
              <a:rPr lang="en-US" sz="2200" dirty="0" err="1"/>
              <a:t>text.encode</a:t>
            </a:r>
            <a:r>
              <a:rPr lang="en-US" sz="2200" dirty="0"/>
              <a:t>('utf-8’))</a:t>
            </a:r>
          </a:p>
          <a:p>
            <a:pPr marL="914400" lvl="2" indent="0">
              <a:buNone/>
            </a:pPr>
            <a:endParaRPr lang="en-US" dirty="0"/>
          </a:p>
          <a:p>
            <a:pPr marL="273050" lvl="2" indent="-273050">
              <a:buFont typeface="Wingdings" panose="05000000000000000000" pitchFamily="2" charset="2"/>
              <a:buChar char="Ø"/>
            </a:pPr>
            <a:r>
              <a:rPr lang="en-IN" sz="2600" b="1" dirty="0"/>
              <a:t>Encryption </a:t>
            </a:r>
            <a:r>
              <a:rPr lang="en-IN" b="1" dirty="0"/>
              <a:t>: </a:t>
            </a:r>
          </a:p>
          <a:p>
            <a:pPr marL="0" lvl="2" indent="0">
              <a:buNone/>
            </a:pPr>
            <a:r>
              <a:rPr lang="en-IN" b="1" dirty="0"/>
              <a:t>             </a:t>
            </a:r>
            <a:r>
              <a:rPr lang="en-US" sz="2200" dirty="0" err="1"/>
              <a:t>encrypted_data</a:t>
            </a:r>
            <a:r>
              <a:rPr lang="en-US" sz="2200" dirty="0"/>
              <a:t> = ''.join(str(int(b) ^ int(k)) for b, k in zip(</a:t>
            </a:r>
            <a:r>
              <a:rPr lang="en-US" sz="2200" dirty="0" err="1"/>
              <a:t>binary_text</a:t>
            </a:r>
            <a:r>
              <a:rPr lang="en-US" sz="2200" dirty="0"/>
              <a:t>, key) </a:t>
            </a:r>
          </a:p>
          <a:p>
            <a:pPr marL="0" lvl="2" indent="0">
              <a:buNone/>
            </a:pPr>
            <a:endParaRPr lang="en-US" dirty="0"/>
          </a:p>
          <a:p>
            <a:pPr marL="342900" lvl="2" indent="-342900">
              <a:buFont typeface="Wingdings" panose="05000000000000000000" pitchFamily="2" charset="2"/>
              <a:buChar char="Ø"/>
            </a:pPr>
            <a:r>
              <a:rPr lang="en-US" sz="2600" b="1" dirty="0"/>
              <a:t>Decryption :</a:t>
            </a:r>
          </a:p>
          <a:p>
            <a:pPr marL="0" lvl="2" indent="0">
              <a:buNone/>
            </a:pPr>
            <a:r>
              <a:rPr lang="en-US" sz="2600" b="1" dirty="0"/>
              <a:t>            </a:t>
            </a:r>
            <a:r>
              <a:rPr lang="en-IN" sz="2200" dirty="0" err="1"/>
              <a:t>decrypted_binary</a:t>
            </a:r>
            <a:r>
              <a:rPr lang="en-IN" sz="2200" dirty="0"/>
              <a:t> = ''.join(str(int(b) ^ int(k)) for b, k in zip(</a:t>
            </a:r>
            <a:r>
              <a:rPr lang="en-IN" sz="2200" dirty="0" err="1"/>
              <a:t>encrypted_data</a:t>
            </a:r>
            <a:r>
              <a:rPr lang="en-IN" sz="2200" dirty="0"/>
              <a:t>, </a:t>
            </a:r>
            <a:r>
              <a:rPr lang="en-IN" sz="2200" dirty="0" err="1"/>
              <a:t>quantum_key</a:t>
            </a:r>
            <a:r>
              <a:rPr lang="en-IN" sz="2200" dirty="0"/>
              <a:t>))</a:t>
            </a:r>
            <a:endParaRPr lang="en-US" sz="2200" b="1" dirty="0"/>
          </a:p>
          <a:p>
            <a:pPr marL="342900" lvl="2" indent="-342900">
              <a:buFont typeface="Wingdings" panose="05000000000000000000" pitchFamily="2" charset="2"/>
              <a:buChar char="Ø"/>
            </a:pPr>
            <a:endParaRPr lang="en-US" b="1" dirty="0"/>
          </a:p>
        </p:txBody>
      </p:sp>
    </p:spTree>
    <p:extLst>
      <p:ext uri="{BB962C8B-B14F-4D97-AF65-F5344CB8AC3E}">
        <p14:creationId xmlns:p14="http://schemas.microsoft.com/office/powerpoint/2010/main" val="2831010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149C6-75EB-3F90-AEEE-E0B3874FD888}"/>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BD10FA8A-D5AE-A034-00C1-42B8D4C52A4D}"/>
              </a:ext>
            </a:extLst>
          </p:cNvPr>
          <p:cNvSpPr>
            <a:spLocks noGrp="1"/>
          </p:cNvSpPr>
          <p:nvPr>
            <p:ph idx="1"/>
          </p:nvPr>
        </p:nvSpPr>
        <p:spPr/>
        <p:txBody>
          <a:bodyPr>
            <a:normAutofit/>
          </a:bodyPr>
          <a:lstStyle/>
          <a:p>
            <a:endParaRPr lang="en-US" sz="2600" b="1" dirty="0"/>
          </a:p>
          <a:p>
            <a:r>
              <a:rPr lang="en-US" sz="2600" b="1" dirty="0"/>
              <a:t>Home page: </a:t>
            </a:r>
            <a:r>
              <a:rPr lang="en-US" sz="2600" dirty="0"/>
              <a:t>Revolutionizing Cloud Data Security with Elliptic Curve Cryptography home page. </a:t>
            </a:r>
          </a:p>
          <a:p>
            <a:endParaRPr lang="en-US" sz="2600" dirty="0"/>
          </a:p>
          <a:p>
            <a:endParaRPr lang="en-US" sz="2600" dirty="0"/>
          </a:p>
          <a:p>
            <a:endParaRPr lang="en-IN" sz="2600" dirty="0"/>
          </a:p>
        </p:txBody>
      </p:sp>
      <p:pic>
        <p:nvPicPr>
          <p:cNvPr id="4" name="Picture 3">
            <a:extLst>
              <a:ext uri="{FF2B5EF4-FFF2-40B4-BE49-F238E27FC236}">
                <a16:creationId xmlns:a16="http://schemas.microsoft.com/office/drawing/2014/main" id="{30669240-8AF4-5ABD-9EF5-313936BCF01A}"/>
              </a:ext>
            </a:extLst>
          </p:cNvPr>
          <p:cNvPicPr>
            <a:picLocks noChangeAspect="1"/>
          </p:cNvPicPr>
          <p:nvPr/>
        </p:nvPicPr>
        <p:blipFill>
          <a:blip r:embed="rId2"/>
          <a:stretch>
            <a:fillRect/>
          </a:stretch>
        </p:blipFill>
        <p:spPr>
          <a:xfrm>
            <a:off x="1828800" y="2736834"/>
            <a:ext cx="8346331" cy="3411045"/>
          </a:xfrm>
          <a:prstGeom prst="rect">
            <a:avLst/>
          </a:prstGeom>
        </p:spPr>
      </p:pic>
    </p:spTree>
    <p:extLst>
      <p:ext uri="{BB962C8B-B14F-4D97-AF65-F5344CB8AC3E}">
        <p14:creationId xmlns:p14="http://schemas.microsoft.com/office/powerpoint/2010/main" val="4281265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81FCA93-A2F2-77D6-0A9B-3E9D418DB9CF}"/>
              </a:ext>
            </a:extLst>
          </p:cNvPr>
          <p:cNvSpPr>
            <a:spLocks noGrp="1"/>
          </p:cNvSpPr>
          <p:nvPr>
            <p:ph type="title"/>
          </p:nvPr>
        </p:nvSpPr>
        <p:spPr>
          <a:xfrm>
            <a:off x="0" y="209609"/>
            <a:ext cx="12142691" cy="708859"/>
          </a:xfrm>
        </p:spPr>
        <p:txBody>
          <a:bodyPr/>
          <a:lstStyle/>
          <a:p>
            <a:r>
              <a:rPr lang="en-US" dirty="0" err="1"/>
              <a:t>Cont</a:t>
            </a:r>
            <a:r>
              <a:rPr lang="en-US" dirty="0"/>
              <a:t>…</a:t>
            </a:r>
            <a:endParaRPr lang="en-IN" dirty="0"/>
          </a:p>
        </p:txBody>
      </p:sp>
      <p:sp>
        <p:nvSpPr>
          <p:cNvPr id="8" name="Content Placeholder 7">
            <a:extLst>
              <a:ext uri="{FF2B5EF4-FFF2-40B4-BE49-F238E27FC236}">
                <a16:creationId xmlns:a16="http://schemas.microsoft.com/office/drawing/2014/main" id="{316D5B26-F4B9-BAB5-F769-520B40DE7487}"/>
              </a:ext>
            </a:extLst>
          </p:cNvPr>
          <p:cNvSpPr>
            <a:spLocks noGrp="1"/>
          </p:cNvSpPr>
          <p:nvPr>
            <p:ph idx="1"/>
          </p:nvPr>
        </p:nvSpPr>
        <p:spPr>
          <a:xfrm>
            <a:off x="197876" y="1113624"/>
            <a:ext cx="11731496" cy="5349432"/>
          </a:xfrm>
        </p:spPr>
        <p:txBody>
          <a:bodyPr/>
          <a:lstStyle/>
          <a:p>
            <a:r>
              <a:rPr lang="en-US" sz="2600" b="1" dirty="0"/>
              <a:t> Graph for AES : </a:t>
            </a:r>
            <a:r>
              <a:rPr lang="en-US" sz="2000" dirty="0">
                <a:effectLst/>
                <a:latin typeface="Times New Roman" panose="02020603050405020304" pitchFamily="18" charset="0"/>
                <a:ea typeface="Times New Roman" panose="02020603050405020304" pitchFamily="18" charset="0"/>
              </a:rPr>
              <a:t>AES provides the fast and efficient symmetric encryption but also faces some challenges in  key management</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quantum</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vulnerabilities,</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making</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it suitable</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for</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short-term</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security.</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As</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it</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also</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includes</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 single key for encryption and decryption. </a:t>
            </a:r>
            <a:endParaRPr lang="en-IN" sz="2000" dirty="0">
              <a:effectLst/>
              <a:latin typeface="Times New Roman" panose="02020603050405020304" pitchFamily="18" charset="0"/>
              <a:ea typeface="Times New Roman" panose="02020603050405020304" pitchFamily="18" charset="0"/>
            </a:endParaRPr>
          </a:p>
          <a:p>
            <a:endParaRPr lang="en-US" dirty="0"/>
          </a:p>
          <a:p>
            <a:endParaRPr lang="en-IN" dirty="0"/>
          </a:p>
        </p:txBody>
      </p:sp>
      <p:pic>
        <p:nvPicPr>
          <p:cNvPr id="9" name="Image 4">
            <a:extLst>
              <a:ext uri="{FF2B5EF4-FFF2-40B4-BE49-F238E27FC236}">
                <a16:creationId xmlns:a16="http://schemas.microsoft.com/office/drawing/2014/main" id="{BBC57EC3-329C-4AC4-E64C-8A839CD9A5BF}"/>
              </a:ext>
            </a:extLst>
          </p:cNvPr>
          <p:cNvPicPr>
            <a:picLocks/>
          </p:cNvPicPr>
          <p:nvPr/>
        </p:nvPicPr>
        <p:blipFill>
          <a:blip r:embed="rId2" cstate="print"/>
          <a:stretch>
            <a:fillRect/>
          </a:stretch>
        </p:blipFill>
        <p:spPr>
          <a:xfrm>
            <a:off x="3230034" y="2470826"/>
            <a:ext cx="4902289" cy="3657599"/>
          </a:xfrm>
          <a:prstGeom prst="rect">
            <a:avLst/>
          </a:prstGeom>
        </p:spPr>
      </p:pic>
    </p:spTree>
    <p:extLst>
      <p:ext uri="{BB962C8B-B14F-4D97-AF65-F5344CB8AC3E}">
        <p14:creationId xmlns:p14="http://schemas.microsoft.com/office/powerpoint/2010/main" val="1789404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rmAutofit fontScale="92500"/>
          </a:bodyPr>
          <a:lstStyle/>
          <a:p>
            <a:pPr marL="0" indent="0" algn="just">
              <a:lnSpc>
                <a:spcPct val="115000"/>
              </a:lnSpc>
              <a:spcAft>
                <a:spcPts val="800"/>
              </a:spcAft>
              <a:buNone/>
            </a:pPr>
            <a:r>
              <a:rPr lang="en-IN" sz="2800" kern="0" dirty="0">
                <a:solidFill>
                  <a:srgbClr val="000000"/>
                </a:solidFill>
                <a:effectLst/>
                <a:latin typeface="Times New Roman" panose="02020603050405020304" pitchFamily="18" charset="0"/>
                <a:ea typeface="Calibri" panose="020F0502020204030204" pitchFamily="34" charset="0"/>
              </a:rPr>
              <a:t>	</a:t>
            </a:r>
            <a:r>
              <a:rPr lang="en-IN" sz="2400" kern="0" dirty="0">
                <a:solidFill>
                  <a:srgbClr val="000000"/>
                </a:solidFill>
                <a:effectLst/>
                <a:latin typeface="Times New Roman" panose="02020603050405020304" pitchFamily="18" charset="0"/>
                <a:ea typeface="Calibri" panose="020F0502020204030204" pitchFamily="34" charset="0"/>
              </a:rPr>
              <a:t>Encryption ensures secure communication over unprotected channels by preventing unauthorized access and data manipulation. Symmetric encryption, known for its large key size, is widely used for key exchange but faces challenges in cloud security due to computational overhead. </a:t>
            </a:r>
            <a:r>
              <a:rPr lang="en-IN" sz="2400" dirty="0">
                <a:ea typeface="Calibri" panose="020F0502020204030204" pitchFamily="34" charset="0"/>
              </a:rPr>
              <a:t>However, due to large key size asymmetric encryption is mostly used for Key exchange rather than data Encryption. Nowadays, Data security is the main issue in large data centres and Cloud computing. This paper uses Elliptic Curve Cryptography with hybrid mechanism to encrypt data in the cloud environment because the size of the key used in Elliptic Curve Cryptography is very small. Due to the small key size of Elliptic Curve, computational power is reduced and this results into least energy consumption. This paper shows that elliptic curve cryptography is fast and more efficient for data protection in a cloud computing environment and reduces the computational power and also increases the efficiency.</a:t>
            </a:r>
          </a:p>
          <a:p>
            <a:pPr marL="0" indent="0" algn="just">
              <a:lnSpc>
                <a:spcPct val="115000"/>
              </a:lnSpc>
              <a:spcAft>
                <a:spcPts val="800"/>
              </a:spcAft>
              <a:buNone/>
            </a:pPr>
            <a:r>
              <a:rPr lang="en-IN" sz="2400" b="1" dirty="0">
                <a:ea typeface="Times New Roman" panose="02020603050405020304" pitchFamily="18" charset="0"/>
              </a:rPr>
              <a:t>KEYWORDS:  </a:t>
            </a:r>
            <a:r>
              <a:rPr lang="en-IN" sz="2400" dirty="0">
                <a:ea typeface="Calibri" panose="020F0502020204030204" pitchFamily="34" charset="0"/>
              </a:rPr>
              <a:t>Elliptic Curve Cryptography (ECC), Cloud Computing, Data security.</a:t>
            </a:r>
            <a:endParaRPr lang="en-IN" sz="2400" dirty="0">
              <a:effectLst/>
              <a:ea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1751120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1614D-EAE8-C8D7-7F1A-14031731D4BF}"/>
              </a:ext>
            </a:extLst>
          </p:cNvPr>
          <p:cNvSpPr>
            <a:spLocks noGrp="1"/>
          </p:cNvSpPr>
          <p:nvPr>
            <p:ph type="title"/>
          </p:nvPr>
        </p:nvSpPr>
        <p:spPr/>
        <p:txBody>
          <a:bodyPr/>
          <a:lstStyle/>
          <a:p>
            <a:r>
              <a:rPr lang="en-US" dirty="0" err="1"/>
              <a:t>Cont</a:t>
            </a:r>
            <a:r>
              <a:rPr lang="en-US" dirty="0"/>
              <a:t>…</a:t>
            </a:r>
            <a:endParaRPr lang="en-IN" dirty="0"/>
          </a:p>
        </p:txBody>
      </p:sp>
      <p:sp>
        <p:nvSpPr>
          <p:cNvPr id="3" name="Content Placeholder 2">
            <a:extLst>
              <a:ext uri="{FF2B5EF4-FFF2-40B4-BE49-F238E27FC236}">
                <a16:creationId xmlns:a16="http://schemas.microsoft.com/office/drawing/2014/main" id="{9C3A3F46-6177-364F-AF12-4429EF6A419B}"/>
              </a:ext>
            </a:extLst>
          </p:cNvPr>
          <p:cNvSpPr>
            <a:spLocks noGrp="1"/>
          </p:cNvSpPr>
          <p:nvPr>
            <p:ph idx="1"/>
          </p:nvPr>
        </p:nvSpPr>
        <p:spPr/>
        <p:txBody>
          <a:bodyPr>
            <a:normAutofit/>
          </a:bodyPr>
          <a:lstStyle/>
          <a:p>
            <a:r>
              <a:rPr lang="en-US" sz="2600" b="1" dirty="0"/>
              <a:t>Graph for ECC - Quantum : </a:t>
            </a:r>
            <a:r>
              <a:rPr lang="en-US" sz="2600" dirty="0">
                <a:effectLst/>
                <a:latin typeface="Times New Roman" panose="02020603050405020304" pitchFamily="18" charset="0"/>
                <a:ea typeface="Times New Roman" panose="02020603050405020304" pitchFamily="18" charset="0"/>
              </a:rPr>
              <a:t>ECC with Quantum Cryptography provides the secure encryption, faster decryption, and reduced computational</a:t>
            </a:r>
            <a:r>
              <a:rPr lang="en-US" sz="2600" spc="-2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overhead. As</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it</a:t>
            </a:r>
            <a:r>
              <a:rPr lang="en-US" sz="2600" spc="-4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uses</a:t>
            </a:r>
            <a:r>
              <a:rPr lang="en-US" sz="2600" spc="-1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two</a:t>
            </a:r>
            <a:r>
              <a:rPr lang="en-US" sz="2600" spc="-2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keys</a:t>
            </a:r>
            <a:r>
              <a:rPr lang="en-US" sz="2600" spc="-2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for</a:t>
            </a:r>
            <a:r>
              <a:rPr lang="en-US" sz="2600" spc="-2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the encryption and decryption process.</a:t>
            </a:r>
            <a:endParaRPr lang="en-IN" sz="2600" dirty="0">
              <a:effectLst/>
              <a:latin typeface="Times New Roman" panose="02020603050405020304" pitchFamily="18" charset="0"/>
              <a:ea typeface="Times New Roman" panose="02020603050405020304" pitchFamily="18" charset="0"/>
            </a:endParaRPr>
          </a:p>
          <a:p>
            <a:endParaRPr lang="en-IN" sz="2600" dirty="0"/>
          </a:p>
        </p:txBody>
      </p:sp>
      <p:pic>
        <p:nvPicPr>
          <p:cNvPr id="4" name="Image 3">
            <a:extLst>
              <a:ext uri="{FF2B5EF4-FFF2-40B4-BE49-F238E27FC236}">
                <a16:creationId xmlns:a16="http://schemas.microsoft.com/office/drawing/2014/main" id="{EC9FD327-0C86-0948-CC27-B75AEA1DE6AF}"/>
              </a:ext>
            </a:extLst>
          </p:cNvPr>
          <p:cNvPicPr>
            <a:picLocks/>
          </p:cNvPicPr>
          <p:nvPr/>
        </p:nvPicPr>
        <p:blipFill>
          <a:blip r:embed="rId2" cstate="print"/>
          <a:stretch>
            <a:fillRect/>
          </a:stretch>
        </p:blipFill>
        <p:spPr>
          <a:xfrm>
            <a:off x="3492230" y="2476500"/>
            <a:ext cx="4328807" cy="3856205"/>
          </a:xfrm>
          <a:prstGeom prst="rect">
            <a:avLst/>
          </a:prstGeom>
        </p:spPr>
      </p:pic>
    </p:spTree>
    <p:extLst>
      <p:ext uri="{BB962C8B-B14F-4D97-AF65-F5344CB8AC3E}">
        <p14:creationId xmlns:p14="http://schemas.microsoft.com/office/powerpoint/2010/main" val="3060899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A5856-2D0E-8864-FD46-2FA4DF29037A}"/>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B62C9E0-DD58-0C5F-FE72-D6254577AE70}"/>
              </a:ext>
            </a:extLst>
          </p:cNvPr>
          <p:cNvSpPr>
            <a:spLocks noGrp="1"/>
          </p:cNvSpPr>
          <p:nvPr>
            <p:ph idx="1"/>
          </p:nvPr>
        </p:nvSpPr>
        <p:spPr>
          <a:xfrm>
            <a:off x="206430" y="1090109"/>
            <a:ext cx="11779135" cy="5394960"/>
          </a:xfrm>
        </p:spPr>
        <p:txBody>
          <a:bodyPr>
            <a:normAutofit/>
          </a:bodyPr>
          <a:lstStyle/>
          <a:p>
            <a:endParaRPr lang="en-US" sz="2600" dirty="0">
              <a:effectLst/>
              <a:latin typeface="Times New Roman" panose="02020603050405020304" pitchFamily="18" charset="0"/>
              <a:ea typeface="Times New Roman" panose="02020603050405020304" pitchFamily="18" charset="0"/>
            </a:endParaRPr>
          </a:p>
          <a:p>
            <a:r>
              <a:rPr lang="en-US" sz="2600" dirty="0">
                <a:effectLst/>
                <a:latin typeface="Times New Roman" panose="02020603050405020304" pitchFamily="18" charset="0"/>
                <a:ea typeface="Times New Roman" panose="02020603050405020304" pitchFamily="18" charset="0"/>
              </a:rPr>
              <a:t>The proposed system, leveraging Elliptic Curve Cryptography (ECC), addresses these challenges by offering strong encryption with significantly smaller key sizes, reducing computational overhead and energy consumption.</a:t>
            </a:r>
          </a:p>
          <a:p>
            <a:endParaRPr lang="en-US" sz="2600" dirty="0">
              <a:effectLst/>
              <a:latin typeface="Times New Roman" panose="02020603050405020304" pitchFamily="18" charset="0"/>
              <a:ea typeface="Times New Roman" panose="02020603050405020304" pitchFamily="18" charset="0"/>
            </a:endParaRPr>
          </a:p>
          <a:p>
            <a:r>
              <a:rPr lang="en-US" sz="2600" dirty="0">
                <a:effectLst/>
                <a:latin typeface="Times New Roman" panose="02020603050405020304" pitchFamily="18" charset="0"/>
                <a:ea typeface="Times New Roman" panose="02020603050405020304" pitchFamily="18" charset="0"/>
              </a:rPr>
              <a:t>ECC's ability to deliver robust security while enhancing system performance makes it an ideal solution for modern cloud infrastructures and real-time applications.</a:t>
            </a:r>
            <a:endParaRPr lang="en-IN" sz="2600" dirty="0"/>
          </a:p>
        </p:txBody>
      </p:sp>
    </p:spTree>
    <p:extLst>
      <p:ext uri="{BB962C8B-B14F-4D97-AF65-F5344CB8AC3E}">
        <p14:creationId xmlns:p14="http://schemas.microsoft.com/office/powerpoint/2010/main" val="958425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1C01-5208-489A-A3A6-AF3CB24A4AB4}"/>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2C39AA8B-A301-49BF-9DA8-22F614053810}"/>
              </a:ext>
            </a:extLst>
          </p:cNvPr>
          <p:cNvSpPr>
            <a:spLocks noGrp="1"/>
          </p:cNvSpPr>
          <p:nvPr>
            <p:ph idx="1"/>
          </p:nvPr>
        </p:nvSpPr>
        <p:spPr/>
        <p:txBody>
          <a:bodyPr>
            <a:normAutofit fontScale="62500" lnSpcReduction="20000"/>
          </a:bodyPr>
          <a:lstStyle/>
          <a:p>
            <a:pPr marL="577850" indent="-403225" algn="just">
              <a:lnSpc>
                <a:spcPct val="150000"/>
              </a:lnSpc>
              <a:spcAft>
                <a:spcPts val="800"/>
              </a:spcAft>
              <a:buNone/>
            </a:pPr>
            <a:r>
              <a:rPr lang="en-IN" sz="2800" dirty="0">
                <a:latin typeface="Times New Roman" panose="02020603050405020304" pitchFamily="18" charset="0"/>
                <a:ea typeface="Calibri" panose="020F0502020204030204" pitchFamily="34" charset="0"/>
                <a:cs typeface="Times New Roman" panose="02020603050405020304" pitchFamily="18" charset="0"/>
              </a:rPr>
              <a:t>[1]. R. Lu, X. Yuan, and X. Lin, "Homomorphic Encryption for Cloud Computing: An Overview," IEEE Communications Surveys &amp; Tutorials, vol. 23, no. 4, pp. 2381-2405, 2021.</a:t>
            </a:r>
          </a:p>
          <a:p>
            <a:pPr marL="577850" indent="-403225" algn="just">
              <a:lnSpc>
                <a:spcPct val="150000"/>
              </a:lnSpc>
              <a:spcAft>
                <a:spcPts val="800"/>
              </a:spcAft>
              <a:buNone/>
            </a:pPr>
            <a:r>
              <a:rPr lang="en-IN" sz="2800" dirty="0">
                <a:ea typeface="Calibri" panose="020F0502020204030204" pitchFamily="34" charset="0"/>
              </a:rPr>
              <a:t>[2]. </a:t>
            </a:r>
            <a:r>
              <a:rPr lang="en-IN" sz="2800" b="0" i="0" dirty="0">
                <a:solidFill>
                  <a:srgbClr val="1F1F1F"/>
                </a:solidFill>
                <a:effectLst/>
              </a:rPr>
              <a:t>Kyu-Seok Shim; </a:t>
            </a:r>
            <a:r>
              <a:rPr lang="en-IN" sz="2800" b="0" i="0" dirty="0" err="1">
                <a:solidFill>
                  <a:srgbClr val="1F1F1F"/>
                </a:solidFill>
                <a:effectLst/>
              </a:rPr>
              <a:t>Boseon</a:t>
            </a:r>
            <a:r>
              <a:rPr lang="en-IN" sz="2800" b="0" i="0" dirty="0">
                <a:solidFill>
                  <a:srgbClr val="1F1F1F"/>
                </a:solidFill>
                <a:effectLst/>
              </a:rPr>
              <a:t> Kim; </a:t>
            </a:r>
            <a:r>
              <a:rPr lang="en-IN" sz="2800" b="0" i="0" dirty="0" err="1">
                <a:solidFill>
                  <a:srgbClr val="1F1F1F"/>
                </a:solidFill>
                <a:effectLst/>
              </a:rPr>
              <a:t>Wonhyuk</a:t>
            </a:r>
            <a:r>
              <a:rPr lang="en-IN" sz="2800" b="0" i="0" dirty="0">
                <a:solidFill>
                  <a:srgbClr val="1F1F1F"/>
                </a:solidFill>
                <a:effectLst/>
              </a:rPr>
              <a:t> Lee </a:t>
            </a:r>
            <a:r>
              <a:rPr lang="en-IN" sz="2800" dirty="0">
                <a:ea typeface="Calibri" panose="020F0502020204030204" pitchFamily="34" charset="0"/>
              </a:rPr>
              <a:t> “</a:t>
            </a:r>
            <a:r>
              <a:rPr lang="en-US" sz="2800" b="0" i="0" dirty="0">
                <a:solidFill>
                  <a:srgbClr val="1F1F1F"/>
                </a:solidFill>
                <a:effectLst/>
              </a:rPr>
              <a:t>Research on Quantum Key, Distribution Key and Post-Quantum Cryptography Key Applied Protocols for Data Science and Web Security “</a:t>
            </a:r>
            <a:r>
              <a:rPr lang="en-IN" sz="2800" dirty="0">
                <a:ea typeface="Calibri" panose="020F0502020204030204" pitchFamily="34" charset="0"/>
              </a:rPr>
              <a:t>vol. 23, 2024</a:t>
            </a:r>
          </a:p>
          <a:p>
            <a:pPr marL="577850" indent="-403225" algn="just">
              <a:lnSpc>
                <a:spcPct val="150000"/>
              </a:lnSpc>
              <a:spcAft>
                <a:spcPts val="800"/>
              </a:spcAft>
              <a:buNone/>
            </a:pPr>
            <a:r>
              <a:rPr lang="en-IN" sz="2800" dirty="0">
                <a:latin typeface="Times New Roman" panose="02020603050405020304" pitchFamily="18" charset="0"/>
                <a:ea typeface="Calibri" panose="020F0502020204030204" pitchFamily="34" charset="0"/>
                <a:cs typeface="Times New Roman" panose="02020603050405020304" pitchFamily="18" charset="0"/>
              </a:rPr>
              <a:t>[3]. J. Shen, J. Niu, J. Cao, and Y. Mei, "A Survey on Cloud Security Issues and Techniques: Cryptographic and Non-Cryptographic Approaches," IEEE Transactions on Services Computing, vol. 13, no. 3, pp. 434-451, 2023.</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marL="577850" indent="-403225" algn="just">
              <a:lnSpc>
                <a:spcPct val="150000"/>
              </a:lnSpc>
              <a:spcAft>
                <a:spcPts val="800"/>
              </a:spcAft>
              <a:buNone/>
            </a:pPr>
            <a:r>
              <a:rPr lang="en-IN" sz="2800" dirty="0">
                <a:latin typeface="Times New Roman" panose="02020603050405020304" pitchFamily="18" charset="0"/>
                <a:ea typeface="Calibri" panose="020F0502020204030204" pitchFamily="34" charset="0"/>
                <a:cs typeface="Times New Roman" panose="02020603050405020304" pitchFamily="18" charset="0"/>
              </a:rPr>
              <a:t>[4]. M. S. Ali, K. K. R. Choo, and S. H. Ahmed, "Blockchain-Based Secure Data Storage and Access Control for Cloud Applications," IEEE Transactions on Cloud Computing, vol. 9, no. 3, pp. 1215-1226, 2021.</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marL="577850" indent="-403225" algn="just">
              <a:lnSpc>
                <a:spcPct val="150000"/>
              </a:lnSpc>
              <a:spcAft>
                <a:spcPts val="800"/>
              </a:spcAft>
              <a:buNone/>
            </a:pPr>
            <a:r>
              <a:rPr lang="en-IN" sz="2800" dirty="0">
                <a:latin typeface="Times New Roman" panose="02020603050405020304" pitchFamily="18" charset="0"/>
                <a:ea typeface="Calibri" panose="020F0502020204030204" pitchFamily="34" charset="0"/>
                <a:cs typeface="Times New Roman" panose="02020603050405020304" pitchFamily="18" charset="0"/>
              </a:rPr>
              <a:t>[5]. V. S. Pendyala, S. M. Arafath, and S. R. Kulkarni, "Elliptic Curve Cryptography for Real-Time Data Encryption in IoT and Cloud Computing," IEEE Internet of Things Journal, vol. 8, no. 5, pp. 3615-3623, 2021.</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marL="577850" indent="-403225">
              <a:buNone/>
            </a:pPr>
            <a:r>
              <a:rPr lang="en-US" sz="2800" dirty="0"/>
              <a:t>[6]. </a:t>
            </a:r>
            <a:r>
              <a:rPr lang="en-IN" sz="2800" b="0" i="0" dirty="0">
                <a:solidFill>
                  <a:srgbClr val="1F1F1F"/>
                </a:solidFill>
                <a:effectLst/>
              </a:rPr>
              <a:t>Dong Pan; Gui-Lu Long; </a:t>
            </a:r>
            <a:r>
              <a:rPr lang="en-IN" sz="2800" b="0" i="0" dirty="0" err="1">
                <a:solidFill>
                  <a:srgbClr val="1F1F1F"/>
                </a:solidFill>
                <a:effectLst/>
              </a:rPr>
              <a:t>Liuguo</a:t>
            </a:r>
            <a:r>
              <a:rPr lang="en-IN" sz="2800" b="0" i="0" dirty="0">
                <a:solidFill>
                  <a:srgbClr val="1F1F1F"/>
                </a:solidFill>
                <a:effectLst/>
              </a:rPr>
              <a:t> Yin; Yu-Bo Sheng; Dong Ruan; Soon Xin Ng; Jianhua Lu; Lajos Hanzo , ”</a:t>
            </a:r>
            <a:r>
              <a:rPr lang="en-US" sz="2800" b="0" i="0" dirty="0">
                <a:solidFill>
                  <a:srgbClr val="1F1F1F"/>
                </a:solidFill>
                <a:effectLst/>
              </a:rPr>
              <a:t>The Evolution of Quantum Secure Direct Communication: On the Road to the </a:t>
            </a:r>
            <a:r>
              <a:rPr lang="en-US" sz="2800" b="0" i="0" dirty="0" err="1">
                <a:solidFill>
                  <a:srgbClr val="1F1F1F"/>
                </a:solidFill>
                <a:effectLst/>
              </a:rPr>
              <a:t>Qinternet</a:t>
            </a:r>
            <a:r>
              <a:rPr lang="en-US" sz="2800" dirty="0">
                <a:solidFill>
                  <a:srgbClr val="1F1F1F"/>
                </a:solidFill>
              </a:rPr>
              <a:t>” Vol. 26 ,2024</a:t>
            </a:r>
            <a:endParaRPr lang="en-US" sz="2800" dirty="0"/>
          </a:p>
          <a:p>
            <a:pPr marL="577850" indent="-577850">
              <a:buNone/>
            </a:pPr>
            <a:endParaRPr lang="en-IN" dirty="0"/>
          </a:p>
        </p:txBody>
      </p:sp>
    </p:spTree>
    <p:extLst>
      <p:ext uri="{BB962C8B-B14F-4D97-AF65-F5344CB8AC3E}">
        <p14:creationId xmlns:p14="http://schemas.microsoft.com/office/powerpoint/2010/main" val="788754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9AB6-CC09-73FA-C882-CDF4D9435447}"/>
              </a:ext>
            </a:extLst>
          </p:cNvPr>
          <p:cNvSpPr>
            <a:spLocks noGrp="1"/>
          </p:cNvSpPr>
          <p:nvPr>
            <p:ph type="title"/>
          </p:nvPr>
        </p:nvSpPr>
        <p:spPr/>
        <p:txBody>
          <a:bodyPr/>
          <a:lstStyle/>
          <a:p>
            <a:r>
              <a:rPr lang="en-IN" dirty="0" err="1"/>
              <a:t>Cont</a:t>
            </a:r>
            <a:r>
              <a:rPr lang="en-IN" dirty="0"/>
              <a:t>…</a:t>
            </a:r>
          </a:p>
        </p:txBody>
      </p:sp>
      <p:sp>
        <p:nvSpPr>
          <p:cNvPr id="3" name="Content Placeholder 2">
            <a:extLst>
              <a:ext uri="{FF2B5EF4-FFF2-40B4-BE49-F238E27FC236}">
                <a16:creationId xmlns:a16="http://schemas.microsoft.com/office/drawing/2014/main" id="{990B599A-4F8A-73EE-7C84-E672F4742117}"/>
              </a:ext>
            </a:extLst>
          </p:cNvPr>
          <p:cNvSpPr>
            <a:spLocks noGrp="1"/>
          </p:cNvSpPr>
          <p:nvPr>
            <p:ph idx="1"/>
          </p:nvPr>
        </p:nvSpPr>
        <p:spPr/>
        <p:txBody>
          <a:bodyPr>
            <a:normAutofit fontScale="70000" lnSpcReduction="20000"/>
          </a:bodyPr>
          <a:lstStyle/>
          <a:p>
            <a:pPr marL="534988" indent="-261938">
              <a:lnSpc>
                <a:spcPct val="150000"/>
              </a:lnSpc>
              <a:spcAft>
                <a:spcPts val="800"/>
              </a:spcAft>
              <a:buNone/>
            </a:pPr>
            <a:r>
              <a:rPr lang="en-IN" sz="2800" dirty="0">
                <a:latin typeface="Times New Roman" panose="02020603050405020304" pitchFamily="18" charset="0"/>
                <a:ea typeface="Calibri" panose="020F0502020204030204" pitchFamily="34" charset="0"/>
                <a:cs typeface="Times New Roman" panose="02020603050405020304" pitchFamily="18" charset="0"/>
              </a:rPr>
              <a:t>[7]. K. Khan and R. Qazi, "Data Security in Cloud Computing Using Elliptic Curve Cryptography," International Journal of Computing and Communication Networks, vol. 1, no. 1, pp. 46-52, 2022</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534988" indent="-261938" algn="just">
              <a:lnSpc>
                <a:spcPct val="150000"/>
              </a:lnSpc>
              <a:spcAft>
                <a:spcPts val="800"/>
              </a:spcAft>
              <a:buNone/>
            </a:pPr>
            <a:r>
              <a:rPr lang="en-IN" dirty="0">
                <a:latin typeface="Times New Roman" panose="02020603050405020304" pitchFamily="18" charset="0"/>
                <a:ea typeface="Calibri" panose="020F0502020204030204" pitchFamily="34" charset="0"/>
                <a:cs typeface="Times New Roman" panose="02020603050405020304" pitchFamily="18" charset="0"/>
              </a:rPr>
              <a:t>[</a:t>
            </a:r>
            <a:r>
              <a:rPr lang="en-IN" dirty="0">
                <a:ea typeface="Calibri" panose="020F0502020204030204" pitchFamily="34" charset="0"/>
              </a:rPr>
              <a:t>8</a:t>
            </a:r>
            <a:r>
              <a:rPr lang="en-IN" dirty="0">
                <a:latin typeface="Times New Roman" panose="02020603050405020304" pitchFamily="18" charset="0"/>
                <a:ea typeface="Calibri" panose="020F0502020204030204" pitchFamily="34" charset="0"/>
                <a:cs typeface="Times New Roman" panose="02020603050405020304" pitchFamily="18" charset="0"/>
              </a:rPr>
              <a:t>]. V. S. Miller, "Use of Elliptic Curves in Cryptography," in Conference on the Theory and Application of Cryptographic Techniques, </a:t>
            </a:r>
            <a:r>
              <a:rPr lang="en-IN" dirty="0">
                <a:ea typeface="Calibri" panose="020F0502020204030204" pitchFamily="34" charset="0"/>
              </a:rPr>
              <a:t>2020</a:t>
            </a:r>
            <a:r>
              <a:rPr lang="en-IN" dirty="0">
                <a:latin typeface="Times New Roman" panose="02020603050405020304" pitchFamily="18" charset="0"/>
                <a:ea typeface="Calibri" panose="020F0502020204030204" pitchFamily="34" charset="0"/>
                <a:cs typeface="Times New Roman" panose="02020603050405020304" pitchFamily="18" charset="0"/>
              </a:rPr>
              <a:t>, pp. 417-426.</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534988" indent="-261938" algn="just">
              <a:lnSpc>
                <a:spcPct val="150000"/>
              </a:lnSpc>
              <a:spcAft>
                <a:spcPts val="800"/>
              </a:spcAft>
              <a:buNone/>
            </a:pPr>
            <a:r>
              <a:rPr lang="en-IN" dirty="0">
                <a:latin typeface="Times New Roman" panose="02020603050405020304" pitchFamily="18" charset="0"/>
                <a:ea typeface="Calibri" panose="020F0502020204030204" pitchFamily="34" charset="0"/>
                <a:cs typeface="Times New Roman" panose="02020603050405020304" pitchFamily="18" charset="0"/>
              </a:rPr>
              <a:t>[9]. M. -Q. Hong, P. -Y. Wang, and W. -B. Zhao, "Homomorphic Encryption Scheme Based on Elliptic Curve Cryptography for Privacy Protection of Cloud Computing," in IEEE 2nd International Conference on Big Data Security on Cloud (</a:t>
            </a:r>
            <a:r>
              <a:rPr lang="en-IN" dirty="0" err="1">
                <a:latin typeface="Times New Roman" panose="02020603050405020304" pitchFamily="18" charset="0"/>
                <a:ea typeface="Calibri" panose="020F0502020204030204" pitchFamily="34" charset="0"/>
                <a:cs typeface="Times New Roman" panose="02020603050405020304" pitchFamily="18" charset="0"/>
              </a:rPr>
              <a:t>BigDataSecurity</a:t>
            </a:r>
            <a:r>
              <a:rPr lang="en-IN" dirty="0">
                <a:latin typeface="Times New Roman" panose="02020603050405020304" pitchFamily="18" charset="0"/>
                <a:ea typeface="Calibri" panose="020F0502020204030204" pitchFamily="34" charset="0"/>
                <a:cs typeface="Times New Roman" panose="02020603050405020304" pitchFamily="18" charset="0"/>
              </a:rPr>
              <a:t>), High Performance and Smart Computing (HPSC), and Intelligent Data and Security (IDS), 2023, pp. 152-157.</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534988" indent="-261938" algn="just">
              <a:lnSpc>
                <a:spcPct val="150000"/>
              </a:lnSpc>
              <a:spcAft>
                <a:spcPts val="800"/>
              </a:spcAft>
              <a:buNone/>
            </a:pPr>
            <a:r>
              <a:rPr lang="en-IN" dirty="0">
                <a:latin typeface="Times New Roman" panose="02020603050405020304" pitchFamily="18" charset="0"/>
                <a:ea typeface="Calibri" panose="020F0502020204030204" pitchFamily="34" charset="0"/>
                <a:cs typeface="Times New Roman" panose="02020603050405020304" pitchFamily="18" charset="0"/>
              </a:rPr>
              <a:t>[10]. A. Chhabra and S. Arora, "An Elliptic Curve Cryptography Based Encryption Scheme for Securing the Cloud Against Eavesdropping Attacks," in IEEE 3rd International Conference on Collaboration and Internet Computing (CIC), 2024, pp. 243-246.</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04659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3969E-81FE-6BD6-BE62-594408C75FAE}"/>
              </a:ext>
            </a:extLst>
          </p:cNvPr>
          <p:cNvSpPr>
            <a:spLocks noGrp="1"/>
          </p:cNvSpPr>
          <p:nvPr>
            <p:ph type="title"/>
          </p:nvPr>
        </p:nvSpPr>
        <p:spPr/>
        <p:txBody>
          <a:bodyPr/>
          <a:lstStyle/>
          <a:p>
            <a:r>
              <a:rPr lang="en-US" dirty="0"/>
              <a:t>Paper submission proof</a:t>
            </a:r>
            <a:br>
              <a:rPr lang="en-IN" dirty="0"/>
            </a:br>
            <a:endParaRPr lang="en-IN" dirty="0"/>
          </a:p>
        </p:txBody>
      </p:sp>
      <p:sp>
        <p:nvSpPr>
          <p:cNvPr id="3" name="Content Placeholder 2">
            <a:extLst>
              <a:ext uri="{FF2B5EF4-FFF2-40B4-BE49-F238E27FC236}">
                <a16:creationId xmlns:a16="http://schemas.microsoft.com/office/drawing/2014/main" id="{B551A1E3-C951-3F59-6308-15FC1CEF6415}"/>
              </a:ext>
            </a:extLst>
          </p:cNvPr>
          <p:cNvSpPr>
            <a:spLocks noGrp="1"/>
          </p:cNvSpPr>
          <p:nvPr>
            <p:ph idx="1"/>
          </p:nvPr>
        </p:nvSpPr>
        <p:spPr/>
        <p:txBody>
          <a:bodyPr/>
          <a:lstStyle/>
          <a:p>
            <a:r>
              <a:rPr lang="en-US" dirty="0"/>
              <a:t>Paper Submitted </a:t>
            </a:r>
            <a:endParaRPr lang="en-IN" dirty="0"/>
          </a:p>
        </p:txBody>
      </p:sp>
      <p:pic>
        <p:nvPicPr>
          <p:cNvPr id="5" name="Picture 4">
            <a:extLst>
              <a:ext uri="{FF2B5EF4-FFF2-40B4-BE49-F238E27FC236}">
                <a16:creationId xmlns:a16="http://schemas.microsoft.com/office/drawing/2014/main" id="{8CD999EF-2F51-AE09-8956-854A1894985C}"/>
              </a:ext>
            </a:extLst>
          </p:cNvPr>
          <p:cNvPicPr>
            <a:picLocks noChangeAspect="1"/>
          </p:cNvPicPr>
          <p:nvPr/>
        </p:nvPicPr>
        <p:blipFill>
          <a:blip r:embed="rId2"/>
          <a:stretch>
            <a:fillRect/>
          </a:stretch>
        </p:blipFill>
        <p:spPr>
          <a:xfrm>
            <a:off x="778213" y="1926077"/>
            <a:ext cx="10272408" cy="4036978"/>
          </a:xfrm>
          <a:prstGeom prst="rect">
            <a:avLst/>
          </a:prstGeom>
        </p:spPr>
      </p:pic>
    </p:spTree>
    <p:extLst>
      <p:ext uri="{BB962C8B-B14F-4D97-AF65-F5344CB8AC3E}">
        <p14:creationId xmlns:p14="http://schemas.microsoft.com/office/powerpoint/2010/main" val="425988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2D7B-CF16-46D8-8243-8661747A401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fontScale="92500" lnSpcReduction="20000"/>
          </a:bodyPr>
          <a:lstStyle/>
          <a:p>
            <a:pPr marL="461963" indent="-461963">
              <a:buBlip>
                <a:blip r:embed="rId2">
                  <a:extLst>
                    <a:ext uri="{96DAC541-7B7A-43D3-8B79-37D633B846F1}">
                      <asvg:svgBlip xmlns:asvg="http://schemas.microsoft.com/office/drawing/2016/SVG/main" r:embed="rId3"/>
                    </a:ext>
                  </a:extLst>
                </a:blip>
              </a:buBlip>
            </a:pPr>
            <a:r>
              <a:rPr lang="en-US" dirty="0"/>
              <a:t>Introduction</a:t>
            </a:r>
          </a:p>
          <a:p>
            <a:pPr marL="461963" indent="-461963">
              <a:buBlip>
                <a:blip r:embed="rId2">
                  <a:extLst>
                    <a:ext uri="{96DAC541-7B7A-43D3-8B79-37D633B846F1}">
                      <asvg:svgBlip xmlns:asvg="http://schemas.microsoft.com/office/drawing/2016/SVG/main" r:embed="rId3"/>
                    </a:ext>
                  </a:extLst>
                </a:blip>
              </a:buBlip>
            </a:pPr>
            <a:r>
              <a:rPr lang="en-US" dirty="0"/>
              <a:t>Literature Survey</a:t>
            </a:r>
          </a:p>
          <a:p>
            <a:pPr marL="461963" indent="-461963">
              <a:buBlip>
                <a:blip r:embed="rId2">
                  <a:extLst>
                    <a:ext uri="{96DAC541-7B7A-43D3-8B79-37D633B846F1}">
                      <asvg:svgBlip xmlns:asvg="http://schemas.microsoft.com/office/drawing/2016/SVG/main" r:embed="rId3"/>
                    </a:ext>
                  </a:extLst>
                </a:blip>
              </a:buBlip>
            </a:pPr>
            <a:r>
              <a:rPr lang="en-US" dirty="0"/>
              <a:t>Existing System</a:t>
            </a:r>
          </a:p>
          <a:p>
            <a:pPr marL="461963" indent="-461963">
              <a:buBlip>
                <a:blip r:embed="rId2">
                  <a:extLst>
                    <a:ext uri="{96DAC541-7B7A-43D3-8B79-37D633B846F1}">
                      <asvg:svgBlip xmlns:asvg="http://schemas.microsoft.com/office/drawing/2016/SVG/main" r:embed="rId3"/>
                    </a:ext>
                  </a:extLst>
                </a:blip>
              </a:buBlip>
            </a:pPr>
            <a:r>
              <a:rPr lang="en-US" dirty="0"/>
              <a:t>Proposed System</a:t>
            </a:r>
          </a:p>
          <a:p>
            <a:pPr marL="461963" indent="-461963">
              <a:buBlip>
                <a:blip r:embed="rId2">
                  <a:extLst>
                    <a:ext uri="{96DAC541-7B7A-43D3-8B79-37D633B846F1}">
                      <asvg:svgBlip xmlns:asvg="http://schemas.microsoft.com/office/drawing/2016/SVG/main" r:embed="rId3"/>
                    </a:ext>
                  </a:extLst>
                </a:blip>
              </a:buBlip>
            </a:pPr>
            <a:r>
              <a:rPr lang="en-US" dirty="0"/>
              <a:t>Objectives</a:t>
            </a:r>
          </a:p>
          <a:p>
            <a:pPr marL="461963" indent="-461963">
              <a:buBlip>
                <a:blip r:embed="rId2">
                  <a:extLst>
                    <a:ext uri="{96DAC541-7B7A-43D3-8B79-37D633B846F1}">
                      <asvg:svgBlip xmlns:asvg="http://schemas.microsoft.com/office/drawing/2016/SVG/main" r:embed="rId3"/>
                    </a:ext>
                  </a:extLst>
                </a:blip>
              </a:buBlip>
            </a:pPr>
            <a:r>
              <a:rPr lang="en-US" dirty="0"/>
              <a:t>Requirements (functional and nonfunctional)</a:t>
            </a:r>
          </a:p>
          <a:p>
            <a:pPr marL="461963" indent="-461963">
              <a:buBlip>
                <a:blip r:embed="rId2">
                  <a:extLst>
                    <a:ext uri="{96DAC541-7B7A-43D3-8B79-37D633B846F1}">
                      <asvg:svgBlip xmlns:asvg="http://schemas.microsoft.com/office/drawing/2016/SVG/main" r:embed="rId3"/>
                    </a:ext>
                  </a:extLst>
                </a:blip>
              </a:buBlip>
            </a:pPr>
            <a:r>
              <a:rPr lang="en-US" dirty="0"/>
              <a:t>System Architecture</a:t>
            </a:r>
          </a:p>
          <a:p>
            <a:pPr marL="461963" indent="-461963">
              <a:buBlip>
                <a:blip r:embed="rId2">
                  <a:extLst>
                    <a:ext uri="{96DAC541-7B7A-43D3-8B79-37D633B846F1}">
                      <asvg:svgBlip xmlns:asvg="http://schemas.microsoft.com/office/drawing/2016/SVG/main" r:embed="rId3"/>
                    </a:ext>
                  </a:extLst>
                </a:blip>
              </a:buBlip>
            </a:pPr>
            <a:r>
              <a:rPr lang="en-US" dirty="0"/>
              <a:t>UML/ER Diagrams </a:t>
            </a:r>
          </a:p>
          <a:p>
            <a:pPr marL="461963" indent="-461963">
              <a:buBlip>
                <a:blip r:embed="rId2">
                  <a:extLst>
                    <a:ext uri="{96DAC541-7B7A-43D3-8B79-37D633B846F1}">
                      <asvg:svgBlip xmlns:asvg="http://schemas.microsoft.com/office/drawing/2016/SVG/main" r:embed="rId3"/>
                    </a:ext>
                  </a:extLst>
                </a:blip>
              </a:buBlip>
            </a:pPr>
            <a:r>
              <a:rPr lang="en-US" dirty="0"/>
              <a:t>Implementation</a:t>
            </a:r>
          </a:p>
          <a:p>
            <a:pPr marL="461963" indent="-461963">
              <a:buBlip>
                <a:blip r:embed="rId2">
                  <a:extLst>
                    <a:ext uri="{96DAC541-7B7A-43D3-8B79-37D633B846F1}">
                      <asvg:svgBlip xmlns:asvg="http://schemas.microsoft.com/office/drawing/2016/SVG/main" r:embed="rId3"/>
                    </a:ext>
                  </a:extLst>
                </a:blip>
              </a:buBlip>
            </a:pPr>
            <a:r>
              <a:rPr lang="en-US" dirty="0"/>
              <a:t>Results (Screenshots)</a:t>
            </a:r>
          </a:p>
          <a:p>
            <a:pPr marL="461963" indent="-461963">
              <a:buBlip>
                <a:blip r:embed="rId2">
                  <a:extLst>
                    <a:ext uri="{96DAC541-7B7A-43D3-8B79-37D633B846F1}">
                      <asvg:svgBlip xmlns:asvg="http://schemas.microsoft.com/office/drawing/2016/SVG/main" r:embed="rId3"/>
                    </a:ext>
                  </a:extLst>
                </a:blip>
              </a:buBlip>
            </a:pPr>
            <a:r>
              <a:rPr lang="en-US" dirty="0"/>
              <a:t>Conclusion</a:t>
            </a:r>
          </a:p>
          <a:p>
            <a:pPr marL="461963" indent="-461963">
              <a:buBlip>
                <a:blip r:embed="rId2">
                  <a:extLst>
                    <a:ext uri="{96DAC541-7B7A-43D3-8B79-37D633B846F1}">
                      <asvg:svgBlip xmlns:asvg="http://schemas.microsoft.com/office/drawing/2016/SVG/main" r:embed="rId3"/>
                    </a:ext>
                  </a:extLst>
                </a:blip>
              </a:buBlip>
            </a:pPr>
            <a:r>
              <a:rPr lang="en-US" dirty="0"/>
              <a:t>References</a:t>
            </a:r>
          </a:p>
          <a:p>
            <a:pPr marL="461963" indent="-461963">
              <a:buBlip>
                <a:blip r:embed="rId2">
                  <a:extLst>
                    <a:ext uri="{96DAC541-7B7A-43D3-8B79-37D633B846F1}">
                      <asvg:svgBlip xmlns:asvg="http://schemas.microsoft.com/office/drawing/2016/SVG/main" r:embed="rId3"/>
                    </a:ext>
                  </a:extLst>
                </a:blip>
              </a:buBlip>
            </a:pPr>
            <a:r>
              <a:rPr lang="en-US" dirty="0"/>
              <a:t>Paper submission proof</a:t>
            </a:r>
            <a:endParaRPr lang="en-IN" dirty="0"/>
          </a:p>
        </p:txBody>
      </p:sp>
    </p:spTree>
    <p:extLst>
      <p:ext uri="{BB962C8B-B14F-4D97-AF65-F5344CB8AC3E}">
        <p14:creationId xmlns:p14="http://schemas.microsoft.com/office/powerpoint/2010/main" val="532094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8BFFF-D185-0AD5-0A52-04B82D1E9730}"/>
              </a:ext>
            </a:extLst>
          </p:cNvPr>
          <p:cNvSpPr>
            <a:spLocks noGrp="1"/>
          </p:cNvSpPr>
          <p:nvPr>
            <p:ph type="title"/>
          </p:nvPr>
        </p:nvSpPr>
        <p:spPr/>
        <p:txBody>
          <a:bodyPr/>
          <a:lstStyle/>
          <a:p>
            <a:r>
              <a:rPr lang="en-IN" dirty="0"/>
              <a:t>Introduction</a:t>
            </a:r>
          </a:p>
        </p:txBody>
      </p:sp>
      <p:sp>
        <p:nvSpPr>
          <p:cNvPr id="6" name="Content Placeholder 5">
            <a:extLst>
              <a:ext uri="{FF2B5EF4-FFF2-40B4-BE49-F238E27FC236}">
                <a16:creationId xmlns:a16="http://schemas.microsoft.com/office/drawing/2014/main" id="{894CE576-13D6-7FB0-E347-B5C84EC604A2}"/>
              </a:ext>
            </a:extLst>
          </p:cNvPr>
          <p:cNvSpPr>
            <a:spLocks noGrp="1"/>
          </p:cNvSpPr>
          <p:nvPr>
            <p:ph idx="1"/>
          </p:nvPr>
        </p:nvSpPr>
        <p:spPr/>
        <p:txBody>
          <a:bodyPr>
            <a:normAutofit lnSpcReduction="10000"/>
          </a:bodyPr>
          <a:lstStyle/>
          <a:p>
            <a:pPr marL="228600" marR="0" lvl="0" indent="-228600" algn="just" defTabSz="914400" rtl="0" eaLnBrk="1" fontAlgn="auto" latinLnBrk="0" hangingPunct="1">
              <a:lnSpc>
                <a:spcPct val="150000"/>
              </a:lnSpc>
              <a:spcBef>
                <a:spcPts val="1200"/>
              </a:spcBef>
              <a:spcAft>
                <a:spcPts val="800"/>
              </a:spcAft>
              <a:buClrTx/>
              <a:buSzTx/>
              <a:buFont typeface="Wingdings" panose="05000000000000000000" pitchFamily="2" charset="2"/>
              <a:buChar char="Ø"/>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In today’s rapidly evolving digital landscape, the security of sensitive data has become a critical challenge, particularly in cloud computing environments where vast amounts of information are continuously stored and transmitted. As organizations increasingly rely on cloud services for data management, the need for robust and efficient encryption techniques is paramount. </a:t>
            </a:r>
          </a:p>
          <a:p>
            <a:pPr marL="228600" marR="0" lvl="0" indent="-228600" algn="just" defTabSz="914400" rtl="0" eaLnBrk="1" fontAlgn="auto" latinLnBrk="0" hangingPunct="1">
              <a:lnSpc>
                <a:spcPct val="150000"/>
              </a:lnSpc>
              <a:spcBef>
                <a:spcPts val="1200"/>
              </a:spcBef>
              <a:spcAft>
                <a:spcPts val="800"/>
              </a:spcAft>
              <a:buClrTx/>
              <a:buSzTx/>
              <a:buFont typeface="Wingdings" panose="05000000000000000000" pitchFamily="2" charset="2"/>
              <a:buChar char="Ø"/>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Traditional encryption methods, such as RSA, though highly secure, often involve large key sizes, which lead to significant computational overhead and energy consumption. </a:t>
            </a:r>
            <a:endParaRPr kumimoji="0" lang="en-IN" sz="2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228600" marR="0" lvl="0" indent="-228600" algn="just" defTabSz="914400" rtl="0" eaLnBrk="1" fontAlgn="auto" latinLnBrk="0" hangingPunct="1">
              <a:lnSpc>
                <a:spcPct val="150000"/>
              </a:lnSpc>
              <a:spcBef>
                <a:spcPts val="1200"/>
              </a:spcBef>
              <a:spcAft>
                <a:spcPts val="800"/>
              </a:spcAft>
              <a:buClrTx/>
              <a:buSzTx/>
              <a:buFont typeface="Wingdings" panose="05000000000000000000" pitchFamily="2" charset="2"/>
              <a:buChar char="Ø"/>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Elliptic Curve Cryptography (ECC) has emerged as a highly effective alternative to traditional encryption methods. ECC offers the same level of security as other public-key cryptosystems but with much smaller key sizes. ECC's ability to provide robust security with minimal resource usage makes it an attractive option for modern data security challenges.</a:t>
            </a:r>
            <a:endParaRPr kumimoji="0" lang="en-IN" sz="2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76080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1B345-7D7C-1013-11F1-460B8FAA2254}"/>
              </a:ext>
            </a:extLst>
          </p:cNvPr>
          <p:cNvSpPr>
            <a:spLocks noGrp="1"/>
          </p:cNvSpPr>
          <p:nvPr>
            <p:ph type="title"/>
          </p:nvPr>
        </p:nvSpPr>
        <p:spPr/>
        <p:txBody>
          <a:bodyPr/>
          <a:lstStyle/>
          <a:p>
            <a:r>
              <a:rPr lang="en-US" dirty="0"/>
              <a:t>Literature Survey</a:t>
            </a:r>
            <a:br>
              <a:rPr lang="en-US" dirty="0"/>
            </a:br>
            <a:endParaRPr lang="en-IN" dirty="0"/>
          </a:p>
        </p:txBody>
      </p:sp>
      <p:sp>
        <p:nvSpPr>
          <p:cNvPr id="3" name="Content Placeholder 2">
            <a:extLst>
              <a:ext uri="{FF2B5EF4-FFF2-40B4-BE49-F238E27FC236}">
                <a16:creationId xmlns:a16="http://schemas.microsoft.com/office/drawing/2014/main" id="{26D46DD6-5EBB-DE3D-7E80-FA0952CA541C}"/>
              </a:ext>
            </a:extLst>
          </p:cNvPr>
          <p:cNvSpPr>
            <a:spLocks noGrp="1"/>
          </p:cNvSpPr>
          <p:nvPr>
            <p:ph idx="1"/>
          </p:nvPr>
        </p:nvSpPr>
        <p:spPr/>
        <p:txBody>
          <a:bodyPr/>
          <a:lstStyle/>
          <a:p>
            <a:endParaRPr lang="en-IN" dirty="0"/>
          </a:p>
        </p:txBody>
      </p:sp>
      <p:pic>
        <p:nvPicPr>
          <p:cNvPr id="4" name="table">
            <a:extLst>
              <a:ext uri="{FF2B5EF4-FFF2-40B4-BE49-F238E27FC236}">
                <a16:creationId xmlns:a16="http://schemas.microsoft.com/office/drawing/2014/main" id="{CF5ACAF8-1BE4-9FDC-FF52-DEB0ADA27F81}"/>
              </a:ext>
            </a:extLst>
          </p:cNvPr>
          <p:cNvPicPr>
            <a:picLocks noChangeAspect="1"/>
          </p:cNvPicPr>
          <p:nvPr/>
        </p:nvPicPr>
        <p:blipFill>
          <a:blip r:embed="rId2"/>
          <a:stretch>
            <a:fillRect/>
          </a:stretch>
        </p:blipFill>
        <p:spPr>
          <a:xfrm>
            <a:off x="125813" y="1097279"/>
            <a:ext cx="11658600" cy="5196841"/>
          </a:xfrm>
          <a:prstGeom prst="rect">
            <a:avLst/>
          </a:prstGeom>
        </p:spPr>
      </p:pic>
    </p:spTree>
    <p:extLst>
      <p:ext uri="{BB962C8B-B14F-4D97-AF65-F5344CB8AC3E}">
        <p14:creationId xmlns:p14="http://schemas.microsoft.com/office/powerpoint/2010/main" val="3734459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41CA3-B35F-4C10-A10C-B1D3C36B4D47}"/>
              </a:ext>
            </a:extLst>
          </p:cNvPr>
          <p:cNvSpPr>
            <a:spLocks noGrp="1"/>
          </p:cNvSpPr>
          <p:nvPr>
            <p:ph type="title"/>
          </p:nvPr>
        </p:nvSpPr>
        <p:spPr/>
        <p:txBody>
          <a:bodyPr/>
          <a:lstStyle/>
          <a:p>
            <a:r>
              <a:rPr lang="en-IN" dirty="0" err="1"/>
              <a:t>Cont</a:t>
            </a:r>
            <a:r>
              <a:rPr lang="en-IN" dirty="0"/>
              <a:t>…</a:t>
            </a:r>
          </a:p>
        </p:txBody>
      </p:sp>
      <p:sp>
        <p:nvSpPr>
          <p:cNvPr id="3" name="Content Placeholder 2">
            <a:extLst>
              <a:ext uri="{FF2B5EF4-FFF2-40B4-BE49-F238E27FC236}">
                <a16:creationId xmlns:a16="http://schemas.microsoft.com/office/drawing/2014/main" id="{BE1A540D-9E13-B472-49DA-2D9F6DF2F3E4}"/>
              </a:ext>
            </a:extLst>
          </p:cNvPr>
          <p:cNvSpPr>
            <a:spLocks noGrp="1"/>
          </p:cNvSpPr>
          <p:nvPr>
            <p:ph idx="1"/>
          </p:nvPr>
        </p:nvSpPr>
        <p:spPr/>
        <p:txBody>
          <a:bodyPr/>
          <a:lstStyle/>
          <a:p>
            <a:endParaRPr lang="en-IN"/>
          </a:p>
        </p:txBody>
      </p:sp>
      <p:pic>
        <p:nvPicPr>
          <p:cNvPr id="4" name="table">
            <a:extLst>
              <a:ext uri="{FF2B5EF4-FFF2-40B4-BE49-F238E27FC236}">
                <a16:creationId xmlns:a16="http://schemas.microsoft.com/office/drawing/2014/main" id="{44B2B9D7-CC25-BD4A-7E08-DE506D5FF390}"/>
              </a:ext>
            </a:extLst>
          </p:cNvPr>
          <p:cNvPicPr>
            <a:picLocks noChangeAspect="1"/>
          </p:cNvPicPr>
          <p:nvPr/>
        </p:nvPicPr>
        <p:blipFill>
          <a:blip r:embed="rId2"/>
          <a:stretch>
            <a:fillRect/>
          </a:stretch>
        </p:blipFill>
        <p:spPr>
          <a:xfrm>
            <a:off x="213360" y="1181098"/>
            <a:ext cx="11868891" cy="5227321"/>
          </a:xfrm>
          <a:prstGeom prst="rect">
            <a:avLst/>
          </a:prstGeom>
        </p:spPr>
      </p:pic>
    </p:spTree>
    <p:extLst>
      <p:ext uri="{BB962C8B-B14F-4D97-AF65-F5344CB8AC3E}">
        <p14:creationId xmlns:p14="http://schemas.microsoft.com/office/powerpoint/2010/main" val="1846946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24D7D-A50D-1BD7-A867-3875E45343B6}"/>
              </a:ext>
            </a:extLst>
          </p:cNvPr>
          <p:cNvSpPr>
            <a:spLocks noGrp="1"/>
          </p:cNvSpPr>
          <p:nvPr>
            <p:ph type="title"/>
          </p:nvPr>
        </p:nvSpPr>
        <p:spPr/>
        <p:txBody>
          <a:bodyPr/>
          <a:lstStyle/>
          <a:p>
            <a:r>
              <a:rPr lang="en-US" dirty="0"/>
              <a:t>Existing System</a:t>
            </a:r>
            <a:br>
              <a:rPr lang="en-US" dirty="0"/>
            </a:br>
            <a:endParaRPr lang="en-IN" dirty="0"/>
          </a:p>
        </p:txBody>
      </p:sp>
      <p:sp>
        <p:nvSpPr>
          <p:cNvPr id="3" name="Content Placeholder 2">
            <a:extLst>
              <a:ext uri="{FF2B5EF4-FFF2-40B4-BE49-F238E27FC236}">
                <a16:creationId xmlns:a16="http://schemas.microsoft.com/office/drawing/2014/main" id="{1301CEB9-2C65-4DCF-7AEA-98BE6CC71EC8}"/>
              </a:ext>
            </a:extLst>
          </p:cNvPr>
          <p:cNvSpPr>
            <a:spLocks noGrp="1"/>
          </p:cNvSpPr>
          <p:nvPr>
            <p:ph idx="1"/>
          </p:nvPr>
        </p:nvSpPr>
        <p:spPr/>
        <p:txBody>
          <a:bodyPr/>
          <a:lstStyle/>
          <a:p>
            <a:pPr marL="534988" indent="-360363">
              <a:lnSpc>
                <a:spcPct val="150000"/>
              </a:lnSpc>
              <a:buFont typeface="Wingdings" panose="05000000000000000000" pitchFamily="2" charset="2"/>
              <a:buChar char="v"/>
            </a:pPr>
            <a:r>
              <a:rPr lang="en-US" sz="2800" dirty="0">
                <a:latin typeface="Times New Roman" panose="02020603050405020304" pitchFamily="18" charset="0"/>
                <a:ea typeface="Calibri" panose="020F0502020204030204" pitchFamily="34" charset="0"/>
                <a:cs typeface="Times New Roman" panose="02020603050405020304" pitchFamily="18" charset="0"/>
              </a:rPr>
              <a:t>The existing system for data security in cloud computing primarily relies on traditional encryption techniques like RSA and AES. </a:t>
            </a:r>
          </a:p>
          <a:p>
            <a:pPr marL="534988" indent="-360363">
              <a:lnSpc>
                <a:spcPct val="150000"/>
              </a:lnSpc>
              <a:buFont typeface="Wingdings" panose="05000000000000000000" pitchFamily="2" charset="2"/>
              <a:buChar char="v"/>
            </a:pPr>
            <a:r>
              <a:rPr lang="en-US" sz="2800" dirty="0">
                <a:ea typeface="Calibri" panose="020F0502020204030204" pitchFamily="34" charset="0"/>
              </a:rPr>
              <a:t>T</a:t>
            </a:r>
            <a:r>
              <a:rPr lang="en-US" sz="2800" dirty="0">
                <a:latin typeface="Times New Roman" panose="02020603050405020304" pitchFamily="18" charset="0"/>
                <a:ea typeface="Calibri" panose="020F0502020204030204" pitchFamily="34" charset="0"/>
                <a:cs typeface="Times New Roman" panose="02020603050405020304" pitchFamily="18" charset="0"/>
              </a:rPr>
              <a:t>hey often require large key sizes, leading to significant computational overhead and increased energy consumption. </a:t>
            </a:r>
          </a:p>
          <a:p>
            <a:pPr marL="534988" indent="-360363">
              <a:lnSpc>
                <a:spcPct val="150000"/>
              </a:lnSpc>
              <a:buFont typeface="Wingdings" panose="05000000000000000000" pitchFamily="2" charset="2"/>
              <a:buChar char="v"/>
            </a:pPr>
            <a:r>
              <a:rPr lang="en-US" sz="2800" dirty="0">
                <a:latin typeface="Times New Roman" panose="02020603050405020304" pitchFamily="18" charset="0"/>
                <a:ea typeface="Calibri" panose="020F0502020204030204" pitchFamily="34" charset="0"/>
                <a:cs typeface="Times New Roman" panose="02020603050405020304" pitchFamily="18" charset="0"/>
              </a:rPr>
              <a:t>This is particularly problematic in large-scale cloud environments, where efficiency and scalability are critical. </a:t>
            </a:r>
            <a:endParaRPr lang="en-IN" sz="2800" dirty="0"/>
          </a:p>
          <a:p>
            <a:endParaRPr lang="en-IN" dirty="0"/>
          </a:p>
        </p:txBody>
      </p:sp>
    </p:spTree>
    <p:extLst>
      <p:ext uri="{BB962C8B-B14F-4D97-AF65-F5344CB8AC3E}">
        <p14:creationId xmlns:p14="http://schemas.microsoft.com/office/powerpoint/2010/main" val="3931209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79F5-4712-DCAC-28AE-10C9416CE53B}"/>
              </a:ext>
            </a:extLst>
          </p:cNvPr>
          <p:cNvSpPr>
            <a:spLocks noGrp="1"/>
          </p:cNvSpPr>
          <p:nvPr>
            <p:ph type="title"/>
          </p:nvPr>
        </p:nvSpPr>
        <p:spPr/>
        <p:txBody>
          <a:bodyPr/>
          <a:lstStyle/>
          <a:p>
            <a:r>
              <a:rPr lang="en-US" dirty="0"/>
              <a:t>Proposed System</a:t>
            </a:r>
            <a:br>
              <a:rPr lang="en-US" dirty="0"/>
            </a:br>
            <a:endParaRPr lang="en-IN" dirty="0"/>
          </a:p>
        </p:txBody>
      </p:sp>
      <p:sp>
        <p:nvSpPr>
          <p:cNvPr id="3" name="Content Placeholder 2">
            <a:extLst>
              <a:ext uri="{FF2B5EF4-FFF2-40B4-BE49-F238E27FC236}">
                <a16:creationId xmlns:a16="http://schemas.microsoft.com/office/drawing/2014/main" id="{F243E93D-F56B-1AAA-8614-4BFC61A0EC00}"/>
              </a:ext>
            </a:extLst>
          </p:cNvPr>
          <p:cNvSpPr>
            <a:spLocks noGrp="1"/>
          </p:cNvSpPr>
          <p:nvPr>
            <p:ph idx="1"/>
          </p:nvPr>
        </p:nvSpPr>
        <p:spPr/>
        <p:txBody>
          <a:bodyPr/>
          <a:lstStyle/>
          <a:p>
            <a:pPr marL="517525" indent="-342900"/>
            <a:r>
              <a:rPr lang="en-US" sz="2800" dirty="0"/>
              <a:t>The proposed system integrates Elliptic Curve Cryptography (ECC), providing enhanced security with smaller key sizes compared to RSA, resulting in faster encryption and decryption processes.</a:t>
            </a:r>
          </a:p>
          <a:p>
            <a:pPr marL="534988" indent="-360363">
              <a:buNone/>
            </a:pPr>
            <a:endParaRPr lang="en-US" sz="2800" dirty="0"/>
          </a:p>
          <a:p>
            <a:pPr marL="534988" indent="-360363">
              <a:buFont typeface="Wingdings" panose="05000000000000000000" pitchFamily="2" charset="2"/>
              <a:buChar char="Ø"/>
            </a:pPr>
            <a:r>
              <a:rPr lang="en-US" sz="2800" dirty="0"/>
              <a:t>The system includes automatic audit log updates to enhance traceability and maintain system integrity, offering a scalable, efficient, and secure cloud storage framework for optimal data security and retrieval performance.</a:t>
            </a:r>
          </a:p>
          <a:p>
            <a:pPr marL="534988" indent="-360363">
              <a:buFont typeface="Wingdings" panose="05000000000000000000" pitchFamily="2" charset="2"/>
              <a:buChar char="Ø"/>
            </a:pPr>
            <a:endParaRPr lang="en-US" sz="2800" dirty="0"/>
          </a:p>
          <a:p>
            <a:pPr marL="534988" indent="-360363">
              <a:buFont typeface="Wingdings" panose="05000000000000000000" pitchFamily="2" charset="2"/>
              <a:buChar char="Ø"/>
            </a:pPr>
            <a:r>
              <a:rPr lang="en-US" sz="2800" dirty="0"/>
              <a:t> The integration of ECC with </a:t>
            </a:r>
            <a:r>
              <a:rPr lang="en-US" sz="2400" dirty="0">
                <a:sym typeface="+mn-ea"/>
              </a:rPr>
              <a:t>Quantum Key Distribution (QKD)</a:t>
            </a:r>
            <a:r>
              <a:rPr lang="en-US" sz="2800" dirty="0"/>
              <a:t> improves the scalability of cloud systems, enabling them to handle larger datasets more efficiently while maintaining robust security standards.</a:t>
            </a:r>
          </a:p>
          <a:p>
            <a:endParaRPr lang="en-IN" dirty="0"/>
          </a:p>
        </p:txBody>
      </p:sp>
    </p:spTree>
    <p:extLst>
      <p:ext uri="{BB962C8B-B14F-4D97-AF65-F5344CB8AC3E}">
        <p14:creationId xmlns:p14="http://schemas.microsoft.com/office/powerpoint/2010/main" val="4152060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CEB82-7071-0198-7D55-327A9D57F6AB}"/>
              </a:ext>
            </a:extLst>
          </p:cNvPr>
          <p:cNvSpPr>
            <a:spLocks noGrp="1"/>
          </p:cNvSpPr>
          <p:nvPr>
            <p:ph type="title"/>
          </p:nvPr>
        </p:nvSpPr>
        <p:spPr/>
        <p:txBody>
          <a:bodyPr/>
          <a:lstStyle/>
          <a:p>
            <a:r>
              <a:rPr lang="en-US" dirty="0"/>
              <a:t>Objective Of Project</a:t>
            </a:r>
            <a:br>
              <a:rPr lang="en-US" dirty="0"/>
            </a:br>
            <a:endParaRPr lang="en-IN" dirty="0"/>
          </a:p>
        </p:txBody>
      </p:sp>
      <p:sp>
        <p:nvSpPr>
          <p:cNvPr id="3" name="Content Placeholder 2">
            <a:extLst>
              <a:ext uri="{FF2B5EF4-FFF2-40B4-BE49-F238E27FC236}">
                <a16:creationId xmlns:a16="http://schemas.microsoft.com/office/drawing/2014/main" id="{398D41E0-F5D4-1458-9A57-AF92C3D482E8}"/>
              </a:ext>
            </a:extLst>
          </p:cNvPr>
          <p:cNvSpPr>
            <a:spLocks noGrp="1"/>
          </p:cNvSpPr>
          <p:nvPr>
            <p:ph idx="1"/>
          </p:nvPr>
        </p:nvSpPr>
        <p:spPr/>
        <p:txBody>
          <a:bodyPr>
            <a:normAutofit fontScale="85000" lnSpcReduction="10000"/>
          </a:bodyPr>
          <a:lstStyle/>
          <a:p>
            <a:pPr marL="534988" indent="-360363">
              <a:lnSpc>
                <a:spcPct val="200000"/>
              </a:lnSpc>
            </a:pPr>
            <a:r>
              <a:rPr lang="en-IN" sz="2800" dirty="0">
                <a:ea typeface="Calibri" panose="020F0502020204030204" pitchFamily="34" charset="0"/>
              </a:rPr>
              <a:t>The objective of this project is to enhance data security in cloud computing environments by implementing Elliptic Curve Cryptography (ECC). </a:t>
            </a:r>
          </a:p>
          <a:p>
            <a:pPr marL="534988" indent="-360363">
              <a:lnSpc>
                <a:spcPct val="200000"/>
              </a:lnSpc>
            </a:pPr>
            <a:r>
              <a:rPr lang="en-IN" sz="2800" dirty="0">
                <a:ea typeface="Calibri" panose="020F0502020204030204" pitchFamily="34" charset="0"/>
              </a:rPr>
              <a:t>The project aims to demonstrate ECC's ability to provide robust encryption with reduced computational power and energy consumption compared to traditional methods. </a:t>
            </a:r>
          </a:p>
          <a:p>
            <a:pPr marL="534988" indent="-360363">
              <a:lnSpc>
                <a:spcPct val="200000"/>
              </a:lnSpc>
            </a:pPr>
            <a:r>
              <a:rPr lang="en-IN" sz="2800" dirty="0">
                <a:ea typeface="Calibri" panose="020F0502020204030204" pitchFamily="34" charset="0"/>
              </a:rPr>
              <a:t>By optimizing the use of ECC for secure data transmission, this project seeks to contribute to the development of more efficient and secure cloud-based systems, ensuring the protection of sensitive information.</a:t>
            </a:r>
            <a:endParaRPr lang="en-IN" sz="2800" dirty="0">
              <a:effectLst/>
              <a:ea typeface="Calibri" panose="020F0502020204030204" pitchFamily="34" charset="0"/>
            </a:endParaRPr>
          </a:p>
          <a:p>
            <a:endParaRPr lang="en-IN" dirty="0"/>
          </a:p>
        </p:txBody>
      </p:sp>
    </p:spTree>
    <p:extLst>
      <p:ext uri="{BB962C8B-B14F-4D97-AF65-F5344CB8AC3E}">
        <p14:creationId xmlns:p14="http://schemas.microsoft.com/office/powerpoint/2010/main" val="138022876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902</TotalTime>
  <Words>2003</Words>
  <Application>Microsoft Office PowerPoint</Application>
  <PresentationFormat>Widescreen</PresentationFormat>
  <Paragraphs>118</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Courier New</vt:lpstr>
      <vt:lpstr>Times New Roman</vt:lpstr>
      <vt:lpstr>Wingdings</vt:lpstr>
      <vt:lpstr>Custom Design</vt:lpstr>
      <vt:lpstr>PowerPoint Presentation</vt:lpstr>
      <vt:lpstr>Abstract</vt:lpstr>
      <vt:lpstr>Contents</vt:lpstr>
      <vt:lpstr>Introduction</vt:lpstr>
      <vt:lpstr>Literature Survey </vt:lpstr>
      <vt:lpstr>Cont…</vt:lpstr>
      <vt:lpstr>Existing System </vt:lpstr>
      <vt:lpstr>Proposed System </vt:lpstr>
      <vt:lpstr>Objective Of Project </vt:lpstr>
      <vt:lpstr>Requirements</vt:lpstr>
      <vt:lpstr>System Architecture </vt:lpstr>
      <vt:lpstr>UML DIAGRAMS</vt:lpstr>
      <vt:lpstr>Cont…</vt:lpstr>
      <vt:lpstr>ER Diagram</vt:lpstr>
      <vt:lpstr>Cont…</vt:lpstr>
      <vt:lpstr>Implementation </vt:lpstr>
      <vt:lpstr>Cont…</vt:lpstr>
      <vt:lpstr>Results</vt:lpstr>
      <vt:lpstr>Cont…</vt:lpstr>
      <vt:lpstr>Cont…</vt:lpstr>
      <vt:lpstr>Conclusion</vt:lpstr>
      <vt:lpstr>References</vt:lpstr>
      <vt:lpstr>Cont…</vt:lpstr>
      <vt:lpstr>Paper submission proof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Swaroopa Bhupalam</cp:lastModifiedBy>
  <cp:revision>106</cp:revision>
  <dcterms:created xsi:type="dcterms:W3CDTF">2019-06-11T05:35:51Z</dcterms:created>
  <dcterms:modified xsi:type="dcterms:W3CDTF">2025-04-02T17:25:58Z</dcterms:modified>
</cp:coreProperties>
</file>