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3"/>
  </p:notesMasterIdLst>
  <p:handoutMasterIdLst>
    <p:handoutMasterId r:id="rId24"/>
  </p:handoutMasterIdLst>
  <p:sldIdLst>
    <p:sldId id="256" r:id="rId2"/>
    <p:sldId id="273" r:id="rId3"/>
    <p:sldId id="257" r:id="rId4"/>
    <p:sldId id="280" r:id="rId5"/>
    <p:sldId id="281" r:id="rId6"/>
    <p:sldId id="282" r:id="rId7"/>
    <p:sldId id="284" r:id="rId8"/>
    <p:sldId id="283" r:id="rId9"/>
    <p:sldId id="290" r:id="rId10"/>
    <p:sldId id="292" r:id="rId11"/>
    <p:sldId id="291" r:id="rId12"/>
    <p:sldId id="294" r:id="rId13"/>
    <p:sldId id="286" r:id="rId14"/>
    <p:sldId id="287" r:id="rId15"/>
    <p:sldId id="285" r:id="rId16"/>
    <p:sldId id="288" r:id="rId17"/>
    <p:sldId id="289" r:id="rId18"/>
    <p:sldId id="293" r:id="rId19"/>
    <p:sldId id="295" r:id="rId20"/>
    <p:sldId id="278"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10"/>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roopa Bhupalam" userId="a559c29c2c12c40c" providerId="LiveId" clId="{77BBA9D9-CB6E-4941-83E8-5C1FC0EE9C19}"/>
    <pc:docChg chg="modSld">
      <pc:chgData name="Swaroopa Bhupalam" userId="a559c29c2c12c40c" providerId="LiveId" clId="{77BBA9D9-CB6E-4941-83E8-5C1FC0EE9C19}" dt="2024-08-04T11:09:33.260" v="8" actId="20577"/>
      <pc:docMkLst>
        <pc:docMk/>
      </pc:docMkLst>
      <pc:sldChg chg="modSp mod">
        <pc:chgData name="Swaroopa Bhupalam" userId="a559c29c2c12c40c" providerId="LiveId" clId="{77BBA9D9-CB6E-4941-83E8-5C1FC0EE9C19}" dt="2024-08-04T11:09:33.260" v="8" actId="20577"/>
        <pc:sldMkLst>
          <pc:docMk/>
          <pc:sldMk cId="3655500541" sldId="256"/>
        </pc:sldMkLst>
        <pc:spChg chg="mod">
          <ac:chgData name="Swaroopa Bhupalam" userId="a559c29c2c12c40c" providerId="LiveId" clId="{77BBA9D9-CB6E-4941-83E8-5C1FC0EE9C19}" dt="2024-08-04T11:09:33.260" v="8" actId="20577"/>
          <ac:spMkLst>
            <pc:docMk/>
            <pc:sldMk cId="3655500541" sldId="256"/>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05-08-2024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05-08-2024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AWS Cloud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214G1A32B1</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amazon-web-services-scaling-amazon-ec2/" TargetMode="External"/><Relationship Id="rId2" Type="http://schemas.openxmlformats.org/officeDocument/2006/relationships/hyperlink" Target="https://www.geeksforgeeks.org/what-is-elastic-compute-cloud-ec2/"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www.geeksforgeeks.org/elastic-load-balancer-in-aw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B.SWAROOPA</a:t>
            </a:r>
          </a:p>
          <a:p>
            <a:pPr>
              <a:spcBef>
                <a:spcPts val="300"/>
              </a:spcBef>
            </a:pPr>
            <a:r>
              <a:rPr lang="en-US" sz="1200" b="0" dirty="0"/>
              <a:t>Roll No. 214G1A32B1</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AWS Cloud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F724F-525B-1D41-ED71-D900E58F4D96}"/>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42A8C865-77A0-CF35-C217-7D00A7082D2F}"/>
              </a:ext>
            </a:extLst>
          </p:cNvPr>
          <p:cNvSpPr>
            <a:spLocks noGrp="1"/>
          </p:cNvSpPr>
          <p:nvPr>
            <p:ph idx="1"/>
          </p:nvPr>
        </p:nvSpPr>
        <p:spPr/>
        <p:txBody>
          <a:bodyPr>
            <a:normAutofit fontScale="92500"/>
          </a:bodyPr>
          <a:lstStyle/>
          <a:p>
            <a:pPr marL="0" indent="0">
              <a:buNone/>
            </a:pPr>
            <a:r>
              <a:rPr lang="en-US" b="1" dirty="0"/>
              <a:t>Basic Workflow:</a:t>
            </a:r>
          </a:p>
          <a:p>
            <a:pPr>
              <a:lnSpc>
                <a:spcPct val="150000"/>
              </a:lnSpc>
              <a:buFont typeface="+mj-lt"/>
              <a:buAutoNum type="arabicPeriod"/>
            </a:pPr>
            <a:r>
              <a:rPr lang="en-US" sz="2400" b="1" dirty="0"/>
              <a:t>Write a Template</a:t>
            </a:r>
            <a:r>
              <a:rPr lang="en-US" dirty="0"/>
              <a:t>: Define the desired resources and their configurations in a JSON or YAML file.</a:t>
            </a:r>
          </a:p>
          <a:p>
            <a:pPr>
              <a:lnSpc>
                <a:spcPct val="150000"/>
              </a:lnSpc>
              <a:buFont typeface="+mj-lt"/>
              <a:buAutoNum type="arabicPeriod"/>
            </a:pPr>
            <a:r>
              <a:rPr lang="en-US" sz="2400" b="1" dirty="0"/>
              <a:t>Create a Stack</a:t>
            </a:r>
            <a:r>
              <a:rPr lang="en-US" sz="2400" dirty="0"/>
              <a:t>: Use the AWS Management Console, AWS CLI, or AWS SDKs to create a stack based on the template. AWS CloudFormation will provision the resources specified in the template.</a:t>
            </a:r>
          </a:p>
          <a:p>
            <a:pPr>
              <a:lnSpc>
                <a:spcPct val="150000"/>
              </a:lnSpc>
              <a:buFont typeface="+mj-lt"/>
              <a:buAutoNum type="arabicPeriod"/>
            </a:pPr>
            <a:r>
              <a:rPr lang="en-US" sz="2400" b="1" dirty="0"/>
              <a:t>Update the Stack</a:t>
            </a:r>
            <a:r>
              <a:rPr lang="en-US" sz="2400" dirty="0"/>
              <a:t>: If you need to change your infrastructure, update the template and then update the stack. AWS CloudFormation will handle the changes.</a:t>
            </a:r>
          </a:p>
          <a:p>
            <a:pPr>
              <a:lnSpc>
                <a:spcPct val="150000"/>
              </a:lnSpc>
              <a:buFont typeface="+mj-lt"/>
              <a:buAutoNum type="arabicPeriod"/>
            </a:pPr>
            <a:r>
              <a:rPr lang="en-US" sz="2400" b="1" dirty="0"/>
              <a:t>Delete the Stack</a:t>
            </a:r>
            <a:r>
              <a:rPr lang="en-US" sz="2400" dirty="0"/>
              <a:t>: When the stack is no longer needed, delete it, and AWS CloudFormation will delete all the resources associated with it.</a:t>
            </a:r>
          </a:p>
          <a:p>
            <a:endParaRPr lang="en-IN" dirty="0"/>
          </a:p>
        </p:txBody>
      </p:sp>
    </p:spTree>
    <p:extLst>
      <p:ext uri="{BB962C8B-B14F-4D97-AF65-F5344CB8AC3E}">
        <p14:creationId xmlns:p14="http://schemas.microsoft.com/office/powerpoint/2010/main" val="1780438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876A1-A3F0-7A70-CB2D-953B2218890D}"/>
              </a:ext>
            </a:extLst>
          </p:cNvPr>
          <p:cNvSpPr>
            <a:spLocks noGrp="1"/>
          </p:cNvSpPr>
          <p:nvPr>
            <p:ph type="title"/>
          </p:nvPr>
        </p:nvSpPr>
        <p:spPr/>
        <p:txBody>
          <a:bodyPr/>
          <a:lstStyle/>
          <a:p>
            <a:r>
              <a:rPr lang="en-US" dirty="0" err="1"/>
              <a:t>Cont</a:t>
            </a:r>
            <a:r>
              <a:rPr lang="en-US" dirty="0"/>
              <a:t>…</a:t>
            </a:r>
            <a:endParaRPr lang="en-IN" dirty="0"/>
          </a:p>
        </p:txBody>
      </p:sp>
      <p:sp>
        <p:nvSpPr>
          <p:cNvPr id="3" name="Content Placeholder 2">
            <a:extLst>
              <a:ext uri="{FF2B5EF4-FFF2-40B4-BE49-F238E27FC236}">
                <a16:creationId xmlns:a16="http://schemas.microsoft.com/office/drawing/2014/main" id="{2F057CEC-3C89-5391-06C4-1EC0694C9830}"/>
              </a:ext>
            </a:extLst>
          </p:cNvPr>
          <p:cNvSpPr>
            <a:spLocks noGrp="1"/>
          </p:cNvSpPr>
          <p:nvPr>
            <p:ph idx="1"/>
          </p:nvPr>
        </p:nvSpPr>
        <p:spPr/>
        <p:txBody>
          <a:bodyPr/>
          <a:lstStyle/>
          <a:p>
            <a:pPr marL="0" indent="0">
              <a:buNone/>
            </a:pPr>
            <a:r>
              <a:rPr lang="en-US" b="1" dirty="0"/>
              <a:t>Benefits:</a:t>
            </a:r>
          </a:p>
          <a:p>
            <a:pPr>
              <a:buFont typeface="Arial" panose="020B0604020202020204" pitchFamily="34" charset="0"/>
              <a:buChar char="•"/>
            </a:pPr>
            <a:r>
              <a:rPr lang="en-US" sz="2400" b="1" dirty="0"/>
              <a:t>Consistency</a:t>
            </a:r>
            <a:r>
              <a:rPr lang="en-US" sz="2400" dirty="0"/>
              <a:t>: Ensures that resources are created and configured in a consistent manner.</a:t>
            </a:r>
          </a:p>
          <a:p>
            <a:pPr>
              <a:buFont typeface="Arial" panose="020B0604020202020204" pitchFamily="34" charset="0"/>
              <a:buChar char="•"/>
            </a:pPr>
            <a:r>
              <a:rPr lang="en-US" sz="2400" b="1" dirty="0"/>
              <a:t>Automation</a:t>
            </a:r>
            <a:r>
              <a:rPr lang="en-US" sz="2400" dirty="0"/>
              <a:t>: Automates the process of resource provisioning and management.</a:t>
            </a:r>
          </a:p>
          <a:p>
            <a:pPr>
              <a:buFont typeface="Arial" panose="020B0604020202020204" pitchFamily="34" charset="0"/>
              <a:buChar char="•"/>
            </a:pPr>
            <a:r>
              <a:rPr lang="en-US" sz="2400" b="1" dirty="0"/>
              <a:t>Version Control</a:t>
            </a:r>
            <a:r>
              <a:rPr lang="en-US" sz="2400" dirty="0"/>
              <a:t>: Templates can be version-controlled, enabling better management of infrastructure changes.</a:t>
            </a:r>
          </a:p>
          <a:p>
            <a:pPr>
              <a:buFont typeface="Arial" panose="020B0604020202020204" pitchFamily="34" charset="0"/>
              <a:buChar char="•"/>
            </a:pPr>
            <a:r>
              <a:rPr lang="en-US" sz="2400" b="1" dirty="0"/>
              <a:t>Efficiency</a:t>
            </a:r>
            <a:r>
              <a:rPr lang="en-US" sz="2400" dirty="0"/>
              <a:t>: Reduces the time and effort required to set up and manage infrastructure.</a:t>
            </a:r>
          </a:p>
          <a:p>
            <a:pPr>
              <a:buFont typeface="Arial" panose="020B0604020202020204" pitchFamily="34" charset="0"/>
              <a:buChar char="•"/>
            </a:pPr>
            <a:r>
              <a:rPr lang="en-US" sz="2400" b="1" i="0" dirty="0">
                <a:solidFill>
                  <a:srgbClr val="273239"/>
                </a:solidFill>
                <a:effectLst/>
                <a:highlight>
                  <a:srgbClr val="FFFFFF"/>
                </a:highlight>
              </a:rPr>
              <a:t>Cost savings: </a:t>
            </a:r>
            <a:r>
              <a:rPr lang="en-US" sz="2400" b="0" i="0" dirty="0">
                <a:solidFill>
                  <a:srgbClr val="273239"/>
                </a:solidFill>
                <a:effectLst/>
                <a:highlight>
                  <a:srgbClr val="FFFFFF"/>
                </a:highlight>
              </a:rPr>
              <a:t>AWS CloudFormation helps to reduce costs by allowing customers to use existing infrastructure templates and reuse them across multiple environments. </a:t>
            </a:r>
            <a:endParaRPr lang="en-US" sz="2400" dirty="0"/>
          </a:p>
          <a:p>
            <a:pPr>
              <a:buFont typeface="Arial" panose="020B0604020202020204" pitchFamily="34" charset="0"/>
              <a:buChar char="•"/>
            </a:pPr>
            <a:r>
              <a:rPr lang="en-US" sz="2400" b="1" i="0" dirty="0">
                <a:solidFill>
                  <a:srgbClr val="273239"/>
                </a:solidFill>
                <a:effectLst/>
                <a:highlight>
                  <a:srgbClr val="FFFFFF"/>
                </a:highlight>
              </a:rPr>
              <a:t>Security:</a:t>
            </a:r>
            <a:r>
              <a:rPr lang="en-US" sz="2400" b="0" i="0" dirty="0">
                <a:solidFill>
                  <a:srgbClr val="273239"/>
                </a:solidFill>
                <a:effectLst/>
                <a:highlight>
                  <a:srgbClr val="FFFFFF"/>
                </a:highlight>
              </a:rPr>
              <a:t> AWS CloudFormation helps to ensure that all AWS resources are configured securely by using security policies and rules. This helps to protect the infrastructure from potential security threats.</a:t>
            </a:r>
          </a:p>
          <a:p>
            <a:endParaRPr lang="en-IN" dirty="0"/>
          </a:p>
        </p:txBody>
      </p:sp>
    </p:spTree>
    <p:extLst>
      <p:ext uri="{BB962C8B-B14F-4D97-AF65-F5344CB8AC3E}">
        <p14:creationId xmlns:p14="http://schemas.microsoft.com/office/powerpoint/2010/main" val="2782977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8FAA-07A1-CD21-D46F-7B24E5E3482B}"/>
              </a:ext>
            </a:extLst>
          </p:cNvPr>
          <p:cNvSpPr>
            <a:spLocks noGrp="1"/>
          </p:cNvSpPr>
          <p:nvPr>
            <p:ph type="title"/>
          </p:nvPr>
        </p:nvSpPr>
        <p:spPr/>
        <p:txBody>
          <a:bodyPr/>
          <a:lstStyle/>
          <a:p>
            <a:r>
              <a:rPr lang="en-US" dirty="0" err="1"/>
              <a:t>Cont</a:t>
            </a:r>
            <a:r>
              <a:rPr lang="en-US" dirty="0"/>
              <a:t>…</a:t>
            </a:r>
            <a:endParaRPr lang="en-IN" dirty="0"/>
          </a:p>
        </p:txBody>
      </p:sp>
      <p:pic>
        <p:nvPicPr>
          <p:cNvPr id="3074" name="Picture 2" descr="Real-World Applications of Cloud Computing">
            <a:extLst>
              <a:ext uri="{FF2B5EF4-FFF2-40B4-BE49-F238E27FC236}">
                <a16:creationId xmlns:a16="http://schemas.microsoft.com/office/drawing/2014/main" id="{4C178D4C-5994-D68D-9C8B-45C7F93237A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9586" b="7413"/>
          <a:stretch/>
        </p:blipFill>
        <p:spPr bwMode="auto">
          <a:xfrm>
            <a:off x="2864499" y="1380930"/>
            <a:ext cx="6680718" cy="4478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195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AECA-7D8F-FA81-C059-4D4459FAABD6}"/>
              </a:ext>
            </a:extLst>
          </p:cNvPr>
          <p:cNvSpPr>
            <a:spLocks noGrp="1"/>
          </p:cNvSpPr>
          <p:nvPr>
            <p:ph type="title"/>
          </p:nvPr>
        </p:nvSpPr>
        <p:spPr/>
        <p:txBody>
          <a:bodyPr/>
          <a:lstStyle/>
          <a:p>
            <a:r>
              <a:rPr lang="en-US" dirty="0"/>
              <a:t>Database Services</a:t>
            </a:r>
            <a:endParaRPr lang="en-IN" dirty="0"/>
          </a:p>
        </p:txBody>
      </p:sp>
      <p:sp>
        <p:nvSpPr>
          <p:cNvPr id="3" name="Content Placeholder 2">
            <a:extLst>
              <a:ext uri="{FF2B5EF4-FFF2-40B4-BE49-F238E27FC236}">
                <a16:creationId xmlns:a16="http://schemas.microsoft.com/office/drawing/2014/main" id="{5DD7A64A-AA87-AC7E-83FD-D4C3DC23AD7C}"/>
              </a:ext>
            </a:extLst>
          </p:cNvPr>
          <p:cNvSpPr>
            <a:spLocks noGrp="1"/>
          </p:cNvSpPr>
          <p:nvPr>
            <p:ph idx="1"/>
          </p:nvPr>
        </p:nvSpPr>
        <p:spPr/>
        <p:txBody>
          <a:bodyPr/>
          <a:lstStyle/>
          <a:p>
            <a:pPr marL="0" indent="0">
              <a:buNone/>
            </a:pPr>
            <a:endParaRPr lang="en-US" sz="2400" b="0" i="0" dirty="0">
              <a:solidFill>
                <a:srgbClr val="101820"/>
              </a:solidFill>
              <a:effectLst/>
              <a:highlight>
                <a:srgbClr val="FFFFFF"/>
              </a:highlight>
            </a:endParaRPr>
          </a:p>
          <a:p>
            <a:pPr marL="0" indent="0">
              <a:buNone/>
            </a:pPr>
            <a:r>
              <a:rPr lang="en-US" sz="2400" b="0" i="0" dirty="0">
                <a:solidFill>
                  <a:srgbClr val="101820"/>
                </a:solidFill>
                <a:effectLst/>
                <a:highlight>
                  <a:srgbClr val="FFFFFF"/>
                </a:highlight>
              </a:rPr>
              <a:t>AWS offers a wide range of database services . The service fall into two groups: relational and non-relational (NoSQL).</a:t>
            </a:r>
          </a:p>
          <a:p>
            <a:pPr marL="0" indent="0">
              <a:buNone/>
            </a:pPr>
            <a:endParaRPr lang="en-US" sz="2400" b="0" i="0" dirty="0">
              <a:solidFill>
                <a:srgbClr val="101820"/>
              </a:solidFill>
              <a:effectLst/>
              <a:highlight>
                <a:srgbClr val="FFFFFF"/>
              </a:highlight>
            </a:endParaRPr>
          </a:p>
          <a:p>
            <a:pPr algn="l" fontAlgn="base"/>
            <a:r>
              <a:rPr lang="en-US" sz="2400" b="1" i="0" u="none" strike="noStrike" dirty="0">
                <a:solidFill>
                  <a:srgbClr val="252525"/>
                </a:solidFill>
                <a:effectLst/>
                <a:highlight>
                  <a:srgbClr val="FFFFFF"/>
                </a:highlight>
              </a:rPr>
              <a:t>AWS Relational Database Services : </a:t>
            </a:r>
          </a:p>
          <a:p>
            <a:pPr marL="0" indent="0" algn="l" fontAlgn="base">
              <a:buNone/>
            </a:pPr>
            <a:r>
              <a:rPr lang="en-US" sz="2400" b="0" i="0" u="none" strike="noStrike" dirty="0">
                <a:solidFill>
                  <a:srgbClr val="101820"/>
                </a:solidFill>
                <a:effectLst/>
                <a:highlight>
                  <a:srgbClr val="FFFFFF"/>
                </a:highlight>
              </a:rPr>
              <a:t>	Relational databases store data in tabular form with columns and rows, and can be queried using the SQL query language. In these databases, columns represent attributes and rows represent records. Each field in the table is a data value. </a:t>
            </a:r>
            <a:r>
              <a:rPr lang="en-US" sz="2400" i="0" u="none" strike="noStrike" dirty="0">
                <a:solidFill>
                  <a:srgbClr val="101820"/>
                </a:solidFill>
                <a:effectLst/>
                <a:highlight>
                  <a:srgbClr val="FFFFFF"/>
                </a:highlight>
              </a:rPr>
              <a:t>The primary Amazon services providing relational databases are:</a:t>
            </a:r>
          </a:p>
          <a:p>
            <a:pPr algn="l" fontAlgn="base">
              <a:buFont typeface="Arial" panose="020B0604020202020204" pitchFamily="34" charset="0"/>
              <a:buChar char="•"/>
            </a:pPr>
            <a:r>
              <a:rPr lang="en-US" sz="2400" b="0" i="0" u="none" strike="noStrike" dirty="0">
                <a:solidFill>
                  <a:srgbClr val="101820"/>
                </a:solidFill>
                <a:effectLst/>
                <a:highlight>
                  <a:srgbClr val="FFFFFF"/>
                </a:highlight>
              </a:rPr>
              <a:t>Amazon Aurora</a:t>
            </a:r>
          </a:p>
          <a:p>
            <a:pPr algn="l" fontAlgn="base">
              <a:buFont typeface="Arial" panose="020B0604020202020204" pitchFamily="34" charset="0"/>
              <a:buChar char="•"/>
            </a:pPr>
            <a:r>
              <a:rPr lang="en-US" sz="2400" b="0" i="0" u="none" strike="noStrike" dirty="0">
                <a:solidFill>
                  <a:srgbClr val="101820"/>
                </a:solidFill>
                <a:effectLst/>
                <a:highlight>
                  <a:srgbClr val="FFFFFF"/>
                </a:highlight>
              </a:rPr>
              <a:t>Amazon RDS</a:t>
            </a:r>
          </a:p>
          <a:p>
            <a:pPr algn="l" fontAlgn="base">
              <a:buFont typeface="Arial" panose="020B0604020202020204" pitchFamily="34" charset="0"/>
              <a:buChar char="•"/>
            </a:pPr>
            <a:r>
              <a:rPr lang="en-US" sz="2400" b="0" i="0" u="none" strike="noStrike" dirty="0">
                <a:solidFill>
                  <a:srgbClr val="101820"/>
                </a:solidFill>
                <a:effectLst/>
                <a:highlight>
                  <a:srgbClr val="FFFFFF"/>
                </a:highlight>
              </a:rPr>
              <a:t>Amazon Redshift</a:t>
            </a:r>
          </a:p>
          <a:p>
            <a:pPr algn="l" fontAlgn="base">
              <a:buFont typeface="Wingdings" panose="05000000000000000000" pitchFamily="2" charset="2"/>
              <a:buChar char="q"/>
            </a:pPr>
            <a:endParaRPr lang="en-US" b="0" i="0" u="none" strike="noStrike" dirty="0">
              <a:solidFill>
                <a:srgbClr val="101820"/>
              </a:solidFill>
              <a:effectLst/>
              <a:highlight>
                <a:srgbClr val="FFFFFF"/>
              </a:highlight>
              <a:latin typeface="proxima-nova"/>
            </a:endParaRPr>
          </a:p>
          <a:p>
            <a:pPr marL="0" indent="0">
              <a:buNone/>
            </a:pPr>
            <a:endParaRPr lang="en-IN" dirty="0"/>
          </a:p>
        </p:txBody>
      </p:sp>
    </p:spTree>
    <p:extLst>
      <p:ext uri="{BB962C8B-B14F-4D97-AF65-F5344CB8AC3E}">
        <p14:creationId xmlns:p14="http://schemas.microsoft.com/office/powerpoint/2010/main" val="742406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06444-5069-80C9-D610-029B3D634904}"/>
              </a:ext>
            </a:extLst>
          </p:cNvPr>
          <p:cNvSpPr>
            <a:spLocks noGrp="1"/>
          </p:cNvSpPr>
          <p:nvPr>
            <p:ph type="title"/>
          </p:nvPr>
        </p:nvSpPr>
        <p:spPr/>
        <p:txBody>
          <a:bodyPr/>
          <a:lstStyle/>
          <a:p>
            <a:r>
              <a:rPr lang="en-US" dirty="0" err="1"/>
              <a:t>Cont</a:t>
            </a:r>
            <a:r>
              <a:rPr lang="en-US" dirty="0"/>
              <a:t>….</a:t>
            </a:r>
            <a:endParaRPr lang="en-IN" dirty="0"/>
          </a:p>
        </p:txBody>
      </p:sp>
      <p:sp>
        <p:nvSpPr>
          <p:cNvPr id="3" name="Content Placeholder 2">
            <a:extLst>
              <a:ext uri="{FF2B5EF4-FFF2-40B4-BE49-F238E27FC236}">
                <a16:creationId xmlns:a16="http://schemas.microsoft.com/office/drawing/2014/main" id="{215E305B-3F7F-4A8F-1689-069B32F65AD5}"/>
              </a:ext>
            </a:extLst>
          </p:cNvPr>
          <p:cNvSpPr>
            <a:spLocks noGrp="1"/>
          </p:cNvSpPr>
          <p:nvPr>
            <p:ph idx="1"/>
          </p:nvPr>
        </p:nvSpPr>
        <p:spPr/>
        <p:txBody>
          <a:bodyPr/>
          <a:lstStyle/>
          <a:p>
            <a:pPr algn="l" fontAlgn="base"/>
            <a:r>
              <a:rPr lang="en-US" sz="2400" b="1" i="0" u="none" strike="noStrike" dirty="0">
                <a:solidFill>
                  <a:srgbClr val="252525"/>
                </a:solidFill>
                <a:effectLst/>
                <a:highlight>
                  <a:srgbClr val="FFFFFF"/>
                </a:highlight>
              </a:rPr>
              <a:t>AWS NoSQL Database Services : </a:t>
            </a:r>
          </a:p>
          <a:p>
            <a:pPr marL="0" indent="0" algn="l" fontAlgn="base">
              <a:buNone/>
            </a:pPr>
            <a:r>
              <a:rPr lang="en-US" sz="2400" b="0" i="0" u="none" strike="noStrike" dirty="0">
                <a:solidFill>
                  <a:srgbClr val="101820"/>
                </a:solidFill>
                <a:effectLst/>
                <a:highlight>
                  <a:srgbClr val="FFFFFF"/>
                </a:highlight>
              </a:rPr>
              <a:t>	Relational databases are not suitable for many use cases, especially those requiring very high performance or dynamic scalability. NoSQL, or non-relational databases, break the paradigm of storing data in tables with columns and rows, allowing them to distribute and process data more efficiently. NoSQL is commonly used to handle big data large volumes of unstructured or semi-structured data.</a:t>
            </a:r>
          </a:p>
          <a:p>
            <a:endParaRPr lang="en-IN" dirty="0"/>
          </a:p>
        </p:txBody>
      </p:sp>
      <p:sp>
        <p:nvSpPr>
          <p:cNvPr id="4" name="AutoShape 2" descr="Which Service is an AWS Database Services">
            <a:extLst>
              <a:ext uri="{FF2B5EF4-FFF2-40B4-BE49-F238E27FC236}">
                <a16:creationId xmlns:a16="http://schemas.microsoft.com/office/drawing/2014/main" id="{55FE1CF8-A559-376A-227C-13E0E50E3EF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descr="AWS Database Services: A Comprehensive Guide">
            <a:extLst>
              <a:ext uri="{FF2B5EF4-FFF2-40B4-BE49-F238E27FC236}">
                <a16:creationId xmlns:a16="http://schemas.microsoft.com/office/drawing/2014/main" id="{13F519D8-5A21-5820-9159-886F401BA2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0863" y="3497423"/>
            <a:ext cx="7716418" cy="2632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986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94812-D6CB-DC31-EB15-B5A7600C4F4E}"/>
              </a:ext>
            </a:extLst>
          </p:cNvPr>
          <p:cNvSpPr>
            <a:spLocks noGrp="1"/>
          </p:cNvSpPr>
          <p:nvPr>
            <p:ph type="title"/>
          </p:nvPr>
        </p:nvSpPr>
        <p:spPr>
          <a:xfrm>
            <a:off x="-2" y="232759"/>
            <a:ext cx="12192000" cy="784278"/>
          </a:xfrm>
        </p:spPr>
        <p:txBody>
          <a:bodyPr/>
          <a:lstStyle/>
          <a:p>
            <a:r>
              <a:rPr lang="en-US" dirty="0"/>
              <a:t>Storage Services </a:t>
            </a:r>
            <a:endParaRPr lang="en-IN" dirty="0"/>
          </a:p>
        </p:txBody>
      </p:sp>
      <p:sp>
        <p:nvSpPr>
          <p:cNvPr id="3" name="Content Placeholder 2">
            <a:extLst>
              <a:ext uri="{FF2B5EF4-FFF2-40B4-BE49-F238E27FC236}">
                <a16:creationId xmlns:a16="http://schemas.microsoft.com/office/drawing/2014/main" id="{055FDC18-1521-C79D-D440-2FBE77304A86}"/>
              </a:ext>
            </a:extLst>
          </p:cNvPr>
          <p:cNvSpPr>
            <a:spLocks noGrp="1"/>
          </p:cNvSpPr>
          <p:nvPr>
            <p:ph idx="1"/>
          </p:nvPr>
        </p:nvSpPr>
        <p:spPr/>
        <p:txBody>
          <a:bodyPr>
            <a:noAutofit/>
          </a:bodyPr>
          <a:lstStyle/>
          <a:p>
            <a:r>
              <a:rPr lang="en-US" altLang="en-US" sz="2400" b="1" dirty="0"/>
              <a:t>Amazon S3 </a:t>
            </a:r>
            <a:r>
              <a:rPr lang="en-US" altLang="en-US" sz="2400" dirty="0"/>
              <a:t>and </a:t>
            </a:r>
            <a:r>
              <a:rPr lang="en-US" altLang="en-US" sz="2400" b="1" dirty="0"/>
              <a:t>Amazon EBS</a:t>
            </a:r>
            <a:r>
              <a:rPr lang="en-US" altLang="en-US" sz="2400" dirty="0"/>
              <a:t> are both storage services provided by AWS, but they serve different purposes and are optimized for different use cases</a:t>
            </a:r>
            <a:r>
              <a:rPr lang="en-US" altLang="en-US" sz="2400" b="1" dirty="0"/>
              <a:t>.</a:t>
            </a:r>
          </a:p>
          <a:p>
            <a:r>
              <a:rPr lang="en-US" altLang="en-US" sz="2400" b="1" dirty="0"/>
              <a:t>Amazon S3 (Simple Storage Service)</a:t>
            </a:r>
          </a:p>
          <a:p>
            <a:pPr marL="0" indent="0">
              <a:buNone/>
            </a:pPr>
            <a:r>
              <a:rPr lang="en-US" altLang="en-US" sz="2400" b="1" dirty="0"/>
              <a:t>	</a:t>
            </a:r>
            <a:r>
              <a:rPr lang="en-US" altLang="en-US" sz="2400" dirty="0"/>
              <a:t>Amazon S3 is an object storage service designed for storing and retrieving large amounts of data from anywhere on the web.</a:t>
            </a:r>
          </a:p>
          <a:p>
            <a:r>
              <a:rPr lang="en-US" altLang="en-US" sz="2400" b="1" dirty="0"/>
              <a:t>Amazon EBS:</a:t>
            </a:r>
          </a:p>
          <a:p>
            <a:pPr marL="0" indent="0">
              <a:buNone/>
            </a:pPr>
            <a:r>
              <a:rPr lang="en-US" altLang="en-US" sz="2400" b="1" dirty="0"/>
              <a:t>	</a:t>
            </a:r>
            <a:r>
              <a:rPr lang="en-US" altLang="en-US" sz="2400" dirty="0"/>
              <a:t>Amazon EBS (Elastic Block Store) is a</a:t>
            </a:r>
          </a:p>
          <a:p>
            <a:pPr marL="0" indent="0">
              <a:buNone/>
            </a:pPr>
            <a:r>
              <a:rPr lang="en-US" altLang="en-US" sz="2400" dirty="0"/>
              <a:t> scalable, high-performance block storage service </a:t>
            </a:r>
          </a:p>
          <a:p>
            <a:pPr marL="0" indent="0">
              <a:buNone/>
            </a:pPr>
            <a:r>
              <a:rPr lang="en-US" altLang="en-US" sz="2400" dirty="0"/>
              <a:t>designed for use with Amazon EC2(Elastic Compute </a:t>
            </a:r>
          </a:p>
          <a:p>
            <a:pPr marL="0" indent="0">
              <a:buNone/>
            </a:pPr>
            <a:r>
              <a:rPr lang="en-US" altLang="en-US" sz="2400" dirty="0"/>
              <a:t>Cloud) instances. It provides persistent storage that </a:t>
            </a:r>
          </a:p>
          <a:p>
            <a:pPr marL="0" indent="0">
              <a:buNone/>
            </a:pPr>
            <a:r>
              <a:rPr lang="en-US" altLang="en-US" sz="2400" dirty="0"/>
              <a:t>remains available even when EC2 instances are </a:t>
            </a:r>
          </a:p>
          <a:p>
            <a:pPr marL="0" indent="0">
              <a:buNone/>
            </a:pPr>
            <a:r>
              <a:rPr lang="en-US" altLang="en-US" sz="2400" dirty="0"/>
              <a:t>stopped or terminated.</a:t>
            </a:r>
          </a:p>
          <a:p>
            <a:pPr marL="0" indent="0">
              <a:buNone/>
            </a:pPr>
            <a:endParaRPr lang="en-IN" sz="2400" dirty="0"/>
          </a:p>
        </p:txBody>
      </p:sp>
      <p:pic>
        <p:nvPicPr>
          <p:cNvPr id="4" name="Picture 3">
            <a:extLst>
              <a:ext uri="{FF2B5EF4-FFF2-40B4-BE49-F238E27FC236}">
                <a16:creationId xmlns:a16="http://schemas.microsoft.com/office/drawing/2014/main" id="{83031781-C6B6-8166-BF5E-B78BFB6EC150}"/>
              </a:ext>
            </a:extLst>
          </p:cNvPr>
          <p:cNvPicPr>
            <a:picLocks noChangeAspect="1"/>
          </p:cNvPicPr>
          <p:nvPr/>
        </p:nvPicPr>
        <p:blipFill>
          <a:blip r:embed="rId2"/>
          <a:stretch>
            <a:fillRect/>
          </a:stretch>
        </p:blipFill>
        <p:spPr>
          <a:xfrm>
            <a:off x="7332889" y="3318898"/>
            <a:ext cx="4566300" cy="2194750"/>
          </a:xfrm>
          <a:prstGeom prst="rect">
            <a:avLst/>
          </a:prstGeom>
        </p:spPr>
      </p:pic>
    </p:spTree>
    <p:extLst>
      <p:ext uri="{BB962C8B-B14F-4D97-AF65-F5344CB8AC3E}">
        <p14:creationId xmlns:p14="http://schemas.microsoft.com/office/powerpoint/2010/main" val="230283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170DC-C20A-D962-F030-37DD5033E664}"/>
              </a:ext>
            </a:extLst>
          </p:cNvPr>
          <p:cNvSpPr>
            <a:spLocks noGrp="1"/>
          </p:cNvSpPr>
          <p:nvPr>
            <p:ph type="title"/>
          </p:nvPr>
        </p:nvSpPr>
        <p:spPr/>
        <p:txBody>
          <a:bodyPr/>
          <a:lstStyle/>
          <a:p>
            <a:r>
              <a:rPr lang="en-US" dirty="0"/>
              <a:t>S</a:t>
            </a:r>
            <a:r>
              <a:rPr lang="en-IN" dirty="0" err="1"/>
              <a:t>ecurity</a:t>
            </a:r>
            <a:r>
              <a:rPr lang="en-IN" dirty="0"/>
              <a:t> Model of AWS Cloud</a:t>
            </a:r>
          </a:p>
        </p:txBody>
      </p:sp>
      <p:sp>
        <p:nvSpPr>
          <p:cNvPr id="3" name="Content Placeholder 2">
            <a:extLst>
              <a:ext uri="{FF2B5EF4-FFF2-40B4-BE49-F238E27FC236}">
                <a16:creationId xmlns:a16="http://schemas.microsoft.com/office/drawing/2014/main" id="{377DF3F7-8613-027D-F27A-F00EAE7E0C52}"/>
              </a:ext>
            </a:extLst>
          </p:cNvPr>
          <p:cNvSpPr>
            <a:spLocks noGrp="1"/>
          </p:cNvSpPr>
          <p:nvPr>
            <p:ph idx="1"/>
          </p:nvPr>
        </p:nvSpPr>
        <p:spPr/>
        <p:txBody>
          <a:bodyPr>
            <a:normAutofit/>
          </a:bodyPr>
          <a:lstStyle/>
          <a:p>
            <a:pPr>
              <a:buFont typeface="Arial" panose="020B0604020202020204" pitchFamily="34" charset="0"/>
              <a:buChar char="•"/>
            </a:pPr>
            <a:r>
              <a:rPr lang="en-US" sz="2400" b="0" i="0" dirty="0">
                <a:solidFill>
                  <a:srgbClr val="273239"/>
                </a:solidFill>
                <a:effectLst/>
                <a:highlight>
                  <a:srgbClr val="FFFFFF"/>
                </a:highlight>
              </a:rPr>
              <a:t>The security model of the AWS cloud aims to deliver Confidentiality, Availability, and Integrity of data. It is been said that Cloud computing is secure and AWS provides complete data protection. Amazon cloud services use a special security model termed as a </a:t>
            </a:r>
            <a:r>
              <a:rPr lang="en-US" sz="2400" b="1" i="0" dirty="0">
                <a:solidFill>
                  <a:srgbClr val="273239"/>
                </a:solidFill>
                <a:effectLst/>
                <a:highlight>
                  <a:srgbClr val="FFFFFF"/>
                </a:highlight>
              </a:rPr>
              <a:t>shared security model</a:t>
            </a:r>
            <a:r>
              <a:rPr lang="en-US" sz="2400" b="0" i="0" dirty="0">
                <a:solidFill>
                  <a:srgbClr val="273239"/>
                </a:solidFill>
                <a:effectLst/>
                <a:highlight>
                  <a:srgbClr val="FFFFFF"/>
                </a:highlight>
              </a:rPr>
              <a:t>. It is also known as the </a:t>
            </a:r>
            <a:r>
              <a:rPr lang="en-US" sz="2400" b="1" i="0" dirty="0">
                <a:solidFill>
                  <a:srgbClr val="273239"/>
                </a:solidFill>
                <a:effectLst/>
                <a:highlight>
                  <a:srgbClr val="FFFFFF"/>
                </a:highlight>
              </a:rPr>
              <a:t>Shared responsibility model</a:t>
            </a:r>
            <a:r>
              <a:rPr lang="en-US" sz="2400" b="0" i="0" dirty="0">
                <a:solidFill>
                  <a:srgbClr val="273239"/>
                </a:solidFill>
                <a:effectLst/>
                <a:highlight>
                  <a:srgbClr val="FFFFFF"/>
                </a:highlight>
              </a:rPr>
              <a:t>. </a:t>
            </a:r>
          </a:p>
          <a:p>
            <a:pPr>
              <a:buFont typeface="Arial" panose="020B0604020202020204" pitchFamily="34" charset="0"/>
              <a:buChar char="•"/>
            </a:pPr>
            <a:r>
              <a:rPr lang="en-US" sz="2400" b="0" i="0" dirty="0">
                <a:solidFill>
                  <a:srgbClr val="273239"/>
                </a:solidFill>
                <a:effectLst/>
                <a:highlight>
                  <a:srgbClr val="FFFFFF"/>
                </a:highlight>
              </a:rPr>
              <a:t>The shared security model of AWS makes sure that both the AWS and customer using their cloud service should be equally responsible for securing the data on the cloud. In this model, Amazon takes responsibility to secure the cloud infrastructure and the customer’s responsibility is to secure the deployed application and related workload.</a:t>
            </a:r>
            <a:endParaRPr lang="en-IN" sz="2400" dirty="0"/>
          </a:p>
        </p:txBody>
      </p:sp>
      <p:pic>
        <p:nvPicPr>
          <p:cNvPr id="7" name="Picture 6">
            <a:extLst>
              <a:ext uri="{FF2B5EF4-FFF2-40B4-BE49-F238E27FC236}">
                <a16:creationId xmlns:a16="http://schemas.microsoft.com/office/drawing/2014/main" id="{962AC8C6-E830-A7D6-054C-FB5B2AAB1838}"/>
              </a:ext>
            </a:extLst>
          </p:cNvPr>
          <p:cNvPicPr>
            <a:picLocks noChangeAspect="1"/>
          </p:cNvPicPr>
          <p:nvPr/>
        </p:nvPicPr>
        <p:blipFill>
          <a:blip r:embed="rId2"/>
          <a:stretch>
            <a:fillRect/>
          </a:stretch>
        </p:blipFill>
        <p:spPr>
          <a:xfrm>
            <a:off x="3965510" y="4096139"/>
            <a:ext cx="3666931" cy="2146040"/>
          </a:xfrm>
          <a:prstGeom prst="rect">
            <a:avLst/>
          </a:prstGeom>
        </p:spPr>
      </p:pic>
    </p:spTree>
    <p:extLst>
      <p:ext uri="{BB962C8B-B14F-4D97-AF65-F5344CB8AC3E}">
        <p14:creationId xmlns:p14="http://schemas.microsoft.com/office/powerpoint/2010/main" val="3670576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D7203-7711-5804-25F6-42686996B4DE}"/>
              </a:ext>
            </a:extLst>
          </p:cNvPr>
          <p:cNvSpPr>
            <a:spLocks noGrp="1"/>
          </p:cNvSpPr>
          <p:nvPr>
            <p:ph type="title"/>
          </p:nvPr>
        </p:nvSpPr>
        <p:spPr/>
        <p:txBody>
          <a:bodyPr/>
          <a:lstStyle/>
          <a:p>
            <a:r>
              <a:rPr lang="en-US" dirty="0" err="1"/>
              <a:t>Cont</a:t>
            </a:r>
            <a:r>
              <a:rPr lang="en-US" dirty="0"/>
              <a:t>….</a:t>
            </a:r>
            <a:endParaRPr lang="en-IN" dirty="0"/>
          </a:p>
        </p:txBody>
      </p:sp>
      <p:sp>
        <p:nvSpPr>
          <p:cNvPr id="3" name="Content Placeholder 2">
            <a:extLst>
              <a:ext uri="{FF2B5EF4-FFF2-40B4-BE49-F238E27FC236}">
                <a16:creationId xmlns:a16="http://schemas.microsoft.com/office/drawing/2014/main" id="{9A9980DD-38B9-DE22-346A-84C1D7225074}"/>
              </a:ext>
            </a:extLst>
          </p:cNvPr>
          <p:cNvSpPr>
            <a:spLocks noGrp="1"/>
          </p:cNvSpPr>
          <p:nvPr>
            <p:ph idx="1"/>
          </p:nvPr>
        </p:nvSpPr>
        <p:spPr/>
        <p:txBody>
          <a:bodyPr/>
          <a:lstStyle/>
          <a:p>
            <a:pPr algn="l" fontAlgn="base"/>
            <a:r>
              <a:rPr lang="en-US" sz="2400" b="1" i="0" dirty="0">
                <a:solidFill>
                  <a:srgbClr val="273239"/>
                </a:solidFill>
                <a:effectLst/>
                <a:highlight>
                  <a:srgbClr val="FFFFFF"/>
                </a:highlight>
              </a:rPr>
              <a:t>Role of AWS :</a:t>
            </a:r>
          </a:p>
          <a:p>
            <a:pPr marL="0" indent="0" algn="l" rtl="0" fontAlgn="base">
              <a:buNone/>
            </a:pPr>
            <a:r>
              <a:rPr lang="en-US" sz="2400" b="0" i="0" dirty="0">
                <a:solidFill>
                  <a:srgbClr val="273239"/>
                </a:solidFill>
                <a:effectLst/>
                <a:highlight>
                  <a:srgbClr val="FFFFFF"/>
                </a:highlight>
              </a:rPr>
              <a:t>AWS secures the global infrastructure of the cloud. This global infrastructure consists of the hardware and software, i.e. the physical level security. AWS also manages the availability zones and edge locations. </a:t>
            </a:r>
          </a:p>
          <a:p>
            <a:pPr algn="l" fontAlgn="base">
              <a:buFont typeface="Arial" panose="020B0604020202020204" pitchFamily="34" charset="0"/>
              <a:buChar char="•"/>
            </a:pPr>
            <a:r>
              <a:rPr lang="en-US" sz="2400" b="0" i="0" dirty="0">
                <a:solidFill>
                  <a:srgbClr val="273239"/>
                </a:solidFill>
                <a:effectLst/>
                <a:highlight>
                  <a:srgbClr val="FFFFFF"/>
                </a:highlight>
              </a:rPr>
              <a:t>Network Security with built-in firewalls, DDoS Mitigation, and TLS.</a:t>
            </a:r>
          </a:p>
          <a:p>
            <a:pPr algn="l" fontAlgn="base">
              <a:buFont typeface="Arial" panose="020B0604020202020204" pitchFamily="34" charset="0"/>
              <a:buChar char="•"/>
            </a:pPr>
            <a:r>
              <a:rPr lang="en-IN" sz="2400" b="0" i="0" dirty="0">
                <a:solidFill>
                  <a:srgbClr val="273239"/>
                </a:solidFill>
                <a:effectLst/>
                <a:highlight>
                  <a:srgbClr val="FFFFFF"/>
                </a:highlight>
              </a:rPr>
              <a:t>Monitor activities and logs.</a:t>
            </a:r>
            <a:endParaRPr lang="en-US" sz="2400" b="0" i="0" dirty="0">
              <a:solidFill>
                <a:srgbClr val="273239"/>
              </a:solidFill>
              <a:effectLst/>
              <a:highlight>
                <a:srgbClr val="FFFFFF"/>
              </a:highlight>
            </a:endParaRPr>
          </a:p>
          <a:p>
            <a:pPr algn="l" fontAlgn="base"/>
            <a:r>
              <a:rPr lang="en-US" sz="2400" b="1" i="0" dirty="0">
                <a:solidFill>
                  <a:srgbClr val="273239"/>
                </a:solidFill>
                <a:effectLst/>
                <a:highlight>
                  <a:srgbClr val="FFFFFF"/>
                </a:highlight>
              </a:rPr>
              <a:t>Role of customer : </a:t>
            </a:r>
          </a:p>
          <a:p>
            <a:pPr marL="0" indent="0" algn="l" fontAlgn="base">
              <a:buNone/>
            </a:pPr>
            <a:r>
              <a:rPr lang="en-US" sz="2400" b="0" i="0" dirty="0">
                <a:solidFill>
                  <a:srgbClr val="273239"/>
                </a:solidFill>
                <a:effectLst/>
                <a:highlight>
                  <a:srgbClr val="FFFFFF"/>
                </a:highlight>
              </a:rPr>
              <a:t>Different customers have different responsibilities as it depends on the type of service they are using.</a:t>
            </a:r>
          </a:p>
          <a:p>
            <a:pPr algn="l" fontAlgn="base">
              <a:buFont typeface="Arial" panose="020B0604020202020204" pitchFamily="34" charset="0"/>
              <a:buChar char="•"/>
            </a:pPr>
            <a:r>
              <a:rPr lang="en-US" sz="2400" b="0" i="0" dirty="0">
                <a:solidFill>
                  <a:srgbClr val="273239"/>
                </a:solidFill>
                <a:effectLst/>
                <a:highlight>
                  <a:srgbClr val="FFFFFF"/>
                </a:highlight>
              </a:rPr>
              <a:t>The logical configuration of services needs to be done from the client-side.</a:t>
            </a:r>
          </a:p>
          <a:p>
            <a:pPr algn="l" fontAlgn="base">
              <a:buFont typeface="Arial" panose="020B0604020202020204" pitchFamily="34" charset="0"/>
              <a:buChar char="•"/>
            </a:pPr>
            <a:r>
              <a:rPr lang="en-US" sz="2400" b="0" i="0" dirty="0">
                <a:solidFill>
                  <a:srgbClr val="273239"/>
                </a:solidFill>
                <a:effectLst/>
                <a:highlight>
                  <a:srgbClr val="FFFFFF"/>
                </a:highlight>
              </a:rPr>
              <a:t>Setting up accounts with Strong credentials.</a:t>
            </a:r>
          </a:p>
          <a:p>
            <a:endParaRPr lang="en-IN" dirty="0"/>
          </a:p>
        </p:txBody>
      </p:sp>
    </p:spTree>
    <p:extLst>
      <p:ext uri="{BB962C8B-B14F-4D97-AF65-F5344CB8AC3E}">
        <p14:creationId xmlns:p14="http://schemas.microsoft.com/office/powerpoint/2010/main" val="2346859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5160C-4204-98B8-34A2-A9C89942C035}"/>
              </a:ext>
            </a:extLst>
          </p:cNvPr>
          <p:cNvSpPr>
            <a:spLocks noGrp="1"/>
          </p:cNvSpPr>
          <p:nvPr>
            <p:ph type="title"/>
          </p:nvPr>
        </p:nvSpPr>
        <p:spPr/>
        <p:txBody>
          <a:bodyPr/>
          <a:lstStyle/>
          <a:p>
            <a:r>
              <a:rPr lang="en-US" dirty="0"/>
              <a:t>Real Time Applications</a:t>
            </a:r>
            <a:endParaRPr lang="en-IN" dirty="0"/>
          </a:p>
        </p:txBody>
      </p:sp>
      <p:sp>
        <p:nvSpPr>
          <p:cNvPr id="3" name="Content Placeholder 2">
            <a:extLst>
              <a:ext uri="{FF2B5EF4-FFF2-40B4-BE49-F238E27FC236}">
                <a16:creationId xmlns:a16="http://schemas.microsoft.com/office/drawing/2014/main" id="{F5601DF3-141B-6BCA-911D-1EF7126851A0}"/>
              </a:ext>
            </a:extLst>
          </p:cNvPr>
          <p:cNvSpPr>
            <a:spLocks noGrp="1"/>
          </p:cNvSpPr>
          <p:nvPr>
            <p:ph idx="1"/>
          </p:nvPr>
        </p:nvSpPr>
        <p:spPr/>
        <p:txBody>
          <a:bodyPr>
            <a:normAutofit/>
          </a:bodyPr>
          <a:lstStyle/>
          <a:p>
            <a:endParaRPr lang="en-US" sz="2400" dirty="0"/>
          </a:p>
          <a:p>
            <a:r>
              <a:rPr lang="en-US" sz="2400" dirty="0"/>
              <a:t>Data Processing and Analytics</a:t>
            </a:r>
          </a:p>
          <a:p>
            <a:r>
              <a:rPr lang="en-US" sz="2400" dirty="0"/>
              <a:t>Internet Of Things</a:t>
            </a:r>
          </a:p>
          <a:p>
            <a:r>
              <a:rPr lang="en-US" sz="2400" dirty="0"/>
              <a:t>Data Storage</a:t>
            </a:r>
          </a:p>
          <a:p>
            <a:r>
              <a:rPr lang="en-US" sz="2400" dirty="0"/>
              <a:t>Big Data and Data Warehousing</a:t>
            </a:r>
          </a:p>
          <a:p>
            <a:r>
              <a:rPr lang="en-IN" sz="2400" dirty="0"/>
              <a:t>E-commerce and Retail Solutions</a:t>
            </a:r>
            <a:endParaRPr lang="en-US" sz="2400" dirty="0"/>
          </a:p>
          <a:p>
            <a:r>
              <a:rPr lang="en-IN" sz="2400" dirty="0"/>
              <a:t>Disaster Recovery and Backup</a:t>
            </a:r>
          </a:p>
          <a:p>
            <a:r>
              <a:rPr lang="en-IN" sz="2400" dirty="0"/>
              <a:t>Application Development</a:t>
            </a:r>
            <a:endParaRPr lang="en-US" sz="2400" dirty="0"/>
          </a:p>
          <a:p>
            <a:endParaRPr lang="en-IN" sz="2400" dirty="0"/>
          </a:p>
        </p:txBody>
      </p:sp>
      <p:pic>
        <p:nvPicPr>
          <p:cNvPr id="6" name="Picture 5">
            <a:extLst>
              <a:ext uri="{FF2B5EF4-FFF2-40B4-BE49-F238E27FC236}">
                <a16:creationId xmlns:a16="http://schemas.microsoft.com/office/drawing/2014/main" id="{EA847842-6ABC-7966-EFCE-560845363FB7}"/>
              </a:ext>
            </a:extLst>
          </p:cNvPr>
          <p:cNvPicPr>
            <a:picLocks noChangeAspect="1"/>
          </p:cNvPicPr>
          <p:nvPr/>
        </p:nvPicPr>
        <p:blipFill rotWithShape="1">
          <a:blip r:embed="rId2"/>
          <a:srcRect b="11839"/>
          <a:stretch/>
        </p:blipFill>
        <p:spPr>
          <a:xfrm>
            <a:off x="5486400" y="1364310"/>
            <a:ext cx="6064898" cy="3963469"/>
          </a:xfrm>
          <a:prstGeom prst="rect">
            <a:avLst/>
          </a:prstGeom>
        </p:spPr>
      </p:pic>
    </p:spTree>
    <p:extLst>
      <p:ext uri="{BB962C8B-B14F-4D97-AF65-F5344CB8AC3E}">
        <p14:creationId xmlns:p14="http://schemas.microsoft.com/office/powerpoint/2010/main" val="2949437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B7769-7D42-533C-ABDB-8F1294C0FC0C}"/>
              </a:ext>
            </a:extLst>
          </p:cNvPr>
          <p:cNvSpPr>
            <a:spLocks noGrp="1"/>
          </p:cNvSpPr>
          <p:nvPr>
            <p:ph type="title"/>
          </p:nvPr>
        </p:nvSpPr>
        <p:spPr/>
        <p:txBody>
          <a:bodyPr/>
          <a:lstStyle/>
          <a:p>
            <a:r>
              <a:rPr lang="en-US" dirty="0"/>
              <a:t>Learning Outcomes</a:t>
            </a:r>
            <a:endParaRPr lang="en-IN" dirty="0"/>
          </a:p>
        </p:txBody>
      </p:sp>
      <p:sp>
        <p:nvSpPr>
          <p:cNvPr id="3" name="Content Placeholder 2">
            <a:extLst>
              <a:ext uri="{FF2B5EF4-FFF2-40B4-BE49-F238E27FC236}">
                <a16:creationId xmlns:a16="http://schemas.microsoft.com/office/drawing/2014/main" id="{F2CE6785-2DC2-F78F-B61C-DC6B1F78A183}"/>
              </a:ext>
            </a:extLst>
          </p:cNvPr>
          <p:cNvSpPr>
            <a:spLocks noGrp="1"/>
          </p:cNvSpPr>
          <p:nvPr>
            <p:ph idx="1"/>
          </p:nvPr>
        </p:nvSpPr>
        <p:spPr/>
        <p:txBody>
          <a:bodyPr/>
          <a:lstStyle/>
          <a:p>
            <a:endParaRPr lang="en-US" dirty="0"/>
          </a:p>
          <a:p>
            <a:r>
              <a:rPr lang="en-US" dirty="0"/>
              <a:t>Understanding of AWS Cloud Architecture &amp; its benefits.</a:t>
            </a:r>
          </a:p>
          <a:p>
            <a:r>
              <a:rPr lang="en-US" dirty="0"/>
              <a:t>Learnt about the Security Model provided by AWS Cloud.</a:t>
            </a:r>
          </a:p>
          <a:p>
            <a:r>
              <a:rPr lang="en-IN" dirty="0"/>
              <a:t>Easily understandable about the AWS Cloud Formation.</a:t>
            </a:r>
            <a:endParaRPr lang="en-US" dirty="0"/>
          </a:p>
          <a:p>
            <a:r>
              <a:rPr lang="en-IN" dirty="0"/>
              <a:t>It’s applications in real time</a:t>
            </a:r>
            <a:r>
              <a:rPr lang="en-US" dirty="0"/>
              <a:t>.</a:t>
            </a:r>
          </a:p>
          <a:p>
            <a:endParaRPr lang="en-IN" dirty="0"/>
          </a:p>
        </p:txBody>
      </p:sp>
    </p:spTree>
    <p:extLst>
      <p:ext uri="{BB962C8B-B14F-4D97-AF65-F5344CB8AC3E}">
        <p14:creationId xmlns:p14="http://schemas.microsoft.com/office/powerpoint/2010/main" val="276254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Course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Technology</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Modules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Real Time 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Learning outcomes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extLst>
      <p:ext uri="{BB962C8B-B14F-4D97-AF65-F5344CB8AC3E}">
        <p14:creationId xmlns:p14="http://schemas.microsoft.com/office/powerpoint/2010/main" val="532094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457200" indent="-457200"/>
            <a:endParaRPr lang="en-US" sz="2400" b="1" dirty="0"/>
          </a:p>
          <a:p>
            <a:pPr marL="457200" indent="-457200"/>
            <a:r>
              <a:rPr lang="en-US" sz="2400" b="1" dirty="0"/>
              <a:t>The main objective of AWS Cloud Virtual Internship is to gain a thorough understanding of various AWS services and their roles in cloud-based solutions.</a:t>
            </a:r>
          </a:p>
          <a:p>
            <a:pPr marL="457200" indent="-457200"/>
            <a:endParaRPr lang="en-US" sz="2400" b="1" dirty="0"/>
          </a:p>
          <a:p>
            <a:pPr marL="457200" indent="-457200"/>
            <a:r>
              <a:rPr lang="en-US" sz="2400" b="1" dirty="0"/>
              <a:t>Apply best practices and design patterns in cloud architecture through hands-on projects and case studies.</a:t>
            </a:r>
          </a:p>
          <a:p>
            <a:pPr marL="0" indent="0">
              <a:buNone/>
            </a:pPr>
            <a:endParaRPr lang="en-US" sz="2400" b="1" dirty="0"/>
          </a:p>
        </p:txBody>
      </p:sp>
    </p:spTree>
    <p:extLst>
      <p:ext uri="{BB962C8B-B14F-4D97-AF65-F5344CB8AC3E}">
        <p14:creationId xmlns:p14="http://schemas.microsoft.com/office/powerpoint/2010/main" val="175112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F14D3-C61E-9DF7-C631-836B22925E7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80C47109-7C51-0408-026E-53ED338743D1}"/>
              </a:ext>
            </a:extLst>
          </p:cNvPr>
          <p:cNvSpPr>
            <a:spLocks noGrp="1"/>
          </p:cNvSpPr>
          <p:nvPr>
            <p:ph idx="1"/>
          </p:nvPr>
        </p:nvSpPr>
        <p:spPr/>
        <p:txBody>
          <a:bodyPr/>
          <a:lstStyle/>
          <a:p>
            <a:pPr marL="0" indent="0">
              <a:buNone/>
            </a:pPr>
            <a:r>
              <a:rPr lang="en-US" b="1" dirty="0"/>
              <a:t>Amazon Web Services Cloud (AWS) :</a:t>
            </a:r>
          </a:p>
          <a:p>
            <a:pPr marL="0" indent="0">
              <a:buNone/>
            </a:pPr>
            <a:r>
              <a:rPr lang="en-US" dirty="0"/>
              <a:t>		</a:t>
            </a:r>
            <a:r>
              <a:rPr lang="en-US" sz="2400" dirty="0"/>
              <a:t>Amazon Web Services (AWS) is a comprehensive and widely adopted cloud platform offering over 200 fully-featured services from data centers globally. </a:t>
            </a:r>
          </a:p>
          <a:p>
            <a:pPr marL="0" indent="0">
              <a:buNone/>
            </a:pPr>
            <a:endParaRPr lang="en-US" sz="2400" dirty="0"/>
          </a:p>
          <a:p>
            <a:pPr>
              <a:buFont typeface="Wingdings" panose="05000000000000000000" pitchFamily="2" charset="2"/>
              <a:buChar char="v"/>
            </a:pPr>
            <a:r>
              <a:rPr lang="en-US" sz="2400" dirty="0"/>
              <a:t> AWS Cloud, refers to the suite of cloud computing services provided by Amazon. It offers a comprehensive set of infrastructure services, such as computing power, storage options, and networking capabilities, delivered over the internet on a pay-as-you-go pricing model. </a:t>
            </a:r>
          </a:p>
          <a:p>
            <a:pPr>
              <a:buFont typeface="Wingdings" panose="05000000000000000000" pitchFamily="2" charset="2"/>
              <a:buChar char="v"/>
            </a:pPr>
            <a:endParaRPr lang="en-US" sz="2400" dirty="0"/>
          </a:p>
          <a:p>
            <a:pPr>
              <a:buFont typeface="Wingdings" panose="05000000000000000000" pitchFamily="2" charset="2"/>
              <a:buChar char="v"/>
            </a:pPr>
            <a:r>
              <a:rPr lang="en-US" sz="2400" dirty="0"/>
              <a:t> AWS Cloud empowers organizations to build </a:t>
            </a:r>
          </a:p>
          <a:p>
            <a:pPr marL="0" indent="0">
              <a:buNone/>
            </a:pPr>
            <a:r>
              <a:rPr lang="en-US" sz="2400" dirty="0"/>
              <a:t>sophisticated applications with increased flexibility, </a:t>
            </a:r>
          </a:p>
          <a:p>
            <a:pPr marL="0" indent="0">
              <a:buNone/>
            </a:pPr>
            <a:r>
              <a:rPr lang="en-US" sz="2400" dirty="0"/>
              <a:t>scalability, and reliability. </a:t>
            </a:r>
            <a:endParaRPr lang="en-IN" sz="2400" dirty="0"/>
          </a:p>
        </p:txBody>
      </p:sp>
    </p:spTree>
    <p:extLst>
      <p:ext uri="{BB962C8B-B14F-4D97-AF65-F5344CB8AC3E}">
        <p14:creationId xmlns:p14="http://schemas.microsoft.com/office/powerpoint/2010/main" val="778512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CAE83-88B2-2C6F-3AC3-9CB67321D5F7}"/>
              </a:ext>
            </a:extLst>
          </p:cNvPr>
          <p:cNvSpPr>
            <a:spLocks noGrp="1"/>
          </p:cNvSpPr>
          <p:nvPr>
            <p:ph type="title"/>
          </p:nvPr>
        </p:nvSpPr>
        <p:spPr/>
        <p:txBody>
          <a:bodyPr/>
          <a:lstStyle/>
          <a:p>
            <a:r>
              <a:rPr lang="en-US" dirty="0"/>
              <a:t>Technologies</a:t>
            </a:r>
            <a:endParaRPr lang="en-IN" dirty="0"/>
          </a:p>
        </p:txBody>
      </p:sp>
      <p:sp>
        <p:nvSpPr>
          <p:cNvPr id="3" name="Content Placeholder 2">
            <a:extLst>
              <a:ext uri="{FF2B5EF4-FFF2-40B4-BE49-F238E27FC236}">
                <a16:creationId xmlns:a16="http://schemas.microsoft.com/office/drawing/2014/main" id="{DDA95B68-BC67-BB51-0208-6918C423CED1}"/>
              </a:ext>
            </a:extLst>
          </p:cNvPr>
          <p:cNvSpPr>
            <a:spLocks noGrp="1"/>
          </p:cNvSpPr>
          <p:nvPr>
            <p:ph idx="1"/>
          </p:nvPr>
        </p:nvSpPr>
        <p:spPr/>
        <p:txBody>
          <a:bodyPr>
            <a:noAutofit/>
          </a:bodyPr>
          <a:lstStyle/>
          <a:p>
            <a:pPr marL="0" indent="0">
              <a:lnSpc>
                <a:spcPct val="100000"/>
              </a:lnSpc>
              <a:buNone/>
            </a:pPr>
            <a:r>
              <a:rPr lang="en-US" sz="2400" dirty="0"/>
              <a:t>These technologies and services form the backbone of AWS, enabling businesses to build, deploy, and manage applications in a highly scalable and flexible cloud environment.</a:t>
            </a:r>
          </a:p>
          <a:p>
            <a:pPr>
              <a:lnSpc>
                <a:spcPct val="100000"/>
              </a:lnSpc>
              <a:buFont typeface="Arial" panose="020B0604020202020204" pitchFamily="34" charset="0"/>
              <a:buChar char="•"/>
            </a:pPr>
            <a:r>
              <a:rPr lang="en-US" sz="2400" b="1" dirty="0"/>
              <a:t>Amazon S3</a:t>
            </a:r>
            <a:r>
              <a:rPr lang="en-US" sz="2400" dirty="0"/>
              <a:t>: Scalable object storage service offering secure, durable, and cost-effective storage for any data.</a:t>
            </a:r>
          </a:p>
          <a:p>
            <a:pPr>
              <a:lnSpc>
                <a:spcPct val="100000"/>
              </a:lnSpc>
              <a:buFont typeface="Arial" panose="020B0604020202020204" pitchFamily="34" charset="0"/>
              <a:buChar char="•"/>
            </a:pPr>
            <a:r>
              <a:rPr lang="en-US" sz="2400" b="1" dirty="0"/>
              <a:t>AWS CloudFormation</a:t>
            </a:r>
            <a:r>
              <a:rPr lang="en-US" sz="2400" dirty="0"/>
              <a:t>: Infrastructure as Code (</a:t>
            </a:r>
            <a:r>
              <a:rPr lang="en-US" sz="2400" dirty="0" err="1"/>
              <a:t>IaC</a:t>
            </a:r>
            <a:r>
              <a:rPr lang="en-US" sz="2400" dirty="0"/>
              <a:t>) service allowing easy modeling and provisioning of AWS resources.</a:t>
            </a:r>
          </a:p>
          <a:p>
            <a:pPr>
              <a:lnSpc>
                <a:spcPct val="100000"/>
              </a:lnSpc>
              <a:buFont typeface="Arial" panose="020B0604020202020204" pitchFamily="34" charset="0"/>
              <a:buChar char="•"/>
            </a:pPr>
            <a:r>
              <a:rPr lang="en-US" sz="2400" b="1" dirty="0"/>
              <a:t>Amazon EC2</a:t>
            </a:r>
            <a:r>
              <a:rPr lang="en-US" sz="2400" dirty="0"/>
              <a:t>: Provides scalable virtual servers, allowing flexible computing capacity on demand for various applications.</a:t>
            </a:r>
          </a:p>
          <a:p>
            <a:pPr>
              <a:lnSpc>
                <a:spcPct val="100000"/>
              </a:lnSpc>
              <a:buFont typeface="Arial" panose="020B0604020202020204" pitchFamily="34" charset="0"/>
              <a:buChar char="•"/>
            </a:pPr>
            <a:r>
              <a:rPr lang="en-US" sz="2400" b="1" dirty="0"/>
              <a:t>Amazon VPC</a:t>
            </a:r>
            <a:r>
              <a:rPr lang="en-US" sz="2400" dirty="0"/>
              <a:t>: Virtual Private Cloud service enabling isolated network environments within the AWS cloud for secure operations.</a:t>
            </a:r>
          </a:p>
          <a:p>
            <a:pPr>
              <a:lnSpc>
                <a:spcPct val="100000"/>
              </a:lnSpc>
              <a:buFont typeface="Arial" panose="020B0604020202020204" pitchFamily="34" charset="0"/>
              <a:buChar char="•"/>
            </a:pPr>
            <a:r>
              <a:rPr lang="en-US" sz="2400" b="1" dirty="0"/>
              <a:t>Amazon EBS</a:t>
            </a:r>
            <a:r>
              <a:rPr lang="en-US" sz="2400" dirty="0"/>
              <a:t>: Block storage service designed for use with EC2, providing persistent and highly available storage.</a:t>
            </a:r>
            <a:endParaRPr lang="en-IN" sz="2400" dirty="0"/>
          </a:p>
        </p:txBody>
      </p:sp>
    </p:spTree>
    <p:extLst>
      <p:ext uri="{BB962C8B-B14F-4D97-AF65-F5344CB8AC3E}">
        <p14:creationId xmlns:p14="http://schemas.microsoft.com/office/powerpoint/2010/main" val="3606215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3991-72F5-3E42-43CE-BE4CF59C4CCE}"/>
              </a:ext>
            </a:extLst>
          </p:cNvPr>
          <p:cNvSpPr>
            <a:spLocks noGrp="1"/>
          </p:cNvSpPr>
          <p:nvPr>
            <p:ph type="title"/>
          </p:nvPr>
        </p:nvSpPr>
        <p:spPr/>
        <p:txBody>
          <a:bodyPr/>
          <a:lstStyle/>
          <a:p>
            <a:r>
              <a:rPr lang="en-US" dirty="0"/>
              <a:t>Applications</a:t>
            </a:r>
            <a:endParaRPr lang="en-IN" dirty="0"/>
          </a:p>
        </p:txBody>
      </p:sp>
      <p:sp>
        <p:nvSpPr>
          <p:cNvPr id="3" name="Content Placeholder 2">
            <a:extLst>
              <a:ext uri="{FF2B5EF4-FFF2-40B4-BE49-F238E27FC236}">
                <a16:creationId xmlns:a16="http://schemas.microsoft.com/office/drawing/2014/main" id="{9D3D2E79-D234-B886-638B-6AA36DC00F5F}"/>
              </a:ext>
            </a:extLst>
          </p:cNvPr>
          <p:cNvSpPr>
            <a:spLocks noGrp="1"/>
          </p:cNvSpPr>
          <p:nvPr>
            <p:ph idx="1"/>
          </p:nvPr>
        </p:nvSpPr>
        <p:spPr/>
        <p:txBody>
          <a:bodyPr>
            <a:normAutofit/>
          </a:bodyPr>
          <a:lstStyle/>
          <a:p>
            <a:pPr marL="0" indent="0">
              <a:lnSpc>
                <a:spcPct val="100000"/>
              </a:lnSpc>
              <a:buNone/>
            </a:pPr>
            <a:r>
              <a:rPr lang="en-US" sz="2400" dirty="0"/>
              <a:t>AWS Cloud offers a broad range of applications across various industries due to its scalable, reliable, and flexible services. Here are some key applications:</a:t>
            </a:r>
            <a:endParaRPr lang="en-US" sz="2400" b="1" dirty="0"/>
          </a:p>
          <a:p>
            <a:pPr>
              <a:lnSpc>
                <a:spcPct val="100000"/>
              </a:lnSpc>
            </a:pPr>
            <a:r>
              <a:rPr lang="en-US" sz="2400" b="1" dirty="0"/>
              <a:t>Backup and Disaster Recovery</a:t>
            </a:r>
            <a:r>
              <a:rPr lang="en-US" sz="2400" dirty="0"/>
              <a:t>: Securely backup data and ensure business continuity with services like Amazon S3, Glacier, and AWS Backup.</a:t>
            </a:r>
          </a:p>
          <a:p>
            <a:pPr>
              <a:lnSpc>
                <a:spcPct val="100000"/>
              </a:lnSpc>
            </a:pPr>
            <a:r>
              <a:rPr lang="en-US" sz="2400" b="1" dirty="0"/>
              <a:t>Content Delivery</a:t>
            </a:r>
            <a:r>
              <a:rPr lang="en-US" sz="2400" dirty="0"/>
              <a:t>: Distribute content globally with low latency using Amazon CloudFront, a fast content delivery network (CDN).</a:t>
            </a:r>
          </a:p>
          <a:p>
            <a:pPr>
              <a:lnSpc>
                <a:spcPct val="100000"/>
              </a:lnSpc>
            </a:pPr>
            <a:r>
              <a:rPr lang="en-US" sz="2400" b="1" dirty="0"/>
              <a:t>Internet of Things (IoT)</a:t>
            </a:r>
            <a:r>
              <a:rPr lang="en-US" sz="2400" dirty="0"/>
              <a:t>: Connect and manage IoT devices with AWS IoT Core, IoT Analytics, and Greengrass for edge computing.</a:t>
            </a:r>
          </a:p>
          <a:p>
            <a:pPr>
              <a:lnSpc>
                <a:spcPct val="100000"/>
              </a:lnSpc>
            </a:pPr>
            <a:r>
              <a:rPr lang="en-IN" sz="2400" b="1" dirty="0"/>
              <a:t>Web Hosting</a:t>
            </a:r>
            <a:r>
              <a:rPr lang="en-IN" sz="2400" dirty="0"/>
              <a:t>: </a:t>
            </a:r>
            <a:r>
              <a:rPr lang="en-US" sz="2400" dirty="0"/>
              <a:t>Host websites and web applications with scalable resources and high availability using services like Amazon EC2, S3, and Route 53.</a:t>
            </a:r>
          </a:p>
          <a:p>
            <a:pPr>
              <a:lnSpc>
                <a:spcPct val="100000"/>
              </a:lnSpc>
            </a:pPr>
            <a:r>
              <a:rPr lang="en-US" sz="2400" b="1" dirty="0"/>
              <a:t>Big Data Analytics</a:t>
            </a:r>
            <a:r>
              <a:rPr lang="en-US" sz="2400" dirty="0"/>
              <a:t>: Process and analyze large datasets using tools like Amazon EMR, Redshift, Kinesis, and AWS Glue for ETL.</a:t>
            </a:r>
          </a:p>
          <a:p>
            <a:endParaRPr lang="en-US" sz="2400" dirty="0"/>
          </a:p>
          <a:p>
            <a:endParaRPr lang="en-IN" sz="2400" dirty="0"/>
          </a:p>
        </p:txBody>
      </p:sp>
    </p:spTree>
    <p:extLst>
      <p:ext uri="{BB962C8B-B14F-4D97-AF65-F5344CB8AC3E}">
        <p14:creationId xmlns:p14="http://schemas.microsoft.com/office/powerpoint/2010/main" val="2720615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B7E35-2BA7-7F1D-51BA-5E3A6F95DBD5}"/>
              </a:ext>
            </a:extLst>
          </p:cNvPr>
          <p:cNvSpPr>
            <a:spLocks noGrp="1"/>
          </p:cNvSpPr>
          <p:nvPr>
            <p:ph type="title"/>
          </p:nvPr>
        </p:nvSpPr>
        <p:spPr/>
        <p:txBody>
          <a:bodyPr/>
          <a:lstStyle/>
          <a:p>
            <a:r>
              <a:rPr lang="en-US" dirty="0"/>
              <a:t>Modules</a:t>
            </a:r>
            <a:endParaRPr lang="en-IN" dirty="0"/>
          </a:p>
        </p:txBody>
      </p:sp>
      <p:sp>
        <p:nvSpPr>
          <p:cNvPr id="4" name="Content Placeholder 3">
            <a:extLst>
              <a:ext uri="{FF2B5EF4-FFF2-40B4-BE49-F238E27FC236}">
                <a16:creationId xmlns:a16="http://schemas.microsoft.com/office/drawing/2014/main" id="{D88D6620-69C3-3037-CF27-A5960713449E}"/>
              </a:ext>
            </a:extLst>
          </p:cNvPr>
          <p:cNvSpPr>
            <a:spLocks noGrp="1"/>
          </p:cNvSpPr>
          <p:nvPr>
            <p:ph idx="1"/>
          </p:nvPr>
        </p:nvSpPr>
        <p:spPr/>
        <p:txBody>
          <a:bodyPr/>
          <a:lstStyle/>
          <a:p>
            <a:pPr marL="0" indent="0">
              <a:buNone/>
            </a:pPr>
            <a:r>
              <a:rPr lang="en-US" sz="2800" b="1" dirty="0"/>
              <a:t>AWS Cloud Architecture :</a:t>
            </a:r>
          </a:p>
          <a:p>
            <a:pPr marL="0" indent="0">
              <a:buNone/>
            </a:pPr>
            <a:endParaRPr lang="en-US" sz="2800" b="1" dirty="0"/>
          </a:p>
          <a:p>
            <a:pPr>
              <a:buFont typeface="Wingdings" panose="05000000000000000000" pitchFamily="2" charset="2"/>
              <a:buChar char="§"/>
            </a:pPr>
            <a:r>
              <a:rPr lang="en-US" sz="2400" b="0" i="0" dirty="0">
                <a:effectLst/>
              </a:rPr>
              <a:t>AWS </a:t>
            </a:r>
            <a:r>
              <a:rPr lang="en-US" sz="2400" dirty="0"/>
              <a:t>Cloud </a:t>
            </a:r>
            <a:r>
              <a:rPr lang="en-US" sz="2400" b="0" i="0" dirty="0">
                <a:effectLst/>
              </a:rPr>
              <a:t>architecture is a process of</a:t>
            </a:r>
          </a:p>
          <a:p>
            <a:pPr marL="0" indent="0">
              <a:buNone/>
            </a:pPr>
            <a:r>
              <a:rPr lang="en-US" sz="2400" b="0" i="0" dirty="0">
                <a:effectLst/>
              </a:rPr>
              <a:t> planning, designing, and implementing AWS</a:t>
            </a:r>
          </a:p>
          <a:p>
            <a:pPr marL="0" indent="0">
              <a:buNone/>
            </a:pPr>
            <a:r>
              <a:rPr lang="en-US" sz="2400" b="0" i="0" dirty="0">
                <a:effectLst/>
              </a:rPr>
              <a:t> resources in a cloud infrastructure. Various </a:t>
            </a:r>
          </a:p>
          <a:p>
            <a:pPr marL="0" indent="0">
              <a:buNone/>
            </a:pPr>
            <a:r>
              <a:rPr lang="en-US" sz="2400" b="0" i="0" dirty="0">
                <a:effectLst/>
              </a:rPr>
              <a:t>AWS resources connect in a structured </a:t>
            </a:r>
          </a:p>
          <a:p>
            <a:pPr marL="0" indent="0">
              <a:buNone/>
            </a:pPr>
            <a:r>
              <a:rPr lang="en-US" sz="2400" b="0" i="0" dirty="0">
                <a:effectLst/>
              </a:rPr>
              <a:t>way that allows data to flow seamlessly.</a:t>
            </a:r>
            <a:endParaRPr lang="en-US" sz="2400" b="1" dirty="0"/>
          </a:p>
          <a:p>
            <a:pPr marL="0" indent="0">
              <a:buNone/>
            </a:pPr>
            <a:endParaRPr lang="en-US" sz="2800" b="1" dirty="0"/>
          </a:p>
          <a:p>
            <a:pPr marL="0" indent="0">
              <a:buNone/>
            </a:pPr>
            <a:endParaRPr lang="en-IN" dirty="0"/>
          </a:p>
        </p:txBody>
      </p:sp>
      <p:pic>
        <p:nvPicPr>
          <p:cNvPr id="5" name="Content Placeholder 3" descr="Cloud Computing Architecture">
            <a:extLst>
              <a:ext uri="{FF2B5EF4-FFF2-40B4-BE49-F238E27FC236}">
                <a16:creationId xmlns:a16="http://schemas.microsoft.com/office/drawing/2014/main" id="{CE9DE3EB-91EC-4DF9-AF5C-957DBD8F5E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353"/>
          <a:stretch/>
        </p:blipFill>
        <p:spPr bwMode="auto">
          <a:xfrm>
            <a:off x="5977588" y="1336758"/>
            <a:ext cx="5859813" cy="4729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618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1B5B-8A77-7A99-0133-A625FADAD9F6}"/>
              </a:ext>
            </a:extLst>
          </p:cNvPr>
          <p:cNvSpPr>
            <a:spLocks noGrp="1"/>
          </p:cNvSpPr>
          <p:nvPr>
            <p:ph type="title"/>
          </p:nvPr>
        </p:nvSpPr>
        <p:spPr/>
        <p:txBody>
          <a:bodyPr/>
          <a:lstStyle/>
          <a:p>
            <a:r>
              <a:rPr lang="en-US" dirty="0" err="1"/>
              <a:t>Cont</a:t>
            </a:r>
            <a:r>
              <a:rPr lang="en-US" dirty="0"/>
              <a:t>…</a:t>
            </a:r>
            <a:endParaRPr lang="en-IN" dirty="0"/>
          </a:p>
        </p:txBody>
      </p:sp>
      <p:sp>
        <p:nvSpPr>
          <p:cNvPr id="3" name="Content Placeholder 2">
            <a:extLst>
              <a:ext uri="{FF2B5EF4-FFF2-40B4-BE49-F238E27FC236}">
                <a16:creationId xmlns:a16="http://schemas.microsoft.com/office/drawing/2014/main" id="{CC76F83D-06DF-9A90-8626-CF5FA48FE721}"/>
              </a:ext>
            </a:extLst>
          </p:cNvPr>
          <p:cNvSpPr>
            <a:spLocks noGrp="1"/>
          </p:cNvSpPr>
          <p:nvPr>
            <p:ph idx="1"/>
          </p:nvPr>
        </p:nvSpPr>
        <p:spPr/>
        <p:txBody>
          <a:bodyPr>
            <a:normAutofit/>
          </a:bodyPr>
          <a:lstStyle/>
          <a:p>
            <a:pPr>
              <a:lnSpc>
                <a:spcPct val="120000"/>
              </a:lnSpc>
              <a:spcBef>
                <a:spcPts val="600"/>
              </a:spcBef>
              <a:spcAft>
                <a:spcPts val="600"/>
              </a:spcAft>
              <a:buFont typeface="Wingdings" panose="05000000000000000000" pitchFamily="2" charset="2"/>
              <a:buChar char="§"/>
            </a:pPr>
            <a:endParaRPr lang="en-US" sz="2400" dirty="0"/>
          </a:p>
          <a:p>
            <a:pPr>
              <a:lnSpc>
                <a:spcPct val="120000"/>
              </a:lnSpc>
              <a:spcBef>
                <a:spcPts val="600"/>
              </a:spcBef>
              <a:spcAft>
                <a:spcPts val="600"/>
              </a:spcAft>
              <a:buFont typeface="Wingdings" panose="05000000000000000000" pitchFamily="2" charset="2"/>
              <a:buChar char="§"/>
            </a:pPr>
            <a:r>
              <a:rPr lang="en-US" sz="2400" dirty="0"/>
              <a:t>The cloud computing architecture shows a typical setup where cloud services(servers, virtual desktops, software platforms, applications, and data storage) are hosted remotely. These services are accessed over the internet, with a router providing connectivity to end-user devices. </a:t>
            </a:r>
          </a:p>
          <a:p>
            <a:pPr>
              <a:lnSpc>
                <a:spcPct val="120000"/>
              </a:lnSpc>
              <a:buFont typeface="Wingdings" panose="05000000000000000000" pitchFamily="2" charset="2"/>
              <a:buChar char="§"/>
            </a:pPr>
            <a:r>
              <a:rPr lang="en-US" sz="2400" dirty="0"/>
              <a:t>The switch facilitates connections within a local network, enabling multiple devices like mobiles, laptops, printers, and desktops to communicate with the cloud. This setup allows users to access and utilize cloud resources seamlessly, regardless of their physical location, promoting efficiency, scalability, and flexibility in resource usage. </a:t>
            </a:r>
          </a:p>
          <a:p>
            <a:pPr marL="0" indent="0">
              <a:lnSpc>
                <a:spcPct val="120000"/>
              </a:lnSpc>
              <a:buNone/>
            </a:pPr>
            <a:r>
              <a:rPr lang="en-US" sz="2400" dirty="0"/>
              <a:t>	</a:t>
            </a:r>
            <a:endParaRPr lang="en-IN" sz="2400" dirty="0"/>
          </a:p>
        </p:txBody>
      </p:sp>
    </p:spTree>
    <p:extLst>
      <p:ext uri="{BB962C8B-B14F-4D97-AF65-F5344CB8AC3E}">
        <p14:creationId xmlns:p14="http://schemas.microsoft.com/office/powerpoint/2010/main" val="2608106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63EDD-43D2-A589-E62C-A15DB087F18C}"/>
              </a:ext>
            </a:extLst>
          </p:cNvPr>
          <p:cNvSpPr>
            <a:spLocks noGrp="1"/>
          </p:cNvSpPr>
          <p:nvPr>
            <p:ph type="title"/>
          </p:nvPr>
        </p:nvSpPr>
        <p:spPr/>
        <p:txBody>
          <a:bodyPr/>
          <a:lstStyle/>
          <a:p>
            <a:r>
              <a:rPr lang="en-US" dirty="0"/>
              <a:t>AWS Cloud Formation</a:t>
            </a:r>
            <a:endParaRPr lang="en-IN" dirty="0"/>
          </a:p>
        </p:txBody>
      </p:sp>
      <p:sp>
        <p:nvSpPr>
          <p:cNvPr id="3" name="Content Placeholder 2">
            <a:extLst>
              <a:ext uri="{FF2B5EF4-FFF2-40B4-BE49-F238E27FC236}">
                <a16:creationId xmlns:a16="http://schemas.microsoft.com/office/drawing/2014/main" id="{E48156C1-EAEA-DF05-09C2-56C40079115C}"/>
              </a:ext>
            </a:extLst>
          </p:cNvPr>
          <p:cNvSpPr>
            <a:spLocks noGrp="1"/>
          </p:cNvSpPr>
          <p:nvPr>
            <p:ph idx="1"/>
          </p:nvPr>
        </p:nvSpPr>
        <p:spPr/>
        <p:txBody>
          <a:bodyPr>
            <a:normAutofit/>
          </a:bodyPr>
          <a:lstStyle/>
          <a:p>
            <a:r>
              <a:rPr lang="en-US" sz="2400" b="0" i="0" dirty="0">
                <a:solidFill>
                  <a:srgbClr val="273239"/>
                </a:solidFill>
                <a:effectLst/>
                <a:highlight>
                  <a:srgbClr val="FFFFFF"/>
                </a:highlight>
              </a:rPr>
              <a:t>Amazon Web Services(AWS) offers cloud formation as a service by which you can provision and manage complicated services offered by AWS by using the code. Cloud formation will help you to manage the infrastructure and the services in the form of a declarative way.</a:t>
            </a:r>
          </a:p>
          <a:p>
            <a:r>
              <a:rPr lang="en-US" sz="2400" b="0" i="0" dirty="0">
                <a:solidFill>
                  <a:srgbClr val="273239"/>
                </a:solidFill>
                <a:effectLst/>
                <a:highlight>
                  <a:srgbClr val="FFFFFF"/>
                </a:highlight>
              </a:rPr>
              <a:t>Amazon Web Services (AWS) is the service offered by the AWS cloud it is mainly used to provision the service in the AWS like </a:t>
            </a:r>
            <a:r>
              <a:rPr lang="en-US" sz="2400" b="0" i="0" u="sng" dirty="0">
                <a:effectLst/>
                <a:highlight>
                  <a:srgbClr val="FFFFFF"/>
                </a:highlight>
                <a:hlinkClick r:id="rId2">
                  <a:extLst>
                    <a:ext uri="{A12FA001-AC4F-418D-AE19-62706E023703}">
                      <ahyp:hlinkClr xmlns:ahyp="http://schemas.microsoft.com/office/drawing/2018/hyperlinkcolor" val="tx"/>
                    </a:ext>
                  </a:extLst>
                </a:hlinkClick>
              </a:rPr>
              <a:t>EC2</a:t>
            </a:r>
            <a:r>
              <a:rPr lang="en-US" sz="2400" b="0" i="0" dirty="0">
                <a:effectLst/>
                <a:highlight>
                  <a:srgbClr val="FFFFFF"/>
                </a:highlight>
              </a:rPr>
              <a:t>, </a:t>
            </a:r>
            <a:r>
              <a:rPr lang="en-US" sz="2400" u="sng" dirty="0">
                <a:highlight>
                  <a:srgbClr val="FFFFFF"/>
                </a:highlight>
              </a:rPr>
              <a:t>S3,</a:t>
            </a:r>
            <a:r>
              <a:rPr lang="en-US" sz="2400" b="0" i="0" dirty="0">
                <a:effectLst/>
                <a:highlight>
                  <a:srgbClr val="FFFFFF"/>
                </a:highlight>
              </a:rPr>
              <a:t> </a:t>
            </a:r>
            <a:r>
              <a:rPr lang="en-US" sz="2400" b="0" i="0" u="sng" dirty="0">
                <a:effectLst/>
                <a:highlight>
                  <a:srgbClr val="FFFFFF"/>
                </a:highlight>
                <a:hlinkClick r:id="rId3">
                  <a:extLst>
                    <a:ext uri="{A12FA001-AC4F-418D-AE19-62706E023703}">
                      <ahyp:hlinkClr xmlns:ahyp="http://schemas.microsoft.com/office/drawing/2018/hyperlinkcolor" val="tx"/>
                    </a:ext>
                  </a:extLst>
                </a:hlinkClick>
              </a:rPr>
              <a:t>Autoscaling</a:t>
            </a:r>
            <a:r>
              <a:rPr lang="en-US" sz="2400" b="0" i="0" dirty="0">
                <a:effectLst/>
                <a:highlight>
                  <a:srgbClr val="FFFFFF"/>
                </a:highlight>
              </a:rPr>
              <a:t>, l</a:t>
            </a:r>
            <a:r>
              <a:rPr lang="en-US" sz="2400" b="0" i="0" u="sng" dirty="0">
                <a:effectLst/>
                <a:highlight>
                  <a:srgbClr val="FFFFFF"/>
                </a:highlight>
                <a:hlinkClick r:id="rId4">
                  <a:extLst>
                    <a:ext uri="{A12FA001-AC4F-418D-AE19-62706E023703}">
                      <ahyp:hlinkClr xmlns:ahyp="http://schemas.microsoft.com/office/drawing/2018/hyperlinkcolor" val="tx"/>
                    </a:ext>
                  </a:extLst>
                </a:hlinkClick>
              </a:rPr>
              <a:t>oad balancing</a:t>
            </a:r>
            <a:r>
              <a:rPr lang="en-US" sz="2400" b="0" i="0" dirty="0">
                <a:effectLst/>
                <a:highlight>
                  <a:srgbClr val="FFFFFF"/>
                </a:highlight>
              </a:rPr>
              <a:t> </a:t>
            </a:r>
            <a:r>
              <a:rPr lang="en-US" sz="2400" b="0" i="0" dirty="0">
                <a:solidFill>
                  <a:srgbClr val="273239"/>
                </a:solidFill>
                <a:effectLst/>
                <a:highlight>
                  <a:srgbClr val="FFFFFF"/>
                </a:highlight>
              </a:rPr>
              <a:t>and so on you can provision all the service automation with the Infrastructure as a code (IAC), instead of managing all of them manually you can manage with the help of AWS Cloud formation.</a:t>
            </a:r>
            <a:endParaRPr lang="en-IN" sz="2400" dirty="0"/>
          </a:p>
        </p:txBody>
      </p:sp>
      <p:pic>
        <p:nvPicPr>
          <p:cNvPr id="4" name="Picture 3">
            <a:extLst>
              <a:ext uri="{FF2B5EF4-FFF2-40B4-BE49-F238E27FC236}">
                <a16:creationId xmlns:a16="http://schemas.microsoft.com/office/drawing/2014/main" id="{D4A521EB-AF8B-01B6-2C32-009653C97670}"/>
              </a:ext>
            </a:extLst>
          </p:cNvPr>
          <p:cNvPicPr>
            <a:picLocks noChangeAspect="1"/>
          </p:cNvPicPr>
          <p:nvPr/>
        </p:nvPicPr>
        <p:blipFill>
          <a:blip r:embed="rId5"/>
          <a:stretch>
            <a:fillRect/>
          </a:stretch>
        </p:blipFill>
        <p:spPr>
          <a:xfrm>
            <a:off x="2547257" y="4111890"/>
            <a:ext cx="6727372" cy="2094271"/>
          </a:xfrm>
          <a:prstGeom prst="rect">
            <a:avLst/>
          </a:prstGeom>
        </p:spPr>
      </p:pic>
    </p:spTree>
    <p:extLst>
      <p:ext uri="{BB962C8B-B14F-4D97-AF65-F5344CB8AC3E}">
        <p14:creationId xmlns:p14="http://schemas.microsoft.com/office/powerpoint/2010/main" val="359499492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1061</TotalTime>
  <Words>1566</Words>
  <Application>Microsoft Office PowerPoint</Application>
  <PresentationFormat>Widescreen</PresentationFormat>
  <Paragraphs>130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New</vt:lpstr>
      <vt:lpstr>proxima-nova</vt:lpstr>
      <vt:lpstr>Times New Roman</vt:lpstr>
      <vt:lpstr>Wingdings</vt:lpstr>
      <vt:lpstr>Custom Design</vt:lpstr>
      <vt:lpstr>PowerPoint Presentation</vt:lpstr>
      <vt:lpstr>Contents</vt:lpstr>
      <vt:lpstr>Course Objective</vt:lpstr>
      <vt:lpstr>Introduction</vt:lpstr>
      <vt:lpstr>Technologies</vt:lpstr>
      <vt:lpstr>Applications</vt:lpstr>
      <vt:lpstr>Modules</vt:lpstr>
      <vt:lpstr>Cont…</vt:lpstr>
      <vt:lpstr>AWS Cloud Formation</vt:lpstr>
      <vt:lpstr>Cont..</vt:lpstr>
      <vt:lpstr>Cont…</vt:lpstr>
      <vt:lpstr>Cont…</vt:lpstr>
      <vt:lpstr>Database Services</vt:lpstr>
      <vt:lpstr>Cont….</vt:lpstr>
      <vt:lpstr>Storage Services </vt:lpstr>
      <vt:lpstr>Security Model of AWS Cloud</vt:lpstr>
      <vt:lpstr>Cont….</vt:lpstr>
      <vt:lpstr>Real Time Applications</vt:lpstr>
      <vt:lpstr>Learning Outcomes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Swaroopa Bhupalam</cp:lastModifiedBy>
  <cp:revision>118</cp:revision>
  <dcterms:created xsi:type="dcterms:W3CDTF">2019-06-11T05:35:51Z</dcterms:created>
  <dcterms:modified xsi:type="dcterms:W3CDTF">2024-08-05T14:29:33Z</dcterms:modified>
</cp:coreProperties>
</file>