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handoutMasterIdLst>
    <p:handoutMasterId r:id="rId29"/>
  </p:handoutMasterIdLst>
  <p:sldIdLst>
    <p:sldId id="256" r:id="rId2"/>
    <p:sldId id="257" r:id="rId3"/>
    <p:sldId id="258" r:id="rId4"/>
    <p:sldId id="263" r:id="rId5"/>
    <p:sldId id="262" r:id="rId6"/>
    <p:sldId id="264" r:id="rId7"/>
    <p:sldId id="265" r:id="rId8"/>
    <p:sldId id="266" r:id="rId9"/>
    <p:sldId id="267" r:id="rId10"/>
    <p:sldId id="270" r:id="rId11"/>
    <p:sldId id="268" r:id="rId12"/>
    <p:sldId id="269" r:id="rId13"/>
    <p:sldId id="271" r:id="rId14"/>
    <p:sldId id="281" r:id="rId15"/>
    <p:sldId id="282" r:id="rId16"/>
    <p:sldId id="272" r:id="rId17"/>
    <p:sldId id="273" r:id="rId18"/>
    <p:sldId id="274" r:id="rId19"/>
    <p:sldId id="275" r:id="rId20"/>
    <p:sldId id="276" r:id="rId21"/>
    <p:sldId id="277" r:id="rId22"/>
    <p:sldId id="278" r:id="rId23"/>
    <p:sldId id="279" r:id="rId24"/>
    <p:sldId id="280" r:id="rId25"/>
    <p:sldId id="260" r:id="rId26"/>
    <p:sldId id="26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B71D5C-D9FE-4869-9C8A-2C21A88CF6E4}" v="2" dt="2023-08-27T03:03:49.310"/>
    <p1510:client id="{7A2154E4-2A3D-4A16-86F1-60EAEFE6B1F1}" v="49" dt="2023-08-26T17:21:36.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10"/>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09B71D5C-D9FE-4869-9C8A-2C21A88CF6E4}"/>
    <pc:docChg chg="undo custSel addSld delSld modSld">
      <pc:chgData name="Swaroopa Bhupalam" userId="a559c29c2c12c40c" providerId="LiveId" clId="{09B71D5C-D9FE-4869-9C8A-2C21A88CF6E4}" dt="2023-08-27T11:20:32.551" v="775" actId="2696"/>
      <pc:docMkLst>
        <pc:docMk/>
      </pc:docMkLst>
      <pc:sldChg chg="modSp mod">
        <pc:chgData name="Swaroopa Bhupalam" userId="a559c29c2c12c40c" providerId="LiveId" clId="{09B71D5C-D9FE-4869-9C8A-2C21A88CF6E4}" dt="2023-08-27T02:41:10.047" v="1" actId="27636"/>
        <pc:sldMkLst>
          <pc:docMk/>
          <pc:sldMk cId="0" sldId="257"/>
        </pc:sldMkLst>
        <pc:spChg chg="mod">
          <ac:chgData name="Swaroopa Bhupalam" userId="a559c29c2c12c40c" providerId="LiveId" clId="{09B71D5C-D9FE-4869-9C8A-2C21A88CF6E4}" dt="2023-08-27T02:41:10.047" v="1" actId="27636"/>
          <ac:spMkLst>
            <pc:docMk/>
            <pc:sldMk cId="0" sldId="257"/>
            <ac:spMk id="40" creationId="{00000000-0000-0000-0000-000000000000}"/>
          </ac:spMkLst>
        </pc:spChg>
      </pc:sldChg>
      <pc:sldChg chg="modSp mod">
        <pc:chgData name="Swaroopa Bhupalam" userId="a559c29c2c12c40c" providerId="LiveId" clId="{09B71D5C-D9FE-4869-9C8A-2C21A88CF6E4}" dt="2023-08-27T03:20:12.733" v="550" actId="20577"/>
        <pc:sldMkLst>
          <pc:docMk/>
          <pc:sldMk cId="0" sldId="258"/>
        </pc:sldMkLst>
        <pc:spChg chg="mod">
          <ac:chgData name="Swaroopa Bhupalam" userId="a559c29c2c12c40c" providerId="LiveId" clId="{09B71D5C-D9FE-4869-9C8A-2C21A88CF6E4}" dt="2023-08-27T03:20:12.733" v="550" actId="20577"/>
          <ac:spMkLst>
            <pc:docMk/>
            <pc:sldMk cId="0" sldId="258"/>
            <ac:spMk id="46" creationId="{00000000-0000-0000-0000-000000000000}"/>
          </ac:spMkLst>
        </pc:spChg>
      </pc:sldChg>
      <pc:sldChg chg="del">
        <pc:chgData name="Swaroopa Bhupalam" userId="a559c29c2c12c40c" providerId="LiveId" clId="{09B71D5C-D9FE-4869-9C8A-2C21A88CF6E4}" dt="2023-08-27T11:20:32.551" v="775" actId="2696"/>
        <pc:sldMkLst>
          <pc:docMk/>
          <pc:sldMk cId="0" sldId="259"/>
        </pc:sldMkLst>
      </pc:sldChg>
      <pc:sldChg chg="modSp mod">
        <pc:chgData name="Swaroopa Bhupalam" userId="a559c29c2c12c40c" providerId="LiveId" clId="{09B71D5C-D9FE-4869-9C8A-2C21A88CF6E4}" dt="2023-08-27T02:41:34.481" v="2" actId="255"/>
        <pc:sldMkLst>
          <pc:docMk/>
          <pc:sldMk cId="0" sldId="262"/>
        </pc:sldMkLst>
        <pc:spChg chg="mod">
          <ac:chgData name="Swaroopa Bhupalam" userId="a559c29c2c12c40c" providerId="LiveId" clId="{09B71D5C-D9FE-4869-9C8A-2C21A88CF6E4}" dt="2023-08-27T02:41:34.481" v="2" actId="255"/>
          <ac:spMkLst>
            <pc:docMk/>
            <pc:sldMk cId="0" sldId="262"/>
            <ac:spMk id="3" creationId="{00000000-0000-0000-0000-000000000000}"/>
          </ac:spMkLst>
        </pc:spChg>
      </pc:sldChg>
      <pc:sldChg chg="modSp mod">
        <pc:chgData name="Swaroopa Bhupalam" userId="a559c29c2c12c40c" providerId="LiveId" clId="{09B71D5C-D9FE-4869-9C8A-2C21A88CF6E4}" dt="2023-08-27T03:10:36.670" v="371" actId="20577"/>
        <pc:sldMkLst>
          <pc:docMk/>
          <pc:sldMk cId="538252426" sldId="270"/>
        </pc:sldMkLst>
        <pc:spChg chg="mod">
          <ac:chgData name="Swaroopa Bhupalam" userId="a559c29c2c12c40c" providerId="LiveId" clId="{09B71D5C-D9FE-4869-9C8A-2C21A88CF6E4}" dt="2023-08-27T03:09:13.413" v="300" actId="14100"/>
          <ac:spMkLst>
            <pc:docMk/>
            <pc:sldMk cId="538252426" sldId="270"/>
            <ac:spMk id="2" creationId="{8AF6C886-C498-8D71-D5B0-BA76DABE43A6}"/>
          </ac:spMkLst>
        </pc:spChg>
        <pc:spChg chg="mod">
          <ac:chgData name="Swaroopa Bhupalam" userId="a559c29c2c12c40c" providerId="LiveId" clId="{09B71D5C-D9FE-4869-9C8A-2C21A88CF6E4}" dt="2023-08-27T03:10:36.670" v="371" actId="20577"/>
          <ac:spMkLst>
            <pc:docMk/>
            <pc:sldMk cId="538252426" sldId="270"/>
            <ac:spMk id="3" creationId="{A5027AC9-A1EC-039C-412B-8FF4281FE0C7}"/>
          </ac:spMkLst>
        </pc:spChg>
      </pc:sldChg>
      <pc:sldChg chg="modSp mod">
        <pc:chgData name="Swaroopa Bhupalam" userId="a559c29c2c12c40c" providerId="LiveId" clId="{09B71D5C-D9FE-4869-9C8A-2C21A88CF6E4}" dt="2023-08-27T03:11:07.537" v="406" actId="20577"/>
        <pc:sldMkLst>
          <pc:docMk/>
          <pc:sldMk cId="3989182436" sldId="272"/>
        </pc:sldMkLst>
        <pc:spChg chg="mod">
          <ac:chgData name="Swaroopa Bhupalam" userId="a559c29c2c12c40c" providerId="LiveId" clId="{09B71D5C-D9FE-4869-9C8A-2C21A88CF6E4}" dt="2023-08-27T03:11:07.537" v="406" actId="20577"/>
          <ac:spMkLst>
            <pc:docMk/>
            <pc:sldMk cId="3989182436" sldId="272"/>
            <ac:spMk id="2" creationId="{74D7667A-5105-42E5-5068-A16A04F988FD}"/>
          </ac:spMkLst>
        </pc:spChg>
      </pc:sldChg>
      <pc:sldChg chg="modSp mod">
        <pc:chgData name="Swaroopa Bhupalam" userId="a559c29c2c12c40c" providerId="LiveId" clId="{09B71D5C-D9FE-4869-9C8A-2C21A88CF6E4}" dt="2023-08-27T03:11:17.409" v="414" actId="20577"/>
        <pc:sldMkLst>
          <pc:docMk/>
          <pc:sldMk cId="2773612427" sldId="273"/>
        </pc:sldMkLst>
        <pc:spChg chg="mod">
          <ac:chgData name="Swaroopa Bhupalam" userId="a559c29c2c12c40c" providerId="LiveId" clId="{09B71D5C-D9FE-4869-9C8A-2C21A88CF6E4}" dt="2023-08-27T03:11:17.409" v="414" actId="20577"/>
          <ac:spMkLst>
            <pc:docMk/>
            <pc:sldMk cId="2773612427" sldId="273"/>
            <ac:spMk id="2" creationId="{1041CC7E-9E39-E341-CA28-8B23F4FF7D41}"/>
          </ac:spMkLst>
        </pc:spChg>
      </pc:sldChg>
      <pc:sldChg chg="modSp mod">
        <pc:chgData name="Swaroopa Bhupalam" userId="a559c29c2c12c40c" providerId="LiveId" clId="{09B71D5C-D9FE-4869-9C8A-2C21A88CF6E4}" dt="2023-08-27T03:11:29.052" v="421" actId="20577"/>
        <pc:sldMkLst>
          <pc:docMk/>
          <pc:sldMk cId="4199600729" sldId="274"/>
        </pc:sldMkLst>
        <pc:spChg chg="mod">
          <ac:chgData name="Swaroopa Bhupalam" userId="a559c29c2c12c40c" providerId="LiveId" clId="{09B71D5C-D9FE-4869-9C8A-2C21A88CF6E4}" dt="2023-08-27T03:11:29.052" v="421" actId="20577"/>
          <ac:spMkLst>
            <pc:docMk/>
            <pc:sldMk cId="4199600729" sldId="274"/>
            <ac:spMk id="2" creationId="{B77AA254-C17E-1F02-527A-2F2457E47449}"/>
          </ac:spMkLst>
        </pc:spChg>
      </pc:sldChg>
      <pc:sldChg chg="modSp mod">
        <pc:chgData name="Swaroopa Bhupalam" userId="a559c29c2c12c40c" providerId="LiveId" clId="{09B71D5C-D9FE-4869-9C8A-2C21A88CF6E4}" dt="2023-08-27T03:25:25.165" v="774" actId="20577"/>
        <pc:sldMkLst>
          <pc:docMk/>
          <pc:sldMk cId="2325179610" sldId="280"/>
        </pc:sldMkLst>
        <pc:spChg chg="mod">
          <ac:chgData name="Swaroopa Bhupalam" userId="a559c29c2c12c40c" providerId="LiveId" clId="{09B71D5C-D9FE-4869-9C8A-2C21A88CF6E4}" dt="2023-08-27T03:25:25.165" v="774" actId="20577"/>
          <ac:spMkLst>
            <pc:docMk/>
            <pc:sldMk cId="2325179610" sldId="280"/>
            <ac:spMk id="3" creationId="{96B99282-0351-F236-CBE3-758D8FDBA5F8}"/>
          </ac:spMkLst>
        </pc:spChg>
      </pc:sldChg>
      <pc:sldChg chg="modSp new mod">
        <pc:chgData name="Swaroopa Bhupalam" userId="a559c29c2c12c40c" providerId="LiveId" clId="{09B71D5C-D9FE-4869-9C8A-2C21A88CF6E4}" dt="2023-08-27T02:53:37.747" v="154" actId="20577"/>
        <pc:sldMkLst>
          <pc:docMk/>
          <pc:sldMk cId="3331050646" sldId="281"/>
        </pc:sldMkLst>
        <pc:spChg chg="mod">
          <ac:chgData name="Swaroopa Bhupalam" userId="a559c29c2c12c40c" providerId="LiveId" clId="{09B71D5C-D9FE-4869-9C8A-2C21A88CF6E4}" dt="2023-08-27T02:47:09.220" v="34" actId="20577"/>
          <ac:spMkLst>
            <pc:docMk/>
            <pc:sldMk cId="3331050646" sldId="281"/>
            <ac:spMk id="2" creationId="{1F8948E7-9BC8-3367-AB22-0901EC0D9330}"/>
          </ac:spMkLst>
        </pc:spChg>
        <pc:spChg chg="mod">
          <ac:chgData name="Swaroopa Bhupalam" userId="a559c29c2c12c40c" providerId="LiveId" clId="{09B71D5C-D9FE-4869-9C8A-2C21A88CF6E4}" dt="2023-08-27T02:53:37.747" v="154" actId="20577"/>
          <ac:spMkLst>
            <pc:docMk/>
            <pc:sldMk cId="3331050646" sldId="281"/>
            <ac:spMk id="3" creationId="{B363F593-7A03-C3B6-8A22-7C81E3FCA0AA}"/>
          </ac:spMkLst>
        </pc:spChg>
      </pc:sldChg>
      <pc:sldChg chg="addSp modSp new mod">
        <pc:chgData name="Swaroopa Bhupalam" userId="a559c29c2c12c40c" providerId="LiveId" clId="{09B71D5C-D9FE-4869-9C8A-2C21A88CF6E4}" dt="2023-08-27T03:08:41.893" v="299" actId="12"/>
        <pc:sldMkLst>
          <pc:docMk/>
          <pc:sldMk cId="4185484276" sldId="282"/>
        </pc:sldMkLst>
        <pc:spChg chg="mod">
          <ac:chgData name="Swaroopa Bhupalam" userId="a559c29c2c12c40c" providerId="LiveId" clId="{09B71D5C-D9FE-4869-9C8A-2C21A88CF6E4}" dt="2023-08-27T02:54:08.782" v="185" actId="20577"/>
          <ac:spMkLst>
            <pc:docMk/>
            <pc:sldMk cId="4185484276" sldId="282"/>
            <ac:spMk id="2" creationId="{91DA7F9E-7969-D0EF-A8B7-578F8F6E8FA9}"/>
          </ac:spMkLst>
        </pc:spChg>
        <pc:spChg chg="mod">
          <ac:chgData name="Swaroopa Bhupalam" userId="a559c29c2c12c40c" providerId="LiveId" clId="{09B71D5C-D9FE-4869-9C8A-2C21A88CF6E4}" dt="2023-08-27T03:08:41.893" v="299" actId="12"/>
          <ac:spMkLst>
            <pc:docMk/>
            <pc:sldMk cId="4185484276" sldId="282"/>
            <ac:spMk id="3" creationId="{FA0C05B2-11B3-0122-0A52-C011507D5F32}"/>
          </ac:spMkLst>
        </pc:spChg>
        <pc:picChg chg="add mod modCrop">
          <ac:chgData name="Swaroopa Bhupalam" userId="a559c29c2c12c40c" providerId="LiveId" clId="{09B71D5C-D9FE-4869-9C8A-2C21A88CF6E4}" dt="2023-08-27T03:08:21.832" v="294" actId="1076"/>
          <ac:picMkLst>
            <pc:docMk/>
            <pc:sldMk cId="4185484276" sldId="282"/>
            <ac:picMk id="4" creationId="{62A87441-2949-E8FD-2F13-E64C493E4B45}"/>
          </ac:picMkLst>
        </pc:picChg>
        <pc:picChg chg="add mod">
          <ac:chgData name="Swaroopa Bhupalam" userId="a559c29c2c12c40c" providerId="LiveId" clId="{09B71D5C-D9FE-4869-9C8A-2C21A88CF6E4}" dt="2023-08-27T03:08:23.962" v="295" actId="1076"/>
          <ac:picMkLst>
            <pc:docMk/>
            <pc:sldMk cId="4185484276" sldId="282"/>
            <ac:picMk id="5" creationId="{2559D9C7-18FA-B4A7-68D0-79A07E76CDC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8/27/2023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 name="Google Shape;2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 name="Google Shape;6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8"/>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Google Shape;13;p8"/>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Google Shape;14;p8"/>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 name="Google Shape;15;p8"/>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endParaRPr sz="1500" b="1" i="1"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 name="Google Shape;16;p8"/>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Times New Roman" panose="02020603050405020304"/>
              <a:buNone/>
              <a:defRPr sz="44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9" name="Google Shape;19;p9"/>
          <p:cNvSpPr txBox="1">
            <a:spLocks noGrp="1"/>
          </p:cNvSpPr>
          <p:nvPr>
            <p:ph type="body" idx="1"/>
          </p:nvPr>
        </p:nvSpPr>
        <p:spPr>
          <a:xfrm>
            <a:off x="199505" y="1097279"/>
            <a:ext cx="11779135" cy="5394960"/>
          </a:xfrm>
          <a:prstGeom prst="rect">
            <a:avLst/>
          </a:prstGeom>
          <a:noFill/>
          <a:ln>
            <a:noFill/>
          </a:ln>
        </p:spPr>
        <p:txBody>
          <a:bodyPr spcFirstLastPara="1" wrap="square" lIns="91425" tIns="45700" rIns="91425" bIns="45700" anchor="t" anchorCtr="0">
            <a:normAutofit/>
          </a:bodyPr>
          <a:lstStyle>
            <a:lvl1pPr marL="457200" lvl="0" indent="-406400" algn="just">
              <a:lnSpc>
                <a:spcPct val="90000"/>
              </a:lnSpc>
              <a:spcBef>
                <a:spcPts val="1000"/>
              </a:spcBef>
              <a:spcAft>
                <a:spcPts val="0"/>
              </a:spcAft>
              <a:buClr>
                <a:schemeClr val="dk1"/>
              </a:buClr>
              <a:buSzPts val="2800"/>
              <a:buFont typeface="Noto Sans Symbols"/>
              <a:buChar char="⮚"/>
              <a:defRPr/>
            </a:lvl1pPr>
            <a:lvl2pPr marL="914400" lvl="1" indent="-381000" algn="just">
              <a:lnSpc>
                <a:spcPct val="90000"/>
              </a:lnSpc>
              <a:spcBef>
                <a:spcPts val="500"/>
              </a:spcBef>
              <a:spcAft>
                <a:spcPts val="0"/>
              </a:spcAft>
              <a:buClr>
                <a:schemeClr val="dk1"/>
              </a:buClr>
              <a:buSzPts val="2400"/>
              <a:buFont typeface="Noto Sans Symbols"/>
              <a:buChar char="❑"/>
              <a:defRPr/>
            </a:lvl2pPr>
            <a:lvl3pPr marL="1371600" lvl="2" indent="-355600" algn="just">
              <a:lnSpc>
                <a:spcPct val="90000"/>
              </a:lnSpc>
              <a:spcBef>
                <a:spcPts val="500"/>
              </a:spcBef>
              <a:spcAft>
                <a:spcPts val="0"/>
              </a:spcAft>
              <a:buClr>
                <a:schemeClr val="dk1"/>
              </a:buClr>
              <a:buSzPts val="2000"/>
              <a:buFont typeface="Courier New" panose="02070309020205020404"/>
              <a:buChar char="o"/>
              <a:defRPr/>
            </a:lvl3pPr>
            <a:lvl4pPr marL="1828800" lvl="3" indent="-342900" algn="just">
              <a:lnSpc>
                <a:spcPct val="90000"/>
              </a:lnSpc>
              <a:spcBef>
                <a:spcPts val="500"/>
              </a:spcBef>
              <a:spcAft>
                <a:spcPts val="0"/>
              </a:spcAft>
              <a:buClr>
                <a:schemeClr val="dk1"/>
              </a:buClr>
              <a:buSzPts val="1800"/>
              <a:buFont typeface="Noto Sans Symbols"/>
              <a:buChar char="▪"/>
              <a:defRPr/>
            </a:lvl4pPr>
            <a:lvl5pPr marL="2286000" lvl="4" indent="-342900" algn="just">
              <a:lnSpc>
                <a:spcPct val="90000"/>
              </a:lnSpc>
              <a:spcBef>
                <a:spcPts val="500"/>
              </a:spcBef>
              <a:spcAft>
                <a:spcPts val="0"/>
              </a:spcAft>
              <a:buClr>
                <a:schemeClr val="dk1"/>
              </a:buClr>
              <a:buSzPts val="1800"/>
              <a:buFont typeface="Arial" panose="020B0604020202020204"/>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p:nvPr/>
        </p:nvSpPr>
        <p:spPr>
          <a:xfrm>
            <a:off x="1554477" y="6625241"/>
            <a:ext cx="5654039" cy="24259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rPr>
              <a:t>Dept. of Computer Science and Engineering (Data Science)</a:t>
            </a: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 name="Google Shape;21;p9"/>
          <p:cNvSpPr txBox="1"/>
          <p:nvPr/>
        </p:nvSpPr>
        <p:spPr>
          <a:xfrm>
            <a:off x="7208517" y="6625241"/>
            <a:ext cx="4545678" cy="23275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rPr>
              <a:t>Srinivasa Ramanujan Institute of Technology</a:t>
            </a: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Google Shape;22;p9"/>
          <p:cNvSpPr txBox="1"/>
          <p:nvPr/>
        </p:nvSpPr>
        <p:spPr>
          <a:xfrm>
            <a:off x="11754196" y="6641865"/>
            <a:ext cx="437803" cy="21613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fld id="{00000000-1234-1234-1234-123412341234}" type="slidenum">
              <a:rPr lang="en-US" sz="16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a:t>
            </a:fld>
            <a:endParaRPr sz="16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 name="Google Shape;23;p9"/>
          <p:cNvSpPr txBox="1"/>
          <p:nvPr/>
        </p:nvSpPr>
        <p:spPr>
          <a:xfrm>
            <a:off x="-1" y="0"/>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US" sz="1500" b="1" i="1"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Process Mining Virtual Internship</a:t>
            </a:r>
            <a:endParaRPr sz="1500" b="1" i="1"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 name="Google Shape;24;p9"/>
          <p:cNvPicPr preferRelativeResize="0"/>
          <p:nvPr/>
        </p:nvPicPr>
        <p:blipFill rotWithShape="1">
          <a:blip r:embed="rId2"/>
          <a:srcRect/>
          <a:stretch>
            <a:fillRect/>
          </a:stretch>
        </p:blipFill>
        <p:spPr>
          <a:xfrm>
            <a:off x="11506200" y="5956065"/>
            <a:ext cx="685800" cy="685800"/>
          </a:xfrm>
          <a:prstGeom prst="rect">
            <a:avLst/>
          </a:prstGeom>
          <a:noFill/>
          <a:ln>
            <a:noFill/>
          </a:ln>
        </p:spPr>
      </p:pic>
      <p:sp>
        <p:nvSpPr>
          <p:cNvPr id="25" name="Google Shape;25;p9"/>
          <p:cNvSpPr txBox="1"/>
          <p:nvPr/>
        </p:nvSpPr>
        <p:spPr>
          <a:xfrm>
            <a:off x="0" y="6625241"/>
            <a:ext cx="1554476" cy="232759"/>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US"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rPr>
              <a:t> 214G1A32B1</a:t>
            </a:r>
            <a:endParaRPr sz="1600" b="0" i="0" u="none" strike="noStrike" cap="small">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just" rtl="0">
              <a:lnSpc>
                <a:spcPct val="90000"/>
              </a:lnSpc>
              <a:spcBef>
                <a:spcPts val="500"/>
              </a:spcBef>
              <a:spcAft>
                <a:spcPts val="0"/>
              </a:spcAft>
              <a:buClr>
                <a:schemeClr val="dk1"/>
              </a:buClr>
              <a:buSzPts val="2000"/>
              <a:buFont typeface="Courier New" panose="02070309020205020404"/>
              <a:buChar char="o"/>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42900" algn="just"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file:///C:\Users\swaro\AppData\Local\Temp\wps\INetCache\a96cddcc0c38782e429d24e21a375ed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p:nvPr/>
        </p:nvSpPr>
        <p:spPr>
          <a:xfrm>
            <a:off x="4282751" y="1795319"/>
            <a:ext cx="3340359" cy="95721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600"/>
              <a:buFont typeface="Arial" panose="020B06040202020202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B.SWAROOPA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Clr>
                <a:schemeClr val="dk1"/>
              </a:buClr>
              <a:buSzPts val="1200"/>
              <a:buFont typeface="Arial" panose="020B0604020202020204"/>
              <a:buNone/>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Roll No. 214G1A32B1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
          <p:cNvSpPr txBox="1"/>
          <p:nvPr/>
        </p:nvSpPr>
        <p:spPr>
          <a:xfrm>
            <a:off x="1514475" y="4776303"/>
            <a:ext cx="9163049" cy="1427181"/>
          </a:xfrm>
          <a:prstGeom prst="rect">
            <a:avLst/>
          </a:prstGeom>
          <a:noFill/>
          <a:ln>
            <a:noFill/>
          </a:ln>
        </p:spPr>
        <p:txBody>
          <a:bodyPr spcFirstLastPara="1" wrap="square" lIns="91425" tIns="45700" rIns="91425" bIns="45700" anchor="t" anchorCtr="0">
            <a:normAutofit fontScale="55000" lnSpcReduction="20000"/>
          </a:bodyPr>
          <a:lstStyle/>
          <a:p>
            <a:pPr marL="0" marR="0" lvl="0" indent="0" algn="ctr" rtl="0">
              <a:lnSpc>
                <a:spcPct val="90000"/>
              </a:lnSpc>
              <a:spcBef>
                <a:spcPts val="0"/>
              </a:spcBef>
              <a:spcAft>
                <a:spcPts val="0"/>
              </a:spcAft>
              <a:buClr>
                <a:schemeClr val="dk1"/>
              </a:buClr>
              <a:buSzPct val="100000"/>
              <a:buFont typeface="Arial" panose="020B0604020202020204"/>
              <a:buNone/>
            </a:pPr>
            <a:r>
              <a:rPr lang="en-US" sz="4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 (Data Science)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500"/>
              </a:spcBef>
              <a:spcAft>
                <a:spcPts val="0"/>
              </a:spcAft>
              <a:buClr>
                <a:srgbClr val="FF0000"/>
              </a:buClr>
              <a:buSzPct val="100000"/>
              <a:buFont typeface="Arial" panose="020B0604020202020204"/>
              <a:buNone/>
            </a:pPr>
            <a:r>
              <a:rPr lang="en-US" sz="65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Srinivasa Ramanujan Institute of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300"/>
              </a:spcBef>
              <a:spcAft>
                <a:spcPts val="0"/>
              </a:spcAft>
              <a:buClr>
                <a:schemeClr val="dk1"/>
              </a:buClr>
              <a:buSzPct val="100000"/>
              <a:buFont typeface="Arial" panose="020B0604020202020204"/>
              <a:buNone/>
            </a:pPr>
            <a:r>
              <a:rPr lang="en-US" sz="2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(Affiliated to JNTUA &amp; Approved by AICTE) (Accredited by NAAC with ‘A’ Grade &amp; Accredited by NBA (EEE, ECE &amp; CSE)</a:t>
            </a:r>
            <a:endParaRPr sz="21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300"/>
              </a:spcBef>
              <a:spcAft>
                <a:spcPts val="0"/>
              </a:spcAft>
              <a:buClr>
                <a:schemeClr val="dk1"/>
              </a:buClr>
              <a:buSzPct val="100000"/>
              <a:buFont typeface="Arial" panose="020B0604020202020204"/>
              <a:buNone/>
            </a:pPr>
            <a:r>
              <a:rPr lang="en-US" sz="23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Rotarypuram Village, B K Samudram Mandal, Ananthapuramu – 515701.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90000"/>
              </a:lnSpc>
              <a:spcBef>
                <a:spcPts val="1000"/>
              </a:spcBef>
              <a:spcAft>
                <a:spcPts val="0"/>
              </a:spcAft>
              <a:buClr>
                <a:srgbClr val="1E4E79"/>
              </a:buClr>
              <a:buSzPct val="100000"/>
              <a:buFont typeface="Arial" panose="020B0604020202020204"/>
              <a:buNone/>
            </a:pPr>
            <a:r>
              <a:rPr lang="en-US" sz="2500" b="1" i="0" u="none" strike="noStrike" cap="none">
                <a:solidFill>
                  <a:srgbClr val="1E4E79"/>
                </a:solidFill>
                <a:latin typeface="Times New Roman" panose="02020603050405020304"/>
                <a:ea typeface="Times New Roman" panose="02020603050405020304"/>
                <a:cs typeface="Times New Roman" panose="02020603050405020304"/>
                <a:sym typeface="Times New Roman" panose="02020603050405020304"/>
              </a:rPr>
              <a:t>2023 - 2024</a:t>
            </a:r>
            <a:endParaRPr sz="25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100"/>
              </a:spcBef>
              <a:spcAft>
                <a:spcPts val="0"/>
              </a:spcAft>
              <a:buClr>
                <a:schemeClr val="dk1"/>
              </a:buClr>
              <a:buSzPct val="100000"/>
              <a:buFont typeface="Arial" panose="020B0604020202020204"/>
              <a:buNone/>
            </a:pP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Google Shape;32;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Process Mining Virtual Internship</a:t>
            </a:r>
            <a:endParaRPr sz="32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 name="Google Shape;33;p1"/>
          <p:cNvSpPr/>
          <p:nvPr/>
        </p:nvSpPr>
        <p:spPr>
          <a:xfrm>
            <a:off x="2714840" y="126169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1600"/>
              <a:buFont typeface="Arial" panose="020B0604020202020204"/>
              <a:buNone/>
            </a:pPr>
            <a:r>
              <a:rPr lang="en-US" sz="16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by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4" name="Google Shape;34;p1"/>
          <p:cNvPicPr preferRelativeResize="0"/>
          <p:nvPr/>
        </p:nvPicPr>
        <p:blipFill rotWithShape="1">
          <a:blip r:embed="rId3"/>
          <a:srcRect/>
          <a:stretch>
            <a:fillRect/>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C886-C498-8D71-D5B0-BA76DABE43A6}"/>
              </a:ext>
            </a:extLst>
          </p:cNvPr>
          <p:cNvSpPr>
            <a:spLocks noGrp="1"/>
          </p:cNvSpPr>
          <p:nvPr>
            <p:ph type="title"/>
          </p:nvPr>
        </p:nvSpPr>
        <p:spPr>
          <a:xfrm>
            <a:off x="-2" y="232759"/>
            <a:ext cx="12192000" cy="864520"/>
          </a:xfrm>
        </p:spPr>
        <p:txBody>
          <a:bodyPr/>
          <a:lstStyle/>
          <a:p>
            <a:r>
              <a:rPr lang="en-IN" dirty="0"/>
              <a:t>Modules</a:t>
            </a:r>
            <a:br>
              <a:rPr lang="en-IN" dirty="0"/>
            </a:br>
            <a:endParaRPr lang="en-IN" dirty="0"/>
          </a:p>
        </p:txBody>
      </p:sp>
      <p:sp>
        <p:nvSpPr>
          <p:cNvPr id="3" name="Text Placeholder 2">
            <a:extLst>
              <a:ext uri="{FF2B5EF4-FFF2-40B4-BE49-F238E27FC236}">
                <a16:creationId xmlns:a16="http://schemas.microsoft.com/office/drawing/2014/main" id="{A5027AC9-A1EC-039C-412B-8FF4281FE0C7}"/>
              </a:ext>
            </a:extLst>
          </p:cNvPr>
          <p:cNvSpPr>
            <a:spLocks noGrp="1"/>
          </p:cNvSpPr>
          <p:nvPr>
            <p:ph type="body" idx="1"/>
          </p:nvPr>
        </p:nvSpPr>
        <p:spPr/>
        <p:txBody>
          <a:bodyPr/>
          <a:lstStyle/>
          <a:p>
            <a:r>
              <a:rPr lang="en-IN" dirty="0"/>
              <a:t>Process Mining Fundamentals</a:t>
            </a:r>
          </a:p>
          <a:p>
            <a:r>
              <a:rPr lang="en-IN" dirty="0"/>
              <a:t>Tables and charts in Analysis</a:t>
            </a:r>
          </a:p>
          <a:p>
            <a:r>
              <a:rPr lang="en-IN" dirty="0"/>
              <a:t>Process Query Language (PQL)</a:t>
            </a:r>
          </a:p>
          <a:p>
            <a:r>
              <a:rPr lang="en-IN" dirty="0"/>
              <a:t>PQL Joins</a:t>
            </a:r>
          </a:p>
          <a:p>
            <a:r>
              <a:rPr lang="en-IN" dirty="0"/>
              <a:t>Data Integration</a:t>
            </a:r>
          </a:p>
          <a:p>
            <a:r>
              <a:rPr lang="en-IN" dirty="0"/>
              <a:t>Get data into the EMS</a:t>
            </a:r>
          </a:p>
          <a:p>
            <a:endParaRPr lang="en-IN" dirty="0"/>
          </a:p>
        </p:txBody>
      </p:sp>
    </p:spTree>
    <p:extLst>
      <p:ext uri="{BB962C8B-B14F-4D97-AF65-F5344CB8AC3E}">
        <p14:creationId xmlns:p14="http://schemas.microsoft.com/office/powerpoint/2010/main" val="53825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Process Mining Fundamentals :</a:t>
            </a:r>
            <a:br>
              <a:rPr lang="en-US" sz="4400" b="1" dirty="0"/>
            </a:br>
            <a:endParaRPr lang="en-IN" altLang="en-US" dirty="0"/>
          </a:p>
        </p:txBody>
      </p:sp>
      <p:sp>
        <p:nvSpPr>
          <p:cNvPr id="3" name="Text Placeholder 2"/>
          <p:cNvSpPr>
            <a:spLocks noGrp="1"/>
          </p:cNvSpPr>
          <p:nvPr>
            <p:ph type="body" idx="1"/>
          </p:nvPr>
        </p:nvSpPr>
        <p:spPr/>
        <p:txBody>
          <a:bodyPr>
            <a:normAutofit/>
          </a:bodyPr>
          <a:lstStyle/>
          <a:p>
            <a:pPr marL="50800" indent="0">
              <a:buNone/>
            </a:pPr>
            <a:r>
              <a:rPr lang="en-US" sz="2200" b="1" dirty="0"/>
              <a:t>		</a:t>
            </a:r>
            <a:r>
              <a:rPr lang="en-US" sz="2200" dirty="0">
                <a:solidFill>
                  <a:srgbClr val="000000"/>
                </a:solidFill>
                <a:effectLst/>
                <a:latin typeface="Times New Roman" panose="02020603050405020304" pitchFamily="18" charset="0"/>
              </a:rPr>
              <a:t>Process mining is an analytical discipline for discovering, monitoring, and improving processes as they are</a:t>
            </a:r>
            <a:r>
              <a:rPr lang="en-US" sz="2200" i="1" dirty="0">
                <a:solidFill>
                  <a:srgbClr val="000000"/>
                </a:solidFill>
                <a:effectLst/>
                <a:latin typeface="Times New Roman" panose="02020603050405020304" pitchFamily="18" charset="0"/>
              </a:rPr>
              <a:t> </a:t>
            </a:r>
            <a:r>
              <a:rPr lang="en-US" sz="2200" dirty="0">
                <a:solidFill>
                  <a:srgbClr val="000000"/>
                </a:solidFill>
                <a:effectLst/>
                <a:latin typeface="Times New Roman" panose="02020603050405020304" pitchFamily="18" charset="0"/>
              </a:rPr>
              <a:t>Process Mining works by extracting knowledge from event logs (also called digital footprints) readily available in today’s information systems, to visualize business processes and their every variation as they run.</a:t>
            </a:r>
            <a:r>
              <a:rPr lang="en-US" sz="2200" dirty="0">
                <a:solidFill>
                  <a:srgbClr val="000000"/>
                </a:solidFill>
                <a:effectLst/>
                <a:latin typeface="Poppins6"/>
              </a:rPr>
              <a:t> </a:t>
            </a:r>
            <a:r>
              <a:rPr lang="en-US" sz="2200" dirty="0">
                <a:solidFill>
                  <a:srgbClr val="000000"/>
                </a:solidFill>
                <a:effectLst/>
                <a:latin typeface="Times New Roman" panose="02020603050405020304" pitchFamily="18" charset="0"/>
              </a:rPr>
              <a:t>The </a:t>
            </a:r>
            <a:r>
              <a:rPr lang="en-US" sz="2200" dirty="0" err="1">
                <a:solidFill>
                  <a:srgbClr val="000000"/>
                </a:solidFill>
                <a:effectLst/>
                <a:latin typeface="Times New Roman" panose="02020603050405020304" pitchFamily="18" charset="0"/>
              </a:rPr>
              <a:t>Celonis</a:t>
            </a:r>
            <a:r>
              <a:rPr lang="en-US" sz="2200" dirty="0">
                <a:solidFill>
                  <a:srgbClr val="000000"/>
                </a:solidFill>
                <a:effectLst/>
                <a:latin typeface="Times New Roman" panose="02020603050405020304" pitchFamily="18" charset="0"/>
              </a:rPr>
              <a:t> Execution Management System (EMS) extends process mining by executing on insights automatically and orchestrating your existing technologies.</a:t>
            </a:r>
          </a:p>
          <a:p>
            <a:pPr marL="50800" indent="0">
              <a:buNone/>
            </a:pPr>
            <a:endParaRPr lang="en-US" sz="2200" dirty="0">
              <a:solidFill>
                <a:srgbClr val="000000"/>
              </a:solidFill>
              <a:effectLst/>
              <a:latin typeface="Times New Roman" panose="02020603050405020304" pitchFamily="18" charset="0"/>
            </a:endParaRPr>
          </a:p>
          <a:p>
            <a:pPr marL="50800" indent="0">
              <a:buNone/>
            </a:pPr>
            <a:r>
              <a:rPr lang="en-US" sz="2000" dirty="0"/>
              <a:t>When interacting with the dynamic visual representation one can take an exploratory approach or a confirmatory approach. </a:t>
            </a:r>
            <a:endParaRPr lang="en-IN" sz="2000" dirty="0"/>
          </a:p>
          <a:p>
            <a:pPr>
              <a:buFont typeface="Arial" panose="020B0604020202020204" pitchFamily="34" charset="0"/>
              <a:buChar char="•"/>
            </a:pPr>
            <a:r>
              <a:rPr lang="en-IN" sz="2000" b="1" dirty="0"/>
              <a:t>Exploratory Approach : </a:t>
            </a:r>
            <a:r>
              <a:rPr lang="en-US" sz="2000" dirty="0"/>
              <a:t>An exploratory approach is one where you simply explore the data and see what value opportunities jump out at you. You’re diving into the data without specific expectations and with an open mind. Analysis tools such as the Process Explorer, the Variant Explorer.</a:t>
            </a:r>
          </a:p>
          <a:p>
            <a:pPr>
              <a:buFont typeface="Arial" panose="020B0604020202020204" pitchFamily="34" charset="0"/>
              <a:buChar char="•"/>
            </a:pPr>
            <a:endParaRPr lang="en-US" sz="2000" dirty="0"/>
          </a:p>
          <a:p>
            <a:pPr>
              <a:buFont typeface="Arial" panose="020B0604020202020204" pitchFamily="34" charset="0"/>
              <a:buChar char="•"/>
            </a:pPr>
            <a:r>
              <a:rPr lang="en-IN" sz="2000" b="1" dirty="0"/>
              <a:t>Confirmatory Approach : </a:t>
            </a:r>
            <a:r>
              <a:rPr lang="en-US" sz="2000" dirty="0"/>
              <a:t>With the confirmatory approach, you’re examining the data to see if it confirms or denies a hypothesis. Using your </a:t>
            </a:r>
            <a:r>
              <a:rPr lang="en-US" sz="2000" dirty="0" err="1"/>
              <a:t>Celonis</a:t>
            </a:r>
            <a:r>
              <a:rPr lang="en-US" sz="2000" dirty="0"/>
              <a:t> Analysis, specifically by filtering on attributes you can find out whether the data confirms or denies that these perceived pain points exist and have a significant impact.</a:t>
            </a:r>
            <a:endParaRPr lang="en-IN" sz="2000" dirty="0"/>
          </a:p>
          <a:p>
            <a:pPr marL="50800" indent="0">
              <a:buNone/>
            </a:pPr>
            <a:endParaRPr lang="en-US" sz="2200" dirty="0">
              <a:effectLst/>
              <a:latin typeface="Times New Roman" panose="02020603050405020304" pitchFamily="18" charset="0"/>
            </a:endParaRPr>
          </a:p>
          <a:p>
            <a:pPr marL="50800" indent="0">
              <a:buNone/>
            </a:pPr>
            <a:endParaRPr lang="en-US" sz="2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B7A1-9934-0795-1A53-60CB947B49F6}"/>
              </a:ext>
            </a:extLst>
          </p:cNvPr>
          <p:cNvSpPr>
            <a:spLocks noGrp="1"/>
          </p:cNvSpPr>
          <p:nvPr>
            <p:ph type="title"/>
          </p:nvPr>
        </p:nvSpPr>
        <p:spPr/>
        <p:txBody>
          <a:bodyPr/>
          <a:lstStyle/>
          <a:p>
            <a:r>
              <a:rPr lang="en-US" sz="4400" b="1" dirty="0"/>
              <a:t>Process Mining Fundamentals :</a:t>
            </a:r>
            <a:br>
              <a:rPr lang="en-US" sz="4400" b="1" dirty="0"/>
            </a:br>
            <a:endParaRPr lang="en-IN" dirty="0"/>
          </a:p>
        </p:txBody>
      </p:sp>
      <p:sp>
        <p:nvSpPr>
          <p:cNvPr id="3" name="Text Placeholder 2">
            <a:extLst>
              <a:ext uri="{FF2B5EF4-FFF2-40B4-BE49-F238E27FC236}">
                <a16:creationId xmlns:a16="http://schemas.microsoft.com/office/drawing/2014/main" id="{32EA33EB-83F8-B60C-AE8D-E294A6BD5862}"/>
              </a:ext>
            </a:extLst>
          </p:cNvPr>
          <p:cNvSpPr>
            <a:spLocks noGrp="1"/>
          </p:cNvSpPr>
          <p:nvPr>
            <p:ph type="body" idx="1"/>
          </p:nvPr>
        </p:nvSpPr>
        <p:spPr/>
        <p:txBody>
          <a:bodyPr/>
          <a:lstStyle/>
          <a:p>
            <a:pPr marL="0" indent="0">
              <a:lnSpc>
                <a:spcPct val="150000"/>
              </a:lnSpc>
              <a:spcBef>
                <a:spcPts val="1200"/>
              </a:spcBef>
              <a:spcAft>
                <a:spcPts val="1200"/>
              </a:spcAft>
              <a:buNone/>
            </a:pPr>
            <a:r>
              <a:rPr lang="en-US" sz="2200" b="1" dirty="0">
                <a:solidFill>
                  <a:srgbClr val="000000"/>
                </a:solidFill>
                <a:effectLst/>
                <a:latin typeface="Times New Roman" panose="02020603050405020304" pitchFamily="18" charset="0"/>
              </a:rPr>
              <a:t>Process Explorer : </a:t>
            </a:r>
            <a:r>
              <a:rPr lang="en-US" sz="1800" dirty="0">
                <a:solidFill>
                  <a:srgbClr val="000000"/>
                </a:solidFill>
                <a:effectLst/>
                <a:latin typeface="Times New Roman" panose="02020603050405020304" pitchFamily="18" charset="0"/>
              </a:rPr>
              <a:t>The Process Explorer is another analysis tool to use when taking an exploratory approach. It is especially useful for quickly revealing activities beyond the most common ones. It also allows you to narrow your focus on a single activity, for example an undesired activity, to see which activities cases typically come from and which activities they are going to.</a:t>
            </a:r>
          </a:p>
          <a:p>
            <a:pPr marL="0" indent="0">
              <a:lnSpc>
                <a:spcPct val="150000"/>
              </a:lnSpc>
              <a:spcBef>
                <a:spcPts val="1200"/>
              </a:spcBef>
              <a:spcAft>
                <a:spcPts val="1200"/>
              </a:spcAft>
              <a:buNone/>
            </a:pPr>
            <a:r>
              <a:rPr lang="en-US" sz="2200" b="1" dirty="0">
                <a:solidFill>
                  <a:srgbClr val="000000"/>
                </a:solidFill>
                <a:effectLst/>
                <a:latin typeface="Times New Roman" panose="02020603050405020304" pitchFamily="18" charset="0"/>
              </a:rPr>
              <a:t>Analysis Charts :</a:t>
            </a:r>
            <a:r>
              <a:rPr lang="en-US" sz="1800" dirty="0">
                <a:solidFill>
                  <a:srgbClr val="000000"/>
                </a:solidFill>
                <a:effectLst/>
                <a:latin typeface="Times New Roman" panose="02020603050405020304" pitchFamily="18" charset="0"/>
              </a:rPr>
              <a:t>A dimension is a category of attributes; for example, the dimension "customer name" is a category for individual customer names. Other examples of dimensions, depending on the nature of the process, can include vendor name, sales organization, region, and material </a:t>
            </a:r>
            <a:r>
              <a:rPr lang="en-US" sz="1800" dirty="0" err="1">
                <a:solidFill>
                  <a:srgbClr val="000000"/>
                </a:solidFill>
                <a:effectLst/>
                <a:latin typeface="Times New Roman" panose="02020603050405020304" pitchFamily="18" charset="0"/>
              </a:rPr>
              <a:t>group.Key</a:t>
            </a:r>
            <a:r>
              <a:rPr lang="en-US" sz="1800" dirty="0">
                <a:solidFill>
                  <a:srgbClr val="000000"/>
                </a:solidFill>
                <a:effectLst/>
                <a:latin typeface="Times New Roman" panose="02020603050405020304" pitchFamily="18" charset="0"/>
              </a:rPr>
              <a:t> Performance Indicators (KPIs)</a:t>
            </a:r>
            <a:r>
              <a:rPr lang="en-US" sz="1800" b="1" dirty="0">
                <a:solidFill>
                  <a:srgbClr val="000000"/>
                </a:solidFill>
                <a:effectLst/>
                <a:latin typeface="Times New Roman" panose="02020603050405020304" pitchFamily="18" charset="0"/>
              </a:rPr>
              <a:t> </a:t>
            </a:r>
            <a:r>
              <a:rPr lang="en-US" sz="1800" dirty="0">
                <a:solidFill>
                  <a:srgbClr val="000000"/>
                </a:solidFill>
                <a:effectLst/>
                <a:latin typeface="Times New Roman" panose="02020603050405020304" pitchFamily="18" charset="0"/>
              </a:rPr>
              <a:t>are used to calculate and add aggregated values, for example, case count, order value, invoice value, throughput time, and automation rate. </a:t>
            </a:r>
            <a:endParaRPr lang="en-US" sz="1800" dirty="0">
              <a:effectLst/>
              <a:latin typeface="Times New Roman" panose="02020603050405020304" pitchFamily="18" charset="0"/>
            </a:endParaRPr>
          </a:p>
          <a:p>
            <a:pPr marL="0" indent="0">
              <a:lnSpc>
                <a:spcPct val="150000"/>
              </a:lnSpc>
              <a:spcBef>
                <a:spcPts val="1200"/>
              </a:spcBef>
              <a:spcAft>
                <a:spcPts val="1200"/>
              </a:spcAft>
              <a:buNone/>
            </a:pPr>
            <a:endParaRPr lang="en-US" sz="1800" dirty="0">
              <a:solidFill>
                <a:srgbClr val="000000"/>
              </a:solidFill>
              <a:latin typeface="Times New Roman" panose="02020603050405020304" pitchFamily="18" charset="0"/>
            </a:endParaRPr>
          </a:p>
          <a:p>
            <a:pPr marL="0" indent="0">
              <a:lnSpc>
                <a:spcPct val="150000"/>
              </a:lnSpc>
              <a:spcBef>
                <a:spcPts val="1200"/>
              </a:spcBef>
              <a:spcAft>
                <a:spcPts val="1200"/>
              </a:spcAft>
              <a:buNone/>
            </a:pPr>
            <a:endParaRPr lang="en-US" sz="1800" dirty="0">
              <a:effectLst/>
              <a:latin typeface="Times New Roman" panose="02020603050405020304" pitchFamily="18" charset="0"/>
            </a:endParaRPr>
          </a:p>
          <a:p>
            <a:pPr marL="50800" indent="0">
              <a:buNone/>
            </a:pPr>
            <a:endParaRPr lang="en-IN" dirty="0"/>
          </a:p>
        </p:txBody>
      </p:sp>
    </p:spTree>
    <p:extLst>
      <p:ext uri="{BB962C8B-B14F-4D97-AF65-F5344CB8AC3E}">
        <p14:creationId xmlns:p14="http://schemas.microsoft.com/office/powerpoint/2010/main" val="104240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DF01-90A5-9ED6-4D1B-C708A6D56C84}"/>
              </a:ext>
            </a:extLst>
          </p:cNvPr>
          <p:cNvSpPr>
            <a:spLocks noGrp="1"/>
          </p:cNvSpPr>
          <p:nvPr>
            <p:ph type="title"/>
          </p:nvPr>
        </p:nvSpPr>
        <p:spPr/>
        <p:txBody>
          <a:bodyPr/>
          <a:lstStyle/>
          <a:p>
            <a:r>
              <a:rPr lang="en-US" sz="4400" b="1" dirty="0"/>
              <a:t>Process Mining Fundamentals :</a:t>
            </a:r>
            <a:br>
              <a:rPr lang="en-US" sz="4400" b="1" dirty="0"/>
            </a:br>
            <a:endParaRPr lang="en-IN" dirty="0"/>
          </a:p>
        </p:txBody>
      </p:sp>
      <p:sp>
        <p:nvSpPr>
          <p:cNvPr id="3" name="Text Placeholder 2">
            <a:extLst>
              <a:ext uri="{FF2B5EF4-FFF2-40B4-BE49-F238E27FC236}">
                <a16:creationId xmlns:a16="http://schemas.microsoft.com/office/drawing/2014/main" id="{AC77242C-0D33-2C90-7223-AAA39526E162}"/>
              </a:ext>
            </a:extLst>
          </p:cNvPr>
          <p:cNvSpPr>
            <a:spLocks noGrp="1"/>
          </p:cNvSpPr>
          <p:nvPr>
            <p:ph type="body" idx="1"/>
          </p:nvPr>
        </p:nvSpPr>
        <p:spPr>
          <a:xfrm>
            <a:off x="199505" y="947651"/>
            <a:ext cx="11779135" cy="5394960"/>
          </a:xfrm>
        </p:spPr>
        <p:txBody>
          <a:bodyPr>
            <a:normAutofit fontScale="92500" lnSpcReduction="10000"/>
          </a:bodyPr>
          <a:lstStyle/>
          <a:p>
            <a:pPr marL="50800" indent="0">
              <a:buNone/>
            </a:pPr>
            <a:r>
              <a:rPr lang="en-US" sz="1800" dirty="0">
                <a:effectLst/>
                <a:latin typeface="Times New Roman" panose="02020603050405020304" pitchFamily="18" charset="0"/>
              </a:rPr>
              <a:t>                                                </a:t>
            </a:r>
          </a:p>
          <a:p>
            <a:pPr marL="50800" indent="0">
              <a:buNone/>
            </a:pPr>
            <a:endParaRPr lang="en-IN" dirty="0"/>
          </a:p>
          <a:p>
            <a:pPr marL="50800" indent="0">
              <a:buNone/>
            </a:pPr>
            <a:endParaRPr lang="en-IN" dirty="0"/>
          </a:p>
          <a:p>
            <a:pPr marL="50800" indent="0">
              <a:buNone/>
            </a:pPr>
            <a:endParaRPr lang="en-IN" dirty="0"/>
          </a:p>
          <a:p>
            <a:pPr marL="50800" indent="0">
              <a:buNone/>
            </a:pPr>
            <a:endParaRPr lang="en-IN" dirty="0"/>
          </a:p>
          <a:p>
            <a:pPr marL="0" marR="0" indent="0" algn="just">
              <a:lnSpc>
                <a:spcPct val="150000"/>
              </a:lnSpc>
              <a:spcBef>
                <a:spcPts val="0"/>
              </a:spcBef>
              <a:spcAft>
                <a:spcPts val="0"/>
              </a:spcAft>
              <a:buNone/>
            </a:pPr>
            <a:endParaRPr lang="en-US" sz="2200" dirty="0">
              <a:effectLst/>
              <a:latin typeface="Times New Roman" panose="02020603050405020304" pitchFamily="18"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rPr>
              <a:t>This chart shows the development of sales order items (KPI) and the corresponding net order value (KPI) over a period of time (dimension). The x-axis displays the dimension, the creation date of sales order, grouped by months. The two y-axes display the KPIs: The columns display the number of sales order items (case count) and the line displays the net order </a:t>
            </a:r>
            <a:r>
              <a:rPr lang="en-US" sz="2200" dirty="0" err="1">
                <a:effectLst/>
                <a:latin typeface="Times New Roman" panose="02020603050405020304" pitchFamily="18" charset="0"/>
              </a:rPr>
              <a:t>value.This</a:t>
            </a:r>
            <a:r>
              <a:rPr lang="en-US" sz="2200" dirty="0">
                <a:effectLst/>
                <a:latin typeface="Times New Roman" panose="02020603050405020304" pitchFamily="18" charset="0"/>
              </a:rPr>
              <a:t> OLAP table is currently displaying three KPIs for all the sales </a:t>
            </a:r>
            <a:r>
              <a:rPr lang="en-US" sz="2200" dirty="0" err="1">
                <a:effectLst/>
                <a:latin typeface="Times New Roman" panose="02020603050405020304" pitchFamily="18" charset="0"/>
              </a:rPr>
              <a:t>organizations.The</a:t>
            </a:r>
            <a:r>
              <a:rPr lang="en-US" sz="2200" dirty="0">
                <a:effectLst/>
                <a:latin typeface="Times New Roman" panose="02020603050405020304" pitchFamily="18" charset="0"/>
              </a:rPr>
              <a:t> first column displays the dimension, Sales Organization. The other three columns show KPIs: number of sales orders, average cycle time, and order value. </a:t>
            </a:r>
          </a:p>
          <a:p>
            <a:pPr marL="0" marR="0" indent="0" algn="just">
              <a:lnSpc>
                <a:spcPct val="150000"/>
              </a:lnSpc>
              <a:spcBef>
                <a:spcPts val="0"/>
              </a:spcBef>
              <a:spcAft>
                <a:spcPts val="0"/>
              </a:spcAft>
              <a:buNone/>
            </a:pPr>
            <a:endParaRPr lang="en-US" sz="1800" dirty="0">
              <a:effectLst/>
              <a:latin typeface="Times New Roman" panose="02020603050405020304" pitchFamily="18" charset="0"/>
            </a:endParaRPr>
          </a:p>
          <a:p>
            <a:pPr marL="50800" indent="0">
              <a:buNone/>
            </a:pPr>
            <a:endParaRPr lang="en-US" sz="2200" dirty="0">
              <a:effectLst/>
              <a:latin typeface="Times New Roman" panose="02020603050405020304" pitchFamily="18" charset="0"/>
            </a:endParaRPr>
          </a:p>
          <a:p>
            <a:pPr marL="50800" indent="0">
              <a:buNone/>
            </a:pPr>
            <a:endParaRPr lang="en-IN" dirty="0"/>
          </a:p>
        </p:txBody>
      </p:sp>
      <p:pic>
        <p:nvPicPr>
          <p:cNvPr id="2050" name="Picture 2">
            <a:extLst>
              <a:ext uri="{FF2B5EF4-FFF2-40B4-BE49-F238E27FC236}">
                <a16:creationId xmlns:a16="http://schemas.microsoft.com/office/drawing/2014/main" id="{39C192BE-9B67-8225-56D2-3B4804D85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710" y="1230329"/>
            <a:ext cx="5565058" cy="20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47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48E7-9BC8-3367-AB22-0901EC0D9330}"/>
              </a:ext>
            </a:extLst>
          </p:cNvPr>
          <p:cNvSpPr>
            <a:spLocks noGrp="1"/>
          </p:cNvSpPr>
          <p:nvPr>
            <p:ph type="title"/>
          </p:nvPr>
        </p:nvSpPr>
        <p:spPr/>
        <p:txBody>
          <a:bodyPr/>
          <a:lstStyle/>
          <a:p>
            <a:r>
              <a:rPr lang="en-IN" dirty="0"/>
              <a:t>Tables &amp; Charts in Analysis</a:t>
            </a:r>
          </a:p>
        </p:txBody>
      </p:sp>
      <p:sp>
        <p:nvSpPr>
          <p:cNvPr id="3" name="Text Placeholder 2">
            <a:extLst>
              <a:ext uri="{FF2B5EF4-FFF2-40B4-BE49-F238E27FC236}">
                <a16:creationId xmlns:a16="http://schemas.microsoft.com/office/drawing/2014/main" id="{B363F593-7A03-C3B6-8A22-7C81E3FCA0AA}"/>
              </a:ext>
            </a:extLst>
          </p:cNvPr>
          <p:cNvSpPr>
            <a:spLocks noGrp="1"/>
          </p:cNvSpPr>
          <p:nvPr>
            <p:ph type="body" idx="1"/>
          </p:nvPr>
        </p:nvSpPr>
        <p:spPr/>
        <p:txBody>
          <a:bodyPr/>
          <a:lstStyle/>
          <a:p>
            <a:pPr marL="50800" indent="0" algn="l">
              <a:buNone/>
            </a:pPr>
            <a:r>
              <a:rPr lang="en-US" sz="2200" b="1" i="0" dirty="0">
                <a:solidFill>
                  <a:srgbClr val="000000"/>
                </a:solidFill>
                <a:effectLst/>
                <a:latin typeface="Times New Roman" panose="02020603050405020304" pitchFamily="18" charset="0"/>
                <a:cs typeface="Times New Roman" panose="02020603050405020304" pitchFamily="18" charset="0"/>
              </a:rPr>
              <a:t>Analysis :</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a:solidFill>
                  <a:srgbClr val="333333"/>
                </a:solidFill>
                <a:effectLst/>
                <a:latin typeface="Times New Roman" panose="02020603050405020304" pitchFamily="18" charset="0"/>
                <a:cs typeface="Times New Roman" panose="02020603050405020304" pitchFamily="18" charset="0"/>
              </a:rPr>
              <a:t>An Analysis helps to identify execution gaps in your business processes. It lets you create a custom visualization of your as-is process and analyze the underlying </a:t>
            </a:r>
            <a:r>
              <a:rPr lang="en-US" sz="2200" b="0" i="0" dirty="0" err="1">
                <a:solidFill>
                  <a:srgbClr val="333333"/>
                </a:solidFill>
                <a:effectLst/>
                <a:latin typeface="Times New Roman" panose="02020603050405020304" pitchFamily="18" charset="0"/>
                <a:cs typeface="Times New Roman" panose="02020603050405020304" pitchFamily="18" charset="0"/>
              </a:rPr>
              <a:t>data.An</a:t>
            </a:r>
            <a:r>
              <a:rPr lang="en-US" sz="2200" b="0" i="0" dirty="0">
                <a:solidFill>
                  <a:srgbClr val="333333"/>
                </a:solidFill>
                <a:effectLst/>
                <a:latin typeface="Times New Roman" panose="02020603050405020304" pitchFamily="18" charset="0"/>
                <a:cs typeface="Times New Roman" panose="02020603050405020304" pitchFamily="18" charset="0"/>
              </a:rPr>
              <a:t> Analysis can be linked to a Data Model or a Knowledge Model. A Knowledge Model lets you define KPIs in one place, from which they can be referenced by other </a:t>
            </a:r>
            <a:r>
              <a:rPr lang="en-US" sz="2200" b="0" i="0" dirty="0" err="1">
                <a:solidFill>
                  <a:srgbClr val="333333"/>
                </a:solidFill>
                <a:effectLst/>
                <a:latin typeface="Times New Roman" panose="02020603050405020304" pitchFamily="18" charset="0"/>
                <a:cs typeface="Times New Roman" panose="02020603050405020304" pitchFamily="18" charset="0"/>
              </a:rPr>
              <a:t>Celonis</a:t>
            </a:r>
            <a:r>
              <a:rPr lang="en-US" sz="2200" b="0" i="0" dirty="0">
                <a:solidFill>
                  <a:srgbClr val="333333"/>
                </a:solidFill>
                <a:effectLst/>
                <a:latin typeface="Times New Roman" panose="02020603050405020304" pitchFamily="18" charset="0"/>
                <a:cs typeface="Times New Roman" panose="02020603050405020304" pitchFamily="18" charset="0"/>
              </a:rPr>
              <a:t> EMS assets. You can import KPIs to an Analysis from a linked Knowledge Model and use them in addition to local KPIs that you create in the Analysis.</a:t>
            </a:r>
          </a:p>
          <a:p>
            <a:pPr>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Anytime you add a table or chart to the analysis, you'll need to select the </a:t>
            </a:r>
            <a:r>
              <a:rPr lang="en-US" sz="2200" b="1" i="0" dirty="0">
                <a:solidFill>
                  <a:srgbClr val="000000"/>
                </a:solidFill>
                <a:effectLst/>
                <a:latin typeface="Times New Roman" panose="02020603050405020304" pitchFamily="18" charset="0"/>
                <a:cs typeface="Times New Roman" panose="02020603050405020304" pitchFamily="18" charset="0"/>
              </a:rPr>
              <a:t>dimension(s) </a:t>
            </a:r>
            <a:r>
              <a:rPr lang="en-US" sz="2200" b="0" i="0" dirty="0">
                <a:solidFill>
                  <a:srgbClr val="000000"/>
                </a:solidFill>
                <a:effectLst/>
                <a:latin typeface="Times New Roman" panose="02020603050405020304" pitchFamily="18" charset="0"/>
                <a:cs typeface="Times New Roman" panose="02020603050405020304" pitchFamily="18" charset="0"/>
              </a:rPr>
              <a:t>and </a:t>
            </a:r>
            <a:r>
              <a:rPr lang="en-US" sz="2200" b="1" i="0" dirty="0">
                <a:solidFill>
                  <a:srgbClr val="000000"/>
                </a:solidFill>
                <a:effectLst/>
                <a:latin typeface="Times New Roman" panose="02020603050405020304" pitchFamily="18" charset="0"/>
                <a:cs typeface="Times New Roman" panose="02020603050405020304" pitchFamily="18" charset="0"/>
              </a:rPr>
              <a:t>KPI(s)</a:t>
            </a:r>
            <a:r>
              <a:rPr lang="en-US" sz="2200" b="0" i="0" dirty="0">
                <a:solidFill>
                  <a:srgbClr val="000000"/>
                </a:solidFill>
                <a:effectLst/>
                <a:latin typeface="Times New Roman" panose="02020603050405020304" pitchFamily="18" charset="0"/>
                <a:cs typeface="Times New Roman" panose="02020603050405020304" pitchFamily="18" charset="0"/>
              </a:rPr>
              <a:t> to display.</a:t>
            </a:r>
          </a:p>
          <a:p>
            <a:pPr>
              <a:buFont typeface="Wingdings" panose="05000000000000000000" pitchFamily="2" charset="2"/>
              <a:buChar char="Ø"/>
            </a:pPr>
            <a:r>
              <a:rPr lang="en-US" sz="2200" b="1" dirty="0">
                <a:solidFill>
                  <a:srgbClr val="000000"/>
                </a:solidFill>
                <a:latin typeface="Times New Roman" panose="02020603050405020304" pitchFamily="18" charset="0"/>
                <a:cs typeface="Times New Roman" panose="02020603050405020304" pitchFamily="18" charset="0"/>
              </a:rPr>
              <a:t>Dimensions :</a:t>
            </a:r>
            <a:r>
              <a:rPr lang="en-US" sz="2200" dirty="0">
                <a:solidFill>
                  <a:srgbClr val="000000"/>
                </a:solidFill>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Dimensions are used to determine which attributes from the analysis are displayed; for example, vendor name, customer name, date, region, or document type. Dimensions represent the columns of the data tables (for example, Dimension = Customer name, Attribute = Acme Bread Company).</a:t>
            </a:r>
          </a:p>
          <a:p>
            <a:pPr>
              <a:buFont typeface="Wingdings" panose="05000000000000000000" pitchFamily="2" charset="2"/>
              <a:buChar char="Ø"/>
            </a:pPr>
            <a:r>
              <a:rPr lang="en-US" sz="2200" b="1" dirty="0">
                <a:solidFill>
                  <a:srgbClr val="000000"/>
                </a:solidFill>
                <a:latin typeface="Times New Roman" panose="02020603050405020304" pitchFamily="18" charset="0"/>
                <a:cs typeface="Times New Roman" panose="02020603050405020304" pitchFamily="18" charset="0"/>
              </a:rPr>
              <a:t>KPIs : </a:t>
            </a:r>
            <a:r>
              <a:rPr lang="en-US" sz="2200" b="0" i="0" dirty="0">
                <a:solidFill>
                  <a:srgbClr val="000000"/>
                </a:solidFill>
                <a:effectLst/>
                <a:latin typeface="Times New Roman" panose="02020603050405020304" pitchFamily="18" charset="0"/>
                <a:cs typeface="Times New Roman" panose="02020603050405020304" pitchFamily="18" charset="0"/>
              </a:rPr>
              <a:t>KPIs, or Key Performance Indicators, are used to calculate and add aggregated values; for example, case count, order value, invoice value, throughput time, or automation rate. KPIs are functions that consolidate a set of values belonging to a single occurrence inside a dimension into one single value.</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05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7F9E-7969-D0EF-A8B7-578F8F6E8FA9}"/>
              </a:ext>
            </a:extLst>
          </p:cNvPr>
          <p:cNvSpPr>
            <a:spLocks noGrp="1"/>
          </p:cNvSpPr>
          <p:nvPr>
            <p:ph type="title"/>
          </p:nvPr>
        </p:nvSpPr>
        <p:spPr/>
        <p:txBody>
          <a:bodyPr/>
          <a:lstStyle/>
          <a:p>
            <a:r>
              <a:rPr lang="en-IN" dirty="0"/>
              <a:t>Tables &amp; Charts in Analysis</a:t>
            </a:r>
          </a:p>
        </p:txBody>
      </p:sp>
      <p:sp>
        <p:nvSpPr>
          <p:cNvPr id="3" name="Text Placeholder 2">
            <a:extLst>
              <a:ext uri="{FF2B5EF4-FFF2-40B4-BE49-F238E27FC236}">
                <a16:creationId xmlns:a16="http://schemas.microsoft.com/office/drawing/2014/main" id="{FA0C05B2-11B3-0122-0A52-C011507D5F32}"/>
              </a:ext>
            </a:extLst>
          </p:cNvPr>
          <p:cNvSpPr>
            <a:spLocks noGrp="1"/>
          </p:cNvSpPr>
          <p:nvPr>
            <p:ph type="body" idx="1"/>
          </p:nvPr>
        </p:nvSpPr>
        <p:spPr/>
        <p:txBody>
          <a:bodyPr>
            <a:normAutofit/>
          </a:bodyPr>
          <a:lstStyle/>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we'll configure a column chart with the creation date </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of purchase orders as a dimension and case count as</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KPI. You'll get to know the date functions available.</a:t>
            </a:r>
          </a:p>
          <a:p>
            <a:pPr marL="5080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a:solidFill>
                  <a:srgbClr val="000000"/>
                </a:solidFill>
                <a:latin typeface="Times New Roman" panose="02020603050405020304" pitchFamily="18" charset="0"/>
                <a:cs typeface="Times New Roman" panose="02020603050405020304" pitchFamily="18" charset="0"/>
              </a:rPr>
              <a:t>PIE Chart : </a:t>
            </a:r>
            <a:r>
              <a:rPr lang="en-US" sz="2200" b="0" i="0" dirty="0">
                <a:solidFill>
                  <a:srgbClr val="000000"/>
                </a:solidFill>
                <a:effectLst/>
                <a:latin typeface="Times New Roman" panose="02020603050405020304" pitchFamily="18" charset="0"/>
                <a:cs typeface="Times New Roman" panose="02020603050405020304" pitchFamily="18" charset="0"/>
              </a:rPr>
              <a:t>The principle of creating table and chart</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componentsin</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err="1">
                <a:solidFill>
                  <a:srgbClr val="000000"/>
                </a:solidFill>
                <a:effectLst/>
                <a:latin typeface="Times New Roman" panose="02020603050405020304" pitchFamily="18" charset="0"/>
                <a:cs typeface="Times New Roman" panose="02020603050405020304" pitchFamily="18" charset="0"/>
              </a:rPr>
              <a:t>Celonis</a:t>
            </a:r>
            <a:r>
              <a:rPr lang="en-US" sz="2200" b="0" i="0" dirty="0">
                <a:solidFill>
                  <a:srgbClr val="000000"/>
                </a:solidFill>
                <a:effectLst/>
                <a:latin typeface="Times New Roman" panose="02020603050405020304" pitchFamily="18" charset="0"/>
                <a:cs typeface="Times New Roman" panose="02020603050405020304" pitchFamily="18" charset="0"/>
              </a:rPr>
              <a:t> is always the same. Although, you’ll</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 need to select </a:t>
            </a:r>
            <a:r>
              <a:rPr lang="en-US" sz="2200" b="1" i="0" dirty="0">
                <a:solidFill>
                  <a:srgbClr val="000000"/>
                </a:solidFill>
                <a:effectLst/>
                <a:latin typeface="Times New Roman" panose="02020603050405020304" pitchFamily="18" charset="0"/>
                <a:cs typeface="Times New Roman" panose="02020603050405020304" pitchFamily="18" charset="0"/>
              </a:rPr>
              <a:t>only one KPI</a:t>
            </a:r>
            <a:r>
              <a:rPr lang="en-US" sz="2200" b="0" i="0" dirty="0">
                <a:solidFill>
                  <a:srgbClr val="000000"/>
                </a:solidFill>
                <a:effectLst/>
                <a:latin typeface="Times New Roman" panose="02020603050405020304" pitchFamily="18" charset="0"/>
                <a:cs typeface="Times New Roman" panose="02020603050405020304" pitchFamily="18" charset="0"/>
              </a:rPr>
              <a:t> to display in a Pie Chart. </a:t>
            </a:r>
          </a:p>
          <a:p>
            <a:pPr>
              <a:buFont typeface="Wingdings" panose="05000000000000000000" pitchFamily="2" charset="2"/>
              <a:buChar char="v"/>
            </a:pPr>
            <a:r>
              <a:rPr lang="en-US" sz="2200" dirty="0">
                <a:solidFill>
                  <a:srgbClr val="000000"/>
                </a:solidFill>
                <a:latin typeface="Times New Roman" panose="02020603050405020304" pitchFamily="18" charset="0"/>
                <a:cs typeface="Times New Roman" panose="02020603050405020304" pitchFamily="18" charset="0"/>
              </a:rPr>
              <a:t>E</a:t>
            </a:r>
            <a:r>
              <a:rPr lang="en-US" sz="2200" b="0" i="0" dirty="0">
                <a:solidFill>
                  <a:srgbClr val="000000"/>
                </a:solidFill>
                <a:effectLst/>
                <a:latin typeface="Times New Roman" panose="02020603050405020304" pitchFamily="18" charset="0"/>
                <a:cs typeface="Times New Roman" panose="02020603050405020304" pitchFamily="18" charset="0"/>
              </a:rPr>
              <a:t>ach piece of the pie (each row) represents one attribute from the</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dimension, Material Group. In this case, it would be really </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difficult to select beyond the first handful of rows. </a:t>
            </a:r>
          </a:p>
          <a:p>
            <a:pPr marL="50800" indent="0">
              <a:buNone/>
            </a:pPr>
            <a:r>
              <a:rPr lang="en-US" sz="2200" b="0" i="0" dirty="0">
                <a:solidFill>
                  <a:srgbClr val="000000"/>
                </a:solidFill>
                <a:effectLst/>
                <a:latin typeface="Times New Roman" panose="02020603050405020304" pitchFamily="18" charset="0"/>
                <a:cs typeface="Times New Roman" panose="02020603050405020304" pitchFamily="18" charset="0"/>
              </a:rPr>
              <a:t>We need to limit the pieces of pie (rows) displayed.</a:t>
            </a:r>
            <a:endParaRPr lang="en-IN"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2A87441-2949-E8FD-2F13-E64C493E4B45}"/>
              </a:ext>
            </a:extLst>
          </p:cNvPr>
          <p:cNvPicPr>
            <a:picLocks noChangeAspect="1"/>
          </p:cNvPicPr>
          <p:nvPr/>
        </p:nvPicPr>
        <p:blipFill rotWithShape="1">
          <a:blip r:embed="rId2"/>
          <a:srcRect l="18237" t="4648"/>
          <a:stretch/>
        </p:blipFill>
        <p:spPr>
          <a:xfrm>
            <a:off x="7775625" y="1097279"/>
            <a:ext cx="3607271" cy="2258962"/>
          </a:xfrm>
          <a:prstGeom prst="rect">
            <a:avLst/>
          </a:prstGeom>
        </p:spPr>
      </p:pic>
      <p:pic>
        <p:nvPicPr>
          <p:cNvPr id="5" name="Picture 4">
            <a:extLst>
              <a:ext uri="{FF2B5EF4-FFF2-40B4-BE49-F238E27FC236}">
                <a16:creationId xmlns:a16="http://schemas.microsoft.com/office/drawing/2014/main" id="{2559D9C7-18FA-B4A7-68D0-79A07E76CDC0}"/>
              </a:ext>
            </a:extLst>
          </p:cNvPr>
          <p:cNvPicPr>
            <a:picLocks noChangeAspect="1"/>
          </p:cNvPicPr>
          <p:nvPr/>
        </p:nvPicPr>
        <p:blipFill>
          <a:blip r:embed="rId3"/>
          <a:stretch>
            <a:fillRect/>
          </a:stretch>
        </p:blipFill>
        <p:spPr>
          <a:xfrm>
            <a:off x="8129587" y="3794759"/>
            <a:ext cx="3374155" cy="2648994"/>
          </a:xfrm>
          <a:prstGeom prst="rect">
            <a:avLst/>
          </a:prstGeom>
        </p:spPr>
      </p:pic>
    </p:spTree>
    <p:extLst>
      <p:ext uri="{BB962C8B-B14F-4D97-AF65-F5344CB8AC3E}">
        <p14:creationId xmlns:p14="http://schemas.microsoft.com/office/powerpoint/2010/main" val="418548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667A-5105-42E5-5068-A16A04F988FD}"/>
              </a:ext>
            </a:extLst>
          </p:cNvPr>
          <p:cNvSpPr>
            <a:spLocks noGrp="1"/>
          </p:cNvSpPr>
          <p:nvPr>
            <p:ph type="title"/>
          </p:nvPr>
        </p:nvSpPr>
        <p:spPr/>
        <p:txBody>
          <a:bodyPr/>
          <a:lstStyle/>
          <a:p>
            <a:r>
              <a:rPr lang="en-IN" dirty="0"/>
              <a:t>Process Query Language</a:t>
            </a:r>
          </a:p>
        </p:txBody>
      </p:sp>
      <p:sp>
        <p:nvSpPr>
          <p:cNvPr id="3" name="Text Placeholder 2">
            <a:extLst>
              <a:ext uri="{FF2B5EF4-FFF2-40B4-BE49-F238E27FC236}">
                <a16:creationId xmlns:a16="http://schemas.microsoft.com/office/drawing/2014/main" id="{07174674-2E09-35B7-BF84-D28F591789C4}"/>
              </a:ext>
            </a:extLst>
          </p:cNvPr>
          <p:cNvSpPr>
            <a:spLocks noGrp="1"/>
          </p:cNvSpPr>
          <p:nvPr>
            <p:ph type="body" idx="1"/>
          </p:nvPr>
        </p:nvSpPr>
        <p:spPr/>
        <p:txBody>
          <a:bodyPr/>
          <a:lstStyle/>
          <a:p>
            <a:pPr marL="0" indent="0">
              <a:lnSpc>
                <a:spcPct val="150000"/>
              </a:lnSpc>
              <a:spcBef>
                <a:spcPts val="0"/>
              </a:spcBef>
              <a:buNone/>
            </a:pPr>
            <a:r>
              <a:rPr lang="en-US" sz="2200" dirty="0">
                <a:latin typeface="Times New Roman" panose="02020603050405020304" pitchFamily="18" charset="0"/>
              </a:rPr>
              <a:t>I</a:t>
            </a:r>
            <a:r>
              <a:rPr lang="en-US" sz="2200" dirty="0">
                <a:effectLst/>
                <a:latin typeface="Times New Roman" panose="02020603050405020304" pitchFamily="18" charset="0"/>
              </a:rPr>
              <a:t>t is essential for Process Mining users to formalize their process questions as executable queries. It translates process-related business questions into queries and executes them on a custom-built query engine, the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PQL Engine.</a:t>
            </a:r>
          </a:p>
          <a:p>
            <a:pPr marL="0" indent="0">
              <a:lnSpc>
                <a:spcPct val="150000"/>
              </a:lnSpc>
              <a:spcBef>
                <a:spcPts val="0"/>
              </a:spcBef>
              <a:buNone/>
            </a:pPr>
            <a:endParaRPr lang="en-US" sz="2200" dirty="0">
              <a:effectLst/>
              <a:latin typeface="Times New Roman" panose="02020603050405020304" pitchFamily="18"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rPr>
              <a:t> For this purpose, we present the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Process Query Language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PQL), which is:</a:t>
            </a:r>
          </a:p>
          <a:p>
            <a:pPr marL="342900" marR="0" lvl="0" indent="-342900" algn="just">
              <a:lnSpc>
                <a:spcPct val="150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rPr>
              <a:t>a domain-specific language</a:t>
            </a:r>
          </a:p>
          <a:p>
            <a:pPr marL="342900" marR="0" lvl="0" indent="-342900" algn="just">
              <a:lnSpc>
                <a:spcPct val="150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rPr>
              <a:t>tailored towards a particular process data model </a:t>
            </a:r>
          </a:p>
          <a:p>
            <a:pPr marL="342900" marR="0" lvl="0" indent="-342900" algn="just">
              <a:lnSpc>
                <a:spcPct val="150000"/>
              </a:lnSpc>
              <a:spcBef>
                <a:spcPts val="0"/>
              </a:spcBef>
              <a:spcAft>
                <a:spcPts val="0"/>
              </a:spcAft>
              <a:buFont typeface="Wingdings" panose="05000000000000000000" pitchFamily="2" charset="2"/>
              <a:buChar char="§"/>
            </a:pPr>
            <a:r>
              <a:rPr lang="en-US" sz="2200" dirty="0">
                <a:effectLst/>
                <a:latin typeface="Times New Roman" panose="02020603050405020304" pitchFamily="18" charset="0"/>
              </a:rPr>
              <a:t>designed for business users.</a:t>
            </a:r>
          </a:p>
          <a:p>
            <a:pPr marL="50800" indent="0">
              <a:buNone/>
            </a:pPr>
            <a:endParaRPr lang="en-IN" dirty="0"/>
          </a:p>
        </p:txBody>
      </p:sp>
      <p:pic>
        <p:nvPicPr>
          <p:cNvPr id="4" name="Picture 3">
            <a:extLst>
              <a:ext uri="{FF2B5EF4-FFF2-40B4-BE49-F238E27FC236}">
                <a16:creationId xmlns:a16="http://schemas.microsoft.com/office/drawing/2014/main" id="{F221C535-81BE-F5DE-C8F5-DD25B7F3CA49}"/>
              </a:ext>
            </a:extLst>
          </p:cNvPr>
          <p:cNvPicPr>
            <a:picLocks noChangeAspect="1"/>
          </p:cNvPicPr>
          <p:nvPr/>
        </p:nvPicPr>
        <p:blipFill>
          <a:blip r:embed="rId2"/>
          <a:stretch>
            <a:fillRect/>
          </a:stretch>
        </p:blipFill>
        <p:spPr>
          <a:xfrm>
            <a:off x="7184471" y="3775587"/>
            <a:ext cx="4132458" cy="2716652"/>
          </a:xfrm>
          <a:prstGeom prst="rect">
            <a:avLst/>
          </a:prstGeom>
        </p:spPr>
      </p:pic>
    </p:spTree>
    <p:extLst>
      <p:ext uri="{BB962C8B-B14F-4D97-AF65-F5344CB8AC3E}">
        <p14:creationId xmlns:p14="http://schemas.microsoft.com/office/powerpoint/2010/main" val="3989182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CC7E-9E39-E341-CA28-8B23F4FF7D41}"/>
              </a:ext>
            </a:extLst>
          </p:cNvPr>
          <p:cNvSpPr>
            <a:spLocks noGrp="1"/>
          </p:cNvSpPr>
          <p:nvPr>
            <p:ph type="title"/>
          </p:nvPr>
        </p:nvSpPr>
        <p:spPr/>
        <p:txBody>
          <a:bodyPr/>
          <a:lstStyle/>
          <a:p>
            <a:r>
              <a:rPr lang="en-IN" dirty="0"/>
              <a:t>PQL</a:t>
            </a:r>
            <a:br>
              <a:rPr lang="en-IN" dirty="0"/>
            </a:br>
            <a:endParaRPr lang="en-IN" dirty="0"/>
          </a:p>
        </p:txBody>
      </p:sp>
      <p:sp>
        <p:nvSpPr>
          <p:cNvPr id="3" name="Text Placeholder 2">
            <a:extLst>
              <a:ext uri="{FF2B5EF4-FFF2-40B4-BE49-F238E27FC236}">
                <a16:creationId xmlns:a16="http://schemas.microsoft.com/office/drawing/2014/main" id="{120DFAAC-4E4C-7FE5-B9BE-1D923CCE1CEC}"/>
              </a:ext>
            </a:extLst>
          </p:cNvPr>
          <p:cNvSpPr>
            <a:spLocks noGrp="1"/>
          </p:cNvSpPr>
          <p:nvPr>
            <p:ph type="body" idx="1"/>
          </p:nvPr>
        </p:nvSpPr>
        <p:spPr/>
        <p:txBody>
          <a:bodyPr>
            <a:normAutofit/>
          </a:bodyPr>
          <a:lstStyle/>
          <a:p>
            <a:pPr marL="50800" indent="0">
              <a:buNone/>
            </a:pPr>
            <a:r>
              <a:rPr lang="en-IN" sz="2200" b="1" dirty="0">
                <a:latin typeface="Times New Roman" panose="02020603050405020304" pitchFamily="18" charset="0"/>
              </a:rPr>
              <a:t>System </a:t>
            </a:r>
            <a:r>
              <a:rPr lang="en-IN" sz="2200" b="1" dirty="0">
                <a:effectLst/>
                <a:latin typeface="Times New Roman" panose="02020603050405020304" pitchFamily="18" charset="0"/>
              </a:rPr>
              <a:t>Architecture : </a:t>
            </a:r>
            <a:r>
              <a:rPr lang="en-US" sz="2200" dirty="0">
                <a:effectLst/>
                <a:latin typeface="Times New Roman" panose="02020603050405020304" pitchFamily="18" charset="0"/>
              </a:rPr>
              <a:t>All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applications use this language to query data from a data model.</a:t>
            </a:r>
            <a:r>
              <a:rPr lang="en-US" sz="2200" b="0" i="0" dirty="0">
                <a:solidFill>
                  <a:srgbClr val="333333"/>
                </a:solidFill>
                <a:effectLst/>
                <a:latin typeface="Arial" panose="020B0604020202020204" pitchFamily="34" charset="0"/>
              </a:rPr>
              <a:t> PQL enables the user to translate process-related business questions into queries, which are then executed by a custom-built query engine. PQL covers a broad set of operators, ranging from process-specific functions to aggregations and mathematical operators. Its syntax is inspired by SQL, but specialized for process-related queries.</a:t>
            </a:r>
          </a:p>
          <a:p>
            <a:pPr marL="50800" indent="0">
              <a:buNone/>
            </a:pPr>
            <a:endParaRPr lang="en-US" sz="2200" dirty="0">
              <a:effectLst/>
              <a:latin typeface="Times New Roman" panose="02020603050405020304" pitchFamily="18" charset="0"/>
            </a:endParaRPr>
          </a:p>
          <a:p>
            <a:pPr marL="342900" marR="0" indent="-342900" algn="just">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rPr>
              <a:t>Question</a:t>
            </a:r>
            <a:endParaRPr lang="en-US" sz="2200" dirty="0">
              <a:effectLst/>
              <a:latin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2200" dirty="0">
                <a:latin typeface="Times New Roman" panose="02020603050405020304" pitchFamily="18" charset="0"/>
              </a:rPr>
              <a:t>PQL Query</a:t>
            </a:r>
            <a:endParaRPr lang="en-US" sz="2200" dirty="0">
              <a:effectLst/>
              <a:latin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pP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PQL Engine</a:t>
            </a:r>
          </a:p>
          <a:p>
            <a:pPr>
              <a:buFont typeface="Arial" panose="020B0604020202020204" pitchFamily="34" charset="0"/>
              <a:buChar char="•"/>
            </a:pPr>
            <a:r>
              <a:rPr lang="en-IN" sz="2200" dirty="0">
                <a:effectLst/>
                <a:latin typeface="Times New Roman" panose="02020603050405020304" pitchFamily="18" charset="0"/>
              </a:rPr>
              <a:t>Results</a:t>
            </a:r>
          </a:p>
          <a:p>
            <a:pPr marL="50800" indent="0">
              <a:buNone/>
            </a:pPr>
            <a:endParaRPr lang="en-IN" dirty="0">
              <a:latin typeface="Times New Roman" panose="02020603050405020304" pitchFamily="18" charset="0"/>
            </a:endParaRPr>
          </a:p>
          <a:p>
            <a:pPr marL="50800" indent="0">
              <a:buNone/>
            </a:pPr>
            <a:endParaRPr lang="en-IN" dirty="0">
              <a:latin typeface="Times New Roman" panose="02020603050405020304" pitchFamily="18" charset="0"/>
            </a:endParaRPr>
          </a:p>
          <a:p>
            <a:pPr marL="50800" indent="0">
              <a:buNone/>
            </a:pPr>
            <a:endParaRPr lang="en-IN" dirty="0"/>
          </a:p>
        </p:txBody>
      </p:sp>
      <p:pic>
        <p:nvPicPr>
          <p:cNvPr id="7" name="Picture 6">
            <a:extLst>
              <a:ext uri="{FF2B5EF4-FFF2-40B4-BE49-F238E27FC236}">
                <a16:creationId xmlns:a16="http://schemas.microsoft.com/office/drawing/2014/main" id="{6482760B-7B17-C063-250D-DEA8E4B5C7D6}"/>
              </a:ext>
            </a:extLst>
          </p:cNvPr>
          <p:cNvPicPr>
            <a:picLocks noChangeAspect="1"/>
          </p:cNvPicPr>
          <p:nvPr/>
        </p:nvPicPr>
        <p:blipFill>
          <a:blip r:embed="rId2"/>
          <a:stretch>
            <a:fillRect/>
          </a:stretch>
        </p:blipFill>
        <p:spPr>
          <a:xfrm>
            <a:off x="5742040" y="3124200"/>
            <a:ext cx="5732206" cy="3175818"/>
          </a:xfrm>
          <a:prstGeom prst="rect">
            <a:avLst/>
          </a:prstGeom>
        </p:spPr>
      </p:pic>
    </p:spTree>
    <p:extLst>
      <p:ext uri="{BB962C8B-B14F-4D97-AF65-F5344CB8AC3E}">
        <p14:creationId xmlns:p14="http://schemas.microsoft.com/office/powerpoint/2010/main" val="2773612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A254-C17E-1F02-527A-2F2457E47449}"/>
              </a:ext>
            </a:extLst>
          </p:cNvPr>
          <p:cNvSpPr>
            <a:spLocks noGrp="1"/>
          </p:cNvSpPr>
          <p:nvPr>
            <p:ph type="title"/>
          </p:nvPr>
        </p:nvSpPr>
        <p:spPr/>
        <p:txBody>
          <a:bodyPr/>
          <a:lstStyle/>
          <a:p>
            <a:r>
              <a:rPr lang="en-IN" dirty="0"/>
              <a:t> PQL</a:t>
            </a:r>
            <a:br>
              <a:rPr lang="en-IN" dirty="0"/>
            </a:br>
            <a:endParaRPr lang="en-IN" dirty="0"/>
          </a:p>
        </p:txBody>
      </p:sp>
      <p:sp>
        <p:nvSpPr>
          <p:cNvPr id="3" name="Text Placeholder 2">
            <a:extLst>
              <a:ext uri="{FF2B5EF4-FFF2-40B4-BE49-F238E27FC236}">
                <a16:creationId xmlns:a16="http://schemas.microsoft.com/office/drawing/2014/main" id="{606793E0-B56E-CCDB-5D13-B07E1E4FE274}"/>
              </a:ext>
            </a:extLst>
          </p:cNvPr>
          <p:cNvSpPr>
            <a:spLocks noGrp="1"/>
          </p:cNvSpPr>
          <p:nvPr>
            <p:ph type="body" idx="1"/>
          </p:nvPr>
        </p:nvSpPr>
        <p:spPr>
          <a:xfrm>
            <a:off x="-2" y="1120877"/>
            <a:ext cx="11779137" cy="5221734"/>
          </a:xfrm>
        </p:spPr>
        <p:txBody>
          <a:bodyPr>
            <a:normAutofit fontScale="92500" lnSpcReduction="20000"/>
          </a:bodyPr>
          <a:lstStyle/>
          <a:p>
            <a:pPr marL="50800" indent="0">
              <a:buNone/>
            </a:pPr>
            <a:r>
              <a:rPr lang="en-IN" sz="2400" b="1" dirty="0"/>
              <a:t>PQL Queries : </a:t>
            </a:r>
            <a:r>
              <a:rPr lang="en-US" sz="2400" dirty="0">
                <a:effectLst/>
                <a:latin typeface="Times New Roman" panose="02020603050405020304" pitchFamily="18" charset="0"/>
              </a:rPr>
              <a:t>PQL can be written in a lot of different applications. You can apply it in Analyses,</a:t>
            </a:r>
          </a:p>
          <a:p>
            <a:pPr marL="50800" indent="0">
              <a:buNone/>
            </a:pPr>
            <a:r>
              <a:rPr lang="en-US" sz="2400" dirty="0">
                <a:effectLst/>
                <a:latin typeface="Times New Roman" panose="02020603050405020304" pitchFamily="18" charset="0"/>
              </a:rPr>
              <a:t> Knowledge Models, Action Flows and so on.</a:t>
            </a:r>
            <a:r>
              <a:rPr lang="en-US" sz="2400" dirty="0">
                <a:solidFill>
                  <a:srgbClr val="000000"/>
                </a:solidFill>
                <a:effectLst/>
                <a:latin typeface="Inter"/>
              </a:rPr>
              <a:t> </a:t>
            </a:r>
            <a:r>
              <a:rPr lang="en-US" sz="2400" dirty="0">
                <a:effectLst/>
                <a:latin typeface="Times New Roman" panose="02020603050405020304" pitchFamily="18" charset="0"/>
              </a:rPr>
              <a:t>But when it comes to writing queries, you shouldn’t be</a:t>
            </a:r>
          </a:p>
          <a:p>
            <a:pPr marL="50800" indent="0">
              <a:buNone/>
            </a:pPr>
            <a:r>
              <a:rPr lang="en-US" sz="2400" dirty="0">
                <a:effectLst/>
                <a:latin typeface="Times New Roman" panose="02020603050405020304" pitchFamily="18" charset="0"/>
              </a:rPr>
              <a:t> worried about visualization or design. The design of the PQL language follows seven principles:</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Compactness:</a:t>
            </a:r>
            <a:r>
              <a:rPr lang="en-US" sz="2400" dirty="0">
                <a:effectLst/>
                <a:latin typeface="Times New Roman" panose="02020603050405020304" pitchFamily="18" charset="0"/>
              </a:rPr>
              <a:t> PQL queries should allow capturing intents in short, succinct programs that avoid ungrounded code redundancy.</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Decidability: </a:t>
            </a:r>
            <a:r>
              <a:rPr lang="en-US" sz="2400" dirty="0">
                <a:effectLst/>
                <a:latin typeface="Times New Roman" panose="02020603050405020304" pitchFamily="18" charset="0"/>
              </a:rPr>
              <a:t>PQL queries should be solvable by algorithms on a wide range of inputs.</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Efficiency:</a:t>
            </a:r>
            <a:r>
              <a:rPr lang="en-US" sz="2400" dirty="0">
                <a:effectLst/>
                <a:latin typeface="Times New Roman" panose="02020603050405020304" pitchFamily="18" charset="0"/>
              </a:rPr>
              <a:t> PQL queries should require reasonable and attainable amounts of computational resources.</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Expressiveness:</a:t>
            </a:r>
            <a:r>
              <a:rPr lang="en-US" sz="2400" dirty="0">
                <a:effectLst/>
                <a:latin typeface="Times New Roman" panose="02020603050405020304" pitchFamily="18" charset="0"/>
              </a:rPr>
              <a:t> PQL queries should allow describing many ideas.</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Intuitiveness:</a:t>
            </a:r>
            <a:r>
              <a:rPr lang="en-US" sz="2400" dirty="0">
                <a:effectLst/>
                <a:latin typeface="Times New Roman" panose="02020603050405020304" pitchFamily="18" charset="0"/>
              </a:rPr>
              <a:t> PQL queries should be easy-to-read and easy to comprehend.</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Portability:</a:t>
            </a:r>
            <a:r>
              <a:rPr lang="en-US" sz="2400" dirty="0">
                <a:effectLst/>
                <a:latin typeface="Times New Roman" panose="02020603050405020304" pitchFamily="18" charset="0"/>
              </a:rPr>
              <a:t> PQL queries should be independent of execution environments and data formats.</a:t>
            </a:r>
          </a:p>
          <a:p>
            <a:pPr marR="0" lvl="0" indent="-457200" algn="just">
              <a:lnSpc>
                <a:spcPct val="150000"/>
              </a:lnSpc>
              <a:spcBef>
                <a:spcPts val="0"/>
              </a:spcBef>
              <a:spcAft>
                <a:spcPts val="0"/>
              </a:spcAft>
              <a:buFont typeface="+mj-lt"/>
              <a:buAutoNum type="arabicParenR"/>
            </a:pPr>
            <a:r>
              <a:rPr lang="en-US" sz="2400" b="1" dirty="0">
                <a:effectLst/>
                <a:latin typeface="Times New Roman" panose="02020603050405020304" pitchFamily="18" charset="0"/>
              </a:rPr>
              <a:t>Usefulness: </a:t>
            </a:r>
            <a:r>
              <a:rPr lang="en-US" sz="2400" dirty="0">
                <a:effectLst/>
                <a:latin typeface="Times New Roman" panose="02020603050405020304" pitchFamily="18" charset="0"/>
              </a:rPr>
              <a:t>PQL queries should allow fulfilling many practical tasks.</a:t>
            </a:r>
          </a:p>
          <a:p>
            <a:pPr marL="50800" indent="0">
              <a:buNone/>
            </a:pPr>
            <a:endParaRPr lang="en-IN" sz="2200" b="1" dirty="0"/>
          </a:p>
        </p:txBody>
      </p:sp>
    </p:spTree>
    <p:extLst>
      <p:ext uri="{BB962C8B-B14F-4D97-AF65-F5344CB8AC3E}">
        <p14:creationId xmlns:p14="http://schemas.microsoft.com/office/powerpoint/2010/main" val="4199600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9F5B-780C-155B-330C-C237DC22BAEA}"/>
              </a:ext>
            </a:extLst>
          </p:cNvPr>
          <p:cNvSpPr>
            <a:spLocks noGrp="1"/>
          </p:cNvSpPr>
          <p:nvPr>
            <p:ph type="title"/>
          </p:nvPr>
        </p:nvSpPr>
        <p:spPr/>
        <p:txBody>
          <a:bodyPr/>
          <a:lstStyle/>
          <a:p>
            <a:r>
              <a:rPr lang="en-IN" dirty="0"/>
              <a:t>PQL Joins</a:t>
            </a:r>
          </a:p>
        </p:txBody>
      </p:sp>
      <p:sp>
        <p:nvSpPr>
          <p:cNvPr id="3" name="Text Placeholder 2">
            <a:extLst>
              <a:ext uri="{FF2B5EF4-FFF2-40B4-BE49-F238E27FC236}">
                <a16:creationId xmlns:a16="http://schemas.microsoft.com/office/drawing/2014/main" id="{C3B7ADAA-4D20-CBB9-DC14-CED78A857DB4}"/>
              </a:ext>
            </a:extLst>
          </p:cNvPr>
          <p:cNvSpPr>
            <a:spLocks noGrp="1"/>
          </p:cNvSpPr>
          <p:nvPr>
            <p:ph type="body" idx="1"/>
          </p:nvPr>
        </p:nvSpPr>
        <p:spPr/>
        <p:txBody>
          <a:bodyPr>
            <a:normAutofit lnSpcReduction="10000"/>
          </a:bodyPr>
          <a:lstStyle/>
          <a:p>
            <a:pPr marL="0" marR="0" indent="0" algn="just">
              <a:lnSpc>
                <a:spcPct val="150000"/>
              </a:lnSpc>
              <a:spcBef>
                <a:spcPts val="0"/>
              </a:spcBef>
              <a:spcAft>
                <a:spcPts val="0"/>
              </a:spcAft>
              <a:buNone/>
            </a:pPr>
            <a:r>
              <a:rPr lang="en-US" sz="2200" dirty="0">
                <a:effectLst/>
                <a:latin typeface="Times New Roman" panose="02020603050405020304" pitchFamily="18" charset="0"/>
              </a:rPr>
              <a:t>The tables in a  Data Model are connected via specific relationships to associate rows of one table with rows of another table. This is done using a </a:t>
            </a:r>
            <a:r>
              <a:rPr lang="en-US" sz="2200" b="1" dirty="0">
                <a:effectLst/>
                <a:latin typeface="Times New Roman" panose="02020603050405020304" pitchFamily="18" charset="0"/>
              </a:rPr>
              <a:t>foreign key</a:t>
            </a:r>
            <a:r>
              <a:rPr lang="en-US" sz="2200" dirty="0">
                <a:effectLst/>
                <a:latin typeface="Times New Roman" panose="02020603050405020304" pitchFamily="18" charset="0"/>
              </a:rPr>
              <a:t>. In general, these relationships can be classified as: </a:t>
            </a:r>
          </a:p>
          <a:p>
            <a:pPr marL="342900" marR="0" lvl="0" indent="-342900" algn="just">
              <a:lnSpc>
                <a:spcPct val="150000"/>
              </a:lnSpc>
              <a:spcBef>
                <a:spcPts val="0"/>
              </a:spcBef>
              <a:spcAft>
                <a:spcPts val="0"/>
              </a:spcAft>
              <a:buFont typeface="Courier New" panose="02070309020205020404" pitchFamily="49" charset="0"/>
              <a:buChar char="o"/>
            </a:pPr>
            <a:r>
              <a:rPr lang="en-US" sz="2400" dirty="0">
                <a:effectLst/>
                <a:latin typeface="Times New Roman" panose="02020603050405020304" pitchFamily="18" charset="0"/>
              </a:rPr>
              <a:t>One-to-many or 1:N</a:t>
            </a:r>
          </a:p>
          <a:p>
            <a:pPr marL="342900" marR="0" lvl="0" indent="-342900" algn="just">
              <a:lnSpc>
                <a:spcPct val="150000"/>
              </a:lnSpc>
              <a:spcBef>
                <a:spcPts val="0"/>
              </a:spcBef>
              <a:spcAft>
                <a:spcPts val="0"/>
              </a:spcAft>
              <a:buFont typeface="Courier New" panose="02070309020205020404" pitchFamily="49" charset="0"/>
              <a:buChar char="o"/>
            </a:pPr>
            <a:r>
              <a:rPr lang="en-US" sz="2400" dirty="0">
                <a:effectLst/>
                <a:latin typeface="Times New Roman" panose="02020603050405020304" pitchFamily="18" charset="0"/>
              </a:rPr>
              <a:t>One-to-one or 1:1</a:t>
            </a:r>
          </a:p>
          <a:p>
            <a:pPr marL="285750" indent="-285750">
              <a:lnSpc>
                <a:spcPct val="150000"/>
              </a:lnSpc>
              <a:spcBef>
                <a:spcPts val="0"/>
              </a:spcBef>
              <a:buFont typeface="Courier New" panose="02070309020205020404" pitchFamily="49" charset="0"/>
              <a:buChar char="o"/>
            </a:pPr>
            <a:r>
              <a:rPr lang="en-IN" sz="2400" dirty="0">
                <a:effectLst/>
                <a:latin typeface="Times New Roman" panose="02020603050405020304" pitchFamily="18" charset="0"/>
              </a:rPr>
              <a:t>Many-to-many or N:M</a:t>
            </a:r>
          </a:p>
          <a:p>
            <a:pPr marL="0" indent="0">
              <a:lnSpc>
                <a:spcPct val="150000"/>
              </a:lnSpc>
              <a:spcBef>
                <a:spcPts val="0"/>
              </a:spcBef>
              <a:buNone/>
            </a:pPr>
            <a:endParaRPr lang="en-US" sz="2200" dirty="0">
              <a:effectLst/>
              <a:latin typeface="Times New Roman" panose="02020603050405020304" pitchFamily="18" charset="0"/>
            </a:endParaRPr>
          </a:p>
          <a:p>
            <a:pPr marL="0" marR="0" indent="0" algn="just">
              <a:lnSpc>
                <a:spcPct val="150000"/>
              </a:lnSpc>
              <a:spcBef>
                <a:spcPts val="0"/>
              </a:spcBef>
              <a:spcAft>
                <a:spcPts val="0"/>
              </a:spcAft>
              <a:buNone/>
            </a:pPr>
            <a:r>
              <a:rPr lang="en-US" sz="2200" dirty="0">
                <a:effectLst/>
                <a:latin typeface="Times New Roman" panose="02020603050405020304" pitchFamily="18" charset="0"/>
              </a:rPr>
              <a:t>Depending on the number of rows of one table that can be matched with a row of another table. In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Data Models only one-to-many (1:N) relationships are supported. Every asset in </a:t>
            </a:r>
            <a:r>
              <a:rPr lang="en-US" sz="2200" dirty="0" err="1">
                <a:effectLst/>
                <a:latin typeface="Times New Roman" panose="02020603050405020304" pitchFamily="18" charset="0"/>
              </a:rPr>
              <a:t>Celonis</a:t>
            </a:r>
            <a:r>
              <a:rPr lang="en-US" sz="2200" dirty="0">
                <a:effectLst/>
                <a:latin typeface="Times New Roman" panose="02020603050405020304" pitchFamily="18" charset="0"/>
              </a:rPr>
              <a:t> has an underlying Data Model with multiple tables and </a:t>
            </a:r>
            <a:r>
              <a:rPr lang="en-US" sz="2200" b="1" dirty="0">
                <a:effectLst/>
                <a:latin typeface="Times New Roman" panose="02020603050405020304" pitchFamily="18" charset="0"/>
              </a:rPr>
              <a:t>1:N relationships</a:t>
            </a:r>
            <a:r>
              <a:rPr lang="en-US" sz="2200" dirty="0">
                <a:effectLst/>
                <a:latin typeface="Times New Roman" panose="02020603050405020304" pitchFamily="18" charset="0"/>
              </a:rPr>
              <a:t>. The joins between those tables are </a:t>
            </a:r>
            <a:r>
              <a:rPr lang="en-US" sz="2200" b="1" dirty="0">
                <a:effectLst/>
                <a:latin typeface="Times New Roman" panose="02020603050405020304" pitchFamily="18" charset="0"/>
              </a:rPr>
              <a:t>left-outer joins</a:t>
            </a:r>
            <a:r>
              <a:rPr lang="en-US" sz="2200" dirty="0">
                <a:effectLst/>
                <a:latin typeface="Times New Roman" panose="02020603050405020304" pitchFamily="18" charset="0"/>
              </a:rPr>
              <a:t>, where the N-side is on the left.</a:t>
            </a:r>
          </a:p>
          <a:p>
            <a:pPr marL="0" marR="0" indent="0" algn="just">
              <a:lnSpc>
                <a:spcPct val="150000"/>
              </a:lnSpc>
              <a:spcBef>
                <a:spcPts val="0"/>
              </a:spcBef>
              <a:spcAft>
                <a:spcPts val="0"/>
              </a:spcAft>
              <a:buNone/>
            </a:pPr>
            <a:endParaRPr lang="en-US" sz="2200" dirty="0">
              <a:effectLst/>
              <a:latin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ndParaRPr>
          </a:p>
          <a:p>
            <a:pPr marL="50800" indent="0">
              <a:buNone/>
            </a:pPr>
            <a:endParaRPr lang="en-IN" dirty="0"/>
          </a:p>
        </p:txBody>
      </p:sp>
      <p:pic>
        <p:nvPicPr>
          <p:cNvPr id="4" name="Picture 3">
            <a:extLst>
              <a:ext uri="{FF2B5EF4-FFF2-40B4-BE49-F238E27FC236}">
                <a16:creationId xmlns:a16="http://schemas.microsoft.com/office/drawing/2014/main" id="{6780E8BA-A622-C123-A24F-2DEF2646AB52}"/>
              </a:ext>
            </a:extLst>
          </p:cNvPr>
          <p:cNvPicPr>
            <a:picLocks noChangeAspect="1"/>
          </p:cNvPicPr>
          <p:nvPr/>
        </p:nvPicPr>
        <p:blipFill>
          <a:blip r:embed="rId2"/>
          <a:stretch>
            <a:fillRect/>
          </a:stretch>
        </p:blipFill>
        <p:spPr>
          <a:xfrm>
            <a:off x="7359433" y="2422592"/>
            <a:ext cx="3116850" cy="1737511"/>
          </a:xfrm>
          <a:prstGeom prst="rect">
            <a:avLst/>
          </a:prstGeom>
        </p:spPr>
      </p:pic>
    </p:spTree>
    <p:extLst>
      <p:ext uri="{BB962C8B-B14F-4D97-AF65-F5344CB8AC3E}">
        <p14:creationId xmlns:p14="http://schemas.microsoft.com/office/powerpoint/2010/main" val="260971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panose="02020603050405020304"/>
              <a:buNone/>
            </a:pPr>
            <a:r>
              <a:rPr lang="en-US"/>
              <a:t>Contents</a:t>
            </a:r>
          </a:p>
        </p:txBody>
      </p:sp>
      <p:sp>
        <p:nvSpPr>
          <p:cNvPr id="40" name="Google Shape;40;p2"/>
          <p:cNvSpPr txBox="1">
            <a:spLocks noGrp="1"/>
          </p:cNvSpPr>
          <p:nvPr>
            <p:ph type="body" idx="1"/>
          </p:nvPr>
        </p:nvSpPr>
        <p:spPr>
          <a:xfrm>
            <a:off x="-68580" y="947420"/>
            <a:ext cx="12047220" cy="6072505"/>
          </a:xfrm>
          <a:prstGeom prst="rect">
            <a:avLst/>
          </a:prstGeom>
          <a:noFill/>
          <a:ln>
            <a:noFill/>
          </a:ln>
        </p:spPr>
        <p:txBody>
          <a:bodyPr spcFirstLastPara="1" wrap="square" lIns="91425" tIns="45700" rIns="91425" bIns="45700" anchor="t" anchorCtr="0">
            <a:normAutofit fontScale="92500" lnSpcReduction="10000"/>
          </a:bodyPr>
          <a:lstStyle/>
          <a:p>
            <a:pPr marL="462280" lvl="0" indent="-474980" algn="just" rtl="0">
              <a:lnSpc>
                <a:spcPct val="150000"/>
              </a:lnSpc>
              <a:spcBef>
                <a:spcPts val="0"/>
              </a:spcBef>
              <a:spcAft>
                <a:spcPts val="0"/>
              </a:spcAft>
              <a:buClr>
                <a:schemeClr val="dk1"/>
              </a:buClr>
              <a:buSzPct val="100000"/>
              <a:buChar char="•"/>
            </a:pPr>
            <a:r>
              <a:rPr lang="en-US" sz="2600" dirty="0"/>
              <a:t>Course Objective</a:t>
            </a:r>
          </a:p>
          <a:p>
            <a:pPr marL="462280" lvl="0" indent="-474980" algn="just" rtl="0">
              <a:lnSpc>
                <a:spcPct val="150000"/>
              </a:lnSpc>
              <a:spcBef>
                <a:spcPts val="1000"/>
              </a:spcBef>
              <a:spcAft>
                <a:spcPts val="0"/>
              </a:spcAft>
              <a:buClr>
                <a:schemeClr val="dk1"/>
              </a:buClr>
              <a:buSzPct val="100000"/>
              <a:buChar char="•"/>
            </a:pPr>
            <a:r>
              <a:rPr lang="en-US" sz="2600" dirty="0"/>
              <a:t>Introduction</a:t>
            </a:r>
          </a:p>
          <a:p>
            <a:pPr marL="462280" lvl="0" indent="-474980" algn="just" rtl="0">
              <a:lnSpc>
                <a:spcPct val="150000"/>
              </a:lnSpc>
              <a:spcBef>
                <a:spcPts val="1000"/>
              </a:spcBef>
              <a:spcAft>
                <a:spcPts val="0"/>
              </a:spcAft>
              <a:buClr>
                <a:schemeClr val="dk1"/>
              </a:buClr>
              <a:buSzPct val="100000"/>
              <a:buChar char="•"/>
            </a:pPr>
            <a:r>
              <a:rPr lang="en-US" sz="2600" dirty="0"/>
              <a:t>Technology</a:t>
            </a:r>
          </a:p>
          <a:p>
            <a:pPr marL="462280" lvl="0" indent="-474980" algn="just" rtl="0">
              <a:lnSpc>
                <a:spcPct val="150000"/>
              </a:lnSpc>
              <a:spcBef>
                <a:spcPts val="1000"/>
              </a:spcBef>
              <a:spcAft>
                <a:spcPts val="0"/>
              </a:spcAft>
              <a:buClr>
                <a:schemeClr val="dk1"/>
              </a:buClr>
              <a:buSzPct val="100000"/>
              <a:buChar char="•"/>
            </a:pPr>
            <a:r>
              <a:rPr lang="en-US" sz="2600" dirty="0"/>
              <a:t>Applications</a:t>
            </a:r>
          </a:p>
          <a:p>
            <a:pPr marL="462280" lvl="0" indent="-474980" algn="just" rtl="0">
              <a:lnSpc>
                <a:spcPct val="150000"/>
              </a:lnSpc>
              <a:spcBef>
                <a:spcPts val="1000"/>
              </a:spcBef>
              <a:spcAft>
                <a:spcPts val="0"/>
              </a:spcAft>
              <a:buClr>
                <a:schemeClr val="dk1"/>
              </a:buClr>
              <a:buSzPct val="100000"/>
              <a:buChar char="•"/>
            </a:pPr>
            <a:r>
              <a:rPr lang="en-US" sz="2600" dirty="0"/>
              <a:t>Modules</a:t>
            </a:r>
          </a:p>
          <a:p>
            <a:pPr marL="462280" lvl="0" indent="-474980" algn="just" rtl="0">
              <a:lnSpc>
                <a:spcPct val="150000"/>
              </a:lnSpc>
              <a:spcBef>
                <a:spcPts val="1000"/>
              </a:spcBef>
              <a:spcAft>
                <a:spcPts val="0"/>
              </a:spcAft>
              <a:buClr>
                <a:schemeClr val="dk1"/>
              </a:buClr>
              <a:buSzPct val="100000"/>
              <a:buChar char="•"/>
            </a:pPr>
            <a:r>
              <a:rPr lang="en-US" sz="2600" dirty="0"/>
              <a:t>Real Time applications</a:t>
            </a:r>
          </a:p>
          <a:p>
            <a:pPr marL="462280" lvl="0" indent="-474980" algn="just" rtl="0">
              <a:lnSpc>
                <a:spcPct val="150000"/>
              </a:lnSpc>
              <a:spcBef>
                <a:spcPts val="1000"/>
              </a:spcBef>
              <a:spcAft>
                <a:spcPts val="0"/>
              </a:spcAft>
              <a:buClr>
                <a:schemeClr val="dk1"/>
              </a:buClr>
              <a:buSzPct val="100000"/>
              <a:buChar char="•"/>
            </a:pPr>
            <a:r>
              <a:rPr lang="en-US" sz="2600" dirty="0"/>
              <a:t>Learning outcomes</a:t>
            </a:r>
          </a:p>
          <a:p>
            <a:pPr marL="462280" lvl="0" indent="-474980" algn="just" rtl="0">
              <a:lnSpc>
                <a:spcPct val="150000"/>
              </a:lnSpc>
              <a:spcBef>
                <a:spcPts val="1000"/>
              </a:spcBef>
              <a:spcAft>
                <a:spcPts val="0"/>
              </a:spcAft>
              <a:buClr>
                <a:schemeClr val="dk1"/>
              </a:buClr>
              <a:buSzPct val="100000"/>
              <a:buChar char="•"/>
            </a:pPr>
            <a:r>
              <a:rPr lang="en-US" sz="2600" dirty="0"/>
              <a:t>GitHub Link</a:t>
            </a:r>
          </a:p>
          <a:p>
            <a:pPr marL="462280" lvl="0" indent="-474980" algn="just" rtl="0">
              <a:lnSpc>
                <a:spcPct val="150000"/>
              </a:lnSpc>
              <a:spcBef>
                <a:spcPts val="1000"/>
              </a:spcBef>
              <a:spcAft>
                <a:spcPts val="0"/>
              </a:spcAft>
              <a:buClr>
                <a:schemeClr val="dk1"/>
              </a:buClr>
              <a:buSzPct val="100000"/>
              <a:buChar char="•"/>
            </a:pPr>
            <a:r>
              <a:rPr lang="en-US" dirty="0" err="1"/>
              <a:t>Queri</a:t>
            </a:r>
            <a:r>
              <a:rPr lang="en-IN" altLang="en-US" dirty="0"/>
              <a:t>e</a:t>
            </a:r>
            <a:r>
              <a:rPr lang="en-US" dirty="0"/>
              <a: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5B0CC-5686-5769-94DA-F2BAFCE92234}"/>
              </a:ext>
            </a:extLst>
          </p:cNvPr>
          <p:cNvSpPr>
            <a:spLocks noGrp="1"/>
          </p:cNvSpPr>
          <p:nvPr>
            <p:ph type="title"/>
          </p:nvPr>
        </p:nvSpPr>
        <p:spPr/>
        <p:txBody>
          <a:bodyPr/>
          <a:lstStyle/>
          <a:p>
            <a:r>
              <a:rPr lang="en-IN" dirty="0"/>
              <a:t>Data Integration</a:t>
            </a:r>
          </a:p>
        </p:txBody>
      </p:sp>
      <p:sp>
        <p:nvSpPr>
          <p:cNvPr id="3" name="Text Placeholder 2">
            <a:extLst>
              <a:ext uri="{FF2B5EF4-FFF2-40B4-BE49-F238E27FC236}">
                <a16:creationId xmlns:a16="http://schemas.microsoft.com/office/drawing/2014/main" id="{234978EA-7016-8C2C-B04E-0A792DFB3EE2}"/>
              </a:ext>
            </a:extLst>
          </p:cNvPr>
          <p:cNvSpPr>
            <a:spLocks noGrp="1"/>
          </p:cNvSpPr>
          <p:nvPr>
            <p:ph type="body" idx="1"/>
          </p:nvPr>
        </p:nvSpPr>
        <p:spPr/>
        <p:txBody>
          <a:bodyPr/>
          <a:lstStyle/>
          <a:p>
            <a:pPr marL="50800" indent="0">
              <a:buNone/>
            </a:pPr>
            <a:r>
              <a:rPr lang="en-US" sz="2200" dirty="0">
                <a:effectLst/>
                <a:latin typeface="Times New Roman" panose="02020603050405020304" pitchFamily="18" charset="0"/>
              </a:rPr>
              <a:t>Data Integration (formerly known as Event Collection), you’re responsible for bringing in clean, real-time process data into the EMS. In other words, you build the data pipeline. Process Data is a set of connected activities with timestamps following one specific case, or object. Every activity is an "event" and your task is to collect these events and organize them in the right order.</a:t>
            </a:r>
          </a:p>
          <a:p>
            <a:pPr marL="50800" indent="0">
              <a:buNone/>
            </a:pPr>
            <a:endParaRPr lang="en-US" sz="1800" dirty="0">
              <a:effectLst/>
              <a:latin typeface="Times New Roman" panose="02020603050405020304" pitchFamily="18" charset="0"/>
            </a:endParaRPr>
          </a:p>
          <a:p>
            <a:pPr marL="50800" indent="0">
              <a:buNone/>
            </a:pPr>
            <a:endParaRPr lang="en-IN" dirty="0">
              <a:latin typeface="Times New Roman" panose="02020603050405020304" pitchFamily="18" charset="0"/>
            </a:endParaRPr>
          </a:p>
          <a:p>
            <a:pPr marL="50800" indent="0">
              <a:buNone/>
            </a:pPr>
            <a:endParaRPr lang="en-IN" dirty="0"/>
          </a:p>
        </p:txBody>
      </p:sp>
      <p:pic>
        <p:nvPicPr>
          <p:cNvPr id="5" name="Picture 4">
            <a:extLst>
              <a:ext uri="{FF2B5EF4-FFF2-40B4-BE49-F238E27FC236}">
                <a16:creationId xmlns:a16="http://schemas.microsoft.com/office/drawing/2014/main" id="{9F264E9B-A10C-D8FD-7380-27F6E2355FA5}"/>
              </a:ext>
            </a:extLst>
          </p:cNvPr>
          <p:cNvPicPr>
            <a:picLocks noChangeAspect="1"/>
          </p:cNvPicPr>
          <p:nvPr/>
        </p:nvPicPr>
        <p:blipFill>
          <a:blip r:embed="rId2"/>
          <a:stretch>
            <a:fillRect/>
          </a:stretch>
        </p:blipFill>
        <p:spPr>
          <a:xfrm>
            <a:off x="3057832" y="2810551"/>
            <a:ext cx="5624051" cy="3596640"/>
          </a:xfrm>
          <a:prstGeom prst="rect">
            <a:avLst/>
          </a:prstGeom>
        </p:spPr>
      </p:pic>
    </p:spTree>
    <p:extLst>
      <p:ext uri="{BB962C8B-B14F-4D97-AF65-F5344CB8AC3E}">
        <p14:creationId xmlns:p14="http://schemas.microsoft.com/office/powerpoint/2010/main" val="2587826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8372-0F66-51B5-F788-9EB9D6598A64}"/>
              </a:ext>
            </a:extLst>
          </p:cNvPr>
          <p:cNvSpPr>
            <a:spLocks noGrp="1"/>
          </p:cNvSpPr>
          <p:nvPr>
            <p:ph type="title"/>
          </p:nvPr>
        </p:nvSpPr>
        <p:spPr/>
        <p:txBody>
          <a:bodyPr/>
          <a:lstStyle/>
          <a:p>
            <a:r>
              <a:rPr lang="en-IN" dirty="0"/>
              <a:t>Data Integration</a:t>
            </a:r>
          </a:p>
        </p:txBody>
      </p:sp>
      <p:sp>
        <p:nvSpPr>
          <p:cNvPr id="3" name="Text Placeholder 2">
            <a:extLst>
              <a:ext uri="{FF2B5EF4-FFF2-40B4-BE49-F238E27FC236}">
                <a16:creationId xmlns:a16="http://schemas.microsoft.com/office/drawing/2014/main" id="{E9A6C76A-391C-3048-C69B-232AA3F6C7A7}"/>
              </a:ext>
            </a:extLst>
          </p:cNvPr>
          <p:cNvSpPr>
            <a:spLocks noGrp="1"/>
          </p:cNvSpPr>
          <p:nvPr>
            <p:ph type="body" idx="1"/>
          </p:nvPr>
        </p:nvSpPr>
        <p:spPr/>
        <p:txBody>
          <a:bodyPr/>
          <a:lstStyle/>
          <a:p>
            <a:pPr marL="0" marR="0" indent="0" algn="just">
              <a:lnSpc>
                <a:spcPct val="150000"/>
              </a:lnSpc>
              <a:spcBef>
                <a:spcPts val="0"/>
              </a:spcBef>
              <a:spcAft>
                <a:spcPts val="0"/>
              </a:spcAft>
              <a:buNone/>
            </a:pPr>
            <a:r>
              <a:rPr lang="en-US" sz="2200" b="1" dirty="0">
                <a:effectLst/>
                <a:latin typeface="Times New Roman" panose="02020603050405020304" pitchFamily="18" charset="0"/>
              </a:rPr>
              <a:t>Get Data Into The EMS : </a:t>
            </a:r>
            <a:r>
              <a:rPr lang="en-US" sz="2200" dirty="0">
                <a:effectLst/>
                <a:latin typeface="Times New Roman" panose="02020603050405020304" pitchFamily="18" charset="0"/>
              </a:rPr>
              <a:t>It helps you </a:t>
            </a:r>
            <a:r>
              <a:rPr lang="en-US" sz="2200" b="1" dirty="0">
                <a:effectLst/>
                <a:latin typeface="Times New Roman" panose="02020603050405020304" pitchFamily="18" charset="0"/>
              </a:rPr>
              <a:t>connect</a:t>
            </a:r>
            <a:r>
              <a:rPr lang="en-US" sz="2200" dirty="0">
                <a:effectLst/>
                <a:latin typeface="Times New Roman" panose="02020603050405020304" pitchFamily="18" charset="0"/>
              </a:rPr>
              <a:t> to source systems, </a:t>
            </a:r>
            <a:r>
              <a:rPr lang="en-US" sz="2200" b="1" dirty="0">
                <a:effectLst/>
                <a:latin typeface="Times New Roman" panose="02020603050405020304" pitchFamily="18" charset="0"/>
              </a:rPr>
              <a:t>extract</a:t>
            </a:r>
            <a:r>
              <a:rPr lang="en-US" sz="2200" dirty="0">
                <a:effectLst/>
                <a:latin typeface="Times New Roman" panose="02020603050405020304" pitchFamily="18" charset="0"/>
              </a:rPr>
              <a:t> the relevant data, </a:t>
            </a:r>
            <a:r>
              <a:rPr lang="en-US" sz="2200" b="1" dirty="0">
                <a:effectLst/>
                <a:latin typeface="Times New Roman" panose="02020603050405020304" pitchFamily="18" charset="0"/>
              </a:rPr>
              <a:t>transform</a:t>
            </a:r>
            <a:r>
              <a:rPr lang="en-US" sz="2200" dirty="0">
                <a:effectLst/>
                <a:latin typeface="Times New Roman" panose="02020603050405020304" pitchFamily="18" charset="0"/>
              </a:rPr>
              <a:t> it to your needs, and </a:t>
            </a:r>
            <a:r>
              <a:rPr lang="en-US" sz="2200" b="1" dirty="0">
                <a:effectLst/>
                <a:latin typeface="Times New Roman" panose="02020603050405020304" pitchFamily="18" charset="0"/>
              </a:rPr>
              <a:t>load</a:t>
            </a:r>
            <a:r>
              <a:rPr lang="en-US" sz="2200" dirty="0">
                <a:effectLst/>
                <a:latin typeface="Times New Roman" panose="02020603050405020304" pitchFamily="18" charset="0"/>
              </a:rPr>
              <a:t> it into a polished Data Model. You can think of the Data Model as the fuel to all other work in your EMS. Once it’s ready, your team picks it up and can get started on analyzing it and acting on </a:t>
            </a:r>
            <a:r>
              <a:rPr lang="en-US" sz="2200" dirty="0" err="1">
                <a:effectLst/>
                <a:latin typeface="Times New Roman" panose="02020603050405020304" pitchFamily="18" charset="0"/>
              </a:rPr>
              <a:t>it.This</a:t>
            </a:r>
            <a:r>
              <a:rPr lang="en-US" sz="2200" dirty="0">
                <a:effectLst/>
                <a:latin typeface="Times New Roman" panose="02020603050405020304" pitchFamily="18" charset="0"/>
              </a:rPr>
              <a:t> process mainly involves 5 steps:</a:t>
            </a:r>
          </a:p>
          <a:p>
            <a:pPr marL="342900" marR="0" indent="-342900" algn="just">
              <a:lnSpc>
                <a:spcPct val="150000"/>
              </a:lnSpc>
              <a:spcBef>
                <a:spcPts val="0"/>
              </a:spcBef>
              <a:spcAft>
                <a:spcPts val="0"/>
              </a:spcAft>
              <a:buFont typeface="Wingdings" panose="05000000000000000000" pitchFamily="2" charset="2"/>
              <a:buChar char="Ø"/>
            </a:pPr>
            <a:r>
              <a:rPr lang="en-US" sz="2200" dirty="0">
                <a:latin typeface="Times New Roman" panose="02020603050405020304" pitchFamily="18" charset="0"/>
              </a:rPr>
              <a:t>Process connect</a:t>
            </a: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Times New Roman" panose="02020603050405020304" pitchFamily="18" charset="0"/>
              </a:rPr>
              <a:t>Extract data</a:t>
            </a:r>
          </a:p>
          <a:p>
            <a:pPr marL="342900" marR="0" indent="-342900" algn="just">
              <a:lnSpc>
                <a:spcPct val="150000"/>
              </a:lnSpc>
              <a:spcBef>
                <a:spcPts val="0"/>
              </a:spcBef>
              <a:spcAft>
                <a:spcPts val="0"/>
              </a:spcAft>
              <a:buFont typeface="Wingdings" panose="05000000000000000000" pitchFamily="2" charset="2"/>
              <a:buChar char="Ø"/>
            </a:pPr>
            <a:r>
              <a:rPr lang="en-US" sz="2200" dirty="0">
                <a:latin typeface="Times New Roman" panose="02020603050405020304" pitchFamily="18" charset="0"/>
              </a:rPr>
              <a:t>Transform data</a:t>
            </a:r>
          </a:p>
          <a:p>
            <a:pPr marL="342900" marR="0" indent="-342900" algn="just">
              <a:lnSpc>
                <a:spcPct val="150000"/>
              </a:lnSpc>
              <a:spcBef>
                <a:spcPts val="0"/>
              </a:spcBef>
              <a:spcAft>
                <a:spcPts val="0"/>
              </a:spcAft>
              <a:buFont typeface="Wingdings" panose="05000000000000000000" pitchFamily="2" charset="2"/>
              <a:buChar char="Ø"/>
            </a:pPr>
            <a:r>
              <a:rPr lang="en-US" sz="2200" dirty="0">
                <a:effectLst/>
                <a:latin typeface="Times New Roman" panose="02020603050405020304" pitchFamily="18" charset="0"/>
              </a:rPr>
              <a:t>Data Model</a:t>
            </a:r>
          </a:p>
          <a:p>
            <a:pPr marL="342900" marR="0" indent="-342900" algn="just">
              <a:lnSpc>
                <a:spcPct val="150000"/>
              </a:lnSpc>
              <a:spcBef>
                <a:spcPts val="0"/>
              </a:spcBef>
              <a:spcAft>
                <a:spcPts val="0"/>
              </a:spcAft>
              <a:buFont typeface="Wingdings" panose="05000000000000000000" pitchFamily="2" charset="2"/>
              <a:buChar char="Ø"/>
            </a:pPr>
            <a:r>
              <a:rPr lang="en-US" sz="2200" dirty="0">
                <a:latin typeface="Times New Roman" panose="02020603050405020304" pitchFamily="18" charset="0"/>
              </a:rPr>
              <a:t>Execution Management System</a:t>
            </a:r>
            <a:endParaRPr lang="en-US" sz="2200" dirty="0">
              <a:effectLst/>
              <a:latin typeface="Times New Roman" panose="02020603050405020304" pitchFamily="18" charset="0"/>
            </a:endParaRPr>
          </a:p>
          <a:p>
            <a:pPr marL="0" marR="0" indent="0" algn="just">
              <a:lnSpc>
                <a:spcPct val="150000"/>
              </a:lnSpc>
              <a:spcBef>
                <a:spcPts val="0"/>
              </a:spcBef>
              <a:spcAft>
                <a:spcPts val="0"/>
              </a:spcAft>
              <a:buNone/>
            </a:pPr>
            <a:endParaRPr lang="en-US" sz="1800" dirty="0">
              <a:effectLst/>
              <a:latin typeface="Times New Roman" panose="02020603050405020304" pitchFamily="18" charset="0"/>
            </a:endParaRPr>
          </a:p>
          <a:p>
            <a:pPr marL="50800" indent="0">
              <a:buNone/>
            </a:pPr>
            <a:endParaRPr lang="en-IN" dirty="0"/>
          </a:p>
        </p:txBody>
      </p:sp>
      <p:pic>
        <p:nvPicPr>
          <p:cNvPr id="4" name="Picture 3">
            <a:extLst>
              <a:ext uri="{FF2B5EF4-FFF2-40B4-BE49-F238E27FC236}">
                <a16:creationId xmlns:a16="http://schemas.microsoft.com/office/drawing/2014/main" id="{036BCCB0-5BD3-26FF-60AD-5157553C3FDF}"/>
              </a:ext>
            </a:extLst>
          </p:cNvPr>
          <p:cNvPicPr>
            <a:picLocks noChangeAspect="1"/>
          </p:cNvPicPr>
          <p:nvPr/>
        </p:nvPicPr>
        <p:blipFill>
          <a:blip r:embed="rId2"/>
          <a:stretch>
            <a:fillRect/>
          </a:stretch>
        </p:blipFill>
        <p:spPr>
          <a:xfrm>
            <a:off x="5122607" y="3429001"/>
            <a:ext cx="6115664" cy="2902974"/>
          </a:xfrm>
          <a:prstGeom prst="rect">
            <a:avLst/>
          </a:prstGeom>
        </p:spPr>
      </p:pic>
    </p:spTree>
    <p:extLst>
      <p:ext uri="{BB962C8B-B14F-4D97-AF65-F5344CB8AC3E}">
        <p14:creationId xmlns:p14="http://schemas.microsoft.com/office/powerpoint/2010/main" val="8012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66F-383A-C795-FCFC-8EFE675C2B96}"/>
              </a:ext>
            </a:extLst>
          </p:cNvPr>
          <p:cNvSpPr>
            <a:spLocks noGrp="1"/>
          </p:cNvSpPr>
          <p:nvPr>
            <p:ph type="title"/>
          </p:nvPr>
        </p:nvSpPr>
        <p:spPr/>
        <p:txBody>
          <a:bodyPr/>
          <a:lstStyle/>
          <a:p>
            <a:r>
              <a:rPr lang="en-IN" dirty="0"/>
              <a:t>Real Time Applications</a:t>
            </a:r>
          </a:p>
        </p:txBody>
      </p:sp>
      <p:sp>
        <p:nvSpPr>
          <p:cNvPr id="3" name="Text Placeholder 2">
            <a:extLst>
              <a:ext uri="{FF2B5EF4-FFF2-40B4-BE49-F238E27FC236}">
                <a16:creationId xmlns:a16="http://schemas.microsoft.com/office/drawing/2014/main" id="{1758EAB5-A5F3-B07F-4939-D97E83D32ECE}"/>
              </a:ext>
            </a:extLst>
          </p:cNvPr>
          <p:cNvSpPr>
            <a:spLocks noGrp="1"/>
          </p:cNvSpPr>
          <p:nvPr>
            <p:ph type="body" idx="1"/>
          </p:nvPr>
        </p:nvSpPr>
        <p:spPr/>
        <p:txBody>
          <a:bodyPr>
            <a:normAutofit lnSpcReduction="10000"/>
          </a:bodyPr>
          <a:lstStyle/>
          <a:p>
            <a:pPr>
              <a:buFont typeface="Wingdings" panose="05000000000000000000" pitchFamily="2" charset="2"/>
              <a:buChar char="v"/>
            </a:pPr>
            <a:r>
              <a:rPr lang="en-US" sz="2200" b="1" dirty="0">
                <a:effectLst/>
                <a:latin typeface="Times New Roman" panose="02020603050405020304" pitchFamily="18" charset="0"/>
              </a:rPr>
              <a:t>IT &amp; software:</a:t>
            </a:r>
            <a:r>
              <a:rPr lang="en-US" sz="2200" dirty="0">
                <a:effectLst/>
                <a:latin typeface="Times New Roman" panose="02020603050405020304" pitchFamily="18" charset="0"/>
              </a:rPr>
              <a:t> IT professionals benefit from sorting out disorganized engineering processes by gaining clarity and managing the complexity of ERP migrations and implementation. They can also monitor systems in real-time to ensure everything is running smoothly.</a:t>
            </a:r>
          </a:p>
          <a:p>
            <a:pPr>
              <a:buFont typeface="Wingdings" panose="05000000000000000000" pitchFamily="2" charset="2"/>
              <a:buChar char="v"/>
            </a:pPr>
            <a:endParaRPr lang="en-US" sz="2200" dirty="0">
              <a:effectLst/>
              <a:latin typeface="Times New Roman" panose="02020603050405020304" pitchFamily="18" charset="0"/>
            </a:endParaRPr>
          </a:p>
          <a:p>
            <a:pPr>
              <a:buFont typeface="Wingdings" panose="05000000000000000000" pitchFamily="2" charset="2"/>
              <a:buChar char="v"/>
            </a:pPr>
            <a:r>
              <a:rPr lang="en-US" sz="2200" b="1" dirty="0">
                <a:effectLst/>
                <a:latin typeface="Times New Roman" panose="02020603050405020304" pitchFamily="18" charset="0"/>
              </a:rPr>
              <a:t>Education:</a:t>
            </a:r>
            <a:r>
              <a:rPr lang="en-US" sz="2200" dirty="0">
                <a:effectLst/>
                <a:latin typeface="Times New Roman" panose="02020603050405020304" pitchFamily="18" charset="0"/>
              </a:rPr>
              <a:t> Educational process mining (EPM) allows administrators to analyze and visualize students’ learning behavior by applying specialized algorithms. The student activity logs provide insights into tracking and monitoring their academic performance.</a:t>
            </a:r>
          </a:p>
          <a:p>
            <a:pPr>
              <a:buFont typeface="Wingdings" panose="05000000000000000000" pitchFamily="2" charset="2"/>
              <a:buChar char="v"/>
            </a:pPr>
            <a:endParaRPr lang="en-US" sz="2200" dirty="0">
              <a:effectLst/>
              <a:latin typeface="Times New Roman" panose="02020603050405020304" pitchFamily="18" charset="0"/>
            </a:endParaRPr>
          </a:p>
          <a:p>
            <a:pPr>
              <a:buFont typeface="Wingdings" panose="05000000000000000000" pitchFamily="2" charset="2"/>
              <a:buChar char="v"/>
            </a:pPr>
            <a:r>
              <a:rPr lang="en-US" sz="2200" dirty="0">
                <a:effectLst/>
                <a:latin typeface="Times New Roman" panose="02020603050405020304" pitchFamily="18" charset="0"/>
              </a:rPr>
              <a:t> </a:t>
            </a:r>
            <a:r>
              <a:rPr lang="en-US" sz="2200" b="1" dirty="0">
                <a:effectLst/>
                <a:latin typeface="Times New Roman" panose="02020603050405020304" pitchFamily="18" charset="0"/>
              </a:rPr>
              <a:t>Healthcare:</a:t>
            </a:r>
            <a:r>
              <a:rPr lang="en-US" sz="2200" dirty="0">
                <a:effectLst/>
                <a:latin typeface="Times New Roman" panose="02020603050405020304" pitchFamily="18" charset="0"/>
              </a:rPr>
              <a:t> The healthcare industry has a surplus of data, from health records to appointment booking procedures. Professionals can reconstruct this data digitally with process mining software for seamless integration. </a:t>
            </a:r>
          </a:p>
          <a:p>
            <a:pPr marL="50800" indent="0">
              <a:buNone/>
            </a:pPr>
            <a:endParaRPr lang="en-US" sz="2200" dirty="0">
              <a:effectLst/>
              <a:latin typeface="Times New Roman" panose="02020603050405020304" pitchFamily="18" charset="0"/>
            </a:endParaRPr>
          </a:p>
          <a:p>
            <a:pPr>
              <a:buFont typeface="Wingdings" panose="05000000000000000000" pitchFamily="2" charset="2"/>
              <a:buChar char="v"/>
            </a:pPr>
            <a:r>
              <a:rPr lang="en-IN" altLang="en-US" sz="2200" b="1" dirty="0"/>
              <a:t>Retail :</a:t>
            </a:r>
            <a:r>
              <a:rPr lang="en-US" sz="2400" dirty="0"/>
              <a:t> </a:t>
            </a:r>
            <a:r>
              <a:rPr lang="en-IN" altLang="en-US" sz="2200" dirty="0"/>
              <a:t>U</a:t>
            </a:r>
            <a:r>
              <a:rPr lang="en-US" sz="2200" dirty="0"/>
              <a:t>sed to analyze and interpret customer data. All this data can reveal actionable information about customer behavior through trends and associations. The data collected can then be used to optimize pricing, gain new customers, and increase loyalty.</a:t>
            </a:r>
          </a:p>
          <a:p>
            <a:pPr marL="50800" indent="0">
              <a:buNone/>
            </a:pPr>
            <a:endParaRPr lang="en-US" sz="2200" dirty="0"/>
          </a:p>
          <a:p>
            <a:pPr>
              <a:buFont typeface="Wingdings" panose="05000000000000000000" pitchFamily="2" charset="2"/>
              <a:buChar char="v"/>
            </a:pPr>
            <a:endParaRPr lang="en-US" sz="2200" dirty="0">
              <a:effectLst/>
              <a:latin typeface="Times New Roman" panose="02020603050405020304" pitchFamily="18" charset="0"/>
            </a:endParaRPr>
          </a:p>
          <a:p>
            <a:pPr>
              <a:buFont typeface="Wingdings" panose="05000000000000000000" pitchFamily="2" charset="2"/>
              <a:buChar char="v"/>
            </a:pPr>
            <a:endParaRPr lang="en-US" sz="2200" dirty="0">
              <a:effectLst/>
              <a:latin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63037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BB5B-8D97-05BD-B2AE-0E022C1F6E96}"/>
              </a:ext>
            </a:extLst>
          </p:cNvPr>
          <p:cNvSpPr>
            <a:spLocks noGrp="1"/>
          </p:cNvSpPr>
          <p:nvPr>
            <p:ph type="title"/>
          </p:nvPr>
        </p:nvSpPr>
        <p:spPr/>
        <p:txBody>
          <a:bodyPr/>
          <a:lstStyle/>
          <a:p>
            <a:r>
              <a:rPr lang="en-IN" dirty="0"/>
              <a:t>Real Time Applications</a:t>
            </a:r>
          </a:p>
        </p:txBody>
      </p:sp>
      <p:sp>
        <p:nvSpPr>
          <p:cNvPr id="3" name="Text Placeholder 2">
            <a:extLst>
              <a:ext uri="{FF2B5EF4-FFF2-40B4-BE49-F238E27FC236}">
                <a16:creationId xmlns:a16="http://schemas.microsoft.com/office/drawing/2014/main" id="{9C1FB021-5970-A4FE-0F1F-E84614FCF8CB}"/>
              </a:ext>
            </a:extLst>
          </p:cNvPr>
          <p:cNvSpPr>
            <a:spLocks noGrp="1"/>
          </p:cNvSpPr>
          <p:nvPr>
            <p:ph type="body" idx="1"/>
          </p:nvPr>
        </p:nvSpPr>
        <p:spPr/>
        <p:txBody>
          <a:bodyPr/>
          <a:lstStyle/>
          <a:p>
            <a:pPr>
              <a:buFont typeface="Wingdings" panose="05000000000000000000" pitchFamily="2" charset="2"/>
              <a:buChar char="v"/>
            </a:pPr>
            <a:r>
              <a:rPr lang="en-IN" altLang="en-US" sz="2200" b="1" dirty="0"/>
              <a:t>Telecommunication : </a:t>
            </a:r>
            <a:r>
              <a:rPr lang="en-US" sz="2200" dirty="0"/>
              <a:t>Process mining helps telecommunication companies identify anomalies and predict fraudulent activities by monitoring user behavior and operational workflow.</a:t>
            </a:r>
          </a:p>
          <a:p>
            <a:pPr marL="50800" indent="0">
              <a:buNone/>
            </a:pPr>
            <a:endParaRPr lang="en-US" sz="2800" dirty="0"/>
          </a:p>
          <a:p>
            <a:endParaRPr lang="en-IN" dirty="0"/>
          </a:p>
        </p:txBody>
      </p:sp>
      <p:pic>
        <p:nvPicPr>
          <p:cNvPr id="4" name="Picture 14" descr="IMG_256">
            <a:extLst>
              <a:ext uri="{FF2B5EF4-FFF2-40B4-BE49-F238E27FC236}">
                <a16:creationId xmlns:a16="http://schemas.microsoft.com/office/drawing/2014/main" id="{B149D72D-D95B-2FB4-B8D4-045C29049437}"/>
              </a:ext>
            </a:extLst>
          </p:cNvPr>
          <p:cNvPicPr>
            <a:picLocks noChangeAspect="1"/>
          </p:cNvPicPr>
          <p:nvPr/>
        </p:nvPicPr>
        <p:blipFill>
          <a:blip r:embed="rId2"/>
          <a:srcRect t="17326" r="-791" b="6423"/>
          <a:stretch>
            <a:fillRect/>
          </a:stretch>
        </p:blipFill>
        <p:spPr>
          <a:xfrm>
            <a:off x="1197446" y="2588997"/>
            <a:ext cx="9018270" cy="3388360"/>
          </a:xfrm>
          <a:prstGeom prst="rect">
            <a:avLst/>
          </a:prstGeom>
          <a:noFill/>
          <a:ln w="9525">
            <a:noFill/>
          </a:ln>
        </p:spPr>
      </p:pic>
    </p:spTree>
    <p:extLst>
      <p:ext uri="{BB962C8B-B14F-4D97-AF65-F5344CB8AC3E}">
        <p14:creationId xmlns:p14="http://schemas.microsoft.com/office/powerpoint/2010/main" val="92789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5EEF-CEBF-5FCD-674A-98B16312144A}"/>
              </a:ext>
            </a:extLst>
          </p:cNvPr>
          <p:cNvSpPr>
            <a:spLocks noGrp="1"/>
          </p:cNvSpPr>
          <p:nvPr>
            <p:ph type="title"/>
          </p:nvPr>
        </p:nvSpPr>
        <p:spPr/>
        <p:txBody>
          <a:bodyPr/>
          <a:lstStyle/>
          <a:p>
            <a:r>
              <a:rPr lang="en-IN" dirty="0"/>
              <a:t>Learning Outcomes</a:t>
            </a:r>
          </a:p>
        </p:txBody>
      </p:sp>
      <p:sp>
        <p:nvSpPr>
          <p:cNvPr id="3" name="Text Placeholder 2">
            <a:extLst>
              <a:ext uri="{FF2B5EF4-FFF2-40B4-BE49-F238E27FC236}">
                <a16:creationId xmlns:a16="http://schemas.microsoft.com/office/drawing/2014/main" id="{96B99282-0351-F236-CBE3-758D8FDBA5F8}"/>
              </a:ext>
            </a:extLst>
          </p:cNvPr>
          <p:cNvSpPr>
            <a:spLocks noGrp="1"/>
          </p:cNvSpPr>
          <p:nvPr>
            <p:ph type="body" idx="1"/>
          </p:nvPr>
        </p:nvSpPr>
        <p:spPr/>
        <p:txBody>
          <a:bodyPr/>
          <a:lstStyle/>
          <a:p>
            <a:pPr>
              <a:buFont typeface="Wingdings" panose="05000000000000000000" pitchFamily="2" charset="2"/>
              <a:buChar char="ü"/>
            </a:pPr>
            <a:endParaRPr lang="en-US" b="0" i="0" dirty="0">
              <a:solidFill>
                <a:srgbClr val="202124"/>
              </a:solidFill>
              <a:effectLst/>
              <a:latin typeface="Google Sans"/>
            </a:endParaRPr>
          </a:p>
          <a:p>
            <a:pPr>
              <a:buFont typeface="Wingdings" panose="05000000000000000000" pitchFamily="2" charset="2"/>
              <a:buChar char="ü"/>
            </a:pPr>
            <a:r>
              <a:rPr lang="en-US" dirty="0">
                <a:solidFill>
                  <a:srgbClr val="202124"/>
                </a:solidFill>
                <a:latin typeface="Google Sans"/>
              </a:rPr>
              <a:t> </a:t>
            </a:r>
            <a:r>
              <a:rPr lang="en-US" b="0" i="0" dirty="0">
                <a:solidFill>
                  <a:srgbClr val="202124"/>
                </a:solidFill>
                <a:effectLst/>
                <a:latin typeface="Google Sans"/>
              </a:rPr>
              <a:t>Get a better understanding of Process Mining Fundamentals.</a:t>
            </a:r>
          </a:p>
          <a:p>
            <a:pPr>
              <a:buFont typeface="Wingdings" panose="05000000000000000000" pitchFamily="2" charset="2"/>
              <a:buChar char="ü"/>
            </a:pPr>
            <a:r>
              <a:rPr lang="en-US" dirty="0">
                <a:solidFill>
                  <a:srgbClr val="202124"/>
                </a:solidFill>
                <a:latin typeface="Google Sans"/>
              </a:rPr>
              <a:t>Understanding about </a:t>
            </a:r>
            <a:r>
              <a:rPr lang="en-US">
                <a:solidFill>
                  <a:srgbClr val="202124"/>
                </a:solidFill>
                <a:latin typeface="Google Sans"/>
              </a:rPr>
              <a:t>the Tables &amp; Charts </a:t>
            </a:r>
            <a:r>
              <a:rPr lang="en-US" dirty="0">
                <a:solidFill>
                  <a:srgbClr val="202124"/>
                </a:solidFill>
                <a:latin typeface="Google Sans"/>
              </a:rPr>
              <a:t>in analysis.</a:t>
            </a:r>
          </a:p>
          <a:p>
            <a:pPr>
              <a:buFont typeface="Wingdings" panose="05000000000000000000" pitchFamily="2" charset="2"/>
              <a:buChar char="ü"/>
            </a:pPr>
            <a:r>
              <a:rPr lang="en-US" dirty="0">
                <a:solidFill>
                  <a:srgbClr val="202124"/>
                </a:solidFill>
                <a:latin typeface="Google Sans"/>
              </a:rPr>
              <a:t>To </a:t>
            </a:r>
            <a:r>
              <a:rPr lang="en-US" dirty="0" err="1">
                <a:solidFill>
                  <a:srgbClr val="202124"/>
                </a:solidFill>
                <a:latin typeface="Google Sans"/>
              </a:rPr>
              <a:t>analyse</a:t>
            </a:r>
            <a:r>
              <a:rPr lang="en-US" dirty="0">
                <a:solidFill>
                  <a:srgbClr val="202124"/>
                </a:solidFill>
                <a:latin typeface="Google Sans"/>
              </a:rPr>
              <a:t> about the PQL Queries.</a:t>
            </a:r>
          </a:p>
          <a:p>
            <a:pPr>
              <a:buFont typeface="Wingdings" panose="05000000000000000000" pitchFamily="2" charset="2"/>
              <a:buChar char="ü"/>
            </a:pPr>
            <a:r>
              <a:rPr lang="en-US" dirty="0">
                <a:solidFill>
                  <a:srgbClr val="202124"/>
                </a:solidFill>
                <a:latin typeface="Google Sans"/>
              </a:rPr>
              <a:t>Get an idea of different Types of Joins in PQL.</a:t>
            </a:r>
          </a:p>
          <a:p>
            <a:pPr>
              <a:buFont typeface="Wingdings" panose="05000000000000000000" pitchFamily="2" charset="2"/>
              <a:buChar char="ü"/>
            </a:pPr>
            <a:r>
              <a:rPr lang="en-US" dirty="0">
                <a:solidFill>
                  <a:srgbClr val="202124"/>
                </a:solidFill>
                <a:latin typeface="Google Sans"/>
              </a:rPr>
              <a:t>Better understanding of Data Integration.</a:t>
            </a:r>
          </a:p>
          <a:p>
            <a:pPr>
              <a:buFont typeface="Wingdings" panose="05000000000000000000" pitchFamily="2" charset="2"/>
              <a:buChar char="ü"/>
            </a:pPr>
            <a:r>
              <a:rPr lang="en-US" dirty="0">
                <a:solidFill>
                  <a:srgbClr val="202124"/>
                </a:solidFill>
                <a:latin typeface="Google Sans"/>
              </a:rPr>
              <a:t>To know the different applications of Process Mining.</a:t>
            </a:r>
          </a:p>
          <a:p>
            <a:pPr>
              <a:buFont typeface="Wingdings" panose="05000000000000000000" pitchFamily="2" charset="2"/>
              <a:buChar char="ü"/>
            </a:pPr>
            <a:endParaRPr lang="en-US" dirty="0">
              <a:solidFill>
                <a:srgbClr val="202124"/>
              </a:solidFill>
              <a:latin typeface="Google Sans"/>
            </a:endParaRPr>
          </a:p>
          <a:p>
            <a:pPr>
              <a:buFont typeface="Wingdings" panose="05000000000000000000" pitchFamily="2" charset="2"/>
              <a:buChar char="ü"/>
            </a:pPr>
            <a:endParaRPr lang="en-US" dirty="0">
              <a:solidFill>
                <a:srgbClr val="202124"/>
              </a:solidFill>
              <a:latin typeface="Google Sans"/>
            </a:endParaRPr>
          </a:p>
          <a:p>
            <a:pPr>
              <a:buFont typeface="Wingdings" panose="05000000000000000000" pitchFamily="2" charset="2"/>
              <a:buChar char="ü"/>
            </a:pPr>
            <a:endParaRPr lang="en-US" dirty="0">
              <a:solidFill>
                <a:srgbClr val="202124"/>
              </a:solidFill>
              <a:latin typeface="Google Sans"/>
            </a:endParaRPr>
          </a:p>
          <a:p>
            <a:pPr>
              <a:buFont typeface="Wingdings" panose="05000000000000000000" pitchFamily="2" charset="2"/>
              <a:buChar char="ü"/>
            </a:pPr>
            <a:endParaRPr lang="en-US" b="0" i="0" dirty="0">
              <a:solidFill>
                <a:srgbClr val="202124"/>
              </a:solidFill>
              <a:effectLst/>
              <a:latin typeface="Google Sans"/>
            </a:endParaRPr>
          </a:p>
          <a:p>
            <a:pPr>
              <a:buFont typeface="Wingdings" panose="05000000000000000000" pitchFamily="2" charset="2"/>
              <a:buChar char="ü"/>
            </a:pPr>
            <a:endParaRPr lang="en-US" b="0" i="0" dirty="0">
              <a:solidFill>
                <a:srgbClr val="202124"/>
              </a:solidFill>
              <a:effectLst/>
              <a:latin typeface="Google Sans"/>
            </a:endParaRPr>
          </a:p>
          <a:p>
            <a:pPr marL="50800" indent="0">
              <a:buNone/>
            </a:pPr>
            <a:endParaRPr lang="en-IN" dirty="0"/>
          </a:p>
        </p:txBody>
      </p:sp>
    </p:spTree>
    <p:extLst>
      <p:ext uri="{BB962C8B-B14F-4D97-AF65-F5344CB8AC3E}">
        <p14:creationId xmlns:p14="http://schemas.microsoft.com/office/powerpoint/2010/main" val="232517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p:nvPr/>
        </p:nvSpPr>
        <p:spPr>
          <a:xfrm>
            <a:off x="2753613" y="2375670"/>
            <a:ext cx="6920484"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9600"/>
              <a:buFont typeface="Arial" panose="020B0604020202020204"/>
              <a:buNone/>
            </a:pPr>
            <a:r>
              <a:rPr lang="en-US" sz="9600" b="0" i="1" u="none" strike="noStrike" cap="none">
                <a:solidFill>
                  <a:srgbClr val="FF6600"/>
                </a:solidFill>
                <a:latin typeface="Times New Roman" panose="02020603050405020304"/>
                <a:ea typeface="Times New Roman" panose="02020603050405020304"/>
                <a:cs typeface="Times New Roman" panose="02020603050405020304"/>
                <a:sym typeface="Times New Roman" panose="02020603050405020304"/>
              </a:rPr>
              <a:t>Any Queries?</a:t>
            </a:r>
            <a:endParaRPr sz="9600" b="0" i="0" u="none" strike="noStrike" cap="none">
              <a:solidFill>
                <a:srgbClr val="FF66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6"/>
          <p:cNvSpPr/>
          <p:nvPr/>
        </p:nvSpPr>
        <p:spPr>
          <a:xfrm>
            <a:off x="2753613" y="2375670"/>
            <a:ext cx="6603859" cy="159511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Clr>
                <a:srgbClr val="000000"/>
              </a:buClr>
              <a:buSzPts val="9600"/>
              <a:buFont typeface="Arial" panose="020B0604020202020204"/>
              <a:buNone/>
            </a:pPr>
            <a:r>
              <a:rPr lang="en-US" sz="9600" b="0" i="1" u="none" strike="noStrike" cap="none">
                <a:solidFill>
                  <a:srgbClr val="FF6600"/>
                </a:solidFill>
                <a:latin typeface="Times New Roman" panose="02020603050405020304"/>
                <a:ea typeface="Times New Roman" panose="02020603050405020304"/>
                <a:cs typeface="Times New Roman" panose="02020603050405020304"/>
                <a:sym typeface="Times New Roman" panose="02020603050405020304"/>
              </a:rPr>
              <a:t>Thank You!!!</a:t>
            </a:r>
            <a:endParaRPr sz="9600" b="0" i="0" u="none" strike="noStrike" cap="none">
              <a:solidFill>
                <a:srgbClr val="FF66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1372"/>
              </a:srgbClr>
            </a:outerShdw>
          </a:effectLst>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Font typeface="Times New Roman" panose="02020603050405020304"/>
              <a:buNone/>
            </a:pPr>
            <a:r>
              <a:rPr lang="en-US" dirty="0"/>
              <a:t>Course Objective</a:t>
            </a:r>
          </a:p>
        </p:txBody>
      </p:sp>
      <p:sp>
        <p:nvSpPr>
          <p:cNvPr id="46" name="Google Shape;46;p3"/>
          <p:cNvSpPr txBox="1">
            <a:spLocks noGrp="1"/>
          </p:cNvSpPr>
          <p:nvPr>
            <p:ph type="body" idx="1"/>
          </p:nvPr>
        </p:nvSpPr>
        <p:spPr>
          <a:xfrm>
            <a:off x="199505" y="1097279"/>
            <a:ext cx="11779200" cy="5394900"/>
          </a:xfrm>
          <a:prstGeom prst="rect">
            <a:avLst/>
          </a:prstGeom>
          <a:noFill/>
          <a:ln>
            <a:noFill/>
          </a:ln>
        </p:spPr>
        <p:txBody>
          <a:bodyPr spcFirstLastPara="1" wrap="square" lIns="91425" tIns="45700" rIns="91425" bIns="45700" anchor="t" anchorCtr="0">
            <a:noAutofit/>
          </a:bodyPr>
          <a:lstStyle/>
          <a:p>
            <a:pPr marL="457200" lvl="0" indent="-457200" algn="just" rtl="0">
              <a:lnSpc>
                <a:spcPct val="90000"/>
              </a:lnSpc>
              <a:spcBef>
                <a:spcPts val="0"/>
              </a:spcBef>
              <a:spcAft>
                <a:spcPts val="0"/>
              </a:spcAft>
              <a:buClr>
                <a:schemeClr val="dk1"/>
              </a:buClr>
              <a:buSzPts val="2400"/>
              <a:buChar char="⮚"/>
            </a:pPr>
            <a:r>
              <a:rPr lang="en-US" sz="2200" dirty="0"/>
              <a:t>The main objective of Process Mining applies </a:t>
            </a:r>
            <a:r>
              <a:rPr lang="en-US" sz="2200" b="0" i="0" dirty="0">
                <a:solidFill>
                  <a:srgbClr val="4D5156"/>
                </a:solidFill>
                <a:effectLst/>
                <a:latin typeface="Times New Roman" panose="02020603050405020304" pitchFamily="18" charset="0"/>
                <a:cs typeface="Times New Roman" panose="02020603050405020304" pitchFamily="18" charset="0"/>
              </a:rPr>
              <a:t>data science to </a:t>
            </a:r>
            <a:r>
              <a:rPr lang="en-US" sz="2200" b="0" i="0" dirty="0">
                <a:solidFill>
                  <a:srgbClr val="040C28"/>
                </a:solidFill>
                <a:effectLst/>
                <a:latin typeface="Times New Roman" panose="02020603050405020304" pitchFamily="18" charset="0"/>
                <a:cs typeface="Times New Roman" panose="02020603050405020304" pitchFamily="18" charset="0"/>
              </a:rPr>
              <a:t>discover, validate and improve workflows</a:t>
            </a:r>
            <a:r>
              <a:rPr lang="en-US" sz="2200" b="0" i="0" dirty="0">
                <a:solidFill>
                  <a:srgbClr val="4D5156"/>
                </a:solidFill>
                <a:effectLst/>
                <a:latin typeface="Times New Roman" panose="02020603050405020304" pitchFamily="18" charset="0"/>
                <a:cs typeface="Times New Roman" panose="02020603050405020304" pitchFamily="18" charset="0"/>
              </a:rPr>
              <a:t>. By combining data mining and process analytics, organizations can mine log data from their information systems to understand the performance of their processes, revealing bottlenecks and other areas of improvement.</a:t>
            </a:r>
          </a:p>
          <a:p>
            <a:pPr marL="457200" lvl="0" indent="-457200" algn="just" rtl="0">
              <a:lnSpc>
                <a:spcPct val="90000"/>
              </a:lnSpc>
              <a:spcBef>
                <a:spcPts val="0"/>
              </a:spcBef>
              <a:spcAft>
                <a:spcPts val="0"/>
              </a:spcAft>
              <a:buClr>
                <a:schemeClr val="dk1"/>
              </a:buClr>
              <a:buSzPts val="2400"/>
              <a:buChar char="⮚"/>
            </a:pPr>
            <a:endParaRPr sz="2200" b="1" dirty="0"/>
          </a:p>
          <a:p>
            <a:pPr marL="457200" lvl="0" indent="-457200" algn="just" rtl="0">
              <a:lnSpc>
                <a:spcPct val="90000"/>
              </a:lnSpc>
              <a:spcBef>
                <a:spcPts val="1000"/>
              </a:spcBef>
              <a:spcAft>
                <a:spcPts val="0"/>
              </a:spcAft>
              <a:buClr>
                <a:schemeClr val="dk1"/>
              </a:buClr>
              <a:buSzPts val="2400"/>
              <a:buChar char="⮚"/>
            </a:pPr>
            <a:r>
              <a:rPr lang="en-US" sz="2200" b="0" i="0" dirty="0">
                <a:solidFill>
                  <a:srgbClr val="4D5156"/>
                </a:solidFill>
                <a:effectLst/>
                <a:latin typeface="Times New Roman" panose="02020603050405020304" pitchFamily="18" charset="0"/>
                <a:cs typeface="Times New Roman" panose="02020603050405020304" pitchFamily="18" charset="0"/>
              </a:rPr>
              <a:t>Process mining is the technology at the heart of the </a:t>
            </a:r>
            <a:r>
              <a:rPr lang="en-US" sz="2200" b="0" i="0" dirty="0" err="1">
                <a:solidFill>
                  <a:srgbClr val="4D5156"/>
                </a:solidFill>
                <a:effectLst/>
                <a:latin typeface="Times New Roman" panose="02020603050405020304" pitchFamily="18" charset="0"/>
                <a:cs typeface="Times New Roman" panose="02020603050405020304" pitchFamily="18" charset="0"/>
              </a:rPr>
              <a:t>Celonis</a:t>
            </a:r>
            <a:r>
              <a:rPr lang="en-US" sz="2200" b="0" i="0" dirty="0">
                <a:solidFill>
                  <a:srgbClr val="4D5156"/>
                </a:solidFill>
                <a:effectLst/>
                <a:latin typeface="Times New Roman" panose="02020603050405020304" pitchFamily="18" charset="0"/>
                <a:cs typeface="Times New Roman" panose="02020603050405020304" pitchFamily="18" charset="0"/>
              </a:rPr>
              <a:t> Execution Management System (or EMS), enabling enterprises to fully understand how their core business processes run and find the hidden value opportunities, before taking intelligent, automated action to improve performance.</a:t>
            </a:r>
          </a:p>
          <a:p>
            <a:pPr marL="457200" lvl="0" indent="-457200" algn="just" rtl="0">
              <a:lnSpc>
                <a:spcPct val="90000"/>
              </a:lnSpc>
              <a:spcBef>
                <a:spcPts val="1000"/>
              </a:spcBef>
              <a:spcAft>
                <a:spcPts val="0"/>
              </a:spcAft>
              <a:buClr>
                <a:schemeClr val="dk1"/>
              </a:buClr>
              <a:buSzPts val="2400"/>
              <a:buChar char="⮚"/>
            </a:pPr>
            <a:endParaRPr lang="en-US" sz="2200" b="0" i="0" dirty="0">
              <a:solidFill>
                <a:srgbClr val="4D5156"/>
              </a:solidFill>
              <a:effectLst/>
              <a:latin typeface="Times New Roman" panose="02020603050405020304" pitchFamily="18" charset="0"/>
              <a:cs typeface="Times New Roman" panose="02020603050405020304" pitchFamily="18" charset="0"/>
            </a:endParaRPr>
          </a:p>
          <a:p>
            <a:pPr marL="457200" lvl="0" indent="-457200" algn="just" rtl="0">
              <a:lnSpc>
                <a:spcPct val="90000"/>
              </a:lnSpc>
              <a:spcBef>
                <a:spcPts val="1000"/>
              </a:spcBef>
              <a:spcAft>
                <a:spcPts val="0"/>
              </a:spcAft>
              <a:buClr>
                <a:schemeClr val="dk1"/>
              </a:buClr>
              <a:buSzPts val="2400"/>
              <a:buChar char="⮚"/>
            </a:pPr>
            <a:r>
              <a:rPr lang="en-US" sz="2200" i="0" dirty="0">
                <a:solidFill>
                  <a:srgbClr val="040C28"/>
                </a:solidFill>
                <a:effectLst/>
                <a:latin typeface="Times New Roman" panose="02020603050405020304" pitchFamily="18" charset="0"/>
                <a:cs typeface="Times New Roman" panose="02020603050405020304" pitchFamily="18" charset="0"/>
              </a:rPr>
              <a:t>Another objective of process mining </a:t>
            </a:r>
            <a:r>
              <a:rPr lang="en-US" sz="2200" dirty="0">
                <a:solidFill>
                  <a:srgbClr val="040C28"/>
                </a:solidFill>
                <a:latin typeface="Times New Roman" panose="02020603050405020304" pitchFamily="18" charset="0"/>
                <a:cs typeface="Times New Roman" panose="02020603050405020304" pitchFamily="18" charset="0"/>
              </a:rPr>
              <a:t>are </a:t>
            </a:r>
            <a:r>
              <a:rPr lang="en-US" sz="2200" i="0" dirty="0">
                <a:solidFill>
                  <a:srgbClr val="040C28"/>
                </a:solidFill>
                <a:effectLst/>
                <a:latin typeface="Times New Roman" panose="02020603050405020304" pitchFamily="18" charset="0"/>
                <a:cs typeface="Times New Roman" panose="02020603050405020304" pitchFamily="18" charset="0"/>
              </a:rPr>
              <a:t>setting objectives, data gathering and preparation, applying data mining algorithms, and evaluating results</a:t>
            </a:r>
            <a:r>
              <a:rPr lang="en-US" sz="2200" b="0" i="0" dirty="0">
                <a:solidFill>
                  <a:srgbClr val="4D5156"/>
                </a:solidFill>
                <a:effectLst/>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None/>
            </a:pPr>
            <a:endParaRPr sz="2200" b="1" dirty="0"/>
          </a:p>
          <a:p>
            <a:pPr marL="0" lvl="0" indent="0" algn="just" rtl="0">
              <a:lnSpc>
                <a:spcPct val="150000"/>
              </a:lnSpc>
              <a:spcBef>
                <a:spcPts val="1200"/>
              </a:spcBef>
              <a:spcAft>
                <a:spcPts val="0"/>
              </a:spcAft>
              <a:buClr>
                <a:schemeClr val="dk1"/>
              </a:buClr>
              <a:buSzPts val="1100"/>
              <a:buFont typeface="Arial" panose="020B0604020202020204"/>
              <a:buNone/>
            </a:pPr>
            <a:r>
              <a:rPr lang="en-US" sz="1200" b="1" dirty="0">
                <a:solidFill>
                  <a:srgbClr val="161616"/>
                </a:solidFill>
                <a:highlight>
                  <a:srgbClr val="FFFFFF"/>
                </a:highlight>
              </a:rPr>
              <a:t> </a:t>
            </a: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a:p>
            <a:pPr marL="0" lvl="0" indent="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Introduction</a:t>
            </a:r>
          </a:p>
        </p:txBody>
      </p:sp>
      <p:sp>
        <p:nvSpPr>
          <p:cNvPr id="3" name="Text Placeholder 2"/>
          <p:cNvSpPr>
            <a:spLocks noGrp="1"/>
          </p:cNvSpPr>
          <p:nvPr>
            <p:ph type="body" idx="1"/>
          </p:nvPr>
        </p:nvSpPr>
        <p:spPr/>
        <p:txBody>
          <a:bodyPr/>
          <a:lstStyle/>
          <a:p>
            <a:pPr marL="50800" indent="0">
              <a:buNone/>
            </a:pPr>
            <a:r>
              <a:rPr lang="en-US" b="1"/>
              <a:t>Process</a:t>
            </a:r>
            <a:r>
              <a:rPr lang="en-IN" altLang="en-US" b="1"/>
              <a:t>:</a:t>
            </a:r>
          </a:p>
          <a:p>
            <a:pPr marL="50800" indent="0">
              <a:buNone/>
            </a:pPr>
            <a:r>
              <a:rPr lang="en-IN" altLang="en-US"/>
              <a:t>		</a:t>
            </a:r>
            <a:r>
              <a:rPr lang="en-US" sz="2200">
                <a:solidFill>
                  <a:schemeClr val="tx1"/>
                </a:solidFill>
                <a:uFillTx/>
                <a:latin typeface="Times New Roman" panose="02020603050405020304" charset="0"/>
              </a:rPr>
              <a:t>A process is very simply a series of linked actions or steps taken to achieve a particular end. It is a series of actions taken from start to finish to complete an activity. In process mining, this set of actions can be individual steps or tasks that define a business operation's start and end points. Processes can be one-time, recurring, or periodic, depending on the nature of the workflow.</a:t>
            </a:r>
          </a:p>
          <a:p>
            <a:pPr marL="50800" indent="0">
              <a:buNone/>
            </a:pPr>
            <a:endParaRPr lang="en-US" sz="2200" b="1"/>
          </a:p>
          <a:p>
            <a:pPr marL="50800" indent="0">
              <a:buNone/>
            </a:pPr>
            <a:r>
              <a:rPr lang="en-US" sz="2200" b="1"/>
              <a:t>Process Mining</a:t>
            </a:r>
            <a:r>
              <a:rPr lang="en-IN" altLang="en-US" sz="2200" b="1"/>
              <a:t>:</a:t>
            </a:r>
            <a:endParaRPr lang="en-US" sz="2200" b="1"/>
          </a:p>
          <a:p>
            <a:pPr marL="50800" indent="0" algn="just">
              <a:buNone/>
            </a:pPr>
            <a:r>
              <a:rPr lang="en-IN" altLang="en-US" sz="2200"/>
              <a:t>	Process Mining is the combination of two disciplines: Data Science and Business Process Management. Process Mining essentially uses Data Science techniques, such as Big Data and AI, to address Process Science problems such as process improvement and automation.Process Mining achieves this union by taking the digital footprints that are created in IT systems and using them to reconstruct and visualize process flows. </a:t>
            </a:r>
            <a:r>
              <a:rPr lang="en-IN" altLang="en-US" sz="2400"/>
              <a:t>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a:t>Intro..</a:t>
            </a:r>
          </a:p>
        </p:txBody>
      </p:sp>
      <p:sp>
        <p:nvSpPr>
          <p:cNvPr id="3" name="Text Placeholder 2"/>
          <p:cNvSpPr>
            <a:spLocks noGrp="1"/>
          </p:cNvSpPr>
          <p:nvPr>
            <p:ph type="body" idx="1"/>
          </p:nvPr>
        </p:nvSpPr>
        <p:spPr/>
        <p:txBody>
          <a:bodyPr>
            <a:normAutofit fontScale="25000" lnSpcReduction="20000"/>
          </a:bodyPr>
          <a:lstStyle/>
          <a:p>
            <a:pPr marL="50800" indent="0">
              <a:buNone/>
            </a:pPr>
            <a:r>
              <a:rPr lang="en-IN" altLang="en-US" sz="9600" b="1" dirty="0"/>
              <a:t> Process Mining Importance:  </a:t>
            </a:r>
          </a:p>
          <a:p>
            <a:pPr marL="50800" indent="0">
              <a:buNone/>
            </a:pPr>
            <a:r>
              <a:rPr lang="en-IN" altLang="en-US" sz="9600" b="1" dirty="0"/>
              <a:t>      		</a:t>
            </a:r>
            <a:r>
              <a:rPr lang="en-IN" altLang="en-US" sz="8800" dirty="0"/>
              <a:t>Process mining helps businesses reduce these costs by quantifying the inefficiencies in their operational models, allowing leaders to make objective decisions about resource allocation. The discovery of these bottlenecks can not only reduce costs and expedite process improvement.</a:t>
            </a:r>
          </a:p>
          <a:p>
            <a:pPr marL="50800" indent="0">
              <a:buNone/>
            </a:pPr>
            <a:endParaRPr lang="en-IN" altLang="en-US" sz="8800" dirty="0"/>
          </a:p>
          <a:p>
            <a:pPr marL="50800" indent="0">
              <a:buNone/>
            </a:pPr>
            <a:r>
              <a:rPr lang="en-IN" altLang="en-US" sz="8800" dirty="0"/>
              <a:t>Process mining includes:</a:t>
            </a:r>
          </a:p>
          <a:p>
            <a:pPr>
              <a:buFont typeface="Wingdings" panose="05000000000000000000" charset="0"/>
              <a:buChar char="v"/>
            </a:pPr>
            <a:r>
              <a:rPr lang="en-IN" altLang="en-US" sz="8800" dirty="0"/>
              <a:t>Automated process discovery (extracting process models from an event log)</a:t>
            </a:r>
          </a:p>
          <a:p>
            <a:pPr>
              <a:buFont typeface="Wingdings" panose="05000000000000000000" charset="0"/>
              <a:buChar char="v"/>
            </a:pPr>
            <a:r>
              <a:rPr lang="en-IN" altLang="en-US" sz="8800" dirty="0"/>
              <a:t>Conformance checking (monitoring deviations by comparing model and log)</a:t>
            </a:r>
          </a:p>
          <a:p>
            <a:pPr>
              <a:buFont typeface="Wingdings" panose="05000000000000000000" charset="0"/>
              <a:buChar char="v"/>
            </a:pPr>
            <a:r>
              <a:rPr lang="en-IN" altLang="en-US" sz="8800" dirty="0"/>
              <a:t>Social network/organizational mining</a:t>
            </a:r>
          </a:p>
          <a:p>
            <a:pPr>
              <a:buFont typeface="Wingdings" panose="05000000000000000000" charset="0"/>
              <a:buChar char="v"/>
            </a:pPr>
            <a:r>
              <a:rPr lang="en-IN" altLang="en-US" sz="8800" dirty="0"/>
              <a:t>Automated construction of simulation models</a:t>
            </a:r>
          </a:p>
          <a:p>
            <a:pPr>
              <a:buFont typeface="Wingdings" panose="05000000000000000000" charset="0"/>
              <a:buChar char="v"/>
            </a:pPr>
            <a:r>
              <a:rPr lang="en-IN" altLang="en-US" sz="8800" dirty="0"/>
              <a:t>Model extension</a:t>
            </a:r>
          </a:p>
          <a:p>
            <a:pPr>
              <a:buFont typeface="Wingdings" panose="05000000000000000000" charset="0"/>
              <a:buChar char="v"/>
            </a:pPr>
            <a:r>
              <a:rPr lang="en-IN" altLang="en-US" sz="8800" dirty="0"/>
              <a:t>Model repair</a:t>
            </a:r>
          </a:p>
          <a:p>
            <a:pPr>
              <a:buFont typeface="Wingdings" panose="05000000000000000000" charset="0"/>
              <a:buChar char="v"/>
            </a:pPr>
            <a:r>
              <a:rPr lang="en-IN" altLang="en-US" sz="8800" dirty="0"/>
              <a:t>Case prediction</a:t>
            </a:r>
          </a:p>
          <a:p>
            <a:pPr>
              <a:buFont typeface="Wingdings" panose="05000000000000000000" charset="0"/>
              <a:buChar char="v"/>
            </a:pPr>
            <a:r>
              <a:rPr lang="en-IN" altLang="en-US" sz="8800" dirty="0"/>
              <a:t>History-based recommendations  </a:t>
            </a:r>
            <a:r>
              <a:rPr lang="en-IN" altLang="en-US" sz="9600" dirty="0"/>
              <a:t>      </a:t>
            </a:r>
            <a:r>
              <a:rPr lang="en-IN" altLang="en-US" dirty="0"/>
              <a:t>       </a:t>
            </a:r>
          </a:p>
        </p:txBody>
      </p:sp>
      <p:pic>
        <p:nvPicPr>
          <p:cNvPr id="5" name="Picture 4" descr="IMG_256"/>
          <p:cNvPicPr>
            <a:picLocks noChangeAspect="1"/>
          </p:cNvPicPr>
          <p:nvPr/>
        </p:nvPicPr>
        <p:blipFill>
          <a:blip r:embed="rId2"/>
          <a:srcRect/>
          <a:stretch>
            <a:fillRect/>
          </a:stretch>
        </p:blipFill>
        <p:spPr>
          <a:xfrm>
            <a:off x="7320280" y="4149090"/>
            <a:ext cx="4557395" cy="2319655"/>
          </a:xfrm>
          <a:prstGeom prst="ellipse">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Technology</a:t>
            </a:r>
          </a:p>
        </p:txBody>
      </p:sp>
      <p:sp>
        <p:nvSpPr>
          <p:cNvPr id="3" name="Text Placeholder 2"/>
          <p:cNvSpPr>
            <a:spLocks noGrp="1"/>
          </p:cNvSpPr>
          <p:nvPr>
            <p:ph type="body" idx="1"/>
          </p:nvPr>
        </p:nvSpPr>
        <p:spPr>
          <a:xfrm>
            <a:off x="206490" y="1124584"/>
            <a:ext cx="11779135" cy="5394960"/>
          </a:xfrm>
        </p:spPr>
        <p:txBody>
          <a:bodyPr/>
          <a:lstStyle/>
          <a:p>
            <a:pPr marL="50800" indent="0">
              <a:buNone/>
            </a:pPr>
            <a:r>
              <a:rPr lang="en-US" sz="2200"/>
              <a:t> Process mining techniques</a:t>
            </a:r>
            <a:r>
              <a:rPr lang="en-IN" altLang="en-US" sz="2200"/>
              <a:t> or technologies</a:t>
            </a:r>
            <a:r>
              <a:rPr lang="en-US" sz="2200"/>
              <a:t> benefit companies of any size and workflow. Process mining solutions can focus on various elements like the flow of a process, the organizational or time management with data mining and machine learning integration.</a:t>
            </a:r>
          </a:p>
          <a:p>
            <a:pPr marL="50800" indent="0">
              <a:buNone/>
            </a:pPr>
            <a:endParaRPr lang="en-US" sz="2200"/>
          </a:p>
          <a:p>
            <a:pPr marL="50800" indent="0">
              <a:buNone/>
            </a:pPr>
            <a:r>
              <a:rPr lang="en-US" sz="2200"/>
              <a:t>There are three main classes of process mining techniques:</a:t>
            </a:r>
          </a:p>
          <a:p>
            <a:pPr marL="50800" indent="0">
              <a:buNone/>
            </a:pPr>
            <a:endParaRPr lang="en-US" sz="2200"/>
          </a:p>
          <a:p>
            <a:pPr marL="508000" indent="-457200">
              <a:buFont typeface="+mj-lt"/>
              <a:buAutoNum type="arabicPeriod"/>
            </a:pPr>
            <a:r>
              <a:rPr lang="en-US" sz="2200"/>
              <a:t>Process Discovery</a:t>
            </a:r>
          </a:p>
          <a:p>
            <a:pPr marL="508000" indent="-457200">
              <a:buFont typeface="+mj-lt"/>
              <a:buAutoNum type="arabicPeriod"/>
            </a:pPr>
            <a:endParaRPr lang="en-US" sz="2200"/>
          </a:p>
          <a:p>
            <a:pPr marL="508000" indent="-457200">
              <a:buFont typeface="+mj-lt"/>
              <a:buAutoNum type="arabicPeriod"/>
            </a:pPr>
            <a:r>
              <a:rPr lang="en-US" sz="2200"/>
              <a:t>Conformance Check</a:t>
            </a:r>
          </a:p>
          <a:p>
            <a:pPr marL="508000" indent="-457200">
              <a:buFont typeface="+mj-lt"/>
              <a:buAutoNum type="arabicPeriod"/>
            </a:pPr>
            <a:endParaRPr lang="en-US" sz="2200"/>
          </a:p>
          <a:p>
            <a:pPr marL="508000" indent="-457200">
              <a:buFont typeface="+mj-lt"/>
              <a:buAutoNum type="arabicPeriod"/>
            </a:pPr>
            <a:r>
              <a:rPr lang="en-US" sz="2200"/>
              <a:t>Analysis and Enhancement</a:t>
            </a:r>
          </a:p>
          <a:p>
            <a:pPr marL="508000" indent="-457200">
              <a:buFont typeface="+mj-lt"/>
              <a:buAutoNum type="arabicPeriod"/>
            </a:pPr>
            <a:endParaRPr lang="en-US" sz="2200"/>
          </a:p>
          <a:p>
            <a:pPr marL="508000" indent="-457200">
              <a:buFont typeface="+mj-lt"/>
              <a:buNone/>
            </a:pPr>
            <a:endParaRPr lang="en-US" sz="2000"/>
          </a:p>
          <a:p>
            <a:pPr marL="50800" indent="0">
              <a:buFont typeface="+mj-lt"/>
              <a:buNone/>
            </a:pPr>
            <a:endParaRPr lang="en-IN" altLang="en-US" sz="2000" b="1"/>
          </a:p>
        </p:txBody>
      </p:sp>
      <p:pic>
        <p:nvPicPr>
          <p:cNvPr id="102" name="Picture 101"/>
          <p:cNvPicPr/>
          <p:nvPr/>
        </p:nvPicPr>
        <p:blipFill>
          <a:blip r:link="rId2"/>
          <a:stretch>
            <a:fillRect/>
          </a:stretch>
        </p:blipFill>
        <p:spPr>
          <a:xfrm>
            <a:off x="6096000" y="3429000"/>
            <a:ext cx="0" cy="0"/>
          </a:xfrm>
          <a:prstGeom prst="rect">
            <a:avLst/>
          </a:prstGeom>
          <a:noFill/>
          <a:ln w="9525">
            <a:noFill/>
          </a:ln>
        </p:spPr>
      </p:pic>
      <p:pic>
        <p:nvPicPr>
          <p:cNvPr id="14" name="Picture 13" descr="IMG_256"/>
          <p:cNvPicPr>
            <a:picLocks noChangeAspect="1"/>
          </p:cNvPicPr>
          <p:nvPr/>
        </p:nvPicPr>
        <p:blipFill>
          <a:blip r:embed="rId3"/>
          <a:stretch>
            <a:fillRect/>
          </a:stretch>
        </p:blipFill>
        <p:spPr>
          <a:xfrm>
            <a:off x="4512310" y="3068955"/>
            <a:ext cx="5930265" cy="32099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Technology</a:t>
            </a:r>
          </a:p>
        </p:txBody>
      </p:sp>
      <p:sp>
        <p:nvSpPr>
          <p:cNvPr id="3" name="Text Placeholder 2"/>
          <p:cNvSpPr>
            <a:spLocks noGrp="1"/>
          </p:cNvSpPr>
          <p:nvPr>
            <p:ph type="body" idx="1"/>
          </p:nvPr>
        </p:nvSpPr>
        <p:spPr/>
        <p:txBody>
          <a:bodyPr/>
          <a:lstStyle/>
          <a:p>
            <a:pPr marL="50800" indent="0">
              <a:buNone/>
            </a:pPr>
            <a:r>
              <a:rPr lang="en-IN" altLang="en-US" sz="2200" b="1"/>
              <a:t>1. </a:t>
            </a:r>
            <a:r>
              <a:rPr lang="en-US" sz="2200" b="1"/>
              <a:t>Process Discovery</a:t>
            </a:r>
            <a:r>
              <a:rPr lang="en-IN" altLang="en-US" sz="2200" b="1"/>
              <a:t> :</a:t>
            </a:r>
            <a:endParaRPr lang="en-US" sz="2200" b="1"/>
          </a:p>
          <a:p>
            <a:pPr marL="50800" indent="0">
              <a:buNone/>
            </a:pPr>
            <a:r>
              <a:rPr lang="en-IN" altLang="en-US" sz="2200"/>
              <a:t>	</a:t>
            </a:r>
            <a:r>
              <a:rPr lang="en-US" sz="2200"/>
              <a:t>Process discovery uses event log data to create a process model without outside influence.This type of process mining is the most widely adopted.During discovery, process mining software traces the entire business workflow from end to end and provides an ideal blueprint to its users. </a:t>
            </a:r>
          </a:p>
          <a:p>
            <a:pPr marL="50800" indent="0">
              <a:buNone/>
            </a:pPr>
            <a:r>
              <a:rPr lang="en-IN" altLang="en-US" sz="2200" b="1"/>
              <a:t>2. </a:t>
            </a:r>
            <a:r>
              <a:rPr lang="en-US" sz="2200" b="1"/>
              <a:t>Conformance Check</a:t>
            </a:r>
            <a:r>
              <a:rPr lang="en-IN" altLang="en-US" sz="2200" b="1"/>
              <a:t>:</a:t>
            </a:r>
          </a:p>
          <a:p>
            <a:pPr marL="50800" indent="0">
              <a:buNone/>
            </a:pPr>
            <a:r>
              <a:rPr lang="en-IN" altLang="en-US" sz="2200"/>
              <a:t>	This method systematically evaluates the current process flow and compares event logs with the reference or target models. Conformance check assists in discovering and correcting any inefficiencies that might occur in the execution of the ongoing processes by measuring their performance against the ideal performance requirements.</a:t>
            </a:r>
          </a:p>
          <a:p>
            <a:pPr marL="50800" indent="0">
              <a:buNone/>
            </a:pPr>
            <a:r>
              <a:rPr lang="en-IN" altLang="en-US" sz="2200" b="1"/>
              <a:t>3. Analysis and Enhancement :</a:t>
            </a:r>
          </a:p>
          <a:p>
            <a:pPr marL="50800" indent="0">
              <a:buNone/>
            </a:pPr>
            <a:r>
              <a:rPr lang="en-IN" altLang="en-US" sz="2200"/>
              <a:t>	This type of process mining has also been referred to as extension, organizational mining, or performance mining. In this class of process mining, additional information is used to improve an existing process model. For example, the output of conformance checking can assist in identifying bottlenecks within a process model, allowing managers to optimize an existing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Text Placeholder 2"/>
          <p:cNvSpPr>
            <a:spLocks noGrp="1"/>
          </p:cNvSpPr>
          <p:nvPr>
            <p:ph type="body" idx="1"/>
          </p:nvPr>
        </p:nvSpPr>
        <p:spPr/>
        <p:txBody>
          <a:bodyPr/>
          <a:lstStyle/>
          <a:p>
            <a:pPr marL="50800" indent="0">
              <a:buNone/>
            </a:pPr>
            <a:r>
              <a:rPr lang="en-IN" altLang="en-US" sz="2200" dirty="0"/>
              <a:t>Applications of process mining involve using process mining techniques to </a:t>
            </a:r>
            <a:r>
              <a:rPr lang="en-IN" altLang="en-US" sz="2200" dirty="0" err="1"/>
              <a:t>analyze</a:t>
            </a:r>
            <a:r>
              <a:rPr lang="en-IN" altLang="en-US" sz="2200" dirty="0"/>
              <a:t> and improve processes as they occur, providing insights and interventions in real-time. Here are some examples of real-time applications of process mining:</a:t>
            </a:r>
          </a:p>
          <a:p>
            <a:pPr>
              <a:buFont typeface="Wingdings" panose="05000000000000000000" pitchFamily="2" charset="2"/>
              <a:buChar char="§"/>
            </a:pPr>
            <a:r>
              <a:rPr lang="en-US" sz="2200" b="1" dirty="0">
                <a:effectLst/>
                <a:latin typeface="Times New Roman" panose="02020603050405020304" pitchFamily="18" charset="0"/>
              </a:rPr>
              <a:t>Emergency Response Management: </a:t>
            </a:r>
            <a:r>
              <a:rPr lang="en-US" sz="2200" dirty="0">
                <a:effectLst/>
                <a:latin typeface="Times New Roman" panose="02020603050405020304" pitchFamily="18" charset="0"/>
              </a:rPr>
              <a:t>During emergency situations or crisis events, real-time process mining can help organizations manage response processes effectively by identifying bottlenecks, allocating resources, and adapting to changing conditions.</a:t>
            </a:r>
          </a:p>
          <a:p>
            <a:pPr>
              <a:buFont typeface="Wingdings" panose="05000000000000000000" pitchFamily="2" charset="2"/>
              <a:buChar char="§"/>
            </a:pPr>
            <a:endParaRPr lang="en-US" sz="2200" dirty="0">
              <a:effectLst/>
              <a:latin typeface="Times New Roman" panose="02020603050405020304" pitchFamily="18" charset="0"/>
            </a:endParaRPr>
          </a:p>
          <a:p>
            <a:pPr>
              <a:buFont typeface="Wingdings" panose="05000000000000000000" pitchFamily="2" charset="2"/>
              <a:buChar char="§"/>
            </a:pPr>
            <a:r>
              <a:rPr lang="en-US" sz="2200" b="1" dirty="0">
                <a:effectLst/>
                <a:latin typeface="Times New Roman" panose="02020603050405020304" pitchFamily="18" charset="0"/>
              </a:rPr>
              <a:t>Manufacturing Process Control:</a:t>
            </a:r>
            <a:r>
              <a:rPr lang="en-US" sz="2200" dirty="0">
                <a:effectLst/>
                <a:latin typeface="Times New Roman" panose="02020603050405020304" pitchFamily="18" charset="0"/>
              </a:rPr>
              <a:t> Real-time process mining can monitor manufacturing processes, identify deviations from optimal conditions, and trigger adjustments to maintain quality and efficiency.</a:t>
            </a:r>
          </a:p>
          <a:p>
            <a:pPr>
              <a:buFont typeface="Wingdings" panose="05000000000000000000" pitchFamily="2" charset="2"/>
              <a:buChar char="§"/>
            </a:pPr>
            <a:endParaRPr lang="en-US" sz="2200" dirty="0">
              <a:effectLst/>
              <a:latin typeface="Times New Roman" panose="02020603050405020304" pitchFamily="18" charset="0"/>
            </a:endParaRPr>
          </a:p>
          <a:p>
            <a:pPr>
              <a:buFont typeface="Wingdings" panose="05000000000000000000" pitchFamily="2" charset="2"/>
              <a:buChar char="§"/>
            </a:pPr>
            <a:r>
              <a:rPr lang="en-US" sz="2200" b="1" dirty="0">
                <a:effectLst/>
                <a:latin typeface="Times New Roman" panose="02020603050405020304" pitchFamily="18" charset="0"/>
              </a:rPr>
              <a:t>Dynamic Resource Allocation</a:t>
            </a:r>
            <a:r>
              <a:rPr lang="en-US" sz="2200" dirty="0">
                <a:effectLst/>
                <a:latin typeface="Times New Roman" panose="02020603050405020304" pitchFamily="18" charset="0"/>
              </a:rPr>
              <a:t>: In scenarios where resources need to be allocated dynamically, such as in manufacturing or service industries, real-time process mining can help optimize resource allocation based on the current state of the process and demand.</a:t>
            </a:r>
          </a:p>
          <a:p>
            <a:pPr>
              <a:buFont typeface="Wingdings" panose="05000000000000000000" pitchFamily="2" charset="2"/>
              <a:buChar char="§"/>
            </a:pPr>
            <a:endParaRPr lang="en-US" sz="1800" dirty="0">
              <a:effectLst/>
              <a:latin typeface="Times New Roman" panose="02020603050405020304" pitchFamily="18" charset="0"/>
            </a:endParaRPr>
          </a:p>
          <a:p>
            <a:pPr marL="50800" indent="0">
              <a:buNone/>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
            </a:pPr>
            <a:r>
              <a:rPr lang="en-IN" altLang="en-US" sz="2200" b="1" dirty="0"/>
              <a:t>Financial Services : </a:t>
            </a:r>
            <a:r>
              <a:rPr lang="en-IN" altLang="en-US" sz="2200" dirty="0"/>
              <a:t>Finance teams gather the information needed to gain a clear view of key performance indicators (KPIs). Examples include revenue generated, net income, payroll costs, etc. Data analytics allows finance teams to scrutinize and comprehend vital metrics, and detect fraud in revenue turnover.</a:t>
            </a:r>
          </a:p>
          <a:p>
            <a:pPr>
              <a:buFont typeface="Wingdings" panose="05000000000000000000" pitchFamily="2" charset="2"/>
              <a:buChar char="§"/>
            </a:pPr>
            <a:endParaRPr lang="en-IN" altLang="en-US" sz="2200" dirty="0"/>
          </a:p>
          <a:p>
            <a:pPr>
              <a:buFont typeface="Wingdings" panose="05000000000000000000" pitchFamily="2" charset="2"/>
              <a:buChar char="§"/>
            </a:pPr>
            <a:r>
              <a:rPr lang="en-US" sz="2200" b="1" dirty="0">
                <a:effectLst/>
                <a:latin typeface="Times New Roman" panose="02020603050405020304" pitchFamily="18" charset="0"/>
              </a:rPr>
              <a:t>Fraud Prevention:</a:t>
            </a:r>
            <a:r>
              <a:rPr lang="en-US" sz="2200" dirty="0">
                <a:effectLst/>
                <a:latin typeface="Times New Roman" panose="02020603050405020304" pitchFamily="18" charset="0"/>
              </a:rPr>
              <a:t> In financial transactions, real-time process mining can detect unusual patterns or </a:t>
            </a:r>
            <a:r>
              <a:rPr lang="en-US" sz="2200" dirty="0" err="1">
                <a:effectLst/>
                <a:latin typeface="Times New Roman" panose="02020603050405020304" pitchFamily="18" charset="0"/>
              </a:rPr>
              <a:t>behaviours</a:t>
            </a:r>
            <a:r>
              <a:rPr lang="en-US" sz="2200" dirty="0">
                <a:effectLst/>
                <a:latin typeface="Times New Roman" panose="02020603050405020304" pitchFamily="18" charset="0"/>
              </a:rPr>
              <a:t> that might indicate fraudulent activities. Immediate alerts can be triggered for further investigation.</a:t>
            </a:r>
          </a:p>
          <a:p>
            <a:pPr>
              <a:buFont typeface="Wingdings" panose="05000000000000000000" pitchFamily="2" charset="2"/>
              <a:buChar char="§"/>
            </a:pPr>
            <a:endParaRPr lang="en-US" sz="2200" dirty="0">
              <a:latin typeface="Times New Roman" panose="02020603050405020304" pitchFamily="18" charset="0"/>
            </a:endParaRPr>
          </a:p>
          <a:p>
            <a:pPr>
              <a:buFont typeface="Wingdings" panose="05000000000000000000" pitchFamily="2" charset="2"/>
              <a:buChar char="§"/>
            </a:pPr>
            <a:r>
              <a:rPr lang="en-US" sz="2200" b="1" dirty="0">
                <a:effectLst/>
                <a:latin typeface="Times New Roman" panose="02020603050405020304" pitchFamily="18" charset="0"/>
              </a:rPr>
              <a:t>Operational Monitoring and Alerts</a:t>
            </a:r>
            <a:r>
              <a:rPr lang="en-US" sz="2200" dirty="0">
                <a:effectLst/>
                <a:latin typeface="Times New Roman" panose="02020603050405020304" pitchFamily="18" charset="0"/>
              </a:rPr>
              <a:t>: Process mining can be used to monitor ongoing processes in real-time and generate alerts when deviations or anomalies are detected. This allows organizations to take immediate action to address issues and maintain process efficiency.</a:t>
            </a:r>
          </a:p>
          <a:p>
            <a:pPr>
              <a:buFont typeface="Wingdings" panose="05000000000000000000" pitchFamily="2" charset="2"/>
              <a:buChar char="§"/>
            </a:pPr>
            <a:endParaRPr lang="en-US" sz="2200" dirty="0">
              <a:effectLst/>
              <a:latin typeface="Times New Roman" panose="02020603050405020304" pitchFamily="18" charset="0"/>
            </a:endParaRPr>
          </a:p>
          <a:p>
            <a:pPr marL="50800" indent="0">
              <a:buNone/>
            </a:pPr>
            <a:endParaRPr lang="en-IN" altLang="en-US" sz="2200" dirty="0"/>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2693</Words>
  <Application>Microsoft Office PowerPoint</Application>
  <PresentationFormat>Widescreen</PresentationFormat>
  <Paragraphs>206</Paragraphs>
  <Slides>26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Courier New</vt:lpstr>
      <vt:lpstr>Google Sans</vt:lpstr>
      <vt:lpstr>Inter</vt:lpstr>
      <vt:lpstr>Noto Sans Symbols</vt:lpstr>
      <vt:lpstr>Poppins6</vt:lpstr>
      <vt:lpstr>Symbol</vt:lpstr>
      <vt:lpstr>Times New Roman</vt:lpstr>
      <vt:lpstr>Wingdings</vt:lpstr>
      <vt:lpstr>Custom Design</vt:lpstr>
      <vt:lpstr>PowerPoint Presentation</vt:lpstr>
      <vt:lpstr>Contents</vt:lpstr>
      <vt:lpstr>Course Objective</vt:lpstr>
      <vt:lpstr>Introduction</vt:lpstr>
      <vt:lpstr>Intro..</vt:lpstr>
      <vt:lpstr>Technology</vt:lpstr>
      <vt:lpstr>Technology</vt:lpstr>
      <vt:lpstr>Applications</vt:lpstr>
      <vt:lpstr>Applications</vt:lpstr>
      <vt:lpstr>Modules </vt:lpstr>
      <vt:lpstr>Process Mining Fundamentals : </vt:lpstr>
      <vt:lpstr>Process Mining Fundamentals : </vt:lpstr>
      <vt:lpstr>Process Mining Fundamentals : </vt:lpstr>
      <vt:lpstr>Tables &amp; Charts in Analysis</vt:lpstr>
      <vt:lpstr>Tables &amp; Charts in Analysis</vt:lpstr>
      <vt:lpstr>Process Query Language</vt:lpstr>
      <vt:lpstr>PQL </vt:lpstr>
      <vt:lpstr> PQL </vt:lpstr>
      <vt:lpstr>PQL Joins</vt:lpstr>
      <vt:lpstr>Data Integration</vt:lpstr>
      <vt:lpstr>Data Integration</vt:lpstr>
      <vt:lpstr>Real Time Applications</vt:lpstr>
      <vt:lpstr>Real Time Applications</vt:lpstr>
      <vt:lpstr>Learning Outcomes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3</cp:revision>
  <dcterms:created xsi:type="dcterms:W3CDTF">2023-08-26T13:04:41Z</dcterms:created>
  <dcterms:modified xsi:type="dcterms:W3CDTF">2023-08-27T11:20:40Z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C5368474448A43ACB0C1D89F4195848C</vt:lpwstr>
  </property>
  <property fmtid="{D5CDD505-2E9C-101B-9397-08002B2CF9AE}" pid="3" name="KSOProductBuildVer">
    <vt:lpwstr>1033-11.2.0.11486</vt:lpwstr>
  </property>
</Properties>
</file>