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Sergio Trendy" charset="1" panose="00000000000000000000"/>
      <p:regular r:id="rId25"/>
    </p:embeddedFont>
    <p:embeddedFont>
      <p:font typeface="Arimo Bold" charset="1" panose="020B0704020202020204"/>
      <p:regular r:id="rId26"/>
    </p:embeddedFont>
    <p:embeddedFont>
      <p:font typeface="Archivo Black" charset="1" panose="020B0A03020202020B04"/>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14644532" y="0"/>
            <a:ext cx="3643468" cy="4114800"/>
          </a:xfrm>
          <a:custGeom>
            <a:avLst/>
            <a:gdLst/>
            <a:ahLst/>
            <a:cxnLst/>
            <a:rect r="r" b="b" t="t" l="l"/>
            <a:pathLst>
              <a:path h="4114800" w="3643468">
                <a:moveTo>
                  <a:pt x="0" y="0"/>
                </a:moveTo>
                <a:lnTo>
                  <a:pt x="3643468" y="0"/>
                </a:lnTo>
                <a:lnTo>
                  <a:pt x="36434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68" r="0" b="-168"/>
            </a:stretch>
          </a:blipFill>
        </p:spPr>
      </p:sp>
      <p:sp>
        <p:nvSpPr>
          <p:cNvPr name="Freeform 3" id="3"/>
          <p:cNvSpPr/>
          <p:nvPr/>
        </p:nvSpPr>
        <p:spPr>
          <a:xfrm flipH="false" flipV="false" rot="0">
            <a:off x="8595447" y="269353"/>
            <a:ext cx="5108668" cy="4114800"/>
          </a:xfrm>
          <a:custGeom>
            <a:avLst/>
            <a:gdLst/>
            <a:ahLst/>
            <a:cxnLst/>
            <a:rect r="r" b="b" t="t" l="l"/>
            <a:pathLst>
              <a:path h="4114800" w="5108668">
                <a:moveTo>
                  <a:pt x="0" y="0"/>
                </a:moveTo>
                <a:lnTo>
                  <a:pt x="5108668" y="0"/>
                </a:lnTo>
                <a:lnTo>
                  <a:pt x="51086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70" r="0" b="-170"/>
            </a:stretch>
          </a:blipFill>
        </p:spPr>
      </p:sp>
      <p:grpSp>
        <p:nvGrpSpPr>
          <p:cNvPr name="Group 4" id="4"/>
          <p:cNvGrpSpPr/>
          <p:nvPr/>
        </p:nvGrpSpPr>
        <p:grpSpPr>
          <a:xfrm rot="0">
            <a:off x="12833070" y="5143500"/>
            <a:ext cx="3622924" cy="3696861"/>
            <a:chOff x="0" y="0"/>
            <a:chExt cx="4830565" cy="4929148"/>
          </a:xfrm>
        </p:grpSpPr>
        <p:sp>
          <p:nvSpPr>
            <p:cNvPr name="Freeform 5" id="5"/>
            <p:cNvSpPr/>
            <p:nvPr/>
          </p:nvSpPr>
          <p:spPr>
            <a:xfrm flipH="false" flipV="false" rot="0">
              <a:off x="0" y="0"/>
              <a:ext cx="4830572" cy="4929124"/>
            </a:xfrm>
            <a:custGeom>
              <a:avLst/>
              <a:gdLst/>
              <a:ahLst/>
              <a:cxnLst/>
              <a:rect r="r" b="b" t="t" l="l"/>
              <a:pathLst>
                <a:path h="4929124" w="4830572">
                  <a:moveTo>
                    <a:pt x="0" y="0"/>
                  </a:moveTo>
                  <a:lnTo>
                    <a:pt x="4830572" y="0"/>
                  </a:lnTo>
                  <a:lnTo>
                    <a:pt x="4830572" y="4929124"/>
                  </a:lnTo>
                  <a:lnTo>
                    <a:pt x="0" y="4929124"/>
                  </a:lnTo>
                  <a:lnTo>
                    <a:pt x="0" y="0"/>
                  </a:lnTo>
                  <a:close/>
                </a:path>
              </a:pathLst>
            </a:custGeom>
            <a:blipFill>
              <a:blip r:embed="rId6"/>
              <a:stretch>
                <a:fillRect l="0" t="-11" r="0" b="-11"/>
              </a:stretch>
            </a:blipFill>
          </p:spPr>
        </p:sp>
      </p:grpSp>
      <p:sp>
        <p:nvSpPr>
          <p:cNvPr name="Freeform 6" id="6"/>
          <p:cNvSpPr/>
          <p:nvPr/>
        </p:nvSpPr>
        <p:spPr>
          <a:xfrm flipH="false" flipV="false" rot="0">
            <a:off x="0" y="0"/>
            <a:ext cx="3431743" cy="1930356"/>
          </a:xfrm>
          <a:custGeom>
            <a:avLst/>
            <a:gdLst/>
            <a:ahLst/>
            <a:cxnLst/>
            <a:rect r="r" b="b" t="t" l="l"/>
            <a:pathLst>
              <a:path h="1930356" w="3431743">
                <a:moveTo>
                  <a:pt x="0" y="0"/>
                </a:moveTo>
                <a:lnTo>
                  <a:pt x="3431743" y="0"/>
                </a:lnTo>
                <a:lnTo>
                  <a:pt x="3431743" y="1930356"/>
                </a:lnTo>
                <a:lnTo>
                  <a:pt x="0" y="1930356"/>
                </a:lnTo>
                <a:lnTo>
                  <a:pt x="0" y="0"/>
                </a:lnTo>
                <a:close/>
              </a:path>
            </a:pathLst>
          </a:custGeom>
          <a:blipFill>
            <a:blip r:embed="rId7"/>
            <a:stretch>
              <a:fillRect l="0" t="0" r="0" b="0"/>
            </a:stretch>
          </a:blipFill>
        </p:spPr>
      </p:sp>
      <p:sp>
        <p:nvSpPr>
          <p:cNvPr name="TextBox 7" id="7"/>
          <p:cNvSpPr txBox="true"/>
          <p:nvPr/>
        </p:nvSpPr>
        <p:spPr>
          <a:xfrm rot="0">
            <a:off x="1028700" y="4951219"/>
            <a:ext cx="9817919" cy="3795216"/>
          </a:xfrm>
          <a:prstGeom prst="rect">
            <a:avLst/>
          </a:prstGeom>
        </p:spPr>
        <p:txBody>
          <a:bodyPr anchor="t" rtlCol="false" tIns="0" lIns="0" bIns="0" rIns="0">
            <a:spAutoFit/>
          </a:bodyPr>
          <a:lstStyle/>
          <a:p>
            <a:pPr algn="l">
              <a:lnSpc>
                <a:spcPts val="7921"/>
              </a:lnSpc>
            </a:pPr>
            <a:r>
              <a:rPr lang="en-US" sz="8000">
                <a:solidFill>
                  <a:srgbClr val="002F15"/>
                </a:solidFill>
                <a:latin typeface="Sergio Trendy"/>
                <a:ea typeface="Sergio Trendy"/>
                <a:cs typeface="Sergio Trendy"/>
                <a:sym typeface="Sergio Trendy"/>
              </a:rPr>
              <a:t>Food and Beverages Consumer Survey Analysis</a:t>
            </a:r>
          </a:p>
        </p:txBody>
      </p:sp>
      <p:sp>
        <p:nvSpPr>
          <p:cNvPr name="TextBox 8" id="8"/>
          <p:cNvSpPr txBox="true"/>
          <p:nvPr/>
        </p:nvSpPr>
        <p:spPr>
          <a:xfrm rot="0">
            <a:off x="1028700" y="8783563"/>
            <a:ext cx="9817919" cy="714650"/>
          </a:xfrm>
          <a:prstGeom prst="rect">
            <a:avLst/>
          </a:prstGeom>
        </p:spPr>
        <p:txBody>
          <a:bodyPr anchor="t" rtlCol="false" tIns="0" lIns="0" bIns="0" rIns="0">
            <a:spAutoFit/>
          </a:bodyPr>
          <a:lstStyle/>
          <a:p>
            <a:pPr algn="l">
              <a:lnSpc>
                <a:spcPts val="5040"/>
              </a:lnSpc>
            </a:pPr>
            <a:r>
              <a:rPr lang="en-US" sz="3600" b="true">
                <a:solidFill>
                  <a:srgbClr val="984807"/>
                </a:solidFill>
                <a:latin typeface="Arimo Bold"/>
                <a:ea typeface="Arimo Bold"/>
                <a:cs typeface="Arimo Bold"/>
                <a:sym typeface="Arimo Bold"/>
              </a:rPr>
              <a:t>Presented by Bhupal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371852" y="3232983"/>
            <a:ext cx="17467820" cy="6420980"/>
            <a:chOff x="0" y="0"/>
            <a:chExt cx="23290427" cy="8561307"/>
          </a:xfrm>
        </p:grpSpPr>
        <p:sp>
          <p:nvSpPr>
            <p:cNvPr name="Freeform 3" id="3"/>
            <p:cNvSpPr/>
            <p:nvPr/>
          </p:nvSpPr>
          <p:spPr>
            <a:xfrm flipH="false" flipV="false" rot="0">
              <a:off x="0" y="0"/>
              <a:ext cx="23290403" cy="8561324"/>
            </a:xfrm>
            <a:custGeom>
              <a:avLst/>
              <a:gdLst/>
              <a:ahLst/>
              <a:cxnLst/>
              <a:rect r="r" b="b" t="t" l="l"/>
              <a:pathLst>
                <a:path h="8561324" w="23290403">
                  <a:moveTo>
                    <a:pt x="0" y="0"/>
                  </a:moveTo>
                  <a:lnTo>
                    <a:pt x="23290403" y="0"/>
                  </a:lnTo>
                  <a:lnTo>
                    <a:pt x="23290403" y="8561324"/>
                  </a:lnTo>
                  <a:lnTo>
                    <a:pt x="0" y="8561324"/>
                  </a:lnTo>
                  <a:lnTo>
                    <a:pt x="0" y="0"/>
                  </a:lnTo>
                  <a:close/>
                </a:path>
              </a:pathLst>
            </a:custGeom>
            <a:blipFill>
              <a:blip r:embed="rId2"/>
              <a:stretch>
                <a:fillRect l="0" t="-4861" r="0" b="-4860"/>
              </a:stretch>
            </a:blipFill>
          </p:spPr>
        </p:sp>
      </p:grpSp>
      <p:sp>
        <p:nvSpPr>
          <p:cNvPr name="Freeform 4" id="4"/>
          <p:cNvSpPr/>
          <p:nvPr/>
        </p:nvSpPr>
        <p:spPr>
          <a:xfrm flipH="false" flipV="false" rot="0">
            <a:off x="15201900" y="0"/>
            <a:ext cx="3086100" cy="3086100"/>
          </a:xfrm>
          <a:custGeom>
            <a:avLst/>
            <a:gdLst/>
            <a:ahLst/>
            <a:cxnLst/>
            <a:rect r="r" b="b" t="t" l="l"/>
            <a:pathLst>
              <a:path h="3086100" w="3086100">
                <a:moveTo>
                  <a:pt x="0" y="0"/>
                </a:moveTo>
                <a:lnTo>
                  <a:pt x="3086100" y="0"/>
                </a:lnTo>
                <a:lnTo>
                  <a:pt x="3086100" y="3086100"/>
                </a:lnTo>
                <a:lnTo>
                  <a:pt x="0" y="30861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4792" y="0"/>
            <a:ext cx="2107113" cy="2398334"/>
          </a:xfrm>
          <a:custGeom>
            <a:avLst/>
            <a:gdLst/>
            <a:ahLst/>
            <a:cxnLst/>
            <a:rect r="r" b="b" t="t" l="l"/>
            <a:pathLst>
              <a:path h="2398334" w="2107113">
                <a:moveTo>
                  <a:pt x="0" y="0"/>
                </a:moveTo>
                <a:lnTo>
                  <a:pt x="2107113" y="0"/>
                </a:lnTo>
                <a:lnTo>
                  <a:pt x="2107113" y="2398334"/>
                </a:lnTo>
                <a:lnTo>
                  <a:pt x="0" y="2398334"/>
                </a:lnTo>
                <a:lnTo>
                  <a:pt x="0" y="0"/>
                </a:lnTo>
                <a:close/>
              </a:path>
            </a:pathLst>
          </a:custGeom>
          <a:blipFill>
            <a:blip r:embed="rId5">
              <a:extLst>
                <a:ext uri="{96DAC541-7B7A-43D3-8B79-37D633B846F1}">
                  <asvg:svgBlip xmlns:asvg="http://schemas.microsoft.com/office/drawing/2016/SVG/main" r:embed="rId6"/>
                </a:ext>
              </a:extLst>
            </a:blip>
            <a:stretch>
              <a:fillRect l="-135" t="0" r="-135" b="0"/>
            </a:stretch>
          </a:blipFill>
        </p:spPr>
      </p:sp>
      <p:sp>
        <p:nvSpPr>
          <p:cNvPr name="TextBox 6" id="6"/>
          <p:cNvSpPr txBox="true"/>
          <p:nvPr/>
        </p:nvSpPr>
        <p:spPr>
          <a:xfrm rot="0">
            <a:off x="4604589" y="423227"/>
            <a:ext cx="8104882" cy="1925320"/>
          </a:xfrm>
          <a:prstGeom prst="rect">
            <a:avLst/>
          </a:prstGeom>
        </p:spPr>
        <p:txBody>
          <a:bodyPr anchor="t" rtlCol="false" tIns="0" lIns="0" bIns="0" rIns="0">
            <a:spAutoFit/>
          </a:bodyPr>
          <a:lstStyle/>
          <a:p>
            <a:pPr algn="ctr">
              <a:lnSpc>
                <a:spcPts val="7278"/>
              </a:lnSpc>
            </a:pPr>
            <a:r>
              <a:rPr lang="en-US" sz="5198" b="true">
                <a:solidFill>
                  <a:srgbClr val="002060"/>
                </a:solidFill>
                <a:latin typeface="Arimo Bold"/>
                <a:ea typeface="Arimo Bold"/>
                <a:cs typeface="Arimo Bold"/>
                <a:sym typeface="Arimo Bold"/>
              </a:rPr>
              <a:t>Creating Relationship between Tables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273921" y="1687324"/>
            <a:ext cx="5285918" cy="7570976"/>
          </a:xfrm>
          <a:custGeom>
            <a:avLst/>
            <a:gdLst/>
            <a:ahLst/>
            <a:cxnLst/>
            <a:rect r="r" b="b" t="t" l="l"/>
            <a:pathLst>
              <a:path h="7570976" w="5285918">
                <a:moveTo>
                  <a:pt x="0" y="0"/>
                </a:moveTo>
                <a:lnTo>
                  <a:pt x="5285918" y="0"/>
                </a:lnTo>
                <a:lnTo>
                  <a:pt x="5285918" y="7570976"/>
                </a:lnTo>
                <a:lnTo>
                  <a:pt x="0" y="7570976"/>
                </a:lnTo>
                <a:lnTo>
                  <a:pt x="0" y="0"/>
                </a:lnTo>
                <a:close/>
              </a:path>
            </a:pathLst>
          </a:custGeom>
          <a:blipFill>
            <a:blip r:embed="rId2">
              <a:extLst>
                <a:ext uri="{96DAC541-7B7A-43D3-8B79-37D633B846F1}">
                  <asvg:svgBlip xmlns:asvg="http://schemas.microsoft.com/office/drawing/2016/SVG/main" r:embed="rId3"/>
                </a:ext>
              </a:extLst>
            </a:blip>
            <a:stretch>
              <a:fillRect l="-85" t="0" r="-85" b="0"/>
            </a:stretch>
          </a:blipFill>
        </p:spPr>
      </p:sp>
      <p:sp>
        <p:nvSpPr>
          <p:cNvPr name="TextBox 3" id="3"/>
          <p:cNvSpPr txBox="true"/>
          <p:nvPr/>
        </p:nvSpPr>
        <p:spPr>
          <a:xfrm rot="0">
            <a:off x="7736384" y="3821817"/>
            <a:ext cx="9522916" cy="3142462"/>
          </a:xfrm>
          <a:prstGeom prst="rect">
            <a:avLst/>
          </a:prstGeom>
        </p:spPr>
        <p:txBody>
          <a:bodyPr anchor="t" rtlCol="false" tIns="0" lIns="0" bIns="0" rIns="0">
            <a:spAutoFit/>
          </a:bodyPr>
          <a:lstStyle/>
          <a:p>
            <a:pPr algn="ctr">
              <a:lnSpc>
                <a:spcPts val="11899"/>
              </a:lnSpc>
            </a:pPr>
            <a:r>
              <a:rPr lang="en-US" sz="8500" b="true">
                <a:solidFill>
                  <a:srgbClr val="002060"/>
                </a:solidFill>
                <a:latin typeface="Arimo Bold"/>
                <a:ea typeface="Arimo Bold"/>
                <a:cs typeface="Arimo Bold"/>
                <a:sym typeface="Arimo Bold"/>
              </a:rPr>
              <a:t>Data Visualization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10391" y="0"/>
            <a:ext cx="18267218" cy="10287000"/>
            <a:chOff x="0" y="0"/>
            <a:chExt cx="24356291" cy="13716000"/>
          </a:xfrm>
        </p:grpSpPr>
        <p:sp>
          <p:nvSpPr>
            <p:cNvPr name="Freeform 3" id="3"/>
            <p:cNvSpPr/>
            <p:nvPr/>
          </p:nvSpPr>
          <p:spPr>
            <a:xfrm flipH="false" flipV="false" rot="0">
              <a:off x="0" y="0"/>
              <a:ext cx="24356313" cy="13716000"/>
            </a:xfrm>
            <a:custGeom>
              <a:avLst/>
              <a:gdLst/>
              <a:ahLst/>
              <a:cxnLst/>
              <a:rect r="r" b="b" t="t" l="l"/>
              <a:pathLst>
                <a:path h="13716000" w="24356313">
                  <a:moveTo>
                    <a:pt x="0" y="0"/>
                  </a:moveTo>
                  <a:lnTo>
                    <a:pt x="24356313" y="0"/>
                  </a:lnTo>
                  <a:lnTo>
                    <a:pt x="24356313" y="13716000"/>
                  </a:lnTo>
                  <a:lnTo>
                    <a:pt x="0" y="13716000"/>
                  </a:lnTo>
                  <a:lnTo>
                    <a:pt x="0" y="0"/>
                  </a:lnTo>
                  <a:close/>
                </a:path>
              </a:pathLst>
            </a:custGeom>
            <a:blipFill>
              <a:blip r:embed="rId2"/>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194932" y="114103"/>
            <a:ext cx="17906742" cy="10063630"/>
            <a:chOff x="0" y="0"/>
            <a:chExt cx="23875656" cy="13418173"/>
          </a:xfrm>
        </p:grpSpPr>
        <p:sp>
          <p:nvSpPr>
            <p:cNvPr name="Freeform 3" id="3"/>
            <p:cNvSpPr/>
            <p:nvPr/>
          </p:nvSpPr>
          <p:spPr>
            <a:xfrm flipH="false" flipV="false" rot="0">
              <a:off x="0" y="0"/>
              <a:ext cx="23875619" cy="13418186"/>
            </a:xfrm>
            <a:custGeom>
              <a:avLst/>
              <a:gdLst/>
              <a:ahLst/>
              <a:cxnLst/>
              <a:rect r="r" b="b" t="t" l="l"/>
              <a:pathLst>
                <a:path h="13418186" w="23875619">
                  <a:moveTo>
                    <a:pt x="0" y="0"/>
                  </a:moveTo>
                  <a:lnTo>
                    <a:pt x="23875619" y="0"/>
                  </a:lnTo>
                  <a:lnTo>
                    <a:pt x="23875619" y="13418186"/>
                  </a:lnTo>
                  <a:lnTo>
                    <a:pt x="0" y="13418186"/>
                  </a:lnTo>
                  <a:lnTo>
                    <a:pt x="0" y="0"/>
                  </a:lnTo>
                  <a:close/>
                </a:path>
              </a:pathLst>
            </a:custGeom>
            <a:blipFill>
              <a:blip r:embed="rId2"/>
              <a:stretch>
                <a:fillRect l="0" t="0" r="0" b="0"/>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81643" y="45924"/>
            <a:ext cx="18124713" cy="10195151"/>
            <a:chOff x="0" y="0"/>
            <a:chExt cx="24166284" cy="13593535"/>
          </a:xfrm>
        </p:grpSpPr>
        <p:sp>
          <p:nvSpPr>
            <p:cNvPr name="Freeform 3" id="3"/>
            <p:cNvSpPr/>
            <p:nvPr/>
          </p:nvSpPr>
          <p:spPr>
            <a:xfrm flipH="false" flipV="false" rot="0">
              <a:off x="0" y="0"/>
              <a:ext cx="24166322" cy="13593572"/>
            </a:xfrm>
            <a:custGeom>
              <a:avLst/>
              <a:gdLst/>
              <a:ahLst/>
              <a:cxnLst/>
              <a:rect r="r" b="b" t="t" l="l"/>
              <a:pathLst>
                <a:path h="13593572" w="24166322">
                  <a:moveTo>
                    <a:pt x="0" y="0"/>
                  </a:moveTo>
                  <a:lnTo>
                    <a:pt x="24166322" y="0"/>
                  </a:lnTo>
                  <a:lnTo>
                    <a:pt x="24166322" y="13593572"/>
                  </a:lnTo>
                  <a:lnTo>
                    <a:pt x="0" y="13593572"/>
                  </a:lnTo>
                  <a:lnTo>
                    <a:pt x="0" y="0"/>
                  </a:lnTo>
                  <a:close/>
                </a:path>
              </a:pathLst>
            </a:custGeom>
            <a:solidFill>
              <a:srgbClr val="000000">
                <a:alpha val="0"/>
              </a:srgbClr>
            </a:solidFill>
            <a:ln w="12700">
              <a:solidFill>
                <a:srgbClr val="000000"/>
              </a:solidFill>
            </a:ln>
          </p:spPr>
        </p:sp>
      </p:grpSp>
      <p:sp>
        <p:nvSpPr>
          <p:cNvPr name="Freeform 4" id="4"/>
          <p:cNvSpPr/>
          <p:nvPr/>
        </p:nvSpPr>
        <p:spPr>
          <a:xfrm flipH="false" flipV="false" rot="0">
            <a:off x="81643" y="56222"/>
            <a:ext cx="18143057" cy="10184853"/>
          </a:xfrm>
          <a:custGeom>
            <a:avLst/>
            <a:gdLst/>
            <a:ahLst/>
            <a:cxnLst/>
            <a:rect r="r" b="b" t="t" l="l"/>
            <a:pathLst>
              <a:path h="10184853" w="18143057">
                <a:moveTo>
                  <a:pt x="0" y="0"/>
                </a:moveTo>
                <a:lnTo>
                  <a:pt x="18143057" y="0"/>
                </a:lnTo>
                <a:lnTo>
                  <a:pt x="18143057" y="10184853"/>
                </a:lnTo>
                <a:lnTo>
                  <a:pt x="0" y="10184853"/>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385818"/>
            <a:chOff x="0" y="0"/>
            <a:chExt cx="24384000" cy="13847757"/>
          </a:xfrm>
        </p:grpSpPr>
        <p:sp>
          <p:nvSpPr>
            <p:cNvPr name="Freeform 3" id="3"/>
            <p:cNvSpPr/>
            <p:nvPr/>
          </p:nvSpPr>
          <p:spPr>
            <a:xfrm flipH="false" flipV="false" rot="0">
              <a:off x="0" y="0"/>
              <a:ext cx="24384000" cy="13847699"/>
            </a:xfrm>
            <a:custGeom>
              <a:avLst/>
              <a:gdLst/>
              <a:ahLst/>
              <a:cxnLst/>
              <a:rect r="r" b="b" t="t" l="l"/>
              <a:pathLst>
                <a:path h="13847699" w="24384000">
                  <a:moveTo>
                    <a:pt x="0" y="0"/>
                  </a:moveTo>
                  <a:lnTo>
                    <a:pt x="24384000" y="0"/>
                  </a:lnTo>
                  <a:lnTo>
                    <a:pt x="24384000" y="13847699"/>
                  </a:lnTo>
                  <a:lnTo>
                    <a:pt x="0" y="13847699"/>
                  </a:lnTo>
                  <a:lnTo>
                    <a:pt x="0" y="0"/>
                  </a:lnTo>
                  <a:close/>
                </a:path>
              </a:pathLst>
            </a:custGeom>
            <a:blipFill>
              <a:blip r:embed="rId2"/>
              <a:stretch>
                <a:fillRect l="-557" t="0" r="-557"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15881349" y="0"/>
            <a:ext cx="2406651" cy="2165986"/>
          </a:xfrm>
          <a:custGeom>
            <a:avLst/>
            <a:gdLst/>
            <a:ahLst/>
            <a:cxnLst/>
            <a:rect r="r" b="b" t="t" l="l"/>
            <a:pathLst>
              <a:path h="2165986" w="2406651">
                <a:moveTo>
                  <a:pt x="0" y="0"/>
                </a:moveTo>
                <a:lnTo>
                  <a:pt x="2406651" y="0"/>
                </a:lnTo>
                <a:lnTo>
                  <a:pt x="2406651" y="2165986"/>
                </a:lnTo>
                <a:lnTo>
                  <a:pt x="0" y="216598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
        <p:nvSpPr>
          <p:cNvPr name="TextBox 3" id="3"/>
          <p:cNvSpPr txBox="true"/>
          <p:nvPr/>
        </p:nvSpPr>
        <p:spPr>
          <a:xfrm rot="0">
            <a:off x="0" y="-38669"/>
            <a:ext cx="6042275" cy="1032520"/>
          </a:xfrm>
          <a:prstGeom prst="rect">
            <a:avLst/>
          </a:prstGeom>
        </p:spPr>
        <p:txBody>
          <a:bodyPr anchor="t" rtlCol="false" tIns="0" lIns="0" bIns="0" rIns="0">
            <a:spAutoFit/>
          </a:bodyPr>
          <a:lstStyle/>
          <a:p>
            <a:pPr algn="ctr">
              <a:lnSpc>
                <a:spcPts val="7317"/>
              </a:lnSpc>
            </a:pPr>
            <a:r>
              <a:rPr lang="en-US" sz="4800" b="true">
                <a:solidFill>
                  <a:srgbClr val="002060"/>
                </a:solidFill>
                <a:latin typeface="Arimo Bold"/>
                <a:ea typeface="Arimo Bold"/>
                <a:cs typeface="Arimo Bold"/>
                <a:sym typeface="Arimo Bold"/>
              </a:rPr>
              <a:t>Key Insights:</a:t>
            </a:r>
          </a:p>
        </p:txBody>
      </p:sp>
      <p:sp>
        <p:nvSpPr>
          <p:cNvPr name="TextBox 4" id="4"/>
          <p:cNvSpPr txBox="true"/>
          <p:nvPr/>
        </p:nvSpPr>
        <p:spPr>
          <a:xfrm rot="0">
            <a:off x="370684" y="1506857"/>
            <a:ext cx="7228959" cy="646939"/>
          </a:xfrm>
          <a:prstGeom prst="rect">
            <a:avLst/>
          </a:prstGeom>
        </p:spPr>
        <p:txBody>
          <a:bodyPr anchor="t" rtlCol="false" tIns="0" lIns="0" bIns="0" rIns="0">
            <a:spAutoFit/>
          </a:bodyPr>
          <a:lstStyle/>
          <a:p>
            <a:pPr algn="ctr">
              <a:lnSpc>
                <a:spcPts val="4620"/>
              </a:lnSpc>
            </a:pPr>
            <a:r>
              <a:rPr lang="en-US" sz="3300" b="true">
                <a:solidFill>
                  <a:srgbClr val="002060"/>
                </a:solidFill>
                <a:latin typeface="Arimo Bold"/>
                <a:ea typeface="Arimo Bold"/>
                <a:cs typeface="Arimo Bold"/>
                <a:sym typeface="Arimo Bold"/>
              </a:rPr>
              <a:t>1.Consumption Insights by Gender</a:t>
            </a:r>
            <a:r>
              <a:rPr lang="en-US" sz="3300" b="true">
                <a:solidFill>
                  <a:srgbClr val="000000"/>
                </a:solidFill>
                <a:latin typeface="Arimo Bold"/>
                <a:ea typeface="Arimo Bold"/>
                <a:cs typeface="Arimo Bold"/>
                <a:sym typeface="Arimo Bold"/>
              </a:rPr>
              <a:t>:</a:t>
            </a:r>
          </a:p>
        </p:txBody>
      </p:sp>
      <p:sp>
        <p:nvSpPr>
          <p:cNvPr name="TextBox 5" id="5"/>
          <p:cNvSpPr txBox="true"/>
          <p:nvPr/>
        </p:nvSpPr>
        <p:spPr>
          <a:xfrm rot="0">
            <a:off x="482771" y="2228808"/>
            <a:ext cx="17322458" cy="1901233"/>
          </a:xfrm>
          <a:prstGeom prst="rect">
            <a:avLst/>
          </a:prstGeom>
        </p:spPr>
        <p:txBody>
          <a:bodyPr anchor="t" rtlCol="false" tIns="0" lIns="0" bIns="0" rIns="0">
            <a:spAutoFit/>
          </a:bodyPr>
          <a:lstStyle/>
          <a:p>
            <a:pPr algn="just">
              <a:lnSpc>
                <a:spcPts val="4709"/>
              </a:lnSpc>
            </a:pPr>
            <a:r>
              <a:rPr lang="en-US" sz="2803" b="true">
                <a:solidFill>
                  <a:srgbClr val="002060"/>
                </a:solidFill>
                <a:latin typeface="Arimo Bold"/>
                <a:ea typeface="Arimo Bold"/>
                <a:cs typeface="Arimo Bold"/>
                <a:sym typeface="Arimo Bold"/>
              </a:rPr>
              <a:t>Males lead with the highest consumption at 6k, showing the most engagement, while non-binary individuals have the lowest consumption at 1k, indicating the least engagement.</a:t>
            </a:r>
          </a:p>
          <a:p>
            <a:pPr algn="just">
              <a:lnSpc>
                <a:spcPts val="4709"/>
              </a:lnSpc>
            </a:pPr>
          </a:p>
        </p:txBody>
      </p:sp>
      <p:sp>
        <p:nvSpPr>
          <p:cNvPr name="TextBox 6" id="6"/>
          <p:cNvSpPr txBox="true"/>
          <p:nvPr/>
        </p:nvSpPr>
        <p:spPr>
          <a:xfrm rot="0">
            <a:off x="370684" y="3694749"/>
            <a:ext cx="7858916" cy="695286"/>
          </a:xfrm>
          <a:prstGeom prst="rect">
            <a:avLst/>
          </a:prstGeom>
        </p:spPr>
        <p:txBody>
          <a:bodyPr anchor="t" rtlCol="false" tIns="0" lIns="0" bIns="0" rIns="0">
            <a:spAutoFit/>
          </a:bodyPr>
          <a:lstStyle/>
          <a:p>
            <a:pPr algn="ctr">
              <a:lnSpc>
                <a:spcPts val="5040"/>
              </a:lnSpc>
            </a:pPr>
            <a:r>
              <a:rPr lang="en-US" sz="3600" b="true">
                <a:solidFill>
                  <a:srgbClr val="002060"/>
                </a:solidFill>
                <a:latin typeface="Arimo Bold"/>
                <a:ea typeface="Arimo Bold"/>
                <a:cs typeface="Arimo Bold"/>
                <a:sym typeface="Arimo Bold"/>
              </a:rPr>
              <a:t>2.Age Group-wisee consumption :</a:t>
            </a:r>
          </a:p>
        </p:txBody>
      </p:sp>
      <p:sp>
        <p:nvSpPr>
          <p:cNvPr name="TextBox 7" id="7"/>
          <p:cNvSpPr txBox="true"/>
          <p:nvPr/>
        </p:nvSpPr>
        <p:spPr>
          <a:xfrm rot="0">
            <a:off x="370684" y="4436745"/>
            <a:ext cx="17917316" cy="1527043"/>
          </a:xfrm>
          <a:prstGeom prst="rect">
            <a:avLst/>
          </a:prstGeom>
        </p:spPr>
        <p:txBody>
          <a:bodyPr anchor="t" rtlCol="false" tIns="0" lIns="0" bIns="0" rIns="0">
            <a:spAutoFit/>
          </a:bodyPr>
          <a:lstStyle/>
          <a:p>
            <a:pPr algn="l">
              <a:lnSpc>
                <a:spcPts val="5481"/>
              </a:lnSpc>
            </a:pPr>
            <a:r>
              <a:rPr lang="en-US" sz="2900" b="true">
                <a:solidFill>
                  <a:srgbClr val="002060"/>
                </a:solidFill>
                <a:latin typeface="Arimo Bold"/>
                <a:ea typeface="Arimo Bold"/>
                <a:cs typeface="Arimo Bold"/>
                <a:sym typeface="Arimo Bold"/>
              </a:rPr>
              <a:t>19 to 30 age group has the highest beverage consumption at 5.5k, showing strong engagement. In contrast, the 65+ age group has the lowest consumption at 0.2k, indicating less frequent use.</a:t>
            </a:r>
          </a:p>
        </p:txBody>
      </p:sp>
      <p:sp>
        <p:nvSpPr>
          <p:cNvPr name="TextBox 8" id="8"/>
          <p:cNvSpPr txBox="true"/>
          <p:nvPr/>
        </p:nvSpPr>
        <p:spPr>
          <a:xfrm rot="0">
            <a:off x="370684" y="7280819"/>
            <a:ext cx="18288000" cy="1608572"/>
          </a:xfrm>
          <a:prstGeom prst="rect">
            <a:avLst/>
          </a:prstGeom>
        </p:spPr>
        <p:txBody>
          <a:bodyPr anchor="t" rtlCol="false" tIns="0" lIns="0" bIns="0" rIns="0">
            <a:spAutoFit/>
          </a:bodyPr>
          <a:lstStyle/>
          <a:p>
            <a:pPr algn="l">
              <a:lnSpc>
                <a:spcPts val="4059"/>
              </a:lnSpc>
            </a:pPr>
            <a:r>
              <a:rPr lang="en-US" sz="2900" b="true">
                <a:solidFill>
                  <a:srgbClr val="002060"/>
                </a:solidFill>
                <a:latin typeface="Arimo Bold"/>
                <a:ea typeface="Arimo Bold"/>
                <a:cs typeface="Arimo Bold"/>
                <a:sym typeface="Arimo Bold"/>
              </a:rPr>
              <a:t>The majority of consumers, 2.65k, choose brands based on brand reputation, while 1.68k select brands for other reasons. This highlights the strong influence of reputation in consumer decision-making.</a:t>
            </a:r>
          </a:p>
        </p:txBody>
      </p:sp>
      <p:sp>
        <p:nvSpPr>
          <p:cNvPr name="TextBox 9" id="9"/>
          <p:cNvSpPr txBox="true"/>
          <p:nvPr/>
        </p:nvSpPr>
        <p:spPr>
          <a:xfrm rot="0">
            <a:off x="370684" y="6235251"/>
            <a:ext cx="8565723" cy="674092"/>
          </a:xfrm>
          <a:prstGeom prst="rect">
            <a:avLst/>
          </a:prstGeom>
        </p:spPr>
        <p:txBody>
          <a:bodyPr anchor="t" rtlCol="false" tIns="0" lIns="0" bIns="0" rIns="0">
            <a:spAutoFit/>
          </a:bodyPr>
          <a:lstStyle/>
          <a:p>
            <a:pPr algn="l">
              <a:lnSpc>
                <a:spcPts val="4845"/>
              </a:lnSpc>
            </a:pPr>
            <a:r>
              <a:rPr lang="en-US" sz="3460" b="true">
                <a:solidFill>
                  <a:srgbClr val="002060"/>
                </a:solidFill>
                <a:latin typeface="Arimo Bold"/>
                <a:ea typeface="Arimo Bold"/>
                <a:cs typeface="Arimo Bold"/>
                <a:sym typeface="Arimo Bold"/>
              </a:rPr>
              <a:t>3.Brand Selection Reason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TextBox 2" id="2"/>
          <p:cNvSpPr txBox="true"/>
          <p:nvPr/>
        </p:nvSpPr>
        <p:spPr>
          <a:xfrm rot="0">
            <a:off x="0" y="-86294"/>
            <a:ext cx="6042275" cy="1099957"/>
          </a:xfrm>
          <a:prstGeom prst="rect">
            <a:avLst/>
          </a:prstGeom>
        </p:spPr>
        <p:txBody>
          <a:bodyPr anchor="t" rtlCol="false" tIns="0" lIns="0" bIns="0" rIns="0">
            <a:spAutoFit/>
          </a:bodyPr>
          <a:lstStyle/>
          <a:p>
            <a:pPr algn="ctr">
              <a:lnSpc>
                <a:spcPts val="7318"/>
              </a:lnSpc>
            </a:pPr>
            <a:r>
              <a:rPr lang="en-US" sz="4400" b="true">
                <a:solidFill>
                  <a:srgbClr val="002060"/>
                </a:solidFill>
                <a:latin typeface="Arimo Bold"/>
                <a:ea typeface="Arimo Bold"/>
                <a:cs typeface="Arimo Bold"/>
                <a:sym typeface="Arimo Bold"/>
              </a:rPr>
              <a:t>Key Insights:</a:t>
            </a:r>
          </a:p>
        </p:txBody>
      </p:sp>
      <p:sp>
        <p:nvSpPr>
          <p:cNvPr name="TextBox 3" id="3"/>
          <p:cNvSpPr txBox="true"/>
          <p:nvPr/>
        </p:nvSpPr>
        <p:spPr>
          <a:xfrm rot="0">
            <a:off x="358428" y="1092384"/>
            <a:ext cx="12595572" cy="729702"/>
          </a:xfrm>
          <a:prstGeom prst="rect">
            <a:avLst/>
          </a:prstGeom>
        </p:spPr>
        <p:txBody>
          <a:bodyPr anchor="t" rtlCol="false" tIns="0" lIns="0" bIns="0" rIns="0">
            <a:spAutoFit/>
          </a:bodyPr>
          <a:lstStyle/>
          <a:p>
            <a:pPr algn="l">
              <a:lnSpc>
                <a:spcPts val="5040"/>
              </a:lnSpc>
            </a:pPr>
            <a:r>
              <a:rPr lang="en-US" sz="3200" b="true">
                <a:solidFill>
                  <a:srgbClr val="002060"/>
                </a:solidFill>
                <a:latin typeface="Arimo Bold"/>
                <a:ea typeface="Arimo Bold"/>
                <a:cs typeface="Arimo Bold"/>
                <a:sym typeface="Arimo Bold"/>
              </a:rPr>
              <a:t>4.Health Concerns Impacting Consumer Preferences:</a:t>
            </a:r>
          </a:p>
        </p:txBody>
      </p:sp>
      <p:sp>
        <p:nvSpPr>
          <p:cNvPr name="TextBox 4" id="4"/>
          <p:cNvSpPr txBox="true"/>
          <p:nvPr/>
        </p:nvSpPr>
        <p:spPr>
          <a:xfrm rot="0">
            <a:off x="358428" y="1481427"/>
            <a:ext cx="16646004" cy="2512020"/>
          </a:xfrm>
          <a:prstGeom prst="rect">
            <a:avLst/>
          </a:prstGeom>
        </p:spPr>
        <p:txBody>
          <a:bodyPr anchor="t" rtlCol="false" tIns="0" lIns="0" bIns="0" rIns="0">
            <a:spAutoFit/>
          </a:bodyPr>
          <a:lstStyle/>
          <a:p>
            <a:pPr algn="l">
              <a:lnSpc>
                <a:spcPts val="4644"/>
              </a:lnSpc>
            </a:pPr>
          </a:p>
          <a:p>
            <a:pPr algn="l">
              <a:lnSpc>
                <a:spcPts val="4644"/>
              </a:lnSpc>
            </a:pPr>
            <a:r>
              <a:rPr lang="en-US" sz="2715" b="true">
                <a:solidFill>
                  <a:srgbClr val="002060"/>
                </a:solidFill>
                <a:latin typeface="Arimo Bold"/>
                <a:ea typeface="Arimo Bold"/>
                <a:cs typeface="Arimo Bold"/>
                <a:sym typeface="Arimo Bold"/>
              </a:rPr>
              <a:t>Most consumers (60.45%) prioritize health in their choices, while 39.55% don’t, showing a strong demand for health-conscious products but still some interest in traditional options</a:t>
            </a:r>
          </a:p>
          <a:p>
            <a:pPr algn="l">
              <a:lnSpc>
                <a:spcPts val="4644"/>
              </a:lnSpc>
            </a:pPr>
          </a:p>
        </p:txBody>
      </p:sp>
      <p:sp>
        <p:nvSpPr>
          <p:cNvPr name="TextBox 5" id="5"/>
          <p:cNvSpPr txBox="true"/>
          <p:nvPr/>
        </p:nvSpPr>
        <p:spPr>
          <a:xfrm rot="0">
            <a:off x="358428" y="3496493"/>
            <a:ext cx="6252198" cy="623569"/>
          </a:xfrm>
          <a:prstGeom prst="rect">
            <a:avLst/>
          </a:prstGeom>
        </p:spPr>
        <p:txBody>
          <a:bodyPr anchor="t" rtlCol="false" tIns="0" lIns="0" bIns="0" rIns="0">
            <a:spAutoFit/>
          </a:bodyPr>
          <a:lstStyle/>
          <a:p>
            <a:pPr algn="ctr">
              <a:lnSpc>
                <a:spcPts val="4480"/>
              </a:lnSpc>
            </a:pPr>
            <a:r>
              <a:rPr lang="en-US" sz="3200" b="true">
                <a:solidFill>
                  <a:srgbClr val="002060"/>
                </a:solidFill>
                <a:latin typeface="Arimo Bold"/>
                <a:ea typeface="Arimo Bold"/>
                <a:cs typeface="Arimo Bold"/>
                <a:sym typeface="Arimo Bold"/>
              </a:rPr>
              <a:t>5.Brand Consumption Insight:</a:t>
            </a:r>
          </a:p>
        </p:txBody>
      </p:sp>
      <p:sp>
        <p:nvSpPr>
          <p:cNvPr name="TextBox 6" id="6"/>
          <p:cNvSpPr txBox="true"/>
          <p:nvPr/>
        </p:nvSpPr>
        <p:spPr>
          <a:xfrm rot="0">
            <a:off x="441316" y="3977187"/>
            <a:ext cx="17405367" cy="1434424"/>
          </a:xfrm>
          <a:prstGeom prst="rect">
            <a:avLst/>
          </a:prstGeom>
        </p:spPr>
        <p:txBody>
          <a:bodyPr anchor="t" rtlCol="false" tIns="0" lIns="0" bIns="0" rIns="0">
            <a:spAutoFit/>
          </a:bodyPr>
          <a:lstStyle/>
          <a:p>
            <a:pPr algn="l">
              <a:lnSpc>
                <a:spcPts val="5191"/>
              </a:lnSpc>
            </a:pPr>
            <a:r>
              <a:rPr lang="en-US" sz="2900" b="true">
                <a:solidFill>
                  <a:srgbClr val="002060"/>
                </a:solidFill>
                <a:latin typeface="Arimo Bold"/>
                <a:ea typeface="Arimo Bold"/>
                <a:cs typeface="Arimo Bold"/>
                <a:sym typeface="Arimo Bold"/>
              </a:rPr>
              <a:t>Cola Coka leads as the most consumed brand with 2.5k, while all other brands combined have a lower consumption of 0.5k, highlighting Cola Coka's dominance in the market.</a:t>
            </a:r>
          </a:p>
        </p:txBody>
      </p:sp>
      <p:sp>
        <p:nvSpPr>
          <p:cNvPr name="TextBox 7" id="7"/>
          <p:cNvSpPr txBox="true"/>
          <p:nvPr/>
        </p:nvSpPr>
        <p:spPr>
          <a:xfrm rot="0">
            <a:off x="441316" y="5390179"/>
            <a:ext cx="5236666" cy="688496"/>
          </a:xfrm>
          <a:prstGeom prst="rect">
            <a:avLst/>
          </a:prstGeom>
        </p:spPr>
        <p:txBody>
          <a:bodyPr anchor="t" rtlCol="false" tIns="0" lIns="0" bIns="0" rIns="0">
            <a:spAutoFit/>
          </a:bodyPr>
          <a:lstStyle/>
          <a:p>
            <a:pPr algn="l">
              <a:lnSpc>
                <a:spcPts val="4760"/>
              </a:lnSpc>
            </a:pPr>
            <a:r>
              <a:rPr lang="en-US" sz="3200" b="true">
                <a:solidFill>
                  <a:srgbClr val="002060"/>
                </a:solidFill>
                <a:latin typeface="Arimo Bold"/>
                <a:ea typeface="Arimo Bold"/>
                <a:cs typeface="Arimo Bold"/>
                <a:sym typeface="Arimo Bold"/>
              </a:rPr>
              <a:t>6.Consuming Frequency:</a:t>
            </a:r>
          </a:p>
        </p:txBody>
      </p:sp>
      <p:sp>
        <p:nvSpPr>
          <p:cNvPr name="TextBox 8" id="8"/>
          <p:cNvSpPr txBox="true"/>
          <p:nvPr/>
        </p:nvSpPr>
        <p:spPr>
          <a:xfrm rot="0">
            <a:off x="441316" y="6434410"/>
            <a:ext cx="16827090" cy="1078864"/>
          </a:xfrm>
          <a:prstGeom prst="rect">
            <a:avLst/>
          </a:prstGeom>
        </p:spPr>
        <p:txBody>
          <a:bodyPr anchor="t" rtlCol="false" tIns="0" lIns="0" bIns="0" rIns="0">
            <a:spAutoFit/>
          </a:bodyPr>
          <a:lstStyle/>
          <a:p>
            <a:pPr algn="l">
              <a:lnSpc>
                <a:spcPts val="4059"/>
              </a:lnSpc>
            </a:pPr>
            <a:r>
              <a:rPr lang="en-US" sz="2900" b="true">
                <a:solidFill>
                  <a:srgbClr val="002060"/>
                </a:solidFill>
                <a:latin typeface="Arimo Bold"/>
                <a:ea typeface="Arimo Bold"/>
                <a:cs typeface="Arimo Bold"/>
                <a:sym typeface="Arimo Bold"/>
              </a:rPr>
              <a:t>Brand consumption is significantly higher during study or awake periods compared to regular daily use.</a:t>
            </a:r>
          </a:p>
        </p:txBody>
      </p:sp>
      <p:sp>
        <p:nvSpPr>
          <p:cNvPr name="TextBox 9" id="9"/>
          <p:cNvSpPr txBox="true"/>
          <p:nvPr/>
        </p:nvSpPr>
        <p:spPr>
          <a:xfrm rot="0">
            <a:off x="358428" y="7779973"/>
            <a:ext cx="16909979" cy="1078865"/>
          </a:xfrm>
          <a:prstGeom prst="rect">
            <a:avLst/>
          </a:prstGeom>
        </p:spPr>
        <p:txBody>
          <a:bodyPr anchor="t" rtlCol="false" tIns="0" lIns="0" bIns="0" rIns="0">
            <a:spAutoFit/>
          </a:bodyPr>
          <a:lstStyle/>
          <a:p>
            <a:pPr algn="l">
              <a:lnSpc>
                <a:spcPts val="4059"/>
              </a:lnSpc>
            </a:pPr>
            <a:r>
              <a:rPr lang="en-US" sz="2900" b="true">
                <a:solidFill>
                  <a:srgbClr val="002060"/>
                </a:solidFill>
                <a:latin typeface="Arimo Bold"/>
                <a:ea typeface="Arimo Bold"/>
                <a:cs typeface="Arimo Bold"/>
                <a:sym typeface="Arimo Bold"/>
              </a:rPr>
              <a:t>7. The highest consumption is for increasing energy and focus (3.6K), while the lowest is for other diverse reasons (0.9K).</a:t>
            </a:r>
          </a:p>
        </p:txBody>
      </p:sp>
      <p:sp>
        <p:nvSpPr>
          <p:cNvPr name="Freeform 10" id="10"/>
          <p:cNvSpPr/>
          <p:nvPr/>
        </p:nvSpPr>
        <p:spPr>
          <a:xfrm flipH="false" flipV="false" rot="0">
            <a:off x="15881349" y="0"/>
            <a:ext cx="2406651" cy="2165986"/>
          </a:xfrm>
          <a:custGeom>
            <a:avLst/>
            <a:gdLst/>
            <a:ahLst/>
            <a:cxnLst/>
            <a:rect r="r" b="b" t="t" l="l"/>
            <a:pathLst>
              <a:path h="2165986" w="2406651">
                <a:moveTo>
                  <a:pt x="0" y="0"/>
                </a:moveTo>
                <a:lnTo>
                  <a:pt x="2406651" y="0"/>
                </a:lnTo>
                <a:lnTo>
                  <a:pt x="2406651" y="2165986"/>
                </a:lnTo>
                <a:lnTo>
                  <a:pt x="0" y="2165986"/>
                </a:lnTo>
                <a:lnTo>
                  <a:pt x="0" y="0"/>
                </a:lnTo>
                <a:close/>
              </a:path>
            </a:pathLst>
          </a:custGeom>
          <a:blipFill>
            <a:blip r:embed="rId2">
              <a:extLst>
                <a:ext uri="{96DAC541-7B7A-43D3-8B79-37D633B846F1}">
                  <asvg:svgBlip xmlns:asvg="http://schemas.microsoft.com/office/drawing/2016/SVG/main" r:embed="rId3"/>
                </a:ext>
              </a:extLst>
            </a:blip>
            <a:stretch>
              <a:fillRect l="0" t="-65" r="0" b="-65"/>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TextBox 2" id="2"/>
          <p:cNvSpPr txBox="true"/>
          <p:nvPr/>
        </p:nvSpPr>
        <p:spPr>
          <a:xfrm rot="0">
            <a:off x="306192" y="666750"/>
            <a:ext cx="17981808" cy="9449894"/>
          </a:xfrm>
          <a:prstGeom prst="rect">
            <a:avLst/>
          </a:prstGeom>
        </p:spPr>
        <p:txBody>
          <a:bodyPr anchor="t" rtlCol="false" tIns="0" lIns="0" bIns="0" rIns="0">
            <a:spAutoFit/>
          </a:bodyPr>
          <a:lstStyle/>
          <a:p>
            <a:pPr algn="l">
              <a:lnSpc>
                <a:spcPts val="5409"/>
              </a:lnSpc>
            </a:pPr>
            <a:r>
              <a:rPr lang="en-US" sz="3022" b="true">
                <a:solidFill>
                  <a:srgbClr val="002060"/>
                </a:solidFill>
                <a:latin typeface="Arimo Bold"/>
                <a:ea typeface="Arimo Bold"/>
                <a:cs typeface="Arimo Bold"/>
                <a:sym typeface="Arimo Bold"/>
              </a:rPr>
              <a:t>1.Expand Product Lines:</a:t>
            </a:r>
          </a:p>
          <a:p>
            <a:pPr algn="l">
              <a:lnSpc>
                <a:spcPts val="5050"/>
              </a:lnSpc>
            </a:pPr>
            <a:r>
              <a:rPr lang="en-US" sz="2822" b="true">
                <a:solidFill>
                  <a:srgbClr val="002060"/>
                </a:solidFill>
                <a:latin typeface="Arimo Bold"/>
                <a:ea typeface="Arimo Bold"/>
                <a:cs typeface="Arimo Bold"/>
                <a:sym typeface="Arimo Bold"/>
              </a:rPr>
              <a:t>Launch new healthy and organic products, and consider seasonal or special edition flavors.</a:t>
            </a:r>
          </a:p>
          <a:p>
            <a:pPr algn="l">
              <a:lnSpc>
                <a:spcPts val="5409"/>
              </a:lnSpc>
            </a:pPr>
            <a:r>
              <a:rPr lang="en-US" sz="3022" b="true">
                <a:solidFill>
                  <a:srgbClr val="002060"/>
                </a:solidFill>
                <a:latin typeface="Arimo Bold"/>
                <a:ea typeface="Arimo Bold"/>
                <a:cs typeface="Arimo Bold"/>
                <a:sym typeface="Arimo Bold"/>
              </a:rPr>
              <a:t>2.Targeted Marketing:</a:t>
            </a:r>
          </a:p>
          <a:p>
            <a:pPr algn="l">
              <a:lnSpc>
                <a:spcPts val="5050"/>
              </a:lnSpc>
            </a:pPr>
            <a:r>
              <a:rPr lang="en-US" sz="2822" b="true">
                <a:solidFill>
                  <a:srgbClr val="002060"/>
                </a:solidFill>
                <a:latin typeface="Arimo Bold"/>
                <a:ea typeface="Arimo Bold"/>
                <a:cs typeface="Arimo Bold"/>
                <a:sym typeface="Arimo Bold"/>
              </a:rPr>
              <a:t>Tailor marketing to different age groups—highlight new and unique flavors for younger consumers, and focus on quality and tradition for older ones.</a:t>
            </a:r>
          </a:p>
          <a:p>
            <a:pPr algn="l">
              <a:lnSpc>
                <a:spcPts val="5409"/>
              </a:lnSpc>
            </a:pPr>
            <a:r>
              <a:rPr lang="en-US" sz="3022" b="true">
                <a:solidFill>
                  <a:srgbClr val="002060"/>
                </a:solidFill>
                <a:latin typeface="Arimo Bold"/>
                <a:ea typeface="Arimo Bold"/>
                <a:cs typeface="Arimo Bold"/>
                <a:sym typeface="Arimo Bold"/>
              </a:rPr>
              <a:t>3.Enhance Customer Service:</a:t>
            </a:r>
          </a:p>
          <a:p>
            <a:pPr algn="l">
              <a:lnSpc>
                <a:spcPts val="5050"/>
              </a:lnSpc>
            </a:pPr>
            <a:r>
              <a:rPr lang="en-US" sz="2822" b="true">
                <a:solidFill>
                  <a:srgbClr val="002060"/>
                </a:solidFill>
                <a:latin typeface="Arimo Bold"/>
                <a:ea typeface="Arimo Bold"/>
                <a:cs typeface="Arimo Bold"/>
                <a:sym typeface="Arimo Bold"/>
              </a:rPr>
              <a:t>Improve customer service with better training and regular feedback reviews.</a:t>
            </a:r>
          </a:p>
          <a:p>
            <a:pPr algn="l">
              <a:lnSpc>
                <a:spcPts val="5409"/>
              </a:lnSpc>
            </a:pPr>
            <a:r>
              <a:rPr lang="en-US" sz="3022" b="true">
                <a:solidFill>
                  <a:srgbClr val="002060"/>
                </a:solidFill>
                <a:latin typeface="Arimo Bold"/>
                <a:ea typeface="Arimo Bold"/>
                <a:cs typeface="Arimo Bold"/>
                <a:sym typeface="Arimo Bold"/>
              </a:rPr>
              <a:t>4. Adjust Pricing Strategies:</a:t>
            </a:r>
          </a:p>
          <a:p>
            <a:pPr algn="l">
              <a:lnSpc>
                <a:spcPts val="5050"/>
              </a:lnSpc>
            </a:pPr>
            <a:r>
              <a:rPr lang="en-US" sz="2822" b="true">
                <a:solidFill>
                  <a:srgbClr val="002060"/>
                </a:solidFill>
                <a:latin typeface="Arimo Bold"/>
                <a:ea typeface="Arimo Bold"/>
                <a:cs typeface="Arimo Bold"/>
                <a:sym typeface="Arimo Bold"/>
              </a:rPr>
              <a:t>Use tiered pricing for premium vs. standard products and offer value packs or loyalty rewards.</a:t>
            </a:r>
          </a:p>
          <a:p>
            <a:pPr algn="l">
              <a:lnSpc>
                <a:spcPts val="5409"/>
              </a:lnSpc>
            </a:pPr>
            <a:r>
              <a:rPr lang="en-US" sz="3022" b="true">
                <a:solidFill>
                  <a:srgbClr val="002060"/>
                </a:solidFill>
                <a:latin typeface="Arimo Bold"/>
                <a:ea typeface="Arimo Bold"/>
                <a:cs typeface="Arimo Bold"/>
                <a:sym typeface="Arimo Bold"/>
              </a:rPr>
              <a:t>5. Act on Feedback:</a:t>
            </a:r>
          </a:p>
          <a:p>
            <a:pPr algn="l">
              <a:lnSpc>
                <a:spcPts val="5050"/>
              </a:lnSpc>
            </a:pPr>
            <a:r>
              <a:rPr lang="en-US" sz="2822" b="true">
                <a:solidFill>
                  <a:srgbClr val="002060"/>
                </a:solidFill>
                <a:latin typeface="Arimo Bold"/>
                <a:ea typeface="Arimo Bold"/>
                <a:cs typeface="Arimo Bold"/>
                <a:sym typeface="Arimo Bold"/>
              </a:rPr>
              <a:t>Update products and packaging based on customer feedback and review it regularly.</a:t>
            </a:r>
          </a:p>
          <a:p>
            <a:pPr algn="l">
              <a:lnSpc>
                <a:spcPts val="5409"/>
              </a:lnSpc>
            </a:pPr>
            <a:r>
              <a:rPr lang="en-US" sz="3022" b="true">
                <a:solidFill>
                  <a:srgbClr val="002060"/>
                </a:solidFill>
                <a:latin typeface="Arimo Bold"/>
                <a:ea typeface="Arimo Bold"/>
                <a:cs typeface="Arimo Bold"/>
                <a:sym typeface="Arimo Bold"/>
              </a:rPr>
              <a:t>6. Monitor Trends:</a:t>
            </a:r>
          </a:p>
          <a:p>
            <a:pPr algn="l">
              <a:lnSpc>
                <a:spcPts val="5050"/>
              </a:lnSpc>
            </a:pPr>
            <a:r>
              <a:rPr lang="en-US" sz="2822" b="true">
                <a:solidFill>
                  <a:srgbClr val="002060"/>
                </a:solidFill>
                <a:latin typeface="Arimo Bold"/>
                <a:ea typeface="Arimo Bold"/>
                <a:cs typeface="Arimo Bold"/>
                <a:sym typeface="Arimo Bold"/>
              </a:rPr>
              <a:t>Keep an eye on market trends and adjust your strategies to stay current.</a:t>
            </a:r>
          </a:p>
          <a:p>
            <a:pPr algn="l">
              <a:lnSpc>
                <a:spcPts val="4487"/>
              </a:lnSpc>
            </a:pPr>
          </a:p>
        </p:txBody>
      </p:sp>
      <p:grpSp>
        <p:nvGrpSpPr>
          <p:cNvPr name="Group 3" id="3"/>
          <p:cNvGrpSpPr/>
          <p:nvPr/>
        </p:nvGrpSpPr>
        <p:grpSpPr>
          <a:xfrm rot="0">
            <a:off x="15409247" y="0"/>
            <a:ext cx="2878753" cy="1529337"/>
            <a:chOff x="0" y="0"/>
            <a:chExt cx="3838337" cy="2039116"/>
          </a:xfrm>
        </p:grpSpPr>
        <p:sp>
          <p:nvSpPr>
            <p:cNvPr name="Freeform 4" id="4"/>
            <p:cNvSpPr/>
            <p:nvPr/>
          </p:nvSpPr>
          <p:spPr>
            <a:xfrm flipH="false" flipV="false" rot="0">
              <a:off x="0" y="0"/>
              <a:ext cx="3838321" cy="2039112"/>
            </a:xfrm>
            <a:custGeom>
              <a:avLst/>
              <a:gdLst/>
              <a:ahLst/>
              <a:cxnLst/>
              <a:rect r="r" b="b" t="t" l="l"/>
              <a:pathLst>
                <a:path h="2039112" w="3838321">
                  <a:moveTo>
                    <a:pt x="0" y="0"/>
                  </a:moveTo>
                  <a:lnTo>
                    <a:pt x="3838321" y="0"/>
                  </a:lnTo>
                  <a:lnTo>
                    <a:pt x="3838321" y="2039112"/>
                  </a:lnTo>
                  <a:lnTo>
                    <a:pt x="0" y="2039112"/>
                  </a:lnTo>
                  <a:lnTo>
                    <a:pt x="0" y="0"/>
                  </a:lnTo>
                  <a:close/>
                </a:path>
              </a:pathLst>
            </a:custGeom>
            <a:blipFill>
              <a:blip r:embed="rId2"/>
              <a:stretch>
                <a:fillRect l="-17" t="0" r="-17" b="0"/>
              </a:stretch>
            </a:blipFill>
          </p:spPr>
        </p:sp>
      </p:grpSp>
      <p:sp>
        <p:nvSpPr>
          <p:cNvPr name="TextBox 5" id="5"/>
          <p:cNvSpPr txBox="true"/>
          <p:nvPr/>
        </p:nvSpPr>
        <p:spPr>
          <a:xfrm rot="0">
            <a:off x="6282697" y="-106045"/>
            <a:ext cx="4918703" cy="1108720"/>
          </a:xfrm>
          <a:prstGeom prst="rect">
            <a:avLst/>
          </a:prstGeom>
        </p:spPr>
        <p:txBody>
          <a:bodyPr anchor="t" rtlCol="false" tIns="0" lIns="0" bIns="0" rIns="0">
            <a:spAutoFit/>
          </a:bodyPr>
          <a:lstStyle/>
          <a:p>
            <a:pPr algn="ctr">
              <a:lnSpc>
                <a:spcPts val="7278"/>
              </a:lnSpc>
            </a:pPr>
            <a:r>
              <a:rPr lang="en-US" sz="4000" b="true">
                <a:solidFill>
                  <a:srgbClr val="002060"/>
                </a:solidFill>
                <a:latin typeface="Arimo Bold"/>
                <a:ea typeface="Arimo Bold"/>
                <a:cs typeface="Arimo Bold"/>
                <a:sym typeface="Arimo Bold"/>
              </a:rPr>
              <a:t>Suggestions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14858105" y="0"/>
            <a:ext cx="3429895" cy="3455023"/>
          </a:xfrm>
          <a:custGeom>
            <a:avLst/>
            <a:gdLst/>
            <a:ahLst/>
            <a:cxnLst/>
            <a:rect r="r" b="b" t="t" l="l"/>
            <a:pathLst>
              <a:path h="3455023" w="3429895">
                <a:moveTo>
                  <a:pt x="0" y="0"/>
                </a:moveTo>
                <a:lnTo>
                  <a:pt x="3429895" y="0"/>
                </a:lnTo>
                <a:lnTo>
                  <a:pt x="3429895" y="3455023"/>
                </a:lnTo>
                <a:lnTo>
                  <a:pt x="0" y="3455023"/>
                </a:lnTo>
                <a:lnTo>
                  <a:pt x="0" y="0"/>
                </a:lnTo>
                <a:close/>
              </a:path>
            </a:pathLst>
          </a:custGeom>
          <a:blipFill>
            <a:blip r:embed="rId2">
              <a:extLst>
                <a:ext uri="{96DAC541-7B7A-43D3-8B79-37D633B846F1}">
                  <asvg:svgBlip xmlns:asvg="http://schemas.microsoft.com/office/drawing/2016/SVG/main" r:embed="rId3"/>
                </a:ext>
              </a:extLst>
            </a:blip>
            <a:stretch>
              <a:fillRect l="-366" t="0" r="-366" b="0"/>
            </a:stretch>
          </a:blipFill>
        </p:spPr>
      </p:sp>
      <p:sp>
        <p:nvSpPr>
          <p:cNvPr name="Freeform 3" id="3"/>
          <p:cNvSpPr/>
          <p:nvPr/>
        </p:nvSpPr>
        <p:spPr>
          <a:xfrm flipH="false" flipV="false" rot="0">
            <a:off x="0" y="0"/>
            <a:ext cx="3943831" cy="4454018"/>
          </a:xfrm>
          <a:custGeom>
            <a:avLst/>
            <a:gdLst/>
            <a:ahLst/>
            <a:cxnLst/>
            <a:rect r="r" b="b" t="t" l="l"/>
            <a:pathLst>
              <a:path h="4454018" w="3943831">
                <a:moveTo>
                  <a:pt x="0" y="0"/>
                </a:moveTo>
                <a:lnTo>
                  <a:pt x="3943831" y="0"/>
                </a:lnTo>
                <a:lnTo>
                  <a:pt x="3943831" y="4454018"/>
                </a:lnTo>
                <a:lnTo>
                  <a:pt x="0" y="4454018"/>
                </a:lnTo>
                <a:lnTo>
                  <a:pt x="0" y="0"/>
                </a:lnTo>
                <a:close/>
              </a:path>
            </a:pathLst>
          </a:custGeom>
          <a:blipFill>
            <a:blip r:embed="rId4">
              <a:extLst>
                <a:ext uri="{96DAC541-7B7A-43D3-8B79-37D633B846F1}">
                  <asvg:svgBlip xmlns:asvg="http://schemas.microsoft.com/office/drawing/2016/SVG/main" r:embed="rId5"/>
                </a:ext>
              </a:extLst>
            </a:blip>
            <a:stretch>
              <a:fillRect l="0" t="-140" r="0" b="-140"/>
            </a:stretch>
          </a:blipFill>
        </p:spPr>
      </p:sp>
      <p:sp>
        <p:nvSpPr>
          <p:cNvPr name="Freeform 4" id="4"/>
          <p:cNvSpPr/>
          <p:nvPr/>
        </p:nvSpPr>
        <p:spPr>
          <a:xfrm flipH="false" flipV="false" rot="0">
            <a:off x="0" y="8180914"/>
            <a:ext cx="3744153" cy="2106086"/>
          </a:xfrm>
          <a:custGeom>
            <a:avLst/>
            <a:gdLst/>
            <a:ahLst/>
            <a:cxnLst/>
            <a:rect r="r" b="b" t="t" l="l"/>
            <a:pathLst>
              <a:path h="2106086" w="3744153">
                <a:moveTo>
                  <a:pt x="0" y="0"/>
                </a:moveTo>
                <a:lnTo>
                  <a:pt x="3744153" y="0"/>
                </a:lnTo>
                <a:lnTo>
                  <a:pt x="3744153" y="2106086"/>
                </a:lnTo>
                <a:lnTo>
                  <a:pt x="0" y="2106086"/>
                </a:lnTo>
                <a:lnTo>
                  <a:pt x="0" y="0"/>
                </a:lnTo>
                <a:close/>
              </a:path>
            </a:pathLst>
          </a:custGeom>
          <a:blipFill>
            <a:blip r:embed="rId6"/>
            <a:stretch>
              <a:fillRect l="0" t="0" r="0" b="0"/>
            </a:stretch>
          </a:blipFill>
        </p:spPr>
      </p:sp>
      <p:sp>
        <p:nvSpPr>
          <p:cNvPr name="TextBox 5" id="5"/>
          <p:cNvSpPr txBox="true"/>
          <p:nvPr/>
        </p:nvSpPr>
        <p:spPr>
          <a:xfrm rot="0">
            <a:off x="5660747" y="3699725"/>
            <a:ext cx="7064653" cy="1863849"/>
          </a:xfrm>
          <a:prstGeom prst="rect">
            <a:avLst/>
          </a:prstGeom>
        </p:spPr>
        <p:txBody>
          <a:bodyPr anchor="t" rtlCol="false" tIns="0" lIns="0" bIns="0" rIns="0">
            <a:spAutoFit/>
          </a:bodyPr>
          <a:lstStyle/>
          <a:p>
            <a:pPr algn="ctr">
              <a:lnSpc>
                <a:spcPts val="12880"/>
              </a:lnSpc>
            </a:pPr>
            <a:r>
              <a:rPr lang="en-US" sz="9200" b="true">
                <a:solidFill>
                  <a:srgbClr val="002060"/>
                </a:solidFill>
                <a:latin typeface="Arimo Bold"/>
                <a:ea typeface="Arimo Bold"/>
                <a:cs typeface="Arimo Bold"/>
                <a:sym typeface="Arimo Bold"/>
              </a:rPr>
              <a:t>Thank you</a:t>
            </a:r>
          </a:p>
        </p:txBody>
      </p:sp>
      <p:sp>
        <p:nvSpPr>
          <p:cNvPr name="TextBox 6" id="6"/>
          <p:cNvSpPr txBox="true"/>
          <p:nvPr/>
        </p:nvSpPr>
        <p:spPr>
          <a:xfrm rot="0">
            <a:off x="10442936" y="6638085"/>
            <a:ext cx="6228457" cy="1001395"/>
          </a:xfrm>
          <a:prstGeom prst="rect">
            <a:avLst/>
          </a:prstGeom>
        </p:spPr>
        <p:txBody>
          <a:bodyPr anchor="t" rtlCol="false" tIns="0" lIns="0" bIns="0" rIns="0">
            <a:spAutoFit/>
          </a:bodyPr>
          <a:lstStyle/>
          <a:p>
            <a:pPr algn="ctr">
              <a:lnSpc>
                <a:spcPts val="7278"/>
              </a:lnSpc>
            </a:pPr>
            <a:r>
              <a:rPr lang="en-US" sz="5198" b="true">
                <a:solidFill>
                  <a:srgbClr val="984807"/>
                </a:solidFill>
                <a:latin typeface="Arimo Bold"/>
                <a:ea typeface="Arimo Bold"/>
                <a:cs typeface="Arimo Bold"/>
                <a:sym typeface="Arimo Bold"/>
              </a:rPr>
              <a:t>Bhupal Maruchetty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TextBox 2" id="2"/>
          <p:cNvSpPr txBox="true"/>
          <p:nvPr/>
        </p:nvSpPr>
        <p:spPr>
          <a:xfrm rot="0">
            <a:off x="206938" y="1802978"/>
            <a:ext cx="18081062" cy="6484491"/>
          </a:xfrm>
          <a:prstGeom prst="rect">
            <a:avLst/>
          </a:prstGeom>
        </p:spPr>
        <p:txBody>
          <a:bodyPr anchor="t" rtlCol="false" tIns="0" lIns="0" bIns="0" rIns="0">
            <a:spAutoFit/>
          </a:bodyPr>
          <a:lstStyle/>
          <a:p>
            <a:pPr algn="ctr">
              <a:lnSpc>
                <a:spcPts val="9000"/>
              </a:lnSpc>
            </a:pPr>
            <a:r>
              <a:rPr lang="en-US" sz="3600">
                <a:solidFill>
                  <a:srgbClr val="002060"/>
                </a:solidFill>
                <a:latin typeface="Archivo Black"/>
                <a:ea typeface="Archivo Black"/>
                <a:cs typeface="Archivo Black"/>
                <a:sym typeface="Archivo Black"/>
              </a:rPr>
              <a:t>The objective of this Power BI project is to analyze survey responses from the food and beverage industry to gain insights into consumer behavior, preferences, and perceptions. The analysis will help identify key trends, understand brand perception, and explore potential areas for improvement in product offerings and marketing strategies.</a:t>
            </a:r>
          </a:p>
        </p:txBody>
      </p:sp>
      <p:sp>
        <p:nvSpPr>
          <p:cNvPr name="Freeform 3" id="3"/>
          <p:cNvSpPr/>
          <p:nvPr/>
        </p:nvSpPr>
        <p:spPr>
          <a:xfrm flipH="false" flipV="false" rot="0">
            <a:off x="0" y="0"/>
            <a:ext cx="1883800" cy="1630343"/>
          </a:xfrm>
          <a:custGeom>
            <a:avLst/>
            <a:gdLst/>
            <a:ahLst/>
            <a:cxnLst/>
            <a:rect r="r" b="b" t="t" l="l"/>
            <a:pathLst>
              <a:path h="1630343" w="1883800">
                <a:moveTo>
                  <a:pt x="0" y="0"/>
                </a:moveTo>
                <a:lnTo>
                  <a:pt x="1883800" y="0"/>
                </a:lnTo>
                <a:lnTo>
                  <a:pt x="1883800" y="1630343"/>
                </a:lnTo>
                <a:lnTo>
                  <a:pt x="0" y="1630343"/>
                </a:lnTo>
                <a:lnTo>
                  <a:pt x="0" y="0"/>
                </a:lnTo>
                <a:close/>
              </a:path>
            </a:pathLst>
          </a:custGeom>
          <a:blipFill>
            <a:blip r:embed="rId2">
              <a:extLst>
                <a:ext uri="{96DAC541-7B7A-43D3-8B79-37D633B846F1}">
                  <asvg:svgBlip xmlns:asvg="http://schemas.microsoft.com/office/drawing/2016/SVG/main" r:embed="rId3"/>
                </a:ext>
              </a:extLst>
            </a:blip>
            <a:stretch>
              <a:fillRect l="0" t="-186" r="0" b="-186"/>
            </a:stretch>
          </a:blipFill>
        </p:spPr>
      </p:sp>
      <p:sp>
        <p:nvSpPr>
          <p:cNvPr name="Freeform 4" id="4"/>
          <p:cNvSpPr/>
          <p:nvPr/>
        </p:nvSpPr>
        <p:spPr>
          <a:xfrm flipH="false" flipV="false" rot="0">
            <a:off x="16733129" y="0"/>
            <a:ext cx="1554871" cy="2204070"/>
          </a:xfrm>
          <a:custGeom>
            <a:avLst/>
            <a:gdLst/>
            <a:ahLst/>
            <a:cxnLst/>
            <a:rect r="r" b="b" t="t" l="l"/>
            <a:pathLst>
              <a:path h="2204070" w="1554871">
                <a:moveTo>
                  <a:pt x="0" y="0"/>
                </a:moveTo>
                <a:lnTo>
                  <a:pt x="1554871" y="0"/>
                </a:lnTo>
                <a:lnTo>
                  <a:pt x="1554871" y="2204070"/>
                </a:lnTo>
                <a:lnTo>
                  <a:pt x="0" y="2204070"/>
                </a:lnTo>
                <a:lnTo>
                  <a:pt x="0" y="0"/>
                </a:lnTo>
                <a:close/>
              </a:path>
            </a:pathLst>
          </a:custGeom>
          <a:blipFill>
            <a:blip r:embed="rId4">
              <a:extLst>
                <a:ext uri="{96DAC541-7B7A-43D3-8B79-37D633B846F1}">
                  <asvg:svgBlip xmlns:asvg="http://schemas.microsoft.com/office/drawing/2016/SVG/main" r:embed="rId5"/>
                </a:ext>
              </a:extLst>
            </a:blip>
            <a:stretch>
              <a:fillRect l="-713" t="0" r="-713" b="0"/>
            </a:stretch>
          </a:blipFill>
        </p:spPr>
      </p:sp>
      <p:sp>
        <p:nvSpPr>
          <p:cNvPr name="TextBox 5" id="5"/>
          <p:cNvSpPr txBox="true"/>
          <p:nvPr/>
        </p:nvSpPr>
        <p:spPr>
          <a:xfrm rot="0">
            <a:off x="4947345" y="-196443"/>
            <a:ext cx="8393311" cy="1504721"/>
          </a:xfrm>
          <a:prstGeom prst="rect">
            <a:avLst/>
          </a:prstGeom>
        </p:spPr>
        <p:txBody>
          <a:bodyPr anchor="t" rtlCol="false" tIns="0" lIns="0" bIns="0" rIns="0">
            <a:spAutoFit/>
          </a:bodyPr>
          <a:lstStyle/>
          <a:p>
            <a:pPr algn="ctr">
              <a:lnSpc>
                <a:spcPts val="9660"/>
              </a:lnSpc>
            </a:pPr>
            <a:r>
              <a:rPr lang="en-US" sz="5400" b="true">
                <a:solidFill>
                  <a:srgbClr val="002060"/>
                </a:solidFill>
                <a:latin typeface="Arimo Bold"/>
                <a:ea typeface="Arimo Bold"/>
                <a:cs typeface="Arimo Bold"/>
                <a:sym typeface="Arimo Bold"/>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815542" cy="4114800"/>
          </a:xfrm>
          <a:custGeom>
            <a:avLst/>
            <a:gdLst/>
            <a:ahLst/>
            <a:cxnLst/>
            <a:rect r="r" b="b" t="t" l="l"/>
            <a:pathLst>
              <a:path h="4114800" w="3815542">
                <a:moveTo>
                  <a:pt x="0" y="0"/>
                </a:moveTo>
                <a:lnTo>
                  <a:pt x="3815542" y="0"/>
                </a:lnTo>
                <a:lnTo>
                  <a:pt x="38155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77" t="0" r="-177" b="0"/>
            </a:stretch>
          </a:blipFill>
        </p:spPr>
      </p:sp>
      <p:sp>
        <p:nvSpPr>
          <p:cNvPr name="Freeform 3" id="3"/>
          <p:cNvSpPr/>
          <p:nvPr/>
        </p:nvSpPr>
        <p:spPr>
          <a:xfrm flipH="false" flipV="false" rot="0">
            <a:off x="14809124" y="0"/>
            <a:ext cx="3478876" cy="4114800"/>
          </a:xfrm>
          <a:custGeom>
            <a:avLst/>
            <a:gdLst/>
            <a:ahLst/>
            <a:cxnLst/>
            <a:rect r="r" b="b" t="t" l="l"/>
            <a:pathLst>
              <a:path h="4114800" w="3478876">
                <a:moveTo>
                  <a:pt x="0" y="0"/>
                </a:moveTo>
                <a:lnTo>
                  <a:pt x="3478876" y="0"/>
                </a:lnTo>
                <a:lnTo>
                  <a:pt x="34788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04" t="0" r="-104" b="0"/>
            </a:stretch>
          </a:blipFill>
        </p:spPr>
      </p:sp>
      <p:sp>
        <p:nvSpPr>
          <p:cNvPr name="TextBox 4" id="4"/>
          <p:cNvSpPr txBox="true"/>
          <p:nvPr/>
        </p:nvSpPr>
        <p:spPr>
          <a:xfrm rot="0">
            <a:off x="4419600" y="4400550"/>
            <a:ext cx="10107495" cy="1604645"/>
          </a:xfrm>
          <a:prstGeom prst="rect">
            <a:avLst/>
          </a:prstGeom>
        </p:spPr>
        <p:txBody>
          <a:bodyPr anchor="t" rtlCol="false" tIns="0" lIns="0" bIns="0" rIns="0">
            <a:spAutoFit/>
          </a:bodyPr>
          <a:lstStyle/>
          <a:p>
            <a:pPr algn="ctr">
              <a:lnSpc>
                <a:spcPts val="12880"/>
              </a:lnSpc>
            </a:pPr>
            <a:r>
              <a:rPr lang="en-US" sz="9200" b="true">
                <a:solidFill>
                  <a:srgbClr val="002060"/>
                </a:solidFill>
                <a:latin typeface="Arimo Bold"/>
                <a:ea typeface="Arimo Bold"/>
                <a:cs typeface="Arimo Bold"/>
                <a:sym typeface="Arimo Bold"/>
              </a:rPr>
              <a:t>Data Tables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4803801" y="0"/>
            <a:ext cx="13092650" cy="10287000"/>
            <a:chOff x="0" y="0"/>
            <a:chExt cx="17456867" cy="13716000"/>
          </a:xfrm>
        </p:grpSpPr>
        <p:sp>
          <p:nvSpPr>
            <p:cNvPr name="Freeform 3" id="3"/>
            <p:cNvSpPr/>
            <p:nvPr/>
          </p:nvSpPr>
          <p:spPr>
            <a:xfrm flipH="false" flipV="false" rot="0">
              <a:off x="0" y="0"/>
              <a:ext cx="17456913" cy="13716000"/>
            </a:xfrm>
            <a:custGeom>
              <a:avLst/>
              <a:gdLst/>
              <a:ahLst/>
              <a:cxnLst/>
              <a:rect r="r" b="b" t="t" l="l"/>
              <a:pathLst>
                <a:path h="13716000" w="17456913">
                  <a:moveTo>
                    <a:pt x="0" y="0"/>
                  </a:moveTo>
                  <a:lnTo>
                    <a:pt x="17456913" y="0"/>
                  </a:lnTo>
                  <a:lnTo>
                    <a:pt x="17456913" y="13716000"/>
                  </a:lnTo>
                  <a:lnTo>
                    <a:pt x="0" y="13716000"/>
                  </a:lnTo>
                  <a:lnTo>
                    <a:pt x="0" y="0"/>
                  </a:lnTo>
                  <a:close/>
                </a:path>
              </a:pathLst>
            </a:custGeom>
            <a:blipFill>
              <a:blip r:embed="rId2"/>
              <a:stretch>
                <a:fillRect l="-2601" t="0" r="-2600" b="0"/>
              </a:stretch>
            </a:blipFill>
          </p:spPr>
        </p:sp>
      </p:grpSp>
      <p:graphicFrame>
        <p:nvGraphicFramePr>
          <p:cNvPr name="Table 4" id="4"/>
          <p:cNvGraphicFramePr>
            <a:graphicFrameLocks noGrp="true"/>
          </p:cNvGraphicFramePr>
          <p:nvPr/>
        </p:nvGraphicFramePr>
        <p:xfrm>
          <a:off x="813316" y="2234125"/>
          <a:ext cx="2933700" cy="3098800"/>
        </p:xfrm>
        <a:graphic>
          <a:graphicData uri="http://schemas.openxmlformats.org/drawingml/2006/table">
            <a:tbl>
              <a:tblPr/>
              <a:tblGrid>
                <a:gridCol w="977900"/>
                <a:gridCol w="977900"/>
                <a:gridCol w="977900"/>
              </a:tblGrid>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202F5A"/>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202F5A"/>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202F5A"/>
                    </a:solidFill>
                  </a:tcPr>
                </a:tc>
              </a:tr>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r>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r>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FFF0D4"/>
                    </a:solidFill>
                  </a:tcPr>
                </a:tc>
              </a:tr>
            </a:tbl>
          </a:graphicData>
        </a:graphic>
      </p:graphicFrame>
      <p:sp>
        <p:nvSpPr>
          <p:cNvPr name="TextBox 5" id="5"/>
          <p:cNvSpPr txBox="true"/>
          <p:nvPr/>
        </p:nvSpPr>
        <p:spPr>
          <a:xfrm rot="0">
            <a:off x="0" y="36830"/>
            <a:ext cx="4589849" cy="942340"/>
          </a:xfrm>
          <a:prstGeom prst="rect">
            <a:avLst/>
          </a:prstGeom>
        </p:spPr>
        <p:txBody>
          <a:bodyPr anchor="t" rtlCol="false" tIns="0" lIns="0" bIns="0" rIns="0">
            <a:spAutoFit/>
          </a:bodyPr>
          <a:lstStyle/>
          <a:p>
            <a:pPr algn="ctr">
              <a:lnSpc>
                <a:spcPts val="6860"/>
              </a:lnSpc>
            </a:pPr>
            <a:r>
              <a:rPr lang="en-US" sz="4900" b="true">
                <a:solidFill>
                  <a:srgbClr val="000000"/>
                </a:solidFill>
                <a:latin typeface="Arimo Bold"/>
                <a:ea typeface="Arimo Bold"/>
                <a:cs typeface="Arimo Bold"/>
                <a:sym typeface="Arimo Bold"/>
              </a:rPr>
              <a:t>Fact_Table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grpSp>
        <p:nvGrpSpPr>
          <p:cNvPr name="Group 2" id="2"/>
          <p:cNvGrpSpPr/>
          <p:nvPr/>
        </p:nvGrpSpPr>
        <p:grpSpPr>
          <a:xfrm rot="0">
            <a:off x="6447898" y="1028700"/>
            <a:ext cx="10018418" cy="3776344"/>
            <a:chOff x="0" y="0"/>
            <a:chExt cx="13357891" cy="5035125"/>
          </a:xfrm>
        </p:grpSpPr>
        <p:sp>
          <p:nvSpPr>
            <p:cNvPr name="Freeform 3" id="3"/>
            <p:cNvSpPr/>
            <p:nvPr/>
          </p:nvSpPr>
          <p:spPr>
            <a:xfrm flipH="false" flipV="false" rot="0">
              <a:off x="0" y="0"/>
              <a:ext cx="13357861" cy="5035169"/>
            </a:xfrm>
            <a:custGeom>
              <a:avLst/>
              <a:gdLst/>
              <a:ahLst/>
              <a:cxnLst/>
              <a:rect r="r" b="b" t="t" l="l"/>
              <a:pathLst>
                <a:path h="5035169" w="13357861">
                  <a:moveTo>
                    <a:pt x="0" y="0"/>
                  </a:moveTo>
                  <a:lnTo>
                    <a:pt x="13357861" y="0"/>
                  </a:lnTo>
                  <a:lnTo>
                    <a:pt x="13357861" y="5035169"/>
                  </a:lnTo>
                  <a:lnTo>
                    <a:pt x="0" y="5035169"/>
                  </a:lnTo>
                  <a:lnTo>
                    <a:pt x="0" y="0"/>
                  </a:lnTo>
                  <a:close/>
                </a:path>
              </a:pathLst>
            </a:custGeom>
            <a:blipFill>
              <a:blip r:embed="rId2"/>
              <a:stretch>
                <a:fillRect l="0" t="0" r="0" b="0"/>
              </a:stretch>
            </a:blipFill>
          </p:spPr>
        </p:sp>
      </p:grpSp>
      <p:grpSp>
        <p:nvGrpSpPr>
          <p:cNvPr name="Group 4" id="4"/>
          <p:cNvGrpSpPr/>
          <p:nvPr/>
        </p:nvGrpSpPr>
        <p:grpSpPr>
          <a:xfrm rot="0">
            <a:off x="6447898" y="5578482"/>
            <a:ext cx="10018418" cy="2859138"/>
            <a:chOff x="0" y="0"/>
            <a:chExt cx="13357891" cy="3812184"/>
          </a:xfrm>
        </p:grpSpPr>
        <p:sp>
          <p:nvSpPr>
            <p:cNvPr name="Freeform 5" id="5"/>
            <p:cNvSpPr/>
            <p:nvPr/>
          </p:nvSpPr>
          <p:spPr>
            <a:xfrm flipH="false" flipV="false" rot="0">
              <a:off x="0" y="0"/>
              <a:ext cx="13357861" cy="3812159"/>
            </a:xfrm>
            <a:custGeom>
              <a:avLst/>
              <a:gdLst/>
              <a:ahLst/>
              <a:cxnLst/>
              <a:rect r="r" b="b" t="t" l="l"/>
              <a:pathLst>
                <a:path h="3812159" w="13357861">
                  <a:moveTo>
                    <a:pt x="0" y="0"/>
                  </a:moveTo>
                  <a:lnTo>
                    <a:pt x="13357861" y="0"/>
                  </a:lnTo>
                  <a:lnTo>
                    <a:pt x="13357861" y="3812159"/>
                  </a:lnTo>
                  <a:lnTo>
                    <a:pt x="0" y="3812159"/>
                  </a:lnTo>
                  <a:lnTo>
                    <a:pt x="0" y="0"/>
                  </a:lnTo>
                  <a:close/>
                </a:path>
              </a:pathLst>
            </a:custGeom>
            <a:blipFill>
              <a:blip r:embed="rId3"/>
              <a:stretch>
                <a:fillRect l="0" t="0" r="0" b="0"/>
              </a:stretch>
            </a:blipFill>
          </p:spPr>
        </p:sp>
      </p:grpSp>
      <p:graphicFrame>
        <p:nvGraphicFramePr>
          <p:cNvPr name="Table 6" id="6"/>
          <p:cNvGraphicFramePr>
            <a:graphicFrameLocks noGrp="true"/>
          </p:cNvGraphicFramePr>
          <p:nvPr/>
        </p:nvGraphicFramePr>
        <p:xfrm>
          <a:off x="1028700" y="2916872"/>
          <a:ext cx="4648200" cy="3098800"/>
        </p:xfrm>
        <a:graphic>
          <a:graphicData uri="http://schemas.openxmlformats.org/drawingml/2006/table">
            <a:tbl>
              <a:tblPr/>
              <a:tblGrid>
                <a:gridCol w="1537147"/>
                <a:gridCol w="1677007"/>
                <a:gridCol w="1434046"/>
              </a:tblGrid>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202F5A"/>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202F5A"/>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202F5A"/>
                    </a:solidFill>
                  </a:tcPr>
                </a:tc>
              </a:tr>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2E6F9"/>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774700">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l">
                        <a:lnSpc>
                          <a:spcPts val="1679"/>
                        </a:lnSpc>
                        <a:defRPr/>
                      </a:pP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bl>
          </a:graphicData>
        </a:graphic>
      </p:graphicFrame>
      <p:sp>
        <p:nvSpPr>
          <p:cNvPr name="TextBox 7" id="7"/>
          <p:cNvSpPr txBox="true"/>
          <p:nvPr/>
        </p:nvSpPr>
        <p:spPr>
          <a:xfrm rot="0">
            <a:off x="243485" y="275146"/>
            <a:ext cx="4802899" cy="1773555"/>
          </a:xfrm>
          <a:prstGeom prst="rect">
            <a:avLst/>
          </a:prstGeom>
        </p:spPr>
        <p:txBody>
          <a:bodyPr anchor="t" rtlCol="false" tIns="0" lIns="0" bIns="0" rIns="0">
            <a:spAutoFit/>
          </a:bodyPr>
          <a:lstStyle/>
          <a:p>
            <a:pPr algn="ctr">
              <a:lnSpc>
                <a:spcPts val="6719"/>
              </a:lnSpc>
            </a:pPr>
            <a:r>
              <a:rPr lang="en-US" sz="4800" b="true">
                <a:solidFill>
                  <a:srgbClr val="000000"/>
                </a:solidFill>
                <a:latin typeface="Arimo Bold"/>
                <a:ea typeface="Arimo Bold"/>
                <a:cs typeface="Arimo Bold"/>
                <a:sym typeface="Arimo Bold"/>
              </a:rPr>
              <a:t>Dimension</a:t>
            </a:r>
          </a:p>
          <a:p>
            <a:pPr algn="ctr">
              <a:lnSpc>
                <a:spcPts val="6719"/>
              </a:lnSpc>
            </a:pPr>
            <a:r>
              <a:rPr lang="en-US" sz="4800" b="true">
                <a:solidFill>
                  <a:srgbClr val="000000"/>
                </a:solidFill>
                <a:latin typeface="Arimo Bold"/>
                <a:ea typeface="Arimo Bold"/>
                <a:cs typeface="Arimo Bold"/>
                <a:sym typeface="Arimo Bold"/>
              </a:rPr>
              <a:t>Tables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14173200" y="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15" t="0" r="-115" b="0"/>
            </a:stretch>
          </a:blipFill>
        </p:spPr>
      </p:sp>
      <p:sp>
        <p:nvSpPr>
          <p:cNvPr name="Freeform 3" id="3"/>
          <p:cNvSpPr/>
          <p:nvPr/>
        </p:nvSpPr>
        <p:spPr>
          <a:xfrm flipH="false" flipV="false" rot="0">
            <a:off x="0" y="0"/>
            <a:ext cx="4335517" cy="4114800"/>
          </a:xfrm>
          <a:custGeom>
            <a:avLst/>
            <a:gdLst/>
            <a:ahLst/>
            <a:cxnLst/>
            <a:rect r="r" b="b" t="t" l="l"/>
            <a:pathLst>
              <a:path h="4114800" w="4335517">
                <a:moveTo>
                  <a:pt x="0" y="0"/>
                </a:moveTo>
                <a:lnTo>
                  <a:pt x="4335517" y="0"/>
                </a:lnTo>
                <a:lnTo>
                  <a:pt x="433551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24" r="0" b="-24"/>
            </a:stretch>
          </a:blipFill>
        </p:spPr>
      </p:sp>
      <p:sp>
        <p:nvSpPr>
          <p:cNvPr name="TextBox 4" id="4"/>
          <p:cNvSpPr txBox="true"/>
          <p:nvPr/>
        </p:nvSpPr>
        <p:spPr>
          <a:xfrm rot="0">
            <a:off x="3820864" y="4017328"/>
            <a:ext cx="10646271" cy="1789197"/>
          </a:xfrm>
          <a:prstGeom prst="rect">
            <a:avLst/>
          </a:prstGeom>
        </p:spPr>
        <p:txBody>
          <a:bodyPr anchor="t" rtlCol="false" tIns="0" lIns="0" bIns="0" rIns="0">
            <a:spAutoFit/>
          </a:bodyPr>
          <a:lstStyle/>
          <a:p>
            <a:pPr algn="ctr">
              <a:lnSpc>
                <a:spcPts val="12880"/>
              </a:lnSpc>
            </a:pPr>
            <a:r>
              <a:rPr lang="en-US" sz="8800" b="true">
                <a:solidFill>
                  <a:srgbClr val="002060"/>
                </a:solidFill>
                <a:latin typeface="Arimo Bold"/>
                <a:ea typeface="Arimo Bold"/>
                <a:cs typeface="Arimo Bold"/>
                <a:sym typeface="Arimo Bold"/>
              </a:rPr>
              <a:t>Transforming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TextBox 2" id="2"/>
          <p:cNvSpPr txBox="true"/>
          <p:nvPr/>
        </p:nvSpPr>
        <p:spPr>
          <a:xfrm rot="0">
            <a:off x="1028700" y="1776450"/>
            <a:ext cx="15006851" cy="6959352"/>
          </a:xfrm>
          <a:prstGeom prst="rect">
            <a:avLst/>
          </a:prstGeom>
        </p:spPr>
        <p:txBody>
          <a:bodyPr anchor="t" rtlCol="false" tIns="0" lIns="0" bIns="0" rIns="0">
            <a:spAutoFit/>
          </a:bodyPr>
          <a:lstStyle/>
          <a:p>
            <a:pPr algn="l" marL="819592" indent="-273197" lvl="2">
              <a:lnSpc>
                <a:spcPts val="8460"/>
              </a:lnSpc>
              <a:buAutoNum type="arabicPeriod" startAt="1"/>
            </a:pPr>
            <a:r>
              <a:rPr lang="en-US" b="true" sz="3584">
                <a:solidFill>
                  <a:srgbClr val="002060"/>
                </a:solidFill>
                <a:latin typeface="Arimo Bold"/>
                <a:ea typeface="Arimo Bold"/>
                <a:cs typeface="Arimo Bold"/>
                <a:sym typeface="Arimo Bold"/>
              </a:rPr>
              <a:t>Verified that all data types are correctly aligned with their respective columns.</a:t>
            </a:r>
          </a:p>
          <a:p>
            <a:pPr algn="l" marL="819592" indent="-273197" lvl="2">
              <a:lnSpc>
                <a:spcPts val="8460"/>
              </a:lnSpc>
              <a:buAutoNum type="arabicPeriod" startAt="1"/>
            </a:pPr>
            <a:r>
              <a:rPr lang="en-US" b="true" sz="3584">
                <a:solidFill>
                  <a:srgbClr val="002060"/>
                </a:solidFill>
                <a:latin typeface="Arimo Bold"/>
                <a:ea typeface="Arimo Bold"/>
                <a:cs typeface="Arimo Bold"/>
                <a:sym typeface="Arimo Bold"/>
              </a:rPr>
              <a:t>Removed duplicate entries.</a:t>
            </a:r>
          </a:p>
          <a:p>
            <a:pPr algn="l" marL="819592" indent="-273197" lvl="2">
              <a:lnSpc>
                <a:spcPts val="8460"/>
              </a:lnSpc>
              <a:buAutoNum type="arabicPeriod" startAt="1"/>
            </a:pPr>
            <a:r>
              <a:rPr lang="en-US" b="true" sz="3584">
                <a:solidFill>
                  <a:srgbClr val="002060"/>
                </a:solidFill>
                <a:latin typeface="Arimo Bold"/>
                <a:ea typeface="Arimo Bold"/>
                <a:cs typeface="Arimo Bold"/>
                <a:sym typeface="Arimo Bold"/>
              </a:rPr>
              <a:t>For the dim_cities table: Set the first row as headers.</a:t>
            </a:r>
          </a:p>
          <a:p>
            <a:pPr algn="l" marL="819592" indent="-273197" lvl="2">
              <a:lnSpc>
                <a:spcPts val="8460"/>
              </a:lnSpc>
              <a:buAutoNum type="arabicPeriod" startAt="1"/>
            </a:pPr>
            <a:r>
              <a:rPr lang="en-US" b="true" sz="3584">
                <a:solidFill>
                  <a:srgbClr val="002060"/>
                </a:solidFill>
                <a:latin typeface="Arimo Bold"/>
                <a:ea typeface="Arimo Bold"/>
                <a:cs typeface="Arimo Bold"/>
                <a:sym typeface="Arimo Bold"/>
              </a:rPr>
              <a:t>Checked column quality and reviewed the column profile</a:t>
            </a:r>
            <a:r>
              <a:rPr lang="en-US" b="true" sz="3584">
                <a:solidFill>
                  <a:srgbClr val="000000"/>
                </a:solidFill>
                <a:latin typeface="Arimo Bold"/>
                <a:ea typeface="Arimo Bold"/>
                <a:cs typeface="Arimo Bold"/>
                <a:sym typeface="Arimo Bold"/>
              </a:rPr>
              <a:t>.</a:t>
            </a:r>
          </a:p>
          <a:p>
            <a:pPr algn="l" marL="819592" indent="-273197" lvl="2">
              <a:lnSpc>
                <a:spcPts val="8460"/>
              </a:lnSpc>
            </a:pPr>
          </a:p>
        </p:txBody>
      </p:sp>
      <p:sp>
        <p:nvSpPr>
          <p:cNvPr name="Freeform 3" id="3"/>
          <p:cNvSpPr/>
          <p:nvPr/>
        </p:nvSpPr>
        <p:spPr>
          <a:xfrm flipH="false" flipV="false" rot="0">
            <a:off x="15744618" y="0"/>
            <a:ext cx="2543382" cy="1849732"/>
          </a:xfrm>
          <a:custGeom>
            <a:avLst/>
            <a:gdLst/>
            <a:ahLst/>
            <a:cxnLst/>
            <a:rect r="r" b="b" t="t" l="l"/>
            <a:pathLst>
              <a:path h="1849732" w="2543382">
                <a:moveTo>
                  <a:pt x="0" y="0"/>
                </a:moveTo>
                <a:lnTo>
                  <a:pt x="2543382" y="0"/>
                </a:lnTo>
                <a:lnTo>
                  <a:pt x="2543382" y="1849732"/>
                </a:lnTo>
                <a:lnTo>
                  <a:pt x="0" y="1849732"/>
                </a:lnTo>
                <a:lnTo>
                  <a:pt x="0" y="0"/>
                </a:lnTo>
                <a:close/>
              </a:path>
            </a:pathLst>
          </a:custGeom>
          <a:blipFill>
            <a:blip r:embed="rId2">
              <a:extLst>
                <a:ext uri="{96DAC541-7B7A-43D3-8B79-37D633B846F1}">
                  <asvg:svgBlip xmlns:asvg="http://schemas.microsoft.com/office/drawing/2016/SVG/main" r:embed="rId3"/>
                </a:ext>
              </a:extLst>
            </a:blip>
            <a:stretch>
              <a:fillRect l="0" t="-23" r="0" b="-23"/>
            </a:stretch>
          </a:blipFill>
        </p:spPr>
      </p:sp>
      <p:sp>
        <p:nvSpPr>
          <p:cNvPr name="Freeform 4" id="4"/>
          <p:cNvSpPr/>
          <p:nvPr/>
        </p:nvSpPr>
        <p:spPr>
          <a:xfrm flipH="false" flipV="false" rot="0">
            <a:off x="13481266" y="181712"/>
            <a:ext cx="1714787" cy="1668020"/>
          </a:xfrm>
          <a:custGeom>
            <a:avLst/>
            <a:gdLst/>
            <a:ahLst/>
            <a:cxnLst/>
            <a:rect r="r" b="b" t="t" l="l"/>
            <a:pathLst>
              <a:path h="1668020" w="1714787">
                <a:moveTo>
                  <a:pt x="0" y="0"/>
                </a:moveTo>
                <a:lnTo>
                  <a:pt x="1714787" y="0"/>
                </a:lnTo>
                <a:lnTo>
                  <a:pt x="1714787" y="1668020"/>
                </a:lnTo>
                <a:lnTo>
                  <a:pt x="0" y="1668020"/>
                </a:lnTo>
                <a:lnTo>
                  <a:pt x="0" y="0"/>
                </a:lnTo>
                <a:close/>
              </a:path>
            </a:pathLst>
          </a:custGeom>
          <a:blipFill>
            <a:blip r:embed="rId4">
              <a:extLst>
                <a:ext uri="{96DAC541-7B7A-43D3-8B79-37D633B846F1}">
                  <asvg:svgBlip xmlns:asvg="http://schemas.microsoft.com/office/drawing/2016/SVG/main" r:embed="rId5"/>
                </a:ext>
              </a:extLst>
            </a:blip>
            <a:stretch>
              <a:fillRect l="-18" t="0" r="-18" b="0"/>
            </a:stretch>
          </a:blipFill>
        </p:spPr>
      </p:sp>
      <p:sp>
        <p:nvSpPr>
          <p:cNvPr name="TextBox 5" id="5"/>
          <p:cNvSpPr txBox="true"/>
          <p:nvPr/>
        </p:nvSpPr>
        <p:spPr>
          <a:xfrm rot="0">
            <a:off x="209203" y="27305"/>
            <a:ext cx="6486674" cy="1001395"/>
          </a:xfrm>
          <a:prstGeom prst="rect">
            <a:avLst/>
          </a:prstGeom>
        </p:spPr>
        <p:txBody>
          <a:bodyPr anchor="t" rtlCol="false" tIns="0" lIns="0" bIns="0" rIns="0">
            <a:spAutoFit/>
          </a:bodyPr>
          <a:lstStyle/>
          <a:p>
            <a:pPr algn="ctr">
              <a:lnSpc>
                <a:spcPts val="7278"/>
              </a:lnSpc>
            </a:pPr>
            <a:r>
              <a:rPr lang="en-US" sz="5198" b="true">
                <a:solidFill>
                  <a:srgbClr val="002060"/>
                </a:solidFill>
                <a:latin typeface="Arimo Bold"/>
                <a:ea typeface="Arimo Bold"/>
                <a:cs typeface="Arimo Bold"/>
                <a:sym typeface="Arimo Bold"/>
              </a:rPr>
              <a:t>Data Cleaning Steps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594325" cy="3674496"/>
          </a:xfrm>
          <a:custGeom>
            <a:avLst/>
            <a:gdLst/>
            <a:ahLst/>
            <a:cxnLst/>
            <a:rect r="r" b="b" t="t" l="l"/>
            <a:pathLst>
              <a:path h="3674496" w="3594325">
                <a:moveTo>
                  <a:pt x="0" y="0"/>
                </a:moveTo>
                <a:lnTo>
                  <a:pt x="3594325" y="0"/>
                </a:lnTo>
                <a:lnTo>
                  <a:pt x="3594325" y="3674496"/>
                </a:lnTo>
                <a:lnTo>
                  <a:pt x="0" y="3674496"/>
                </a:lnTo>
                <a:lnTo>
                  <a:pt x="0" y="0"/>
                </a:lnTo>
                <a:close/>
              </a:path>
            </a:pathLst>
          </a:custGeom>
          <a:blipFill>
            <a:blip r:embed="rId2">
              <a:extLst>
                <a:ext uri="{96DAC541-7B7A-43D3-8B79-37D633B846F1}">
                  <asvg:svgBlip xmlns:asvg="http://schemas.microsoft.com/office/drawing/2016/SVG/main" r:embed="rId3"/>
                </a:ext>
              </a:extLst>
            </a:blip>
            <a:stretch>
              <a:fillRect l="-55" t="0" r="-55" b="0"/>
            </a:stretch>
          </a:blipFill>
        </p:spPr>
      </p:sp>
      <p:sp>
        <p:nvSpPr>
          <p:cNvPr name="Freeform 3" id="3"/>
          <p:cNvSpPr/>
          <p:nvPr/>
        </p:nvSpPr>
        <p:spPr>
          <a:xfrm flipH="false" flipV="false" rot="0">
            <a:off x="14442562" y="192374"/>
            <a:ext cx="3615154" cy="4114800"/>
          </a:xfrm>
          <a:custGeom>
            <a:avLst/>
            <a:gdLst/>
            <a:ahLst/>
            <a:cxnLst/>
            <a:rect r="r" b="b" t="t" l="l"/>
            <a:pathLst>
              <a:path h="4114800" w="3615154">
                <a:moveTo>
                  <a:pt x="0" y="0"/>
                </a:moveTo>
                <a:lnTo>
                  <a:pt x="3615154" y="0"/>
                </a:lnTo>
                <a:lnTo>
                  <a:pt x="361515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60" t="0" r="-60" b="0"/>
            </a:stretch>
          </a:blipFill>
        </p:spPr>
      </p:sp>
      <p:sp>
        <p:nvSpPr>
          <p:cNvPr name="TextBox 4" id="4"/>
          <p:cNvSpPr txBox="true"/>
          <p:nvPr/>
        </p:nvSpPr>
        <p:spPr>
          <a:xfrm rot="0">
            <a:off x="4419600" y="2842199"/>
            <a:ext cx="10022961" cy="2218119"/>
          </a:xfrm>
          <a:prstGeom prst="rect">
            <a:avLst/>
          </a:prstGeom>
        </p:spPr>
        <p:txBody>
          <a:bodyPr anchor="t" rtlCol="false" tIns="0" lIns="0" bIns="0" rIns="0">
            <a:spAutoFit/>
          </a:bodyPr>
          <a:lstStyle/>
          <a:p>
            <a:pPr algn="ctr">
              <a:lnSpc>
                <a:spcPts val="15442"/>
              </a:lnSpc>
            </a:pPr>
            <a:r>
              <a:rPr lang="en-US" sz="9600" b="true">
                <a:solidFill>
                  <a:srgbClr val="002060"/>
                </a:solidFill>
                <a:latin typeface="Arimo Bold"/>
                <a:ea typeface="Arimo Bold"/>
                <a:cs typeface="Arimo Bold"/>
                <a:sym typeface="Arimo Bold"/>
              </a:rPr>
              <a:t>Data Modeling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CE1E6"/>
        </a:solidFill>
      </p:bgPr>
    </p:bg>
    <p:spTree>
      <p:nvGrpSpPr>
        <p:cNvPr id="1" name=""/>
        <p:cNvGrpSpPr/>
        <p:nvPr/>
      </p:nvGrpSpPr>
      <p:grpSpPr>
        <a:xfrm>
          <a:off x="0" y="0"/>
          <a:ext cx="0" cy="0"/>
          <a:chOff x="0" y="0"/>
          <a:chExt cx="0" cy="0"/>
        </a:xfrm>
      </p:grpSpPr>
      <p:sp>
        <p:nvSpPr>
          <p:cNvPr name="TextBox 2" id="2"/>
          <p:cNvSpPr txBox="true"/>
          <p:nvPr/>
        </p:nvSpPr>
        <p:spPr>
          <a:xfrm rot="0">
            <a:off x="319727" y="1410653"/>
            <a:ext cx="17648547" cy="9456103"/>
          </a:xfrm>
          <a:prstGeom prst="rect">
            <a:avLst/>
          </a:prstGeom>
        </p:spPr>
        <p:txBody>
          <a:bodyPr anchor="t" rtlCol="false" tIns="0" lIns="0" bIns="0" rIns="0">
            <a:spAutoFit/>
          </a:bodyPr>
          <a:lstStyle/>
          <a:p>
            <a:pPr algn="l">
              <a:lnSpc>
                <a:spcPts val="4916"/>
              </a:lnSpc>
            </a:pPr>
            <a:r>
              <a:rPr lang="en-US" sz="3511" b="true">
                <a:solidFill>
                  <a:srgbClr val="002060"/>
                </a:solidFill>
                <a:latin typeface="Arimo Bold"/>
                <a:ea typeface="Arimo Bold"/>
                <a:cs typeface="Arimo Bold"/>
                <a:sym typeface="Arimo Bold"/>
              </a:rPr>
              <a:t>1.Facts_Survey_responses to Dim_repondent: Many to  One relationship</a:t>
            </a:r>
          </a:p>
          <a:p>
            <a:pPr algn="l">
              <a:lnSpc>
                <a:spcPts val="4777"/>
              </a:lnSpc>
            </a:pPr>
          </a:p>
          <a:p>
            <a:pPr algn="l" marL="780040" indent="-260013" lvl="2">
              <a:lnSpc>
                <a:spcPts val="4777"/>
              </a:lnSpc>
              <a:buFont typeface="Arial"/>
              <a:buChar char="⚬"/>
            </a:pPr>
            <a:r>
              <a:rPr lang="en-US" b="true" sz="3411">
                <a:solidFill>
                  <a:srgbClr val="002060"/>
                </a:solidFill>
                <a:latin typeface="Canva Sans Bold"/>
                <a:ea typeface="Canva Sans Bold"/>
                <a:cs typeface="Canva Sans Bold"/>
                <a:sym typeface="Canva Sans Bold"/>
              </a:rPr>
              <a:t>Each Respondent_ID in the Fact_Survey_responses table can appear multiple times, representing multiple survey responses from the same respondent.</a:t>
            </a:r>
          </a:p>
          <a:p>
            <a:pPr algn="l" marL="780040" indent="-260013" lvl="2">
              <a:lnSpc>
                <a:spcPts val="6346"/>
              </a:lnSpc>
              <a:buFont typeface="Arial"/>
              <a:buChar char="⚬"/>
            </a:pPr>
            <a:r>
              <a:rPr lang="en-US" b="true" sz="3411">
                <a:solidFill>
                  <a:srgbClr val="002060"/>
                </a:solidFill>
                <a:latin typeface="Canva Sans Bold"/>
                <a:ea typeface="Canva Sans Bold"/>
                <a:cs typeface="Canva Sans Bold"/>
                <a:sym typeface="Canva Sans Bold"/>
              </a:rPr>
              <a:t>Each Respondent_ID in the Dim_respondent table is unique representing a single repondent with a distinct ID.</a:t>
            </a:r>
          </a:p>
          <a:p>
            <a:pPr algn="l">
              <a:lnSpc>
                <a:spcPts val="6533"/>
              </a:lnSpc>
            </a:pPr>
            <a:r>
              <a:rPr lang="en-US" b="true" sz="3512">
                <a:solidFill>
                  <a:srgbClr val="002060"/>
                </a:solidFill>
                <a:latin typeface="Arimo Bold"/>
                <a:ea typeface="Arimo Bold"/>
                <a:cs typeface="Arimo Bold"/>
                <a:sym typeface="Arimo Bold"/>
              </a:rPr>
              <a:t> </a:t>
            </a:r>
            <a:r>
              <a:rPr lang="en-US" b="true" sz="3512">
                <a:solidFill>
                  <a:srgbClr val="002060"/>
                </a:solidFill>
                <a:latin typeface="Arimo Bold"/>
                <a:ea typeface="Arimo Bold"/>
                <a:cs typeface="Arimo Bold"/>
                <a:sym typeface="Arimo Bold"/>
              </a:rPr>
              <a:t>2.Dim_repondent to Dim_cities: Many to One Relationship</a:t>
            </a:r>
          </a:p>
          <a:p>
            <a:pPr algn="l" marL="780040" indent="-260013" lvl="2">
              <a:lnSpc>
                <a:spcPts val="6346"/>
              </a:lnSpc>
              <a:buFont typeface="Arial"/>
              <a:buChar char="⚬"/>
            </a:pPr>
            <a:r>
              <a:rPr lang="en-US" b="true" sz="3411">
                <a:solidFill>
                  <a:srgbClr val="002060"/>
                </a:solidFill>
                <a:latin typeface="Canva Sans Bold"/>
                <a:ea typeface="Canva Sans Bold"/>
                <a:cs typeface="Canva Sans Bold"/>
                <a:sym typeface="Canva Sans Bold"/>
              </a:rPr>
              <a:t>Each Citi_ID in the Dim_respondent table can appear multiple times ,representing multiple respondents from the same city.</a:t>
            </a:r>
          </a:p>
          <a:p>
            <a:pPr algn="l" marL="780040" indent="-260013" lvl="2">
              <a:lnSpc>
                <a:spcPts val="6346"/>
              </a:lnSpc>
              <a:buFont typeface="Arial"/>
              <a:buChar char="⚬"/>
            </a:pPr>
            <a:r>
              <a:rPr lang="en-US" b="true" sz="3411">
                <a:solidFill>
                  <a:srgbClr val="002060"/>
                </a:solidFill>
                <a:latin typeface="Canva Sans Bold"/>
                <a:ea typeface="Canva Sans Bold"/>
                <a:cs typeface="Canva Sans Bold"/>
                <a:sym typeface="Canva Sans Bold"/>
              </a:rPr>
              <a:t>Each City_ID in the Dim_cities table is unique,representing a single city with a distinct ID.</a:t>
            </a:r>
          </a:p>
          <a:p>
            <a:pPr algn="l" marL="780040" indent="-260013" lvl="2">
              <a:lnSpc>
                <a:spcPts val="6346"/>
              </a:lnSpc>
            </a:pPr>
          </a:p>
          <a:p>
            <a:pPr algn="ctr" marL="780040" indent="-260013" lvl="2">
              <a:lnSpc>
                <a:spcPts val="4777"/>
              </a:lnSpc>
            </a:pPr>
          </a:p>
        </p:txBody>
      </p:sp>
      <p:sp>
        <p:nvSpPr>
          <p:cNvPr name="Freeform 3" id="3"/>
          <p:cNvSpPr/>
          <p:nvPr/>
        </p:nvSpPr>
        <p:spPr>
          <a:xfrm flipH="false" flipV="false" rot="0">
            <a:off x="16076274" y="-41563"/>
            <a:ext cx="1572578" cy="1572578"/>
          </a:xfrm>
          <a:custGeom>
            <a:avLst/>
            <a:gdLst/>
            <a:ahLst/>
            <a:cxnLst/>
            <a:rect r="r" b="b" t="t" l="l"/>
            <a:pathLst>
              <a:path h="1572578" w="1572578">
                <a:moveTo>
                  <a:pt x="0" y="0"/>
                </a:moveTo>
                <a:lnTo>
                  <a:pt x="1572578" y="0"/>
                </a:lnTo>
                <a:lnTo>
                  <a:pt x="1572578" y="1572578"/>
                </a:lnTo>
                <a:lnTo>
                  <a:pt x="0" y="15725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52100" y="-67945"/>
            <a:ext cx="9887700" cy="1070620"/>
          </a:xfrm>
          <a:prstGeom prst="rect">
            <a:avLst/>
          </a:prstGeom>
        </p:spPr>
        <p:txBody>
          <a:bodyPr anchor="t" rtlCol="false" tIns="0" lIns="0" bIns="0" rIns="0">
            <a:spAutoFit/>
          </a:bodyPr>
          <a:lstStyle/>
          <a:p>
            <a:pPr algn="ctr">
              <a:lnSpc>
                <a:spcPts val="7278"/>
              </a:lnSpc>
            </a:pPr>
            <a:r>
              <a:rPr lang="en-US" sz="4400" b="true">
                <a:solidFill>
                  <a:srgbClr val="002060"/>
                </a:solidFill>
                <a:latin typeface="Arimo Bold"/>
                <a:ea typeface="Arimo Bold"/>
                <a:cs typeface="Arimo Bold"/>
                <a:sym typeface="Arimo Bold"/>
              </a:rPr>
              <a:t>Relationship Between Tables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DAGQAbzdwD4</dc:identifier>
  <dcterms:modified xsi:type="dcterms:W3CDTF">2011-08-01T06:04:30Z</dcterms:modified>
  <cp:revision>1</cp:revision>
  <dc:title>Food and Beverages Consumer Survey Analysis.pptx</dc:title>
</cp:coreProperties>
</file>