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6" r:id="rId5"/>
    <p:sldId id="256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80" r:id="rId15"/>
    <p:sldId id="281" r:id="rId16"/>
    <p:sldId id="282" r:id="rId17"/>
    <p:sldId id="276" r:id="rId18"/>
    <p:sldId id="277" r:id="rId19"/>
    <p:sldId id="283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8D2"/>
    <a:srgbClr val="343E48"/>
    <a:srgbClr val="868B91"/>
    <a:srgbClr val="FED966"/>
    <a:srgbClr val="FFC000"/>
    <a:srgbClr val="F62401"/>
    <a:srgbClr val="F97B65"/>
    <a:srgbClr val="66D1BD"/>
    <a:srgbClr val="00B3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D497-7928-4828-AD18-F7F288D8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272D9-A3D5-41BC-9D74-EFCE7B1A2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FBC3-B0BF-4F83-A918-683A2621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6052-3F82-408E-876D-F4855758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80D3-D01A-4AA8-ABCF-57C60B1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7154-EAC6-4990-9DD3-E73C10D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B57EC-A40A-4E16-9DBA-D92406EE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C16C-A4FA-4143-B96D-64B5BA16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F50E-795C-4A41-BD82-3F2D2B47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2599-3ECB-406A-8A3F-F1AB86EC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C5FE1-78B5-496E-90A8-52F2ACF31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3FB80-BFAB-4E03-89F0-9A9FA452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B581-7E14-4540-9685-D0AC1C44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19FA-6131-494C-86C6-8FE6617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A698-193C-479D-82BB-F881565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3636-41AE-4D08-9170-095D406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AFDA-54CB-4EE6-A6E7-A356143A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08C2-9F42-4D06-8AC3-97F4FABE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1915-5FA6-4550-9CDE-F6C279B0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EBA1-0D5C-4D63-BD07-198709B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A1C-A4DB-4EF7-9151-255A0B4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5124-12CC-4B65-8D69-2C7BC7EC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9AFE-3D80-410C-9120-CB812CC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DEEF-21DC-49EB-B66F-30B94B1C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4DDA-D686-4371-8C23-437ACC4A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47AC-EACF-46B5-8DFB-7A056DBC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79DF-8190-49D7-9C56-9685AF35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A6E05-60BB-4D9F-B764-CF424E74D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93BB-E2B5-479B-934C-C4FBC08C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2A84-77E4-49AF-B667-3C81157E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2412A-F750-41C1-911A-6E5E6146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DF5A-63DC-4142-9296-FABDDC48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57CC-D6FB-4E9E-B7E2-2A1C2E0B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52CF7-85DA-424B-A2D4-E8511C8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2F5B-416F-4D1E-8E76-A7657270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2E32E-24FF-45A6-81BE-F3FC57C6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1EC43-06D7-46FC-9EB1-6A6B33EE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557F3-E719-40D2-9EF0-AAFDF44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882DD-8EF4-4F0F-8021-13387071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6CD2-3B20-42CF-B175-3E01960B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F1AE1-481C-4191-8989-D3520A8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389F-4862-4C20-A932-2D472AFE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05D7-ACA0-4AF8-8AB9-854933F2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B1D66-61DB-4025-AF8C-37FD48F0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A7BA0-D5AD-430F-8993-09C30A89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7AF7-CDBA-4266-BAA3-2AA128DD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1F-575B-4DAC-8024-0051FE45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DB81-E851-4A58-AAE2-F0915067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E11B-4909-4077-BAA7-2FDDFA0A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B4A4-7EB6-455C-BDDE-DDB7A76C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0CEA-578C-4BC9-B274-0F5A1FDE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C1C5-E10E-4F1C-AFF7-758AFBBE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27C-02EE-4A26-B8EB-7B7916DF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E6C0E-5F22-414E-AD8F-FFFE5A06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F7825-8630-4AE4-A4D0-02527AD2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1B53-4C0A-4E9F-B687-565CA558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3454-513C-4880-A46B-950B9906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1A07-4284-4414-921D-BF71E1FD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E4E6-3B8E-49F0-B6E7-22004C07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8B015-334F-4A89-A072-88B9A8A8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75D1-4751-4F15-AE61-677FA0D9C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C671-AE47-4674-A005-E71857B17AF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89B6-B414-4DD6-AC20-1F9D673EB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477B-8102-4A8E-9AA4-7AC13A76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523E5-7B42-4C5A-B238-CC7DC4300AB0}"/>
              </a:ext>
            </a:extLst>
          </p:cNvPr>
          <p:cNvSpPr txBox="1"/>
          <p:nvPr/>
        </p:nvSpPr>
        <p:spPr>
          <a:xfrm>
            <a:off x="1937288" y="187739"/>
            <a:ext cx="80126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Analyzing current public sentiments on BREXIT using Naive Bayes Classifier</a:t>
            </a:r>
          </a:p>
          <a:p>
            <a:pPr algn="ctr"/>
            <a:endParaRPr lang="en-US" sz="2800" b="1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800" b="1" dirty="0">
                <a:latin typeface="Calibri (Body)"/>
              </a:rPr>
              <a:t>Supervised By: Prof. Vladimir Milosavljevic</a:t>
            </a:r>
          </a:p>
          <a:p>
            <a:pPr algn="ctr"/>
            <a:endParaRPr lang="en-US" sz="2800" b="1" dirty="0">
              <a:solidFill>
                <a:srgbClr val="FFFFFF"/>
              </a:solidFill>
              <a:latin typeface="Calibri (Body)"/>
            </a:endParaRPr>
          </a:p>
          <a:p>
            <a:pPr algn="ctr"/>
            <a:endParaRPr lang="en-US" sz="2800" b="1" dirty="0">
              <a:solidFill>
                <a:srgbClr val="FFFFFF"/>
              </a:solidFill>
              <a:latin typeface="Calibri (Body)"/>
            </a:endParaRPr>
          </a:p>
          <a:p>
            <a:pPr algn="ctr"/>
            <a:endParaRPr lang="en-US" sz="2800" b="1" dirty="0">
              <a:latin typeface="Calibri (Body)"/>
            </a:endParaRPr>
          </a:p>
          <a:p>
            <a:pPr algn="ctr"/>
            <a:r>
              <a:rPr lang="en-US" sz="2800" b="1" dirty="0">
                <a:latin typeface="Calibri (Body)"/>
              </a:rPr>
              <a:t>MSc Research Project</a:t>
            </a:r>
          </a:p>
          <a:p>
            <a:pPr algn="ctr"/>
            <a:r>
              <a:rPr lang="en-US" sz="2800" b="1" dirty="0">
                <a:latin typeface="Calibri (Body)"/>
              </a:rPr>
              <a:t>Bhupender Singh Shekhawat</a:t>
            </a:r>
          </a:p>
          <a:p>
            <a:pPr algn="ctr"/>
            <a:r>
              <a:rPr lang="en-US" sz="2800" b="1" dirty="0">
                <a:latin typeface="Calibri (Body)"/>
              </a:rPr>
              <a:t>(X17170214)</a:t>
            </a:r>
          </a:p>
          <a:p>
            <a:pPr algn="ctr"/>
            <a:endParaRPr lang="en-US" sz="2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905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395D5-9082-46B1-AB77-550D58AD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0" y="0"/>
            <a:ext cx="1096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97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1D7A3E-AA23-4AD5-AA68-7C9C5A72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51" y="0"/>
            <a:ext cx="6498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572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377027-1FF5-4C5B-8849-AE11E2A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32" y="0"/>
            <a:ext cx="4025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65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61CB54-4355-47CD-B3C0-FF176C50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62" y="0"/>
            <a:ext cx="9505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83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B62D59-D3B1-4422-BDE4-015CB28B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3" y="643466"/>
            <a:ext cx="67733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36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82881F-3593-4439-9B64-39B1EDEC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26" y="405245"/>
            <a:ext cx="8435947" cy="62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98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F1AE0-8C17-4C68-9291-9BA46E1F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68" y="322118"/>
            <a:ext cx="8309063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088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AD877-0E4D-4D50-A6FB-2A801CC9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58" y="0"/>
            <a:ext cx="7231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0496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C1C765-8541-406E-A71D-59FDC9E2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88" y="0"/>
            <a:ext cx="7202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612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8FDB7-37B3-4F5D-918D-E18CE2A5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81" y="0"/>
            <a:ext cx="7260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1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0F4083-C49F-456A-AC7E-08722A1AE3F5}"/>
              </a:ext>
            </a:extLst>
          </p:cNvPr>
          <p:cNvSpPr txBox="1"/>
          <p:nvPr/>
        </p:nvSpPr>
        <p:spPr>
          <a:xfrm>
            <a:off x="1958599" y="776787"/>
            <a:ext cx="926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F8D25-918D-4F55-96A0-7E92276F2000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109253" y="2737193"/>
            <a:ext cx="0" cy="41208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982747" y="1147944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FF00"/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CA95-8F78-4DA7-96E0-55BC9C6209EF}"/>
              </a:ext>
            </a:extLst>
          </p:cNvPr>
          <p:cNvSpPr txBox="1"/>
          <p:nvPr/>
        </p:nvSpPr>
        <p:spPr>
          <a:xfrm>
            <a:off x="4157721" y="435665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FF00"/>
                </a:solidFill>
                <a:latin typeface="Agency FB" panose="020B0503020202020204" pitchFamily="34" charset="0"/>
              </a:rPr>
              <a:t>02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966CDF-69C5-477D-A8FB-F31371B3A240}"/>
              </a:ext>
            </a:extLst>
          </p:cNvPr>
          <p:cNvGrpSpPr/>
          <p:nvPr/>
        </p:nvGrpSpPr>
        <p:grpSpPr>
          <a:xfrm>
            <a:off x="412973" y="1328299"/>
            <a:ext cx="5039444" cy="1678403"/>
            <a:chOff x="1795621" y="1081976"/>
            <a:chExt cx="3063965" cy="16784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28FF-BA9C-4CEB-97BF-A5BFFD1D3087}"/>
                </a:ext>
              </a:extLst>
            </p:cNvPr>
            <p:cNvSpPr txBox="1"/>
            <p:nvPr/>
          </p:nvSpPr>
          <p:spPr>
            <a:xfrm>
              <a:off x="1814574" y="1081976"/>
              <a:ext cx="3045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MOTIVATION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3DC10-458C-456B-9079-D3D9EC5B3FA8}"/>
                </a:ext>
              </a:extLst>
            </p:cNvPr>
            <p:cNvSpPr txBox="1"/>
            <p:nvPr/>
          </p:nvSpPr>
          <p:spPr>
            <a:xfrm>
              <a:off x="1795621" y="1590828"/>
              <a:ext cx="25477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solidFill>
                    <a:schemeClr val="bg1"/>
                  </a:solidFill>
                </a:rPr>
                <a:t>BREXIT is British exit from the European Union.</a:t>
              </a:r>
            </a:p>
            <a:p>
              <a:pPr fontAlgn="base"/>
              <a:r>
                <a:rPr lang="en-US" sz="1400" dirty="0">
                  <a:solidFill>
                    <a:schemeClr val="bg1"/>
                  </a:solidFill>
                </a:rPr>
                <a:t>Brexit is one of the hottest topics in the world.</a:t>
              </a:r>
            </a:p>
            <a:p>
              <a:pPr fontAlgn="base"/>
              <a:r>
                <a:rPr lang="en-US" sz="1400" dirty="0">
                  <a:solidFill>
                    <a:schemeClr val="bg1"/>
                  </a:solidFill>
                </a:rPr>
                <a:t>Therefore, the motivation lies in the understanding the sentiments of the public opinions from different parts of the world and draw conclusions from the same.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3253D4-3A8F-4EFB-ACE9-1412C9652772}"/>
              </a:ext>
            </a:extLst>
          </p:cNvPr>
          <p:cNvGrpSpPr/>
          <p:nvPr/>
        </p:nvGrpSpPr>
        <p:grpSpPr>
          <a:xfrm>
            <a:off x="7643531" y="4534731"/>
            <a:ext cx="2714284" cy="1153998"/>
            <a:chOff x="1641677" y="2017158"/>
            <a:chExt cx="2714284" cy="11539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E0B3B8-DB6A-42A7-A855-D3EF1097FD4A}"/>
                </a:ext>
              </a:extLst>
            </p:cNvPr>
            <p:cNvSpPr txBox="1"/>
            <p:nvPr/>
          </p:nvSpPr>
          <p:spPr>
            <a:xfrm>
              <a:off x="1641677" y="2017158"/>
              <a:ext cx="245462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SENTIMENT ANALYSIS</a:t>
              </a:r>
            </a:p>
            <a:p>
              <a:pPr algn="ctr"/>
              <a:endPara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A2828-2CA5-4ABB-86A4-EC36A24BC9F5}"/>
                </a:ext>
              </a:extLst>
            </p:cNvPr>
            <p:cNvSpPr txBox="1"/>
            <p:nvPr/>
          </p:nvSpPr>
          <p:spPr>
            <a:xfrm>
              <a:off x="1808256" y="2432492"/>
              <a:ext cx="25477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solidFill>
                    <a:schemeClr val="bg1"/>
                  </a:solidFill>
                </a:rPr>
                <a:t>Classifying sentences into Positive, negative and neutral classes.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CDAF89F-2924-4946-8EC0-7379D366E6F8}"/>
              </a:ext>
            </a:extLst>
          </p:cNvPr>
          <p:cNvSpPr/>
          <p:nvPr/>
        </p:nvSpPr>
        <p:spPr>
          <a:xfrm>
            <a:off x="6735327" y="4678684"/>
            <a:ext cx="838200" cy="8382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775051-3FD2-4DE4-AC5E-12046C8F07C3}"/>
              </a:ext>
            </a:extLst>
          </p:cNvPr>
          <p:cNvGrpSpPr/>
          <p:nvPr/>
        </p:nvGrpSpPr>
        <p:grpSpPr>
          <a:xfrm>
            <a:off x="4422221" y="5632200"/>
            <a:ext cx="5935594" cy="336550"/>
            <a:chOff x="4422221" y="3127375"/>
            <a:chExt cx="5935594" cy="33655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041CC7-1F56-4C6D-A25A-C99C8EFF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59BE55-F4B4-4499-96C2-6EA566E0C188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89C6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30E7CB3C-05C8-4C5C-8963-25EEBA43DE31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057FD50-0E04-4F15-9A94-3EFFC274C394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A8385B-AF30-4C21-9A65-1FA0032AB909}"/>
              </a:ext>
            </a:extLst>
          </p:cNvPr>
          <p:cNvGrpSpPr/>
          <p:nvPr/>
        </p:nvGrpSpPr>
        <p:grpSpPr>
          <a:xfrm>
            <a:off x="5179613" y="877913"/>
            <a:ext cx="1859280" cy="1859280"/>
            <a:chOff x="5022574" y="2992647"/>
            <a:chExt cx="2146852" cy="2146852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F611D4-4DB1-43B5-AE6D-359399872DBD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53919DC-A362-4AA3-95D5-BF28A345A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39" y="1405585"/>
            <a:ext cx="897006" cy="8970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A740EC5-9A28-47F4-B85F-7D4664FD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70" y="4830946"/>
            <a:ext cx="537674" cy="5376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1E36D8-6B22-4924-8E0F-394881B77ECB}"/>
              </a:ext>
            </a:extLst>
          </p:cNvPr>
          <p:cNvCxnSpPr/>
          <p:nvPr/>
        </p:nvCxnSpPr>
        <p:spPr>
          <a:xfrm flipV="1">
            <a:off x="228600" y="3075709"/>
            <a:ext cx="8032173" cy="72736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745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211855-B3FC-4B11-9575-CDF06CE879E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106097" y="-14514"/>
            <a:ext cx="3156" cy="43939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F8AD494-F89A-4964-B0C4-4F86EAC33A69}"/>
              </a:ext>
            </a:extLst>
          </p:cNvPr>
          <p:cNvGrpSpPr/>
          <p:nvPr/>
        </p:nvGrpSpPr>
        <p:grpSpPr>
          <a:xfrm>
            <a:off x="1858582" y="233740"/>
            <a:ext cx="6121926" cy="1604585"/>
            <a:chOff x="1858582" y="233740"/>
            <a:chExt cx="6121926" cy="16045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EC6494-FC4A-41F9-98BE-83225C839A91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DFE42D7-05E5-4245-9856-468474CBB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8E603C-465B-4A57-9680-880FF87C1ED2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343E48"/>
              </a:solidFill>
              <a:ln>
                <a:solidFill>
                  <a:srgbClr val="343E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E54A442E-DCE3-46C3-8254-E03CEB14D4CD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4F1E16-5301-47B9-BA1A-8CF92EEBBCA4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61B0D-4329-41C8-BEBB-CB6403478232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11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ADC975-815A-48F5-90F2-FC974FC6432C}"/>
                </a:ext>
              </a:extLst>
            </p:cNvPr>
            <p:cNvGrpSpPr/>
            <p:nvPr/>
          </p:nvGrpSpPr>
          <p:grpSpPr>
            <a:xfrm>
              <a:off x="1858582" y="391558"/>
              <a:ext cx="2985063" cy="692333"/>
              <a:chOff x="1808256" y="2017158"/>
              <a:chExt cx="2985063" cy="6923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291A0-5184-4BE1-950E-9B0A766E3255}"/>
                  </a:ext>
                </a:extLst>
              </p:cNvPr>
              <p:cNvSpPr txBox="1"/>
              <p:nvPr/>
            </p:nvSpPr>
            <p:spPr>
              <a:xfrm>
                <a:off x="2010955" y="2017158"/>
                <a:ext cx="27823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CONCLUSIONS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0F54D-214C-4E88-8E81-288B1CDF2E63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5EC11E-9FBD-4613-88B7-2398CEC823A1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7A5C2-0600-4723-AE76-04E3A7033C36}"/>
              </a:ext>
            </a:extLst>
          </p:cNvPr>
          <p:cNvGrpSpPr/>
          <p:nvPr/>
        </p:nvGrpSpPr>
        <p:grpSpPr>
          <a:xfrm>
            <a:off x="5176457" y="4379457"/>
            <a:ext cx="1859280" cy="1859280"/>
            <a:chOff x="5022574" y="2992647"/>
            <a:chExt cx="2146852" cy="2146852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3971D724-835D-4B1E-B0DB-4ABC5341A292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0F2759-631B-4310-9ADB-2F68F87F7008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FC72902-0966-48FC-BFA8-F3B8D0E7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222" y="3552296"/>
              <a:ext cx="1027556" cy="102755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F3616E7-0CCF-4CF9-9445-5B1CA9CBBE99}"/>
              </a:ext>
            </a:extLst>
          </p:cNvPr>
          <p:cNvSpPr txBox="1"/>
          <p:nvPr/>
        </p:nvSpPr>
        <p:spPr>
          <a:xfrm>
            <a:off x="4843645" y="6271631"/>
            <a:ext cx="392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A21198-4DB2-C241-B030-B20B5BB8ABB0}"/>
              </a:ext>
            </a:extLst>
          </p:cNvPr>
          <p:cNvGrpSpPr/>
          <p:nvPr/>
        </p:nvGrpSpPr>
        <p:grpSpPr>
          <a:xfrm>
            <a:off x="3452463" y="2873392"/>
            <a:ext cx="7923294" cy="1268084"/>
            <a:chOff x="3467967" y="4954529"/>
            <a:chExt cx="7923294" cy="12680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4D91F1-1182-214D-8F45-288DCC64A0CA}"/>
                </a:ext>
              </a:extLst>
            </p:cNvPr>
            <p:cNvGrpSpPr/>
            <p:nvPr/>
          </p:nvGrpSpPr>
          <p:grpSpPr>
            <a:xfrm>
              <a:off x="3467967" y="5886063"/>
              <a:ext cx="7923294" cy="336550"/>
              <a:chOff x="3430454" y="3127375"/>
              <a:chExt cx="8045438" cy="33655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EC7C920-7AC1-6149-B7CA-E2609B397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0454" y="3295567"/>
                <a:ext cx="8045438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7DEC70E-505E-6A45-9CAE-C9BC8B8F0932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62401"/>
              </a:solidFill>
              <a:ln>
                <a:solidFill>
                  <a:srgbClr val="F62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Circle: Hollow 43">
                <a:extLst>
                  <a:ext uri="{FF2B5EF4-FFF2-40B4-BE49-F238E27FC236}">
                    <a16:creationId xmlns:a16="http://schemas.microsoft.com/office/drawing/2014/main" id="{9C6E36C2-D66E-0142-93E3-FCAC90F24937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A6F1A46-DCD1-6446-B967-B826E09484C6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58A62B3-3294-2A4C-9F6E-9BCAD5823160}"/>
                </a:ext>
              </a:extLst>
            </p:cNvPr>
            <p:cNvSpPr/>
            <p:nvPr/>
          </p:nvSpPr>
          <p:spPr>
            <a:xfrm>
              <a:off x="6478039" y="4954529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2EC2E36-40D2-8946-B514-F0BF4AB83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55" y="3048936"/>
            <a:ext cx="460694" cy="4606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346E67-B0E7-F14A-96D5-2130C49C9D85}"/>
              </a:ext>
            </a:extLst>
          </p:cNvPr>
          <p:cNvSpPr txBox="1"/>
          <p:nvPr/>
        </p:nvSpPr>
        <p:spPr>
          <a:xfrm>
            <a:off x="6952133" y="2980288"/>
            <a:ext cx="362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1D4919-956C-9142-BAA6-C4900DA43FA2}"/>
              </a:ext>
            </a:extLst>
          </p:cNvPr>
          <p:cNvSpPr txBox="1"/>
          <p:nvPr/>
        </p:nvSpPr>
        <p:spPr>
          <a:xfrm>
            <a:off x="4070621" y="2376861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97B65"/>
                </a:solidFill>
                <a:latin typeface="Agency FB" panose="020B0503020202020204" pitchFamily="34" charset="0"/>
              </a:rPr>
              <a:t>12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BDE9826-73EA-B14F-9D17-771BF0C99832}"/>
              </a:ext>
            </a:extLst>
          </p:cNvPr>
          <p:cNvSpPr/>
          <p:nvPr/>
        </p:nvSpPr>
        <p:spPr>
          <a:xfrm>
            <a:off x="4797461" y="785197"/>
            <a:ext cx="588258" cy="382507"/>
          </a:xfrm>
          <a:prstGeom prst="wedgeRoundRectCallout">
            <a:avLst>
              <a:gd name="adj1" fmla="val -18198"/>
              <a:gd name="adj2" fmla="val 868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C71ED-4802-4324-B32E-A79EE002E9F6}"/>
              </a:ext>
            </a:extLst>
          </p:cNvPr>
          <p:cNvSpPr txBox="1"/>
          <p:nvPr/>
        </p:nvSpPr>
        <p:spPr>
          <a:xfrm>
            <a:off x="1766656" y="1624614"/>
            <a:ext cx="44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business-friendly countries of United Kingdom have shown keen interest in events related to BREXIT; this gives us an understanding that there is an impact of BREXIT on such countries.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A443C-ED5D-4B1C-99C6-AE9662D0CB74}"/>
              </a:ext>
            </a:extLst>
          </p:cNvPr>
          <p:cNvSpPr txBox="1"/>
          <p:nvPr/>
        </p:nvSpPr>
        <p:spPr>
          <a:xfrm>
            <a:off x="6542843" y="1784412"/>
            <a:ext cx="481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 also noted that English speaking countries have also shown interest in BREXIT as compared to non-English-speaking countries.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671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17CF43CA-A575-42FC-95A7-FF13E436E8DE}"/>
              </a:ext>
            </a:extLst>
          </p:cNvPr>
          <p:cNvSpPr/>
          <p:nvPr/>
        </p:nvSpPr>
        <p:spPr>
          <a:xfrm>
            <a:off x="2209800" y="685800"/>
            <a:ext cx="2059619" cy="12162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Tweets Retrieval</a:t>
            </a:r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6798679-0A3F-4CD1-8B65-0C47946E028D}"/>
              </a:ext>
            </a:extLst>
          </p:cNvPr>
          <p:cNvSpPr/>
          <p:nvPr/>
        </p:nvSpPr>
        <p:spPr>
          <a:xfrm>
            <a:off x="5486400" y="685800"/>
            <a:ext cx="2059619" cy="12162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Data-Preprocessing</a:t>
            </a:r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1F144D-5ACC-4FA2-B162-33CD44FB0662}"/>
              </a:ext>
            </a:extLst>
          </p:cNvPr>
          <p:cNvSpPr/>
          <p:nvPr/>
        </p:nvSpPr>
        <p:spPr>
          <a:xfrm>
            <a:off x="8915400" y="685800"/>
            <a:ext cx="2059619" cy="12162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Segmentation, tokenization &amp; POS tagging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99E0E-05F2-4BCB-8827-CE9A1111E673}"/>
              </a:ext>
            </a:extLst>
          </p:cNvPr>
          <p:cNvSpPr/>
          <p:nvPr/>
        </p:nvSpPr>
        <p:spPr>
          <a:xfrm>
            <a:off x="5410200" y="2362200"/>
            <a:ext cx="2219417" cy="130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4875E-4734-49ED-B5D9-0F948C422E87}"/>
              </a:ext>
            </a:extLst>
          </p:cNvPr>
          <p:cNvSpPr/>
          <p:nvPr/>
        </p:nvSpPr>
        <p:spPr>
          <a:xfrm>
            <a:off x="6934200" y="4419600"/>
            <a:ext cx="1447800" cy="838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Textblob</a:t>
            </a:r>
            <a:endParaRPr lang="en-IN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2757BD9-4FCE-4C63-BECE-B4F3060D6D6D}"/>
              </a:ext>
            </a:extLst>
          </p:cNvPr>
          <p:cNvSpPr/>
          <p:nvPr/>
        </p:nvSpPr>
        <p:spPr>
          <a:xfrm>
            <a:off x="3886200" y="4267200"/>
            <a:ext cx="2219417" cy="10384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&amp; Implementing Naïve Bayes Classifier Model.</a:t>
            </a:r>
            <a:endParaRPr lang="en-IN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93E57E-2256-4514-9D1C-F3E3D04C95E3}"/>
              </a:ext>
            </a:extLst>
          </p:cNvPr>
          <p:cNvSpPr/>
          <p:nvPr/>
        </p:nvSpPr>
        <p:spPr>
          <a:xfrm>
            <a:off x="5181600" y="5791200"/>
            <a:ext cx="2769833" cy="1011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using Tableau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D3AF7-8B3B-4764-AE59-31ADD07CA8CE}"/>
              </a:ext>
            </a:extLst>
          </p:cNvPr>
          <p:cNvCxnSpPr>
            <a:cxnSpLocks/>
          </p:cNvCxnSpPr>
          <p:nvPr/>
        </p:nvCxnSpPr>
        <p:spPr>
          <a:xfrm>
            <a:off x="10191801" y="114219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5D7982-F86E-4FDF-B4D9-B33451FDAF56}"/>
              </a:ext>
            </a:extLst>
          </p:cNvPr>
          <p:cNvSpPr txBox="1"/>
          <p:nvPr/>
        </p:nvSpPr>
        <p:spPr>
          <a:xfrm>
            <a:off x="307592" y="235560"/>
            <a:ext cx="661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METHODOLOGY</a:t>
            </a:r>
            <a:endParaRPr lang="en-IN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1E4D5-D45F-4485-9B78-5FE154B8074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7546019" y="1293921"/>
            <a:ext cx="1369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528A7-B355-4D8E-A08A-F871A1ADE96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269419" y="1293921"/>
            <a:ext cx="121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982E16-89DB-4809-9CF7-86D29A74497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516210" y="1902041"/>
            <a:ext cx="3699" cy="46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513E7E-0126-4279-8658-50C8FC7609B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19909" y="3667218"/>
            <a:ext cx="0" cy="44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DFD2C9-13BB-4D2F-9A0B-C4ADE73493F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95909" y="4114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540ED7-C9F0-45B1-8DE3-ACFBC505A7EC}"/>
              </a:ext>
            </a:extLst>
          </p:cNvPr>
          <p:cNvCxnSpPr>
            <a:cxnSpLocks/>
          </p:cNvCxnSpPr>
          <p:nvPr/>
        </p:nvCxnSpPr>
        <p:spPr>
          <a:xfrm>
            <a:off x="7620000" y="4114800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6332-4A1B-4558-9C14-240D8BA8E37E}"/>
              </a:ext>
            </a:extLst>
          </p:cNvPr>
          <p:cNvCxnSpPr>
            <a:cxnSpLocks/>
          </p:cNvCxnSpPr>
          <p:nvPr/>
        </p:nvCxnSpPr>
        <p:spPr>
          <a:xfrm>
            <a:off x="4953000" y="41148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002385-C1BD-4D37-B8EB-BBD880923CDB}"/>
              </a:ext>
            </a:extLst>
          </p:cNvPr>
          <p:cNvCxnSpPr>
            <a:endCxn id="9" idx="0"/>
          </p:cNvCxnSpPr>
          <p:nvPr/>
        </p:nvCxnSpPr>
        <p:spPr>
          <a:xfrm>
            <a:off x="6553200" y="5486400"/>
            <a:ext cx="1331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895A0-9BA5-4DCB-99B8-C6752A3F36F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58100" y="5257801"/>
            <a:ext cx="0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A0874-E80C-4334-A7FC-B5CC8869574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95909" y="5305604"/>
            <a:ext cx="0" cy="18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230FD0-FC09-4935-ABF1-FFC9D3EB21C0}"/>
              </a:ext>
            </a:extLst>
          </p:cNvPr>
          <p:cNvCxnSpPr>
            <a:cxnSpLocks/>
          </p:cNvCxnSpPr>
          <p:nvPr/>
        </p:nvCxnSpPr>
        <p:spPr>
          <a:xfrm>
            <a:off x="4953000" y="5486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032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2BDB7F-54BA-5642-BE76-145E607A6982}"/>
              </a:ext>
            </a:extLst>
          </p:cNvPr>
          <p:cNvCxnSpPr>
            <a:cxnSpLocks/>
          </p:cNvCxnSpPr>
          <p:nvPr/>
        </p:nvCxnSpPr>
        <p:spPr>
          <a:xfrm>
            <a:off x="6109253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94A088-8FC4-BE49-BAC2-7B7FF29061D7}"/>
              </a:ext>
            </a:extLst>
          </p:cNvPr>
          <p:cNvGrpSpPr/>
          <p:nvPr/>
        </p:nvGrpSpPr>
        <p:grpSpPr>
          <a:xfrm>
            <a:off x="459354" y="43088"/>
            <a:ext cx="8130725" cy="2142812"/>
            <a:chOff x="1782389" y="233740"/>
            <a:chExt cx="6198119" cy="214281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9E4A4FC-EC38-D545-825B-96FC7EBC86CA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A8F5468-46CF-E443-B30E-5298A90E7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015F0F2-8DD8-314E-A5EF-9EFD813C0102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00B393"/>
              </a:solidFill>
              <a:ln>
                <a:solidFill>
                  <a:srgbClr val="00B3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Circle: Hollow 12">
                <a:extLst>
                  <a:ext uri="{FF2B5EF4-FFF2-40B4-BE49-F238E27FC236}">
                    <a16:creationId xmlns:a16="http://schemas.microsoft.com/office/drawing/2014/main" id="{DD8D6B9F-15DC-0743-94A2-C2DD5D524C43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F7F4A4F-24D7-DA47-9BDE-6D6D3FD8F394}"/>
                  </a:ext>
                </a:extLst>
              </p:cNvPr>
              <p:cNvSpPr/>
              <p:nvPr/>
            </p:nvSpPr>
            <p:spPr>
              <a:xfrm>
                <a:off x="6025433" y="3219450"/>
                <a:ext cx="16764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523041-F08F-3548-B6F1-36B16894EB12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66D1BD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40FCBBA-8A81-C644-BD8D-6C059EB8D122}"/>
                </a:ext>
              </a:extLst>
            </p:cNvPr>
            <p:cNvGrpSpPr/>
            <p:nvPr/>
          </p:nvGrpSpPr>
          <p:grpSpPr>
            <a:xfrm>
              <a:off x="1782389" y="391558"/>
              <a:ext cx="2988686" cy="1984994"/>
              <a:chOff x="1732063" y="2017158"/>
              <a:chExt cx="2988686" cy="198499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988B70-477D-FC4E-AAFC-460C4DB1D5D4}"/>
                  </a:ext>
                </a:extLst>
              </p:cNvPr>
              <p:cNvSpPr txBox="1"/>
              <p:nvPr/>
            </p:nvSpPr>
            <p:spPr>
              <a:xfrm>
                <a:off x="1732063" y="2017158"/>
                <a:ext cx="29886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TWEETS RETRIEVAL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br>
                  <a:rPr lang="en-US" sz="2000" dirty="0"/>
                </a:br>
                <a:endPara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773EFDA-1364-CC4E-A173-4267FFADC27F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sz="1600" dirty="0">
                    <a:solidFill>
                      <a:schemeClr val="bg1"/>
                    </a:solidFill>
                  </a:rPr>
                  <a:t>Used Twitter streaming API to fetch real time tweets using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Tweepy</a:t>
                </a:r>
                <a:r>
                  <a:rPr lang="en-US" sz="1600" dirty="0">
                    <a:solidFill>
                      <a:schemeClr val="bg1"/>
                    </a:solidFill>
                  </a:rPr>
                  <a:t> Library in Python.</a:t>
                </a:r>
              </a:p>
              <a:p>
                <a:pPr fontAlgn="base"/>
                <a:endParaRPr lang="en-US" sz="16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US" sz="1600" dirty="0" err="1">
                    <a:solidFill>
                      <a:schemeClr val="bg1"/>
                    </a:solidFill>
                  </a:rPr>
                  <a:t>Consumer_key</a:t>
                </a:r>
                <a:r>
                  <a:rPr lang="en-US" sz="1600" dirty="0">
                    <a:solidFill>
                      <a:schemeClr val="bg1"/>
                    </a:solidFill>
                  </a:rPr>
                  <a:t>, consumer token key , access token, access token secret.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7BA451D-0EB4-5448-A1F0-C87693D3B99D}"/>
                </a:ext>
              </a:extLst>
            </p:cNvPr>
            <p:cNvGrpSpPr/>
            <p:nvPr/>
          </p:nvGrpSpPr>
          <p:grpSpPr>
            <a:xfrm>
              <a:off x="4654073" y="572966"/>
              <a:ext cx="838200" cy="838200"/>
              <a:chOff x="4654073" y="2198566"/>
              <a:chExt cx="838200" cy="8382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6A3B6F5-03FE-BC4C-9BF1-B19FFF51C286}"/>
                  </a:ext>
                </a:extLst>
              </p:cNvPr>
              <p:cNvSpPr/>
              <p:nvPr/>
            </p:nvSpPr>
            <p:spPr>
              <a:xfrm>
                <a:off x="4654073" y="2198566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C349EE61-6DF6-5F4F-A617-16A0A4574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499" y="2371923"/>
                <a:ext cx="499348" cy="499348"/>
              </a:xfrm>
              <a:prstGeom prst="rect">
                <a:avLst/>
              </a:prstGeom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F27356D-8720-5A45-B008-91F4AFED7F79}"/>
              </a:ext>
            </a:extLst>
          </p:cNvPr>
          <p:cNvGrpSpPr/>
          <p:nvPr/>
        </p:nvGrpSpPr>
        <p:grpSpPr>
          <a:xfrm>
            <a:off x="3901397" y="4100114"/>
            <a:ext cx="6833951" cy="2652571"/>
            <a:chOff x="4157721" y="2406926"/>
            <a:chExt cx="6212683" cy="265257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03D2A8-02E0-8F46-A5DB-58DAF10C89B4}"/>
                </a:ext>
              </a:extLst>
            </p:cNvPr>
            <p:cNvSpPr txBox="1"/>
            <p:nvPr/>
          </p:nvSpPr>
          <p:spPr>
            <a:xfrm>
              <a:off x="4157721" y="2406926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66D1BD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D666CA-B25B-A849-9661-00DFEE4A2732}"/>
                </a:ext>
              </a:extLst>
            </p:cNvPr>
            <p:cNvGrpSpPr/>
            <p:nvPr/>
          </p:nvGrpSpPr>
          <p:grpSpPr>
            <a:xfrm>
              <a:off x="7735632" y="2612838"/>
              <a:ext cx="2634772" cy="2446659"/>
              <a:chOff x="1721189" y="2017158"/>
              <a:chExt cx="2634772" cy="24466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A3CAA8-96EC-1544-885F-A86B7B51E735}"/>
                  </a:ext>
                </a:extLst>
              </p:cNvPr>
              <p:cNvSpPr txBox="1"/>
              <p:nvPr/>
            </p:nvSpPr>
            <p:spPr>
              <a:xfrm>
                <a:off x="1721189" y="2017158"/>
                <a:ext cx="2361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WHY?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30596A5-9A91-FD45-B8A8-FA88EE432CB0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-240 million plus active users on Twitter.</a:t>
                </a:r>
              </a:p>
              <a:p>
                <a:pPr fontAlgn="base"/>
                <a:endParaRPr lang="en-US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-Short text messages of 140 characters</a:t>
                </a:r>
              </a:p>
              <a:p>
                <a:endParaRPr lang="en-US" sz="1200" dirty="0"/>
              </a:p>
              <a:p>
                <a:br>
                  <a:rPr lang="en-US" sz="1200" dirty="0"/>
                </a:br>
                <a:endPara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2CA887F-2D38-C347-B6B7-06ED9E9D1CE2}"/>
                </a:ext>
              </a:extLst>
            </p:cNvPr>
            <p:cNvGrpSpPr/>
            <p:nvPr/>
          </p:nvGrpSpPr>
          <p:grpSpPr>
            <a:xfrm>
              <a:off x="4422221" y="3682469"/>
              <a:ext cx="5935594" cy="336550"/>
              <a:chOff x="4422221" y="3127375"/>
              <a:chExt cx="5935594" cy="33655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30D9070-0802-0F40-A839-394397BF2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2221" y="3295567"/>
                <a:ext cx="5935594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8BCB9F1-AB73-4D43-98A6-64AD24BF478C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00B39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Circle: Hollow 26">
                <a:extLst>
                  <a:ext uri="{FF2B5EF4-FFF2-40B4-BE49-F238E27FC236}">
                    <a16:creationId xmlns:a16="http://schemas.microsoft.com/office/drawing/2014/main" id="{86FD7D8B-1111-B84A-BD31-CA4E7402E3DB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52D7654-0069-0D45-B935-F9F0C4240D0E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2DA65B1-F5AE-E546-B893-53C4414FFA9E}"/>
                </a:ext>
              </a:extLst>
            </p:cNvPr>
            <p:cNvGrpSpPr/>
            <p:nvPr/>
          </p:nvGrpSpPr>
          <p:grpSpPr>
            <a:xfrm>
              <a:off x="6735327" y="2728953"/>
              <a:ext cx="838200" cy="838200"/>
              <a:chOff x="6735327" y="4519653"/>
              <a:chExt cx="838200" cy="8382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A815A8-990A-3949-9BAA-583EDD943060}"/>
                  </a:ext>
                </a:extLst>
              </p:cNvPr>
              <p:cNvSpPr/>
              <p:nvPr/>
            </p:nvSpPr>
            <p:spPr>
              <a:xfrm>
                <a:off x="6735327" y="4519653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24E9276A-F348-9449-883B-C676282A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530" y="4675118"/>
                <a:ext cx="527270" cy="5272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21275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602527-3017-8546-A6BB-379E32744E20}"/>
              </a:ext>
            </a:extLst>
          </p:cNvPr>
          <p:cNvCxnSpPr>
            <a:cxnSpLocks/>
          </p:cNvCxnSpPr>
          <p:nvPr/>
        </p:nvCxnSpPr>
        <p:spPr>
          <a:xfrm>
            <a:off x="6261653" y="15240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2F04D9-8D69-F84B-A07B-7FDBA8B806F4}"/>
              </a:ext>
            </a:extLst>
          </p:cNvPr>
          <p:cNvGrpSpPr/>
          <p:nvPr/>
        </p:nvGrpSpPr>
        <p:grpSpPr>
          <a:xfrm>
            <a:off x="874757" y="287889"/>
            <a:ext cx="7478105" cy="2170842"/>
            <a:chOff x="1322164" y="4618028"/>
            <a:chExt cx="6645644" cy="179408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F2C3D-77F8-BE43-9652-63C251D54CDB}"/>
                </a:ext>
              </a:extLst>
            </p:cNvPr>
            <p:cNvGrpSpPr/>
            <p:nvPr/>
          </p:nvGrpSpPr>
          <p:grpSpPr>
            <a:xfrm>
              <a:off x="1322164" y="4618028"/>
              <a:ext cx="6645644" cy="1794084"/>
              <a:chOff x="1322164" y="233740"/>
              <a:chExt cx="6645644" cy="17940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EA8C3E3-34D4-A24D-83D6-CB6B9FD7CCBD}"/>
                  </a:ext>
                </a:extLst>
              </p:cNvPr>
              <p:cNvGrpSpPr/>
              <p:nvPr/>
            </p:nvGrpSpPr>
            <p:grpSpPr>
              <a:xfrm>
                <a:off x="1858583" y="1501775"/>
                <a:ext cx="5824917" cy="336550"/>
                <a:chOff x="1796260" y="3127375"/>
                <a:chExt cx="5914713" cy="33655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2237078-8BA9-9043-9450-D238FC300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6260" y="3295567"/>
                  <a:ext cx="5914713" cy="0"/>
                </a:xfrm>
                <a:prstGeom prst="line">
                  <a:avLst/>
                </a:prstGeom>
                <a:ln w="31750" cap="rnd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DA7C9CD-AB9F-554E-8A7A-1A8EDDE28110}"/>
                    </a:ext>
                  </a:extLst>
                </p:cNvPr>
                <p:cNvSpPr/>
                <p:nvPr/>
              </p:nvSpPr>
              <p:spPr>
                <a:xfrm>
                  <a:off x="5967483" y="3153880"/>
                  <a:ext cx="283540" cy="283540"/>
                </a:xfrm>
                <a:prstGeom prst="ellipse">
                  <a:avLst/>
                </a:prstGeom>
                <a:solidFill>
                  <a:srgbClr val="00B393"/>
                </a:solidFill>
                <a:ln>
                  <a:solidFill>
                    <a:srgbClr val="00B39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Circle: Hollow 52">
                  <a:extLst>
                    <a:ext uri="{FF2B5EF4-FFF2-40B4-BE49-F238E27FC236}">
                      <a16:creationId xmlns:a16="http://schemas.microsoft.com/office/drawing/2014/main" id="{F8F6CAB4-AF91-B24C-B005-EAD93B61CBAD}"/>
                    </a:ext>
                  </a:extLst>
                </p:cNvPr>
                <p:cNvSpPr/>
                <p:nvPr/>
              </p:nvSpPr>
              <p:spPr>
                <a:xfrm>
                  <a:off x="5940978" y="3127375"/>
                  <a:ext cx="336550" cy="336550"/>
                </a:xfrm>
                <a:prstGeom prst="donut">
                  <a:avLst>
                    <a:gd name="adj" fmla="val 706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F9C73CA-38B0-A342-BE40-AB3F18171E6B}"/>
                    </a:ext>
                  </a:extLst>
                </p:cNvPr>
                <p:cNvSpPr/>
                <p:nvPr/>
              </p:nvSpPr>
              <p:spPr>
                <a:xfrm>
                  <a:off x="6033053" y="321945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6E0D1B1-9150-D04A-96BF-9A7EF31D8528}"/>
                  </a:ext>
                </a:extLst>
              </p:cNvPr>
              <p:cNvSpPr txBox="1"/>
              <p:nvPr/>
            </p:nvSpPr>
            <p:spPr>
              <a:xfrm>
                <a:off x="6338523" y="233740"/>
                <a:ext cx="1629285" cy="129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FFC000"/>
                    </a:solidFill>
                    <a:latin typeface="Agency FB" panose="020B0503020202020204" pitchFamily="34" charset="0"/>
                  </a:rPr>
                  <a:t>05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5DECDE1-0A69-E14E-81CE-A38F9D20C58C}"/>
                  </a:ext>
                </a:extLst>
              </p:cNvPr>
              <p:cNvGrpSpPr/>
              <p:nvPr/>
            </p:nvGrpSpPr>
            <p:grpSpPr>
              <a:xfrm>
                <a:off x="1322164" y="391558"/>
                <a:ext cx="3422407" cy="1636266"/>
                <a:chOff x="1271838" y="2017158"/>
                <a:chExt cx="3422407" cy="1636266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2A1277-E077-C34C-B6DF-1E7862F4028C}"/>
                    </a:ext>
                  </a:extLst>
                </p:cNvPr>
                <p:cNvSpPr txBox="1"/>
                <p:nvPr/>
              </p:nvSpPr>
              <p:spPr>
                <a:xfrm>
                  <a:off x="1360029" y="2017158"/>
                  <a:ext cx="3334216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DATA PRE-PROCESSING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br>
                    <a:rPr lang="en-US" sz="2000" dirty="0"/>
                  </a:br>
                  <a:endPara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6DBEDD6-E66D-8F49-B11A-6E5B953AF2FC}"/>
                    </a:ext>
                  </a:extLst>
                </p:cNvPr>
                <p:cNvSpPr txBox="1"/>
                <p:nvPr/>
              </p:nvSpPr>
              <p:spPr>
                <a:xfrm>
                  <a:off x="1271838" y="2432492"/>
                  <a:ext cx="3084123" cy="1220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Libraries used for pre-processing: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-Pandas</a:t>
                  </a:r>
                </a:p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-Regular expression(RE)</a:t>
                  </a:r>
                </a:p>
                <a:p>
                  <a:pPr fontAlgn="base"/>
                  <a:endParaRPr lang="en-US" dirty="0">
                    <a:solidFill>
                      <a:schemeClr val="bg1"/>
                    </a:solidFill>
                  </a:endParaRPr>
                </a:p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-AWS Instance</a:t>
                  </a:r>
                </a:p>
              </p:txBody>
            </p: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59DFA59-9D11-924E-B5E0-2A3CBD703A69}"/>
                  </a:ext>
                </a:extLst>
              </p:cNvPr>
              <p:cNvSpPr/>
              <p:nvPr/>
            </p:nvSpPr>
            <p:spPr>
              <a:xfrm>
                <a:off x="4654073" y="572966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CFC3F83-2F93-624B-852A-EEC0C7601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762" y="5108884"/>
              <a:ext cx="480822" cy="480822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4E43C32-259F-B04A-B390-71401D33DA60}"/>
              </a:ext>
            </a:extLst>
          </p:cNvPr>
          <p:cNvGrpSpPr/>
          <p:nvPr/>
        </p:nvGrpSpPr>
        <p:grpSpPr>
          <a:xfrm>
            <a:off x="4297208" y="3936534"/>
            <a:ext cx="6200094" cy="1793737"/>
            <a:chOff x="4157721" y="154946"/>
            <a:chExt cx="6200094" cy="179373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4E3D89F-CFB3-7A4C-B257-5BD5DB5A4F2C}"/>
                </a:ext>
              </a:extLst>
            </p:cNvPr>
            <p:cNvGrpSpPr/>
            <p:nvPr/>
          </p:nvGrpSpPr>
          <p:grpSpPr>
            <a:xfrm>
              <a:off x="4157721" y="154946"/>
              <a:ext cx="6200094" cy="1793737"/>
              <a:chOff x="4157721" y="154946"/>
              <a:chExt cx="6200094" cy="1793737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7E150F8-0833-E847-AB5E-AB5CADC6CA16}"/>
                  </a:ext>
                </a:extLst>
              </p:cNvPr>
              <p:cNvSpPr txBox="1"/>
              <p:nvPr/>
            </p:nvSpPr>
            <p:spPr>
              <a:xfrm>
                <a:off x="4157721" y="154946"/>
                <a:ext cx="16292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FFC000"/>
                    </a:solidFill>
                    <a:latin typeface="Agency FB" panose="020B0503020202020204" pitchFamily="34" charset="0"/>
                  </a:rPr>
                  <a:t>06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C1AB906C-00C0-C245-9405-E4A6F6072376}"/>
                  </a:ext>
                </a:extLst>
              </p:cNvPr>
              <p:cNvGrpSpPr/>
              <p:nvPr/>
            </p:nvGrpSpPr>
            <p:grpSpPr>
              <a:xfrm>
                <a:off x="7524263" y="333020"/>
                <a:ext cx="2833552" cy="1615663"/>
                <a:chOff x="1522409" y="2017158"/>
                <a:chExt cx="2833552" cy="161566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0B49DB-72AE-CA4C-8CBA-1F2431258217}"/>
                    </a:ext>
                  </a:extLst>
                </p:cNvPr>
                <p:cNvSpPr txBox="1"/>
                <p:nvPr/>
              </p:nvSpPr>
              <p:spPr>
                <a:xfrm>
                  <a:off x="1522409" y="2017158"/>
                  <a:ext cx="20446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NLP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108E215-3AF7-764C-8545-8877A72B6E97}"/>
                    </a:ext>
                  </a:extLst>
                </p:cNvPr>
                <p:cNvSpPr txBox="1"/>
                <p:nvPr/>
              </p:nvSpPr>
              <p:spPr>
                <a:xfrm>
                  <a:off x="1808256" y="2432492"/>
                  <a:ext cx="25477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Tokenization</a:t>
                  </a:r>
                </a:p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Lemmatization</a:t>
                  </a:r>
                </a:p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POS Tagging</a:t>
                  </a:r>
                </a:p>
                <a:p>
                  <a:pPr fontAlgn="base"/>
                  <a:r>
                    <a:rPr lang="en-US" dirty="0">
                      <a:solidFill>
                        <a:schemeClr val="bg1"/>
                      </a:solidFill>
                    </a:rPr>
                    <a:t>Sentence segmentation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E32241C-CF43-4441-858D-E40E9E32A780}"/>
                  </a:ext>
                </a:extLst>
              </p:cNvPr>
              <p:cNvGrpSpPr/>
              <p:nvPr/>
            </p:nvGrpSpPr>
            <p:grpSpPr>
              <a:xfrm>
                <a:off x="4422221" y="1430489"/>
                <a:ext cx="5935594" cy="336550"/>
                <a:chOff x="4422221" y="3127375"/>
                <a:chExt cx="5935594" cy="33655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3BFB2AD-018D-6C47-97FF-F3433DC3C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2221" y="3295567"/>
                  <a:ext cx="5935594" cy="0"/>
                </a:xfrm>
                <a:prstGeom prst="line">
                  <a:avLst/>
                </a:prstGeom>
                <a:ln w="31750" cap="rnd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8C5D824-ECBF-A54D-A5AC-0CF3DD0C5139}"/>
                    </a:ext>
                  </a:extLst>
                </p:cNvPr>
                <p:cNvSpPr/>
                <p:nvPr/>
              </p:nvSpPr>
              <p:spPr>
                <a:xfrm>
                  <a:off x="5967483" y="3153880"/>
                  <a:ext cx="283540" cy="2835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ED9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Circle: Hollow 51">
                  <a:extLst>
                    <a:ext uri="{FF2B5EF4-FFF2-40B4-BE49-F238E27FC236}">
                      <a16:creationId xmlns:a16="http://schemas.microsoft.com/office/drawing/2014/main" id="{A0DAAA95-6780-6749-AF00-0B5FB44B2AC2}"/>
                    </a:ext>
                  </a:extLst>
                </p:cNvPr>
                <p:cNvSpPr/>
                <p:nvPr/>
              </p:nvSpPr>
              <p:spPr>
                <a:xfrm>
                  <a:off x="5940978" y="3127375"/>
                  <a:ext cx="336550" cy="336550"/>
                </a:xfrm>
                <a:prstGeom prst="donut">
                  <a:avLst>
                    <a:gd name="adj" fmla="val 706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9A9A401-9E21-EA4A-879C-00114F88B1E6}"/>
                    </a:ext>
                  </a:extLst>
                </p:cNvPr>
                <p:cNvSpPr/>
                <p:nvPr/>
              </p:nvSpPr>
              <p:spPr>
                <a:xfrm>
                  <a:off x="6033053" y="321945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D37F39A-2DFF-4648-93C9-400B464CE132}"/>
                  </a:ext>
                </a:extLst>
              </p:cNvPr>
              <p:cNvSpPr/>
              <p:nvPr/>
            </p:nvSpPr>
            <p:spPr>
              <a:xfrm>
                <a:off x="6735327" y="476973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2AB1583-9D5A-5D4B-B2B3-BCF68938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909" y="631159"/>
              <a:ext cx="550512" cy="55051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B27DDF7-7E07-524B-8F95-428C1D1E2D25}"/>
                </a:ext>
              </a:extLst>
            </p:cNvPr>
            <p:cNvSpPr txBox="1"/>
            <p:nvPr/>
          </p:nvSpPr>
          <p:spPr>
            <a:xfrm>
              <a:off x="6354305" y="4959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5794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531F3A-D402-4BBB-A6CD-B52A9AD473CD}"/>
              </a:ext>
            </a:extLst>
          </p:cNvPr>
          <p:cNvCxnSpPr>
            <a:cxnSpLocks/>
          </p:cNvCxnSpPr>
          <p:nvPr/>
        </p:nvCxnSpPr>
        <p:spPr>
          <a:xfrm>
            <a:off x="6109253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B4A28F3-9147-479A-848C-1941F31D26E4}"/>
              </a:ext>
            </a:extLst>
          </p:cNvPr>
          <p:cNvGrpSpPr/>
          <p:nvPr/>
        </p:nvGrpSpPr>
        <p:grpSpPr>
          <a:xfrm>
            <a:off x="341934" y="-16035"/>
            <a:ext cx="7625874" cy="3186788"/>
            <a:chOff x="341934" y="-71572"/>
            <a:chExt cx="7625874" cy="318678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58E2495-02D5-45E6-A4C6-72D9EDF71FBE}"/>
                </a:ext>
              </a:extLst>
            </p:cNvPr>
            <p:cNvGrpSpPr/>
            <p:nvPr/>
          </p:nvGrpSpPr>
          <p:grpSpPr>
            <a:xfrm>
              <a:off x="1858583" y="1501775"/>
              <a:ext cx="5824917" cy="336550"/>
              <a:chOff x="1796260" y="3127375"/>
              <a:chExt cx="5914713" cy="33655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A13F39C-6006-4EDF-A57F-A0A14199E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0" y="3295567"/>
                <a:ext cx="5914713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6D75674-A7AE-4314-90F2-2268DB69830F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Circle: Hollow 80">
                <a:extLst>
                  <a:ext uri="{FF2B5EF4-FFF2-40B4-BE49-F238E27FC236}">
                    <a16:creationId xmlns:a16="http://schemas.microsoft.com/office/drawing/2014/main" id="{6DBBBAE9-A8F0-4BE2-BEC5-0BEC635A10D7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074E016-7C0E-4412-8064-47B8A13CF7EE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5BF173-B239-4829-9EBD-CDB9A7643432}"/>
                </a:ext>
              </a:extLst>
            </p:cNvPr>
            <p:cNvSpPr txBox="1"/>
            <p:nvPr/>
          </p:nvSpPr>
          <p:spPr>
            <a:xfrm>
              <a:off x="6338523" y="187246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ED966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FACD83A-1158-4651-8621-A7A9959D10B7}"/>
                </a:ext>
              </a:extLst>
            </p:cNvPr>
            <p:cNvGrpSpPr/>
            <p:nvPr/>
          </p:nvGrpSpPr>
          <p:grpSpPr>
            <a:xfrm>
              <a:off x="341934" y="-71572"/>
              <a:ext cx="4429461" cy="3186788"/>
              <a:chOff x="291608" y="1554028"/>
              <a:chExt cx="4429461" cy="3186788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817F44-1B12-486B-9C57-C96BEBBF2F22}"/>
                  </a:ext>
                </a:extLst>
              </p:cNvPr>
              <p:cNvSpPr txBox="1"/>
              <p:nvPr/>
            </p:nvSpPr>
            <p:spPr>
              <a:xfrm>
                <a:off x="2133411" y="1554028"/>
                <a:ext cx="25876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NAÏVE BAYES CLASSIFIER</a:t>
                </a:r>
              </a:p>
              <a:p>
                <a:pPr algn="ctr"/>
                <a:endPara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BC4A14-E01D-4474-A6A4-8F986813B1B7}"/>
                  </a:ext>
                </a:extLst>
              </p:cNvPr>
              <p:cNvSpPr txBox="1"/>
              <p:nvPr/>
            </p:nvSpPr>
            <p:spPr>
              <a:xfrm>
                <a:off x="291608" y="2432492"/>
                <a:ext cx="406435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Classification technique based on Bayes Theorem with an assumption of independence among predictors.</a:t>
                </a:r>
              </a:p>
              <a:p>
                <a:pPr fontAlgn="base"/>
                <a:endParaRPr lang="en-US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Useful among large datasets</a:t>
                </a:r>
              </a:p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Presence of a particular feature in a class is unrelated to the presence of any other feature.</a:t>
                </a: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74E5B17-B23D-4BAD-A0CA-43BB432FF942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12D846-8ADC-4E2F-9182-67104DAAD9BE}"/>
              </a:ext>
            </a:extLst>
          </p:cNvPr>
          <p:cNvGrpSpPr/>
          <p:nvPr/>
        </p:nvGrpSpPr>
        <p:grpSpPr>
          <a:xfrm>
            <a:off x="4142223" y="3533189"/>
            <a:ext cx="8130096" cy="2964342"/>
            <a:chOff x="4157721" y="55414"/>
            <a:chExt cx="7999949" cy="296434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6C2E1CB-018F-488B-B906-0ED0B9D4656C}"/>
                </a:ext>
              </a:extLst>
            </p:cNvPr>
            <p:cNvSpPr txBox="1"/>
            <p:nvPr/>
          </p:nvSpPr>
          <p:spPr>
            <a:xfrm>
              <a:off x="4157721" y="154946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ED966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1F59640-5821-472D-BF07-49126209A33B}"/>
                </a:ext>
              </a:extLst>
            </p:cNvPr>
            <p:cNvGrpSpPr/>
            <p:nvPr/>
          </p:nvGrpSpPr>
          <p:grpSpPr>
            <a:xfrm>
              <a:off x="7962946" y="55414"/>
              <a:ext cx="4194724" cy="2964342"/>
              <a:chOff x="1961092" y="1739552"/>
              <a:chExt cx="4194724" cy="296434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75DDEC0-1453-4EFE-B2FF-EEC481017A3C}"/>
                  </a:ext>
                </a:extLst>
              </p:cNvPr>
              <p:cNvSpPr txBox="1"/>
              <p:nvPr/>
            </p:nvSpPr>
            <p:spPr>
              <a:xfrm>
                <a:off x="2155158" y="1739552"/>
                <a:ext cx="2044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TEXTBLOB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7221EE-79F3-476E-BBC4-FFC552C018E1}"/>
                  </a:ext>
                </a:extLst>
              </p:cNvPr>
              <p:cNvSpPr txBox="1"/>
              <p:nvPr/>
            </p:nvSpPr>
            <p:spPr>
              <a:xfrm>
                <a:off x="1961092" y="2118571"/>
                <a:ext cx="419472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Python’s library for natural language processing.</a:t>
                </a:r>
              </a:p>
              <a:p>
                <a:pPr fontAlgn="base"/>
                <a:endParaRPr lang="en-US" dirty="0">
                  <a:solidFill>
                    <a:schemeClr val="bg1"/>
                  </a:solidFill>
                </a:endParaRPr>
              </a:p>
              <a:p>
                <a:pPr fontAlgn="base"/>
                <a:endParaRPr lang="en-US" dirty="0">
                  <a:solidFill>
                    <a:schemeClr val="bg1"/>
                  </a:solidFill>
                </a:endParaRPr>
              </a:p>
              <a:p>
                <a:pPr fontAlgn="base"/>
                <a:endParaRPr lang="en-US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US" dirty="0">
                    <a:solidFill>
                      <a:schemeClr val="bg1"/>
                    </a:solidFill>
                  </a:rPr>
                  <a:t>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TextBlob</a:t>
                </a:r>
                <a:r>
                  <a:rPr lang="en-US" dirty="0">
                    <a:solidFill>
                      <a:schemeClr val="bg1"/>
                    </a:solidFill>
                  </a:rPr>
                  <a:t> for sentiment analysis provides with a :</a:t>
                </a:r>
              </a:p>
              <a:p>
                <a:pPr lvl="1" fontAlgn="base"/>
                <a:r>
                  <a:rPr lang="en-US" dirty="0">
                    <a:solidFill>
                      <a:schemeClr val="bg1"/>
                    </a:solidFill>
                  </a:rPr>
                  <a:t>Polarity</a:t>
                </a:r>
              </a:p>
              <a:p>
                <a:pPr lvl="1" fontAlgn="base"/>
                <a:r>
                  <a:rPr lang="en-US" dirty="0">
                    <a:solidFill>
                      <a:schemeClr val="bg1"/>
                    </a:solidFill>
                  </a:rPr>
                  <a:t>Subjectivity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892922B-FA68-4454-B656-1F3CE730EFCE}"/>
                </a:ext>
              </a:extLst>
            </p:cNvPr>
            <p:cNvGrpSpPr/>
            <p:nvPr/>
          </p:nvGrpSpPr>
          <p:grpSpPr>
            <a:xfrm>
              <a:off x="4422221" y="1430489"/>
              <a:ext cx="5935594" cy="336550"/>
              <a:chOff x="4422221" y="3127375"/>
              <a:chExt cx="5935594" cy="33655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B503A46-B569-4A26-B245-A98385949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2221" y="3295567"/>
                <a:ext cx="5935594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CD31BF3-8AF8-4313-8E8F-DE5CA92F1EEC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E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ircle: Hollow 90">
                <a:extLst>
                  <a:ext uri="{FF2B5EF4-FFF2-40B4-BE49-F238E27FC236}">
                    <a16:creationId xmlns:a16="http://schemas.microsoft.com/office/drawing/2014/main" id="{5485081D-8D75-45DA-B561-B2DA1E7BAD61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2F1BE9C-6F5C-4BF1-B023-E0A7EC36950F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47B787A-A598-4757-8D7E-3DE45A0EC691}"/>
                </a:ext>
              </a:extLst>
            </p:cNvPr>
            <p:cNvSpPr/>
            <p:nvPr/>
          </p:nvSpPr>
          <p:spPr>
            <a:xfrm>
              <a:off x="6735327" y="476973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A17A78E2-C99C-4F67-A108-C2F8CA4D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94" y="851728"/>
            <a:ext cx="453748" cy="45374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D563C06-3F12-4B7D-9536-102382B8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67" y="4186552"/>
            <a:ext cx="478054" cy="4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44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ADE9D9-6658-4D32-B29A-9A2EA4154CB3}"/>
              </a:ext>
            </a:extLst>
          </p:cNvPr>
          <p:cNvCxnSpPr>
            <a:cxnSpLocks/>
          </p:cNvCxnSpPr>
          <p:nvPr/>
        </p:nvCxnSpPr>
        <p:spPr>
          <a:xfrm>
            <a:off x="6109253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ABADB6-89D5-A04F-BE39-A6553E99767B}"/>
              </a:ext>
            </a:extLst>
          </p:cNvPr>
          <p:cNvGrpSpPr/>
          <p:nvPr/>
        </p:nvGrpSpPr>
        <p:grpSpPr>
          <a:xfrm>
            <a:off x="4290241" y="3739781"/>
            <a:ext cx="7150554" cy="1643128"/>
            <a:chOff x="4290241" y="2406926"/>
            <a:chExt cx="7150554" cy="16431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2D895D-B15C-42C7-AB77-0334D9E42B6B}"/>
                </a:ext>
              </a:extLst>
            </p:cNvPr>
            <p:cNvSpPr txBox="1"/>
            <p:nvPr/>
          </p:nvSpPr>
          <p:spPr>
            <a:xfrm>
              <a:off x="4290241" y="2406926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97B65"/>
                  </a:solidFill>
                  <a:latin typeface="Agency FB" panose="020B0503020202020204" pitchFamily="34" charset="0"/>
                </a:rPr>
                <a:t>10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40E78E-AC00-4C0A-81F5-1183BFA905FE}"/>
                </a:ext>
              </a:extLst>
            </p:cNvPr>
            <p:cNvGrpSpPr/>
            <p:nvPr/>
          </p:nvGrpSpPr>
          <p:grpSpPr>
            <a:xfrm>
              <a:off x="6536507" y="2911281"/>
              <a:ext cx="4904288" cy="1138773"/>
              <a:chOff x="1310377" y="2017158"/>
              <a:chExt cx="3459089" cy="11387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96CD0-E952-43D1-911F-504F57FFAF4E}"/>
                  </a:ext>
                </a:extLst>
              </p:cNvPr>
              <p:cNvSpPr txBox="1"/>
              <p:nvPr/>
            </p:nvSpPr>
            <p:spPr>
              <a:xfrm>
                <a:off x="1310377" y="2017158"/>
                <a:ext cx="3459089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VISUALIZATIONS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br>
                  <a:rPr lang="en-US" sz="2000" dirty="0"/>
                </a:br>
                <a:endPara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2A6A8-C6D0-4568-98CA-00870E0B8C05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37E1A23-A0FE-42D7-BB9E-6107A8BF4781}"/>
                </a:ext>
              </a:extLst>
            </p:cNvPr>
            <p:cNvGrpSpPr/>
            <p:nvPr/>
          </p:nvGrpSpPr>
          <p:grpSpPr>
            <a:xfrm>
              <a:off x="4654073" y="3682469"/>
              <a:ext cx="5703742" cy="336550"/>
              <a:chOff x="4654073" y="3127375"/>
              <a:chExt cx="5703742" cy="336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6FA48D3-E599-4CE1-B537-FC7EF772A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4073" y="3295567"/>
                <a:ext cx="5703742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4696FB4-5510-45CC-B318-0F78C8CF47C3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62401"/>
              </a:solidFill>
              <a:ln>
                <a:solidFill>
                  <a:srgbClr val="F62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01C56716-A5F0-4762-976D-339F5ABC084A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6C52114-C071-497A-B70D-FADE6A5C6D5B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9BE1F7-4CDD-4AE0-9020-FA266F7CD125}"/>
              </a:ext>
            </a:extLst>
          </p:cNvPr>
          <p:cNvGrpSpPr/>
          <p:nvPr/>
        </p:nvGrpSpPr>
        <p:grpSpPr>
          <a:xfrm>
            <a:off x="1595338" y="39710"/>
            <a:ext cx="6385170" cy="1798615"/>
            <a:chOff x="1595338" y="39710"/>
            <a:chExt cx="6385170" cy="1798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6D0E94-CF98-419C-A6A8-2B79DEA04219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06FA859-7833-4A88-AF0A-6186E0336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1486F04-9FE9-4442-9BB8-61426A6E92BF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62401"/>
              </a:solidFill>
              <a:ln>
                <a:solidFill>
                  <a:srgbClr val="F62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1F3D839F-5822-4B5C-893B-7FF977D9229A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BB4A4E0-B9D0-456D-8513-4F4AB1D3B1D3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ED92D-801C-41F2-82DB-CDCAA24B3330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97B65"/>
                  </a:solidFill>
                  <a:latin typeface="Agency FB" panose="020B0503020202020204" pitchFamily="34" charset="0"/>
                </a:rPr>
                <a:t>09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75D811-7DF0-4A43-B97F-C37A7859DCDA}"/>
                </a:ext>
              </a:extLst>
            </p:cNvPr>
            <p:cNvGrpSpPr/>
            <p:nvPr/>
          </p:nvGrpSpPr>
          <p:grpSpPr>
            <a:xfrm>
              <a:off x="1595338" y="39710"/>
              <a:ext cx="3033240" cy="1649102"/>
              <a:chOff x="1545012" y="1665310"/>
              <a:chExt cx="3033240" cy="164910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3E3004-419F-41F9-B866-9D196FC72794}"/>
                  </a:ext>
                </a:extLst>
              </p:cNvPr>
              <p:cNvSpPr txBox="1"/>
              <p:nvPr/>
            </p:nvSpPr>
            <p:spPr>
              <a:xfrm>
                <a:off x="1545012" y="1665310"/>
                <a:ext cx="3033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DATASET</a:t>
                </a:r>
              </a:p>
              <a:p>
                <a:pPr algn="ctr"/>
                <a:endParaRPr lang="en-US" sz="24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F022D4-E496-470B-B38A-C44DF1BA0F5C}"/>
                  </a:ext>
                </a:extLst>
              </p:cNvPr>
              <p:cNvSpPr txBox="1"/>
              <p:nvPr/>
            </p:nvSpPr>
            <p:spPr>
              <a:xfrm>
                <a:off x="1786107" y="2114083"/>
                <a:ext cx="25477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sz="2400" dirty="0">
                    <a:solidFill>
                      <a:schemeClr val="bg1"/>
                    </a:solidFill>
                  </a:rPr>
                  <a:t>-Collected 218,657 tweets.</a:t>
                </a:r>
              </a:p>
              <a:p>
                <a:pPr fontAlgn="base"/>
                <a:r>
                  <a:rPr lang="en-US" sz="2400" dirty="0">
                    <a:solidFill>
                      <a:schemeClr val="bg1"/>
                    </a:solidFill>
                  </a:rPr>
                  <a:t>-UK economy data.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4950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0EBD04-A269-4862-A92A-0C0E5B4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05" y="270164"/>
            <a:ext cx="9114389" cy="60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60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DF7BD-7741-4A17-91E3-CA0811C8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57873"/>
            <a:ext cx="11731338" cy="65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8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324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Agency FB</vt:lpstr>
      <vt:lpstr>Arial</vt:lpstr>
      <vt:lpstr>Calibri</vt:lpstr>
      <vt:lpstr>Calibri (Body)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Bhupender Shekhawat</dc:creator>
  <cp:lastModifiedBy>Bhupender Shekhawat</cp:lastModifiedBy>
  <cp:revision>17</cp:revision>
  <dcterms:created xsi:type="dcterms:W3CDTF">2019-07-31T23:37:37Z</dcterms:created>
  <dcterms:modified xsi:type="dcterms:W3CDTF">2019-08-01T08:32:55Z</dcterms:modified>
</cp:coreProperties>
</file>